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21.xml" ContentType="application/vnd.openxmlformats-officedocument.presentationml.notesSlide+xml"/>
  <Override PartName="/ppt/tags/tag54.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notesSlides/notesSlide27.xml" ContentType="application/vnd.openxmlformats-officedocument.presentationml.notesSlide+xml"/>
  <Override PartName="/ppt/tags/tag60.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7" r:id="rId5"/>
  </p:sldMasterIdLst>
  <p:notesMasterIdLst>
    <p:notesMasterId r:id="rId34"/>
  </p:notesMasterIdLst>
  <p:handoutMasterIdLst>
    <p:handoutMasterId r:id="rId35"/>
  </p:handoutMasterIdLst>
  <p:sldIdLst>
    <p:sldId id="275" r:id="rId6"/>
    <p:sldId id="4400" r:id="rId7"/>
    <p:sldId id="4443" r:id="rId8"/>
    <p:sldId id="4444" r:id="rId9"/>
    <p:sldId id="4447" r:id="rId10"/>
    <p:sldId id="4445" r:id="rId11"/>
    <p:sldId id="4446" r:id="rId12"/>
    <p:sldId id="4448" r:id="rId13"/>
    <p:sldId id="4449" r:id="rId14"/>
    <p:sldId id="4450" r:id="rId15"/>
    <p:sldId id="4456" r:id="rId16"/>
    <p:sldId id="4455" r:id="rId17"/>
    <p:sldId id="4454" r:id="rId18"/>
    <p:sldId id="4458" r:id="rId19"/>
    <p:sldId id="4459" r:id="rId20"/>
    <p:sldId id="4460" r:id="rId21"/>
    <p:sldId id="4452" r:id="rId22"/>
    <p:sldId id="4468" r:id="rId23"/>
    <p:sldId id="4453" r:id="rId24"/>
    <p:sldId id="4461" r:id="rId25"/>
    <p:sldId id="4462" r:id="rId26"/>
    <p:sldId id="4451" r:id="rId27"/>
    <p:sldId id="4463" r:id="rId28"/>
    <p:sldId id="4464" r:id="rId29"/>
    <p:sldId id="4465" r:id="rId30"/>
    <p:sldId id="4466" r:id="rId31"/>
    <p:sldId id="4467" r:id="rId32"/>
    <p:sldId id="262" r:id="rId33"/>
  </p:sldIdLst>
  <p:sldSz cx="12192000" cy="6858000"/>
  <p:notesSz cx="6669088" cy="9926638"/>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ald Bambara" initials="DB" lastIdx="10" clrIdx="0">
    <p:extLst>
      <p:ext uri="{19B8F6BF-5375-455C-9EA6-DF929625EA0E}">
        <p15:presenceInfo xmlns:p15="http://schemas.microsoft.com/office/powerpoint/2012/main" userId="S::D.Bambara@institute.global::51154507-fa56-45e5-a20b-3755a4f332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939"/>
    <a:srgbClr val="FFDBDB"/>
    <a:srgbClr val="FF0000"/>
    <a:srgbClr val="FF00FF"/>
    <a:srgbClr val="A9A9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189DB-A6FA-4D55-BBC0-27DF4FCDE880}" v="33" dt="2020-08-06T00:07:12.0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7" autoAdjust="0"/>
    <p:restoredTop sz="97543"/>
  </p:normalViewPr>
  <p:slideViewPr>
    <p:cSldViewPr snapToGrid="0" snapToObjects="1">
      <p:cViewPr>
        <p:scale>
          <a:sx n="82" d="100"/>
          <a:sy n="82" d="100"/>
        </p:scale>
        <p:origin x="72" y="240"/>
      </p:cViewPr>
      <p:guideLst>
        <p:guide orient="horz" pos="3317"/>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Bambara" userId="51154507-fa56-45e5-a20b-3755a4f332b5" providerId="ADAL" clId="{A9CEE9BF-2662-4B3E-98C5-C7C867E46AB3}"/>
    <pc:docChg chg="undo custSel delSld modSld modMainMaster">
      <pc:chgData name="Donald Bambara" userId="51154507-fa56-45e5-a20b-3755a4f332b5" providerId="ADAL" clId="{A9CEE9BF-2662-4B3E-98C5-C7C867E46AB3}" dt="2020-08-06T00:07:47.192" v="166" actId="2696"/>
      <pc:docMkLst>
        <pc:docMk/>
      </pc:docMkLst>
      <pc:sldChg chg="modSp">
        <pc:chgData name="Donald Bambara" userId="51154507-fa56-45e5-a20b-3755a4f332b5" providerId="ADAL" clId="{A9CEE9BF-2662-4B3E-98C5-C7C867E46AB3}" dt="2020-08-05T23:58:51.652" v="52"/>
        <pc:sldMkLst>
          <pc:docMk/>
          <pc:sldMk cId="353302666" sldId="4415"/>
        </pc:sldMkLst>
        <pc:spChg chg="mod">
          <ac:chgData name="Donald Bambara" userId="51154507-fa56-45e5-a20b-3755a4f332b5" providerId="ADAL" clId="{A9CEE9BF-2662-4B3E-98C5-C7C867E46AB3}" dt="2020-08-05T23:58:51.124" v="50" actId="20577"/>
          <ac:spMkLst>
            <pc:docMk/>
            <pc:sldMk cId="353302666" sldId="4415"/>
            <ac:spMk id="4" creationId="{27C5CE84-2035-45CF-AB22-7A470862508E}"/>
          </ac:spMkLst>
        </pc:spChg>
        <pc:graphicFrameChg chg="mod">
          <ac:chgData name="Donald Bambara" userId="51154507-fa56-45e5-a20b-3755a4f332b5" providerId="ADAL" clId="{A9CEE9BF-2662-4B3E-98C5-C7C867E46AB3}" dt="2020-08-05T23:58:51.652" v="52"/>
          <ac:graphicFrameMkLst>
            <pc:docMk/>
            <pc:sldMk cId="353302666" sldId="4415"/>
            <ac:graphicFrameMk id="5" creationId="{F9D506D6-10CA-4051-BDC4-2E260BC4CC96}"/>
          </ac:graphicFrameMkLst>
        </pc:graphicFrameChg>
      </pc:sldChg>
      <pc:sldChg chg="modSp">
        <pc:chgData name="Donald Bambara" userId="51154507-fa56-45e5-a20b-3755a4f332b5" providerId="ADAL" clId="{A9CEE9BF-2662-4B3E-98C5-C7C867E46AB3}" dt="2020-08-05T23:59:05.106" v="56" actId="20577"/>
        <pc:sldMkLst>
          <pc:docMk/>
          <pc:sldMk cId="2410522363" sldId="4427"/>
        </pc:sldMkLst>
        <pc:spChg chg="mod">
          <ac:chgData name="Donald Bambara" userId="51154507-fa56-45e5-a20b-3755a4f332b5" providerId="ADAL" clId="{A9CEE9BF-2662-4B3E-98C5-C7C867E46AB3}" dt="2020-08-05T23:59:05.106" v="56" actId="20577"/>
          <ac:spMkLst>
            <pc:docMk/>
            <pc:sldMk cId="2410522363" sldId="4427"/>
            <ac:spMk id="16" creationId="{3B823E79-82DA-4771-9582-76475D4A6786}"/>
          </ac:spMkLst>
        </pc:spChg>
      </pc:sldChg>
      <pc:sldChg chg="addSp modSp">
        <pc:chgData name="Donald Bambara" userId="51154507-fa56-45e5-a20b-3755a4f332b5" providerId="ADAL" clId="{A9CEE9BF-2662-4B3E-98C5-C7C867E46AB3}" dt="2020-08-06T00:07:15.076" v="164" actId="208"/>
        <pc:sldMkLst>
          <pc:docMk/>
          <pc:sldMk cId="579450184" sldId="4432"/>
        </pc:sldMkLst>
        <pc:spChg chg="mod">
          <ac:chgData name="Donald Bambara" userId="51154507-fa56-45e5-a20b-3755a4f332b5" providerId="ADAL" clId="{A9CEE9BF-2662-4B3E-98C5-C7C867E46AB3}" dt="2020-08-06T00:00:08.271" v="74" actId="1076"/>
          <ac:spMkLst>
            <pc:docMk/>
            <pc:sldMk cId="579450184" sldId="4432"/>
            <ac:spMk id="7" creationId="{BBCE6CF2-4C33-4B37-B347-2180543AAF1E}"/>
          </ac:spMkLst>
        </pc:spChg>
        <pc:cxnChg chg="add mod">
          <ac:chgData name="Donald Bambara" userId="51154507-fa56-45e5-a20b-3755a4f332b5" providerId="ADAL" clId="{A9CEE9BF-2662-4B3E-98C5-C7C867E46AB3}" dt="2020-08-06T00:07:09.608" v="162" actId="208"/>
          <ac:cxnSpMkLst>
            <pc:docMk/>
            <pc:sldMk cId="579450184" sldId="4432"/>
            <ac:cxnSpMk id="15" creationId="{C10C387B-923D-4850-86C7-0480F1425E06}"/>
          </ac:cxnSpMkLst>
        </pc:cxnChg>
        <pc:cxnChg chg="add mod">
          <ac:chgData name="Donald Bambara" userId="51154507-fa56-45e5-a20b-3755a4f332b5" providerId="ADAL" clId="{A9CEE9BF-2662-4B3E-98C5-C7C867E46AB3}" dt="2020-08-06T00:07:15.076" v="164" actId="208"/>
          <ac:cxnSpMkLst>
            <pc:docMk/>
            <pc:sldMk cId="579450184" sldId="4432"/>
            <ac:cxnSpMk id="16" creationId="{6D1E503D-786E-41DD-9081-3C4122060CEB}"/>
          </ac:cxnSpMkLst>
        </pc:cxnChg>
      </pc:sldChg>
      <pc:sldChg chg="addSp delSp modSp">
        <pc:chgData name="Donald Bambara" userId="51154507-fa56-45e5-a20b-3755a4f332b5" providerId="ADAL" clId="{A9CEE9BF-2662-4B3E-98C5-C7C867E46AB3}" dt="2020-08-06T00:06:28.518" v="157" actId="207"/>
        <pc:sldMkLst>
          <pc:docMk/>
          <pc:sldMk cId="685225026" sldId="4433"/>
        </pc:sldMkLst>
        <pc:spChg chg="mod">
          <ac:chgData name="Donald Bambara" userId="51154507-fa56-45e5-a20b-3755a4f332b5" providerId="ADAL" clId="{A9CEE9BF-2662-4B3E-98C5-C7C867E46AB3}" dt="2020-08-06T00:05:02.851" v="137" actId="20577"/>
          <ac:spMkLst>
            <pc:docMk/>
            <pc:sldMk cId="685225026" sldId="4433"/>
            <ac:spMk id="11" creationId="{4C0C789B-1009-4116-B101-B0CF45ADF5EC}"/>
          </ac:spMkLst>
        </pc:spChg>
        <pc:spChg chg="mod">
          <ac:chgData name="Donald Bambara" userId="51154507-fa56-45e5-a20b-3755a4f332b5" providerId="ADAL" clId="{A9CEE9BF-2662-4B3E-98C5-C7C867E46AB3}" dt="2020-08-06T00:06:03.185" v="149" actId="207"/>
          <ac:spMkLst>
            <pc:docMk/>
            <pc:sldMk cId="685225026" sldId="4433"/>
            <ac:spMk id="12" creationId="{A6022118-2EC6-425D-BD5C-4A7BA8BA2831}"/>
          </ac:spMkLst>
        </pc:spChg>
        <pc:spChg chg="mod">
          <ac:chgData name="Donald Bambara" userId="51154507-fa56-45e5-a20b-3755a4f332b5" providerId="ADAL" clId="{A9CEE9BF-2662-4B3E-98C5-C7C867E46AB3}" dt="2020-08-06T00:05:04.237" v="138" actId="20577"/>
          <ac:spMkLst>
            <pc:docMk/>
            <pc:sldMk cId="685225026" sldId="4433"/>
            <ac:spMk id="14" creationId="{6430801F-5C17-4E3B-B168-B530C17CA605}"/>
          </ac:spMkLst>
        </pc:spChg>
        <pc:spChg chg="mod">
          <ac:chgData name="Donald Bambara" userId="51154507-fa56-45e5-a20b-3755a4f332b5" providerId="ADAL" clId="{A9CEE9BF-2662-4B3E-98C5-C7C867E46AB3}" dt="2020-08-06T00:04:18.417" v="128" actId="403"/>
          <ac:spMkLst>
            <pc:docMk/>
            <pc:sldMk cId="685225026" sldId="4433"/>
            <ac:spMk id="15" creationId="{97E7B3CD-CA0F-43CF-9148-D43AF794CF28}"/>
          </ac:spMkLst>
        </pc:spChg>
        <pc:spChg chg="mod">
          <ac:chgData name="Donald Bambara" userId="51154507-fa56-45e5-a20b-3755a4f332b5" providerId="ADAL" clId="{A9CEE9BF-2662-4B3E-98C5-C7C867E46AB3}" dt="2020-08-06T00:05:06.210" v="139" actId="20577"/>
          <ac:spMkLst>
            <pc:docMk/>
            <pc:sldMk cId="685225026" sldId="4433"/>
            <ac:spMk id="16" creationId="{845EF9D9-8CEA-492B-A170-E7E727A7B403}"/>
          </ac:spMkLst>
        </pc:spChg>
        <pc:spChg chg="mod">
          <ac:chgData name="Donald Bambara" userId="51154507-fa56-45e5-a20b-3755a4f332b5" providerId="ADAL" clId="{A9CEE9BF-2662-4B3E-98C5-C7C867E46AB3}" dt="2020-08-06T00:06:13.183" v="151" actId="207"/>
          <ac:spMkLst>
            <pc:docMk/>
            <pc:sldMk cId="685225026" sldId="4433"/>
            <ac:spMk id="17" creationId="{57E9B3EB-B6FB-41C3-93B5-D90B6A6C3767}"/>
          </ac:spMkLst>
        </pc:spChg>
        <pc:spChg chg="mod">
          <ac:chgData name="Donald Bambara" userId="51154507-fa56-45e5-a20b-3755a4f332b5" providerId="ADAL" clId="{A9CEE9BF-2662-4B3E-98C5-C7C867E46AB3}" dt="2020-08-06T00:05:21.455" v="147" actId="113"/>
          <ac:spMkLst>
            <pc:docMk/>
            <pc:sldMk cId="685225026" sldId="4433"/>
            <ac:spMk id="18" creationId="{A6B418D2-27A8-4690-BF1F-C0CD1E8BE7F0}"/>
          </ac:spMkLst>
        </pc:spChg>
        <pc:spChg chg="mod">
          <ac:chgData name="Donald Bambara" userId="51154507-fa56-45e5-a20b-3755a4f332b5" providerId="ADAL" clId="{A9CEE9BF-2662-4B3E-98C5-C7C867E46AB3}" dt="2020-08-06T00:04:32.585" v="131" actId="255"/>
          <ac:spMkLst>
            <pc:docMk/>
            <pc:sldMk cId="685225026" sldId="4433"/>
            <ac:spMk id="19" creationId="{D9193AC9-970F-46BE-AD56-709E86E3FF0A}"/>
          </ac:spMkLst>
        </pc:spChg>
        <pc:spChg chg="mod">
          <ac:chgData name="Donald Bambara" userId="51154507-fa56-45e5-a20b-3755a4f332b5" providerId="ADAL" clId="{A9CEE9BF-2662-4B3E-98C5-C7C867E46AB3}" dt="2020-08-06T00:05:18.642" v="146" actId="113"/>
          <ac:spMkLst>
            <pc:docMk/>
            <pc:sldMk cId="685225026" sldId="4433"/>
            <ac:spMk id="20" creationId="{483D4FAF-2F3D-43C8-8DF3-1FC40F4A2CFE}"/>
          </ac:spMkLst>
        </pc:spChg>
        <pc:spChg chg="mod">
          <ac:chgData name="Donald Bambara" userId="51154507-fa56-45e5-a20b-3755a4f332b5" providerId="ADAL" clId="{A9CEE9BF-2662-4B3E-98C5-C7C867E46AB3}" dt="2020-08-06T00:06:21.273" v="153" actId="207"/>
          <ac:spMkLst>
            <pc:docMk/>
            <pc:sldMk cId="685225026" sldId="4433"/>
            <ac:spMk id="21" creationId="{D271723F-F51B-4971-9936-FA2FCF4A9551}"/>
          </ac:spMkLst>
        </pc:spChg>
        <pc:spChg chg="mod">
          <ac:chgData name="Donald Bambara" userId="51154507-fa56-45e5-a20b-3755a4f332b5" providerId="ADAL" clId="{A9CEE9BF-2662-4B3E-98C5-C7C867E46AB3}" dt="2020-08-06T00:05:17.152" v="145" actId="113"/>
          <ac:spMkLst>
            <pc:docMk/>
            <pc:sldMk cId="685225026" sldId="4433"/>
            <ac:spMk id="22" creationId="{8D797A45-33E7-4130-ACE3-76F956AE97CF}"/>
          </ac:spMkLst>
        </pc:spChg>
        <pc:spChg chg="mod">
          <ac:chgData name="Donald Bambara" userId="51154507-fa56-45e5-a20b-3755a4f332b5" providerId="ADAL" clId="{A9CEE9BF-2662-4B3E-98C5-C7C867E46AB3}" dt="2020-08-06T00:04:32.585" v="131" actId="255"/>
          <ac:spMkLst>
            <pc:docMk/>
            <pc:sldMk cId="685225026" sldId="4433"/>
            <ac:spMk id="23" creationId="{E29670F7-7DE5-436B-AD9F-610D8A54F1A8}"/>
          </ac:spMkLst>
        </pc:spChg>
        <pc:spChg chg="mod">
          <ac:chgData name="Donald Bambara" userId="51154507-fa56-45e5-a20b-3755a4f332b5" providerId="ADAL" clId="{A9CEE9BF-2662-4B3E-98C5-C7C867E46AB3}" dt="2020-08-06T00:05:15.087" v="144" actId="113"/>
          <ac:spMkLst>
            <pc:docMk/>
            <pc:sldMk cId="685225026" sldId="4433"/>
            <ac:spMk id="24" creationId="{B0920E4B-DD9F-44F3-A703-86EBD0314155}"/>
          </ac:spMkLst>
        </pc:spChg>
        <pc:spChg chg="mod">
          <ac:chgData name="Donald Bambara" userId="51154507-fa56-45e5-a20b-3755a4f332b5" providerId="ADAL" clId="{A9CEE9BF-2662-4B3E-98C5-C7C867E46AB3}" dt="2020-08-06T00:06:28.518" v="157" actId="207"/>
          <ac:spMkLst>
            <pc:docMk/>
            <pc:sldMk cId="685225026" sldId="4433"/>
            <ac:spMk id="25" creationId="{10CBB7D7-87DD-491B-A9B1-EC94AFB0A48F}"/>
          </ac:spMkLst>
        </pc:spChg>
        <pc:grpChg chg="add mod">
          <ac:chgData name="Donald Bambara" userId="51154507-fa56-45e5-a20b-3755a4f332b5" providerId="ADAL" clId="{A9CEE9BF-2662-4B3E-98C5-C7C867E46AB3}" dt="2020-08-06T00:02:55.343" v="107" actId="1076"/>
          <ac:grpSpMkLst>
            <pc:docMk/>
            <pc:sldMk cId="685225026" sldId="4433"/>
            <ac:grpSpMk id="41" creationId="{3040921B-DBC3-4FB9-8B3C-CD99839F666C}"/>
          </ac:grpSpMkLst>
        </pc:grpChg>
        <pc:grpChg chg="add mod">
          <ac:chgData name="Donald Bambara" userId="51154507-fa56-45e5-a20b-3755a4f332b5" providerId="ADAL" clId="{A9CEE9BF-2662-4B3E-98C5-C7C867E46AB3}" dt="2020-08-06T00:02:55.343" v="107" actId="1076"/>
          <ac:grpSpMkLst>
            <pc:docMk/>
            <pc:sldMk cId="685225026" sldId="4433"/>
            <ac:grpSpMk id="42" creationId="{21076BFA-5F70-4AF6-A6D2-E02BCB711442}"/>
          </ac:grpSpMkLst>
        </pc:grpChg>
        <pc:grpChg chg="add mod">
          <ac:chgData name="Donald Bambara" userId="51154507-fa56-45e5-a20b-3755a4f332b5" providerId="ADAL" clId="{A9CEE9BF-2662-4B3E-98C5-C7C867E46AB3}" dt="2020-08-06T00:02:55.343" v="107" actId="1076"/>
          <ac:grpSpMkLst>
            <pc:docMk/>
            <pc:sldMk cId="685225026" sldId="4433"/>
            <ac:grpSpMk id="43" creationId="{C3CC8D03-B2F1-44C2-B2AE-098F2CBD2304}"/>
          </ac:grpSpMkLst>
        </pc:grpChg>
        <pc:grpChg chg="add mod">
          <ac:chgData name="Donald Bambara" userId="51154507-fa56-45e5-a20b-3755a4f332b5" providerId="ADAL" clId="{A9CEE9BF-2662-4B3E-98C5-C7C867E46AB3}" dt="2020-08-06T00:02:55.343" v="107" actId="1076"/>
          <ac:grpSpMkLst>
            <pc:docMk/>
            <pc:sldMk cId="685225026" sldId="4433"/>
            <ac:grpSpMk id="44" creationId="{6585F1CC-A166-4C0F-8315-E653A3497D94}"/>
          </ac:grpSpMkLst>
        </pc:grpChg>
        <pc:grpChg chg="add mod">
          <ac:chgData name="Donald Bambara" userId="51154507-fa56-45e5-a20b-3755a4f332b5" providerId="ADAL" clId="{A9CEE9BF-2662-4B3E-98C5-C7C867E46AB3}" dt="2020-08-06T00:02:55.343" v="107" actId="1076"/>
          <ac:grpSpMkLst>
            <pc:docMk/>
            <pc:sldMk cId="685225026" sldId="4433"/>
            <ac:grpSpMk id="45" creationId="{921BBE99-B1E5-4371-9E4B-30B8E57EDE48}"/>
          </ac:grpSpMkLst>
        </pc:grpChg>
        <pc:grpChg chg="add mod">
          <ac:chgData name="Donald Bambara" userId="51154507-fa56-45e5-a20b-3755a4f332b5" providerId="ADAL" clId="{A9CEE9BF-2662-4B3E-98C5-C7C867E46AB3}" dt="2020-08-06T00:02:55.343" v="107" actId="1076"/>
          <ac:grpSpMkLst>
            <pc:docMk/>
            <pc:sldMk cId="685225026" sldId="4433"/>
            <ac:grpSpMk id="46" creationId="{9E4A9ADD-9056-4CE6-8EBB-5C3FD0F30891}"/>
          </ac:grpSpMkLst>
        </pc:grpChg>
        <pc:grpChg chg="add mod">
          <ac:chgData name="Donald Bambara" userId="51154507-fa56-45e5-a20b-3755a4f332b5" providerId="ADAL" clId="{A9CEE9BF-2662-4B3E-98C5-C7C867E46AB3}" dt="2020-08-06T00:06:25.035" v="155" actId="1076"/>
          <ac:grpSpMkLst>
            <pc:docMk/>
            <pc:sldMk cId="685225026" sldId="4433"/>
            <ac:grpSpMk id="47" creationId="{2703072B-B5B8-4FC0-A434-ABA6AFF3B720}"/>
          </ac:grpSpMkLst>
        </pc:grpChg>
        <pc:cxnChg chg="mod">
          <ac:chgData name="Donald Bambara" userId="51154507-fa56-45e5-a20b-3755a4f332b5" providerId="ADAL" clId="{A9CEE9BF-2662-4B3E-98C5-C7C867E46AB3}" dt="2020-08-06T00:02:55.343" v="107" actId="1076"/>
          <ac:cxnSpMkLst>
            <pc:docMk/>
            <pc:sldMk cId="685225026" sldId="4433"/>
            <ac:cxnSpMk id="13" creationId="{8408C246-9D10-4A91-8AF8-D620E9873F22}"/>
          </ac:cxnSpMkLst>
        </pc:cxnChg>
        <pc:cxnChg chg="del mod">
          <ac:chgData name="Donald Bambara" userId="51154507-fa56-45e5-a20b-3755a4f332b5" providerId="ADAL" clId="{A9CEE9BF-2662-4B3E-98C5-C7C867E46AB3}" dt="2020-08-06T00:02:46.592" v="102" actId="478"/>
          <ac:cxnSpMkLst>
            <pc:docMk/>
            <pc:sldMk cId="685225026" sldId="4433"/>
            <ac:cxnSpMk id="36" creationId="{1F474508-FB00-4E95-BED2-1A2258104E9E}"/>
          </ac:cxnSpMkLst>
        </pc:cxnChg>
        <pc:cxnChg chg="del mod">
          <ac:chgData name="Donald Bambara" userId="51154507-fa56-45e5-a20b-3755a4f332b5" providerId="ADAL" clId="{A9CEE9BF-2662-4B3E-98C5-C7C867E46AB3}" dt="2020-08-06T00:02:47.606" v="103" actId="478"/>
          <ac:cxnSpMkLst>
            <pc:docMk/>
            <pc:sldMk cId="685225026" sldId="4433"/>
            <ac:cxnSpMk id="37" creationId="{795F28F6-B421-4C5F-AAFF-9B13556B65DD}"/>
          </ac:cxnSpMkLst>
        </pc:cxnChg>
        <pc:cxnChg chg="del mod">
          <ac:chgData name="Donald Bambara" userId="51154507-fa56-45e5-a20b-3755a4f332b5" providerId="ADAL" clId="{A9CEE9BF-2662-4B3E-98C5-C7C867E46AB3}" dt="2020-08-06T00:02:48.403" v="104" actId="478"/>
          <ac:cxnSpMkLst>
            <pc:docMk/>
            <pc:sldMk cId="685225026" sldId="4433"/>
            <ac:cxnSpMk id="38" creationId="{4C25365C-B23D-4724-A452-61DDD060CC5D}"/>
          </ac:cxnSpMkLst>
        </pc:cxnChg>
        <pc:cxnChg chg="del mod">
          <ac:chgData name="Donald Bambara" userId="51154507-fa56-45e5-a20b-3755a4f332b5" providerId="ADAL" clId="{A9CEE9BF-2662-4B3E-98C5-C7C867E46AB3}" dt="2020-08-06T00:02:49.152" v="105" actId="478"/>
          <ac:cxnSpMkLst>
            <pc:docMk/>
            <pc:sldMk cId="685225026" sldId="4433"/>
            <ac:cxnSpMk id="39" creationId="{707E833C-CDFB-4D84-983F-FA1B133710C3}"/>
          </ac:cxnSpMkLst>
        </pc:cxnChg>
        <pc:cxnChg chg="del mod">
          <ac:chgData name="Donald Bambara" userId="51154507-fa56-45e5-a20b-3755a4f332b5" providerId="ADAL" clId="{A9CEE9BF-2662-4B3E-98C5-C7C867E46AB3}" dt="2020-08-06T00:02:49.926" v="106" actId="478"/>
          <ac:cxnSpMkLst>
            <pc:docMk/>
            <pc:sldMk cId="685225026" sldId="4433"/>
            <ac:cxnSpMk id="40" creationId="{ACA0923F-7BD7-4FCD-87E3-579FBDF11B6A}"/>
          </ac:cxnSpMkLst>
        </pc:cxnChg>
        <pc:cxnChg chg="add mod">
          <ac:chgData name="Donald Bambara" userId="51154507-fa56-45e5-a20b-3755a4f332b5" providerId="ADAL" clId="{A9CEE9BF-2662-4B3E-98C5-C7C867E46AB3}" dt="2020-08-06T00:03:32.079" v="114" actId="571"/>
          <ac:cxnSpMkLst>
            <pc:docMk/>
            <pc:sldMk cId="685225026" sldId="4433"/>
            <ac:cxnSpMk id="48" creationId="{24D09ABB-FF4E-4EFE-8453-6274F5D35033}"/>
          </ac:cxnSpMkLst>
        </pc:cxnChg>
        <pc:cxnChg chg="add mod">
          <ac:chgData name="Donald Bambara" userId="51154507-fa56-45e5-a20b-3755a4f332b5" providerId="ADAL" clId="{A9CEE9BF-2662-4B3E-98C5-C7C867E46AB3}" dt="2020-08-06T00:03:34.576" v="115" actId="571"/>
          <ac:cxnSpMkLst>
            <pc:docMk/>
            <pc:sldMk cId="685225026" sldId="4433"/>
            <ac:cxnSpMk id="49" creationId="{69A7AE3E-4DF8-4CB1-8803-98FFD1EC4AC9}"/>
          </ac:cxnSpMkLst>
        </pc:cxnChg>
        <pc:cxnChg chg="add mod">
          <ac:chgData name="Donald Bambara" userId="51154507-fa56-45e5-a20b-3755a4f332b5" providerId="ADAL" clId="{A9CEE9BF-2662-4B3E-98C5-C7C867E46AB3}" dt="2020-08-06T00:03:36.257" v="116" actId="571"/>
          <ac:cxnSpMkLst>
            <pc:docMk/>
            <pc:sldMk cId="685225026" sldId="4433"/>
            <ac:cxnSpMk id="50" creationId="{7AC6A87A-F808-4185-BBF6-A4D4F45A8931}"/>
          </ac:cxnSpMkLst>
        </pc:cxnChg>
        <pc:cxnChg chg="add mod">
          <ac:chgData name="Donald Bambara" userId="51154507-fa56-45e5-a20b-3755a4f332b5" providerId="ADAL" clId="{A9CEE9BF-2662-4B3E-98C5-C7C867E46AB3}" dt="2020-08-06T00:03:38.285" v="117" actId="571"/>
          <ac:cxnSpMkLst>
            <pc:docMk/>
            <pc:sldMk cId="685225026" sldId="4433"/>
            <ac:cxnSpMk id="51" creationId="{252A5E4E-5CDE-43E9-85FA-DCEAAB8BF8EB}"/>
          </ac:cxnSpMkLst>
        </pc:cxnChg>
        <pc:cxnChg chg="add mod">
          <ac:chgData name="Donald Bambara" userId="51154507-fa56-45e5-a20b-3755a4f332b5" providerId="ADAL" clId="{A9CEE9BF-2662-4B3E-98C5-C7C867E46AB3}" dt="2020-08-06T00:03:41.907" v="118" actId="571"/>
          <ac:cxnSpMkLst>
            <pc:docMk/>
            <pc:sldMk cId="685225026" sldId="4433"/>
            <ac:cxnSpMk id="52" creationId="{D1DF8DE6-5B29-45C8-AD95-CC96F4212B4C}"/>
          </ac:cxnSpMkLst>
        </pc:cxnChg>
      </pc:sldChg>
      <pc:sldChg chg="modSp">
        <pc:chgData name="Donald Bambara" userId="51154507-fa56-45e5-a20b-3755a4f332b5" providerId="ADAL" clId="{A9CEE9BF-2662-4B3E-98C5-C7C867E46AB3}" dt="2020-08-06T00:07:40.451" v="165" actId="1076"/>
        <pc:sldMkLst>
          <pc:docMk/>
          <pc:sldMk cId="2069670778" sldId="4439"/>
        </pc:sldMkLst>
        <pc:spChg chg="mod">
          <ac:chgData name="Donald Bambara" userId="51154507-fa56-45e5-a20b-3755a4f332b5" providerId="ADAL" clId="{A9CEE9BF-2662-4B3E-98C5-C7C867E46AB3}" dt="2020-08-06T00:07:40.451" v="165" actId="1076"/>
          <ac:spMkLst>
            <pc:docMk/>
            <pc:sldMk cId="2069670778" sldId="4439"/>
            <ac:spMk id="18" creationId="{8512B089-ECA5-4C81-AD36-0A74E8D1A48C}"/>
          </ac:spMkLst>
        </pc:spChg>
      </pc:sldChg>
      <pc:sldChg chg="del">
        <pc:chgData name="Donald Bambara" userId="51154507-fa56-45e5-a20b-3755a4f332b5" providerId="ADAL" clId="{A9CEE9BF-2662-4B3E-98C5-C7C867E46AB3}" dt="2020-08-06T00:07:47.192" v="166" actId="2696"/>
        <pc:sldMkLst>
          <pc:docMk/>
          <pc:sldMk cId="2974342956" sldId="4441"/>
        </pc:sldMkLst>
      </pc:sldChg>
      <pc:sldMasterChg chg="modSldLayout">
        <pc:chgData name="Donald Bambara" userId="51154507-fa56-45e5-a20b-3755a4f332b5" providerId="ADAL" clId="{A9CEE9BF-2662-4B3E-98C5-C7C867E46AB3}" dt="2020-08-05T23:58:27.064" v="12" actId="1076"/>
        <pc:sldMasterMkLst>
          <pc:docMk/>
          <pc:sldMasterMk cId="1755569573" sldId="2147483692"/>
        </pc:sldMasterMkLst>
        <pc:sldLayoutChg chg="modSp">
          <pc:chgData name="Donald Bambara" userId="51154507-fa56-45e5-a20b-3755a4f332b5" providerId="ADAL" clId="{A9CEE9BF-2662-4B3E-98C5-C7C867E46AB3}" dt="2020-08-05T23:58:27.064" v="12" actId="1076"/>
          <pc:sldLayoutMkLst>
            <pc:docMk/>
            <pc:sldMasterMk cId="1755569573" sldId="2147483692"/>
            <pc:sldLayoutMk cId="1909168653" sldId="2147483693"/>
          </pc:sldLayoutMkLst>
          <pc:spChg chg="mod">
            <ac:chgData name="Donald Bambara" userId="51154507-fa56-45e5-a20b-3755a4f332b5" providerId="ADAL" clId="{A9CEE9BF-2662-4B3E-98C5-C7C867E46AB3}" dt="2020-08-05T23:58:18.646" v="9" actId="14100"/>
            <ac:spMkLst>
              <pc:docMk/>
              <pc:sldMasterMk cId="1755569573" sldId="2147483692"/>
              <pc:sldLayoutMk cId="1909168653" sldId="2147483693"/>
              <ac:spMk id="8" creationId="{26C65212-7515-4526-90AB-FE790592C5E0}"/>
            </ac:spMkLst>
          </pc:spChg>
          <pc:spChg chg="mod">
            <ac:chgData name="Donald Bambara" userId="51154507-fa56-45e5-a20b-3755a4f332b5" providerId="ADAL" clId="{A9CEE9BF-2662-4B3E-98C5-C7C867E46AB3}" dt="2020-08-05T23:58:25.199" v="11" actId="1076"/>
            <ac:spMkLst>
              <pc:docMk/>
              <pc:sldMasterMk cId="1755569573" sldId="2147483692"/>
              <pc:sldLayoutMk cId="1909168653" sldId="2147483693"/>
              <ac:spMk id="12" creationId="{F0EC20B2-FAC9-4828-9139-A37FA26F6403}"/>
            </ac:spMkLst>
          </pc:spChg>
          <pc:picChg chg="mod">
            <ac:chgData name="Donald Bambara" userId="51154507-fa56-45e5-a20b-3755a4f332b5" providerId="ADAL" clId="{A9CEE9BF-2662-4B3E-98C5-C7C867E46AB3}" dt="2020-08-05T23:58:27.064" v="12" actId="1076"/>
            <ac:picMkLst>
              <pc:docMk/>
              <pc:sldMasterMk cId="1755569573" sldId="2147483692"/>
              <pc:sldLayoutMk cId="1909168653" sldId="2147483693"/>
              <ac:picMk id="11" creationId="{C2568312-0247-4ED2-B9F7-5ACEF2DE16EC}"/>
            </ac:picMkLst>
          </pc:picChg>
          <pc:cxnChg chg="mod">
            <ac:chgData name="Donald Bambara" userId="51154507-fa56-45e5-a20b-3755a4f332b5" providerId="ADAL" clId="{A9CEE9BF-2662-4B3E-98C5-C7C867E46AB3}" dt="2020-08-05T23:58:15.581" v="8" actId="1076"/>
            <ac:cxnSpMkLst>
              <pc:docMk/>
              <pc:sldMasterMk cId="1755569573" sldId="2147483692"/>
              <pc:sldLayoutMk cId="1909168653" sldId="2147483693"/>
              <ac:cxnSpMk id="5" creationId="{AB8176E8-A8FF-44DC-A60A-34CA7790372D}"/>
            </ac:cxnSpMkLst>
          </pc:cxnChg>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Classeur2"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9027002697706"/>
          <c:y val="6.072890116865752E-2"/>
          <c:w val="0.7687256021885509"/>
          <c:h val="0.76619360079990007"/>
        </c:manualLayout>
      </c:layout>
      <c:barChart>
        <c:barDir val="col"/>
        <c:grouping val="stacked"/>
        <c:varyColors val="0"/>
        <c:ser>
          <c:idx val="0"/>
          <c:order val="0"/>
          <c:tx>
            <c:strRef>
              <c:f>Feuil8!$A$2</c:f>
              <c:strCache>
                <c:ptCount val="1"/>
                <c:pt idx="0">
                  <c:v>Secteur primaire</c:v>
                </c:pt>
              </c:strCache>
            </c:strRef>
          </c:tx>
          <c:spPr>
            <a:pattFill prst="wdUpDiag">
              <a:fgClr>
                <a:srgbClr val="00B050"/>
              </a:fgClr>
              <a:bgClr>
                <a:sysClr val="window" lastClr="FFFFFF"/>
              </a:bgClr>
            </a:pattFill>
            <a:ln>
              <a:solidFill>
                <a:sysClr val="windowText" lastClr="000000"/>
              </a:solidFill>
            </a:ln>
          </c:spPr>
          <c:invertIfNegative val="0"/>
          <c:cat>
            <c:numRef>
              <c:f>Feuil8!$D$1:$G$1</c:f>
              <c:numCache>
                <c:formatCode>0</c:formatCode>
                <c:ptCount val="4"/>
                <c:pt idx="0">
                  <c:v>2017</c:v>
                </c:pt>
                <c:pt idx="1">
                  <c:v>2018</c:v>
                </c:pt>
                <c:pt idx="2">
                  <c:v>2019</c:v>
                </c:pt>
                <c:pt idx="3">
                  <c:v>2020</c:v>
                </c:pt>
              </c:numCache>
            </c:numRef>
          </c:cat>
          <c:val>
            <c:numRef>
              <c:f>Feuil8!$D$2:$G$2</c:f>
              <c:numCache>
                <c:formatCode>0.0%</c:formatCode>
                <c:ptCount val="4"/>
                <c:pt idx="0">
                  <c:v>0.20404162187847674</c:v>
                </c:pt>
                <c:pt idx="1">
                  <c:v>0.21850897378560938</c:v>
                </c:pt>
                <c:pt idx="2">
                  <c:v>0.2220593400944211</c:v>
                </c:pt>
                <c:pt idx="3">
                  <c:v>0.21053637843865949</c:v>
                </c:pt>
              </c:numCache>
            </c:numRef>
          </c:val>
          <c:extLst>
            <c:ext xmlns:c16="http://schemas.microsoft.com/office/drawing/2014/chart" uri="{C3380CC4-5D6E-409C-BE32-E72D297353CC}">
              <c16:uniqueId val="{00000000-B9E1-42AB-AAE2-31BB90186D89}"/>
            </c:ext>
          </c:extLst>
        </c:ser>
        <c:ser>
          <c:idx val="1"/>
          <c:order val="1"/>
          <c:tx>
            <c:strRef>
              <c:f>Feuil8!$A$3</c:f>
              <c:strCache>
                <c:ptCount val="1"/>
                <c:pt idx="0">
                  <c:v>Secteur secondaire</c:v>
                </c:pt>
              </c:strCache>
            </c:strRef>
          </c:tx>
          <c:spPr>
            <a:pattFill prst="lgConfetti">
              <a:fgClr>
                <a:srgbClr val="ED7D31"/>
              </a:fgClr>
              <a:bgClr>
                <a:sysClr val="window" lastClr="FFFFFF"/>
              </a:bgClr>
            </a:pattFill>
            <a:ln>
              <a:solidFill>
                <a:sysClr val="windowText" lastClr="000000"/>
              </a:solidFill>
            </a:ln>
          </c:spPr>
          <c:invertIfNegative val="0"/>
          <c:cat>
            <c:numRef>
              <c:f>Feuil8!$D$1:$G$1</c:f>
              <c:numCache>
                <c:formatCode>0</c:formatCode>
                <c:ptCount val="4"/>
                <c:pt idx="0">
                  <c:v>2017</c:v>
                </c:pt>
                <c:pt idx="1">
                  <c:v>2018</c:v>
                </c:pt>
                <c:pt idx="2">
                  <c:v>2019</c:v>
                </c:pt>
                <c:pt idx="3">
                  <c:v>2020</c:v>
                </c:pt>
              </c:numCache>
            </c:numRef>
          </c:cat>
          <c:val>
            <c:numRef>
              <c:f>Feuil8!$D$3:$G$3</c:f>
              <c:numCache>
                <c:formatCode>0.0%</c:formatCode>
                <c:ptCount val="4"/>
                <c:pt idx="0">
                  <c:v>0.24809933407668727</c:v>
                </c:pt>
                <c:pt idx="1">
                  <c:v>0.24213272919729728</c:v>
                </c:pt>
                <c:pt idx="2">
                  <c:v>0.23724932774796528</c:v>
                </c:pt>
                <c:pt idx="3">
                  <c:v>0.25851312009888422</c:v>
                </c:pt>
              </c:numCache>
            </c:numRef>
          </c:val>
          <c:extLst>
            <c:ext xmlns:c16="http://schemas.microsoft.com/office/drawing/2014/chart" uri="{C3380CC4-5D6E-409C-BE32-E72D297353CC}">
              <c16:uniqueId val="{00000001-B9E1-42AB-AAE2-31BB90186D89}"/>
            </c:ext>
          </c:extLst>
        </c:ser>
        <c:ser>
          <c:idx val="2"/>
          <c:order val="2"/>
          <c:tx>
            <c:strRef>
              <c:f>Feuil8!$A$4</c:f>
              <c:strCache>
                <c:ptCount val="1"/>
                <c:pt idx="0">
                  <c:v>Secteur tertiaire</c:v>
                </c:pt>
              </c:strCache>
            </c:strRef>
          </c:tx>
          <c:spPr>
            <a:pattFill prst="narHorz">
              <a:fgClr>
                <a:srgbClr val="4472C4">
                  <a:lumMod val="75000"/>
                </a:srgbClr>
              </a:fgClr>
              <a:bgClr>
                <a:sysClr val="window" lastClr="FFFFFF"/>
              </a:bgClr>
            </a:pattFill>
            <a:ln>
              <a:solidFill>
                <a:sysClr val="windowText" lastClr="000000"/>
              </a:solidFill>
            </a:ln>
          </c:spPr>
          <c:invertIfNegative val="0"/>
          <c:cat>
            <c:numRef>
              <c:f>Feuil8!$D$1:$G$1</c:f>
              <c:numCache>
                <c:formatCode>0</c:formatCode>
                <c:ptCount val="4"/>
                <c:pt idx="0">
                  <c:v>2017</c:v>
                </c:pt>
                <c:pt idx="1">
                  <c:v>2018</c:v>
                </c:pt>
                <c:pt idx="2">
                  <c:v>2019</c:v>
                </c:pt>
                <c:pt idx="3">
                  <c:v>2020</c:v>
                </c:pt>
              </c:numCache>
            </c:numRef>
          </c:cat>
          <c:val>
            <c:numRef>
              <c:f>Feuil8!$D$4:$G$4</c:f>
              <c:numCache>
                <c:formatCode>0.0%</c:formatCode>
                <c:ptCount val="4"/>
                <c:pt idx="0">
                  <c:v>0.4379740212403116</c:v>
                </c:pt>
                <c:pt idx="1">
                  <c:v>0.42709275877425928</c:v>
                </c:pt>
                <c:pt idx="2">
                  <c:v>0.43523543387767999</c:v>
                </c:pt>
                <c:pt idx="3">
                  <c:v>0.43087398532464716</c:v>
                </c:pt>
              </c:numCache>
            </c:numRef>
          </c:val>
          <c:extLst>
            <c:ext xmlns:c16="http://schemas.microsoft.com/office/drawing/2014/chart" uri="{C3380CC4-5D6E-409C-BE32-E72D297353CC}">
              <c16:uniqueId val="{00000002-B9E1-42AB-AAE2-31BB90186D89}"/>
            </c:ext>
          </c:extLst>
        </c:ser>
        <c:dLbls>
          <c:showLegendKey val="0"/>
          <c:showVal val="0"/>
          <c:showCatName val="0"/>
          <c:showSerName val="0"/>
          <c:showPercent val="0"/>
          <c:showBubbleSize val="0"/>
        </c:dLbls>
        <c:gapWidth val="162"/>
        <c:overlap val="100"/>
        <c:axId val="604861280"/>
        <c:axId val="604861672"/>
      </c:barChart>
      <c:lineChart>
        <c:grouping val="standard"/>
        <c:varyColors val="0"/>
        <c:ser>
          <c:idx val="3"/>
          <c:order val="3"/>
          <c:tx>
            <c:strRef>
              <c:f>Feuil8!$A$5</c:f>
              <c:strCache>
                <c:ptCount val="1"/>
                <c:pt idx="0">
                  <c:v>PIB Réel</c:v>
                </c:pt>
              </c:strCache>
            </c:strRef>
          </c:tx>
          <c:spPr>
            <a:ln w="44450">
              <a:solidFill>
                <a:sysClr val="windowText" lastClr="000000"/>
              </a:solidFill>
              <a:prstDash val="sysDot"/>
            </a:ln>
          </c:spPr>
          <c:marker>
            <c:symbol val="circle"/>
            <c:size val="6"/>
            <c:spPr>
              <a:solidFill>
                <a:schemeClr val="lt1"/>
              </a:solidFill>
              <a:ln w="15875">
                <a:solidFill>
                  <a:schemeClr val="tx1"/>
                </a:solidFill>
                <a:round/>
              </a:ln>
              <a:effectLst/>
            </c:spPr>
          </c:marker>
          <c:dPt>
            <c:idx val="1"/>
            <c:bubble3D val="0"/>
            <c:spPr>
              <a:ln w="44450">
                <a:solidFill>
                  <a:sysClr val="windowText" lastClr="000000"/>
                </a:solidFill>
                <a:prstDash val="solid"/>
              </a:ln>
            </c:spPr>
            <c:extLst>
              <c:ext xmlns:c16="http://schemas.microsoft.com/office/drawing/2014/chart" uri="{C3380CC4-5D6E-409C-BE32-E72D297353CC}">
                <c16:uniqueId val="{00000004-B9E1-42AB-AAE2-31BB90186D89}"/>
              </c:ext>
            </c:extLst>
          </c:dPt>
          <c:dPt>
            <c:idx val="2"/>
            <c:bubble3D val="0"/>
            <c:spPr>
              <a:ln w="44450">
                <a:solidFill>
                  <a:sysClr val="windowText" lastClr="000000"/>
                </a:solidFill>
                <a:prstDash val="solid"/>
              </a:ln>
            </c:spPr>
            <c:extLst>
              <c:ext xmlns:c16="http://schemas.microsoft.com/office/drawing/2014/chart" uri="{C3380CC4-5D6E-409C-BE32-E72D297353CC}">
                <c16:uniqueId val="{00000006-B9E1-42AB-AAE2-31BB90186D89}"/>
              </c:ext>
            </c:extLst>
          </c:dPt>
          <c:dLbls>
            <c:dLbl>
              <c:idx val="0"/>
              <c:layout>
                <c:manualLayout>
                  <c:x val="3.2875425619349537E-2"/>
                  <c:y val="8.8213673119333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E1-42AB-AAE2-31BB90186D89}"/>
                </c:ext>
              </c:extLst>
            </c:dLbl>
            <c:dLbl>
              <c:idx val="1"/>
              <c:layout>
                <c:manualLayout>
                  <c:x val="3.757191499354233E-2"/>
                  <c:y val="0.137221269296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E1-42AB-AAE2-31BB90186D89}"/>
                </c:ext>
              </c:extLst>
            </c:dLbl>
            <c:dLbl>
              <c:idx val="2"/>
              <c:layout>
                <c:manualLayout>
                  <c:x val="3.757191499354233E-2"/>
                  <c:y val="0.22053418279833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E1-42AB-AAE2-31BB90186D89}"/>
                </c:ext>
              </c:extLst>
            </c:dLbl>
            <c:dLbl>
              <c:idx val="3"/>
              <c:layout>
                <c:manualLayout>
                  <c:x val="3.9920159680638639E-2"/>
                  <c:y val="2.9404557706444498E-2"/>
                </c:manualLayout>
              </c:layout>
              <c:tx>
                <c:rich>
                  <a:bodyPr/>
                  <a:lstStyle/>
                  <a:p>
                    <a:r>
                      <a:rPr lang="en-US" dirty="0"/>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9E1-42AB-AAE2-31BB90186D89}"/>
                </c:ext>
              </c:extLst>
            </c:dLbl>
            <c:spPr>
              <a:noFill/>
              <a:ln>
                <a:solidFill>
                  <a:sysClr val="windowText" lastClr="000000">
                    <a:lumMod val="65000"/>
                    <a:lumOff val="35000"/>
                  </a:sysClr>
                </a:solid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accentCallout2">
                    <a:avLst/>
                  </a:prstGeom>
                </c15:spPr>
                <c15:showLeaderLines val="1"/>
              </c:ext>
            </c:extLst>
          </c:dLbls>
          <c:cat>
            <c:numRef>
              <c:f>PerspectiveGraphes!$J$27:$N$27</c:f>
              <c:numCache>
                <c:formatCode>General</c:formatCode>
                <c:ptCount val="5"/>
                <c:pt idx="0">
                  <c:v>2019</c:v>
                </c:pt>
                <c:pt idx="1">
                  <c:v>2020</c:v>
                </c:pt>
                <c:pt idx="2">
                  <c:v>2021</c:v>
                </c:pt>
                <c:pt idx="3">
                  <c:v>2022</c:v>
                </c:pt>
                <c:pt idx="4">
                  <c:v>2023</c:v>
                </c:pt>
              </c:numCache>
            </c:numRef>
          </c:cat>
          <c:val>
            <c:numRef>
              <c:f>Feuil8!$D$5:$G$5</c:f>
              <c:numCache>
                <c:formatCode>0.0%</c:formatCode>
                <c:ptCount val="4"/>
                <c:pt idx="0">
                  <c:v>6.2034894110193889E-2</c:v>
                </c:pt>
                <c:pt idx="1">
                  <c:v>6.7312356085413361E-2</c:v>
                </c:pt>
                <c:pt idx="2">
                  <c:v>5.6994349329934586E-2</c:v>
                </c:pt>
                <c:pt idx="3">
                  <c:v>1.8927654896013286E-2</c:v>
                </c:pt>
              </c:numCache>
            </c:numRef>
          </c:val>
          <c:smooth val="1"/>
          <c:extLst>
            <c:ext xmlns:c16="http://schemas.microsoft.com/office/drawing/2014/chart" uri="{C3380CC4-5D6E-409C-BE32-E72D297353CC}">
              <c16:uniqueId val="{00000009-B9E1-42AB-AAE2-31BB90186D89}"/>
            </c:ext>
          </c:extLst>
        </c:ser>
        <c:dLbls>
          <c:showLegendKey val="0"/>
          <c:showVal val="0"/>
          <c:showCatName val="0"/>
          <c:showSerName val="0"/>
          <c:showPercent val="0"/>
          <c:showBubbleSize val="0"/>
        </c:dLbls>
        <c:marker val="1"/>
        <c:smooth val="0"/>
        <c:axId val="604856184"/>
        <c:axId val="604857752"/>
      </c:lineChart>
      <c:catAx>
        <c:axId val="604861280"/>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fr-BF"/>
          </a:p>
        </c:txPr>
        <c:crossAx val="604861672"/>
        <c:crosses val="autoZero"/>
        <c:auto val="1"/>
        <c:lblAlgn val="ctr"/>
        <c:lblOffset val="100"/>
        <c:noMultiLvlLbl val="0"/>
      </c:catAx>
      <c:valAx>
        <c:axId val="604861672"/>
        <c:scaling>
          <c:orientation val="minMax"/>
          <c:max val="1"/>
        </c:scaling>
        <c:delete val="0"/>
        <c:axPos val="l"/>
        <c:title>
          <c:tx>
            <c:rich>
              <a:bodyPr rot="-5400000" vert="horz"/>
              <a:lstStyle/>
              <a:p>
                <a:pPr>
                  <a:defRPr/>
                </a:pPr>
                <a:r>
                  <a:rPr lang="fr-FR"/>
                  <a:t>Poids des secteurs</a:t>
                </a:r>
              </a:p>
            </c:rich>
          </c:tx>
          <c:layout>
            <c:manualLayout>
              <c:xMode val="edge"/>
              <c:yMode val="edge"/>
              <c:x val="6.3174394867308277E-3"/>
              <c:y val="0.21242400446084891"/>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fr-BF"/>
          </a:p>
        </c:txPr>
        <c:crossAx val="604861280"/>
        <c:crosses val="autoZero"/>
        <c:crossBetween val="between"/>
      </c:valAx>
      <c:valAx>
        <c:axId val="604857752"/>
        <c:scaling>
          <c:orientation val="minMax"/>
          <c:max val="0.1"/>
          <c:min val="0"/>
        </c:scaling>
        <c:delete val="0"/>
        <c:axPos val="r"/>
        <c:title>
          <c:tx>
            <c:rich>
              <a:bodyPr rot="-5400000" vert="horz"/>
              <a:lstStyle/>
              <a:p>
                <a:pPr>
                  <a:defRPr/>
                </a:pPr>
                <a:r>
                  <a:rPr lang="fr-FR"/>
                  <a:t>Croissance du PIB réel</a:t>
                </a:r>
              </a:p>
            </c:rich>
          </c:tx>
          <c:layout>
            <c:manualLayout>
              <c:xMode val="edge"/>
              <c:yMode val="edge"/>
              <c:x val="0.95666989319184681"/>
              <c:y val="0.28457862149735569"/>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fr-BF"/>
          </a:p>
        </c:txPr>
        <c:crossAx val="604856184"/>
        <c:crosses val="max"/>
        <c:crossBetween val="between"/>
        <c:majorUnit val="2.0000000000000004E-2"/>
      </c:valAx>
      <c:catAx>
        <c:axId val="604856184"/>
        <c:scaling>
          <c:orientation val="minMax"/>
        </c:scaling>
        <c:delete val="1"/>
        <c:axPos val="b"/>
        <c:numFmt formatCode="General" sourceLinked="1"/>
        <c:majorTickMark val="out"/>
        <c:minorTickMark val="none"/>
        <c:tickLblPos val="nextTo"/>
        <c:crossAx val="604857752"/>
        <c:crosses val="autoZero"/>
        <c:auto val="1"/>
        <c:lblAlgn val="ctr"/>
        <c:lblOffset val="100"/>
        <c:noMultiLvlLbl val="0"/>
      </c:catAx>
      <c:spPr>
        <a:pattFill prst="pct5">
          <a:fgClr>
            <a:schemeClr val="bg1"/>
          </a:fgClr>
          <a:bgClr>
            <a:schemeClr val="bg1"/>
          </a:bgClr>
        </a:pattFill>
        <a:ln>
          <a:noFill/>
        </a:ln>
        <a:effectLst/>
      </c:spPr>
    </c:plotArea>
    <c:legend>
      <c:legendPos val="b"/>
      <c:overlay val="0"/>
      <c:spPr>
        <a:noFill/>
        <a:ln>
          <a:noFill/>
        </a:ln>
        <a:effectLst/>
      </c:spPr>
      <c:txPr>
        <a:bodyPr rot="0" vert="horz"/>
        <a:lstStyle/>
        <a:p>
          <a:pPr>
            <a:defRPr/>
          </a:pPr>
          <a:endParaRPr lang="fr-BF"/>
        </a:p>
      </c:txPr>
    </c:legend>
    <c:plotVisOnly val="1"/>
    <c:dispBlanksAs val="gap"/>
    <c:showDLblsOverMax val="0"/>
  </c:chart>
  <c:spPr>
    <a:solidFill>
      <a:schemeClr val="lt1"/>
    </a:solidFill>
    <a:ln w="12700" cap="flat" cmpd="sng" algn="ctr">
      <a:solidFill>
        <a:schemeClr val="tx1"/>
      </a:solidFill>
      <a:round/>
    </a:ln>
    <a:effectLst/>
  </c:spPr>
  <c:txPr>
    <a:bodyPr/>
    <a:lstStyle/>
    <a:p>
      <a:pPr>
        <a:defRPr sz="1800">
          <a:solidFill>
            <a:schemeClr val="tx1"/>
          </a:solidFill>
        </a:defRPr>
      </a:pPr>
      <a:endParaRPr lang="fr-BF"/>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9731666399827"/>
          <c:y val="6.072890116865752E-2"/>
          <c:w val="0.78196074322357567"/>
          <c:h val="0.76619360079990007"/>
        </c:manualLayout>
      </c:layout>
      <c:barChart>
        <c:barDir val="col"/>
        <c:grouping val="stacked"/>
        <c:varyColors val="0"/>
        <c:ser>
          <c:idx val="0"/>
          <c:order val="0"/>
          <c:tx>
            <c:strRef>
              <c:f>Feuil8!$A$2</c:f>
              <c:strCache>
                <c:ptCount val="1"/>
                <c:pt idx="0">
                  <c:v>Secteur primaire</c:v>
                </c:pt>
              </c:strCache>
            </c:strRef>
          </c:tx>
          <c:spPr>
            <a:pattFill prst="wdUpDiag">
              <a:fgClr>
                <a:srgbClr val="00B050"/>
              </a:fgClr>
              <a:bgClr>
                <a:sysClr val="window" lastClr="FFFFFF"/>
              </a:bgClr>
            </a:pattFill>
            <a:ln>
              <a:solidFill>
                <a:sysClr val="windowText" lastClr="000000"/>
              </a:solidFill>
            </a:ln>
          </c:spPr>
          <c:invertIfNegative val="0"/>
          <c:cat>
            <c:numRef>
              <c:f>[2]PerspectiveGraphes!$J$27:$N$27</c:f>
              <c:numCache>
                <c:formatCode>General</c:formatCode>
                <c:ptCount val="5"/>
                <c:pt idx="0">
                  <c:v>2019</c:v>
                </c:pt>
                <c:pt idx="1">
                  <c:v>2020</c:v>
                </c:pt>
                <c:pt idx="2">
                  <c:v>2021</c:v>
                </c:pt>
                <c:pt idx="3">
                  <c:v>2022</c:v>
                </c:pt>
                <c:pt idx="4">
                  <c:v>2023</c:v>
                </c:pt>
              </c:numCache>
            </c:numRef>
          </c:cat>
          <c:val>
            <c:numRef>
              <c:f>Feuil8!$F$2:$J$2</c:f>
              <c:numCache>
                <c:formatCode>0.0%</c:formatCode>
                <c:ptCount val="5"/>
                <c:pt idx="0">
                  <c:v>0.2220593400944211</c:v>
                </c:pt>
                <c:pt idx="1">
                  <c:v>0.21053637843865949</c:v>
                </c:pt>
                <c:pt idx="2">
                  <c:v>0.19883991294113343</c:v>
                </c:pt>
                <c:pt idx="3">
                  <c:v>0.20365635372954005</c:v>
                </c:pt>
                <c:pt idx="4">
                  <c:v>0.19830181553286508</c:v>
                </c:pt>
              </c:numCache>
            </c:numRef>
          </c:val>
          <c:extLst>
            <c:ext xmlns:c16="http://schemas.microsoft.com/office/drawing/2014/chart" uri="{C3380CC4-5D6E-409C-BE32-E72D297353CC}">
              <c16:uniqueId val="{00000000-84C7-427D-A5DE-BB21DDBF927B}"/>
            </c:ext>
          </c:extLst>
        </c:ser>
        <c:ser>
          <c:idx val="1"/>
          <c:order val="1"/>
          <c:tx>
            <c:strRef>
              <c:f>Feuil8!$A$3</c:f>
              <c:strCache>
                <c:ptCount val="1"/>
                <c:pt idx="0">
                  <c:v>Secteur secondaire</c:v>
                </c:pt>
              </c:strCache>
            </c:strRef>
          </c:tx>
          <c:spPr>
            <a:pattFill prst="lgConfetti">
              <a:fgClr>
                <a:srgbClr val="ED7D31"/>
              </a:fgClr>
              <a:bgClr>
                <a:sysClr val="window" lastClr="FFFFFF"/>
              </a:bgClr>
            </a:pattFill>
            <a:ln>
              <a:solidFill>
                <a:sysClr val="windowText" lastClr="000000"/>
              </a:solidFill>
            </a:ln>
          </c:spPr>
          <c:invertIfNegative val="0"/>
          <c:cat>
            <c:numRef>
              <c:f>[2]PerspectiveGraphes!$J$27:$N$27</c:f>
              <c:numCache>
                <c:formatCode>General</c:formatCode>
                <c:ptCount val="5"/>
                <c:pt idx="0">
                  <c:v>2019</c:v>
                </c:pt>
                <c:pt idx="1">
                  <c:v>2020</c:v>
                </c:pt>
                <c:pt idx="2">
                  <c:v>2021</c:v>
                </c:pt>
                <c:pt idx="3">
                  <c:v>2022</c:v>
                </c:pt>
                <c:pt idx="4">
                  <c:v>2023</c:v>
                </c:pt>
              </c:numCache>
            </c:numRef>
          </c:cat>
          <c:val>
            <c:numRef>
              <c:f>Feuil8!$F$3:$J$3</c:f>
              <c:numCache>
                <c:formatCode>0.0%</c:formatCode>
                <c:ptCount val="5"/>
                <c:pt idx="0">
                  <c:v>0.23724932774796528</c:v>
                </c:pt>
                <c:pt idx="1">
                  <c:v>0.25851312009888422</c:v>
                </c:pt>
                <c:pt idx="2">
                  <c:v>0.30432388011247596</c:v>
                </c:pt>
                <c:pt idx="3">
                  <c:v>0.27783533558527784</c:v>
                </c:pt>
                <c:pt idx="4">
                  <c:v>0.27979196596946004</c:v>
                </c:pt>
              </c:numCache>
            </c:numRef>
          </c:val>
          <c:extLst>
            <c:ext xmlns:c16="http://schemas.microsoft.com/office/drawing/2014/chart" uri="{C3380CC4-5D6E-409C-BE32-E72D297353CC}">
              <c16:uniqueId val="{00000001-84C7-427D-A5DE-BB21DDBF927B}"/>
            </c:ext>
          </c:extLst>
        </c:ser>
        <c:ser>
          <c:idx val="2"/>
          <c:order val="2"/>
          <c:tx>
            <c:strRef>
              <c:f>Feuil8!$A$4</c:f>
              <c:strCache>
                <c:ptCount val="1"/>
                <c:pt idx="0">
                  <c:v>Secteur tertiaire</c:v>
                </c:pt>
              </c:strCache>
            </c:strRef>
          </c:tx>
          <c:spPr>
            <a:pattFill prst="narHorz">
              <a:fgClr>
                <a:srgbClr val="4472C4">
                  <a:lumMod val="75000"/>
                </a:srgbClr>
              </a:fgClr>
              <a:bgClr>
                <a:sysClr val="window" lastClr="FFFFFF"/>
              </a:bgClr>
            </a:pattFill>
            <a:ln>
              <a:solidFill>
                <a:sysClr val="windowText" lastClr="000000"/>
              </a:solidFill>
            </a:ln>
          </c:spPr>
          <c:invertIfNegative val="0"/>
          <c:cat>
            <c:numRef>
              <c:f>[2]PerspectiveGraphes!$J$27:$N$27</c:f>
              <c:numCache>
                <c:formatCode>General</c:formatCode>
                <c:ptCount val="5"/>
                <c:pt idx="0">
                  <c:v>2019</c:v>
                </c:pt>
                <c:pt idx="1">
                  <c:v>2020</c:v>
                </c:pt>
                <c:pt idx="2">
                  <c:v>2021</c:v>
                </c:pt>
                <c:pt idx="3">
                  <c:v>2022</c:v>
                </c:pt>
                <c:pt idx="4">
                  <c:v>2023</c:v>
                </c:pt>
              </c:numCache>
            </c:numRef>
          </c:cat>
          <c:val>
            <c:numRef>
              <c:f>Feuil8!$F$4:$J$4</c:f>
              <c:numCache>
                <c:formatCode>0.0%</c:formatCode>
                <c:ptCount val="5"/>
                <c:pt idx="0">
                  <c:v>0.43523543387767999</c:v>
                </c:pt>
                <c:pt idx="1">
                  <c:v>0.43087398532464716</c:v>
                </c:pt>
                <c:pt idx="2">
                  <c:v>0.40478021147638132</c:v>
                </c:pt>
                <c:pt idx="3">
                  <c:v>0.42254847036262949</c:v>
                </c:pt>
                <c:pt idx="4">
                  <c:v>0.42684064532366606</c:v>
                </c:pt>
              </c:numCache>
            </c:numRef>
          </c:val>
          <c:extLst>
            <c:ext xmlns:c16="http://schemas.microsoft.com/office/drawing/2014/chart" uri="{C3380CC4-5D6E-409C-BE32-E72D297353CC}">
              <c16:uniqueId val="{00000002-84C7-427D-A5DE-BB21DDBF927B}"/>
            </c:ext>
          </c:extLst>
        </c:ser>
        <c:dLbls>
          <c:showLegendKey val="0"/>
          <c:showVal val="0"/>
          <c:showCatName val="0"/>
          <c:showSerName val="0"/>
          <c:showPercent val="0"/>
          <c:showBubbleSize val="0"/>
        </c:dLbls>
        <c:gapWidth val="125"/>
        <c:overlap val="100"/>
        <c:axId val="609980848"/>
        <c:axId val="609979672"/>
      </c:barChart>
      <c:lineChart>
        <c:grouping val="standard"/>
        <c:varyColors val="0"/>
        <c:ser>
          <c:idx val="3"/>
          <c:order val="3"/>
          <c:tx>
            <c:strRef>
              <c:f>Feuil8!$A$5</c:f>
              <c:strCache>
                <c:ptCount val="1"/>
                <c:pt idx="0">
                  <c:v>PIB Réel</c:v>
                </c:pt>
              </c:strCache>
            </c:strRef>
          </c:tx>
          <c:spPr>
            <a:ln w="44450">
              <a:solidFill>
                <a:sysClr val="windowText" lastClr="000000"/>
              </a:solidFill>
              <a:prstDash val="sysDot"/>
            </a:ln>
          </c:spPr>
          <c:marker>
            <c:symbol val="circle"/>
            <c:size val="6"/>
            <c:spPr>
              <a:solidFill>
                <a:schemeClr val="lt1"/>
              </a:solidFill>
              <a:ln w="15875">
                <a:solidFill>
                  <a:schemeClr val="tx1"/>
                </a:solidFill>
                <a:round/>
              </a:ln>
              <a:effectLst/>
            </c:spPr>
          </c:marker>
          <c:dPt>
            <c:idx val="1"/>
            <c:bubble3D val="0"/>
            <c:spPr>
              <a:ln w="44450">
                <a:solidFill>
                  <a:sysClr val="windowText" lastClr="000000"/>
                </a:solidFill>
                <a:prstDash val="solid"/>
              </a:ln>
            </c:spPr>
            <c:extLst>
              <c:ext xmlns:c16="http://schemas.microsoft.com/office/drawing/2014/chart" uri="{C3380CC4-5D6E-409C-BE32-E72D297353CC}">
                <c16:uniqueId val="{00000004-84C7-427D-A5DE-BB21DDBF927B}"/>
              </c:ext>
            </c:extLst>
          </c:dPt>
          <c:dLbls>
            <c:dLbl>
              <c:idx val="0"/>
              <c:layout>
                <c:manualLayout>
                  <c:x val="4.4616649054831516E-2"/>
                  <c:y val="5.3908355795148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C7-427D-A5DE-BB21DDBF927B}"/>
                </c:ext>
              </c:extLst>
            </c:dLbl>
            <c:dLbl>
              <c:idx val="1"/>
              <c:layout>
                <c:manualLayout>
                  <c:x val="3.9920159680638639E-2"/>
                  <c:y val="2.9404557706444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C7-427D-A5DE-BB21DDBF927B}"/>
                </c:ext>
              </c:extLst>
            </c:dLbl>
            <c:dLbl>
              <c:idx val="2"/>
              <c:layout>
                <c:manualLayout>
                  <c:x val="3.9920159680638723E-2"/>
                  <c:y val="8.8213673119333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C7-427D-A5DE-BB21DDBF927B}"/>
                </c:ext>
              </c:extLst>
            </c:dLbl>
            <c:dLbl>
              <c:idx val="3"/>
              <c:layout>
                <c:manualLayout>
                  <c:x val="2.8178936245156661E-2"/>
                  <c:y val="7.8412153883852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C7-427D-A5DE-BB21DDBF927B}"/>
                </c:ext>
              </c:extLst>
            </c:dLbl>
            <c:dLbl>
              <c:idx val="4"/>
              <c:layout>
                <c:manualLayout>
                  <c:x val="3.522367030644593E-2"/>
                  <c:y val="7.8412153883852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C7-427D-A5DE-BB21DDBF927B}"/>
                </c:ext>
              </c:extLst>
            </c:dLbl>
            <c:spPr>
              <a:noFill/>
              <a:ln>
                <a:solidFill>
                  <a:sysClr val="windowText" lastClr="000000">
                    <a:lumMod val="65000"/>
                    <a:lumOff val="35000"/>
                  </a:sysClr>
                </a:solid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accentCallout2">
                    <a:avLst/>
                  </a:prstGeom>
                </c15:spPr>
                <c15:showLeaderLines val="1"/>
              </c:ext>
            </c:extLst>
          </c:dLbls>
          <c:cat>
            <c:numRef>
              <c:f>[2]PerspectiveGraphes!$J$27:$N$27</c:f>
              <c:numCache>
                <c:formatCode>General</c:formatCode>
                <c:ptCount val="5"/>
                <c:pt idx="0">
                  <c:v>2019</c:v>
                </c:pt>
                <c:pt idx="1">
                  <c:v>2020</c:v>
                </c:pt>
                <c:pt idx="2">
                  <c:v>2021</c:v>
                </c:pt>
                <c:pt idx="3">
                  <c:v>2022</c:v>
                </c:pt>
                <c:pt idx="4">
                  <c:v>2023</c:v>
                </c:pt>
              </c:numCache>
            </c:numRef>
          </c:cat>
          <c:val>
            <c:numRef>
              <c:f>Feuil8!$F$5:$J$5</c:f>
              <c:numCache>
                <c:formatCode>0.0%</c:formatCode>
                <c:ptCount val="5"/>
                <c:pt idx="0">
                  <c:v>5.6994349329934586E-2</c:v>
                </c:pt>
                <c:pt idx="1">
                  <c:v>1.8927654896013286E-2</c:v>
                </c:pt>
                <c:pt idx="2">
                  <c:v>5.1545675181391901E-2</c:v>
                </c:pt>
                <c:pt idx="3">
                  <c:v>5.166033170312305E-2</c:v>
                </c:pt>
                <c:pt idx="4">
                  <c:v>6.8826331007213012E-2</c:v>
                </c:pt>
              </c:numCache>
            </c:numRef>
          </c:val>
          <c:smooth val="1"/>
          <c:extLst>
            <c:ext xmlns:c16="http://schemas.microsoft.com/office/drawing/2014/chart" uri="{C3380CC4-5D6E-409C-BE32-E72D297353CC}">
              <c16:uniqueId val="{00000009-84C7-427D-A5DE-BB21DDBF927B}"/>
            </c:ext>
          </c:extLst>
        </c:ser>
        <c:dLbls>
          <c:showLegendKey val="0"/>
          <c:showVal val="0"/>
          <c:showCatName val="0"/>
          <c:showSerName val="0"/>
          <c:showPercent val="0"/>
          <c:showBubbleSize val="0"/>
        </c:dLbls>
        <c:marker val="1"/>
        <c:smooth val="0"/>
        <c:axId val="609980456"/>
        <c:axId val="609980064"/>
      </c:lineChart>
      <c:catAx>
        <c:axId val="6099808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fr-BF"/>
          </a:p>
        </c:txPr>
        <c:crossAx val="609979672"/>
        <c:crosses val="autoZero"/>
        <c:auto val="1"/>
        <c:lblAlgn val="ctr"/>
        <c:lblOffset val="100"/>
        <c:noMultiLvlLbl val="0"/>
      </c:catAx>
      <c:valAx>
        <c:axId val="609979672"/>
        <c:scaling>
          <c:orientation val="minMax"/>
          <c:max val="1"/>
        </c:scaling>
        <c:delete val="0"/>
        <c:axPos val="l"/>
        <c:title>
          <c:tx>
            <c:rich>
              <a:bodyPr rot="-5400000" vert="horz"/>
              <a:lstStyle/>
              <a:p>
                <a:pPr>
                  <a:defRPr/>
                </a:pPr>
                <a:r>
                  <a:rPr lang="fr-FR"/>
                  <a:t>Poids des secteurs</a:t>
                </a:r>
              </a:p>
            </c:rich>
          </c:tx>
          <c:layout>
            <c:manualLayout>
              <c:xMode val="edge"/>
              <c:yMode val="edge"/>
              <c:x val="6.3174394867308277E-3"/>
              <c:y val="0.21242400446084891"/>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fr-BF"/>
          </a:p>
        </c:txPr>
        <c:crossAx val="609980848"/>
        <c:crosses val="autoZero"/>
        <c:crossBetween val="between"/>
      </c:valAx>
      <c:valAx>
        <c:axId val="609980064"/>
        <c:scaling>
          <c:orientation val="minMax"/>
          <c:max val="0.1"/>
          <c:min val="0"/>
        </c:scaling>
        <c:delete val="0"/>
        <c:axPos val="r"/>
        <c:title>
          <c:tx>
            <c:rich>
              <a:bodyPr rot="-5400000" vert="horz"/>
              <a:lstStyle/>
              <a:p>
                <a:pPr>
                  <a:defRPr/>
                </a:pPr>
                <a:r>
                  <a:rPr lang="fr-FR"/>
                  <a:t>Croissance du PIB réel</a:t>
                </a:r>
              </a:p>
            </c:rich>
          </c:tx>
          <c:layout>
            <c:manualLayout>
              <c:xMode val="edge"/>
              <c:yMode val="edge"/>
              <c:x val="0.95666989319184681"/>
              <c:y val="0.28457862149735569"/>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fr-BF"/>
          </a:p>
        </c:txPr>
        <c:crossAx val="609980456"/>
        <c:crosses val="max"/>
        <c:crossBetween val="between"/>
        <c:majorUnit val="2.0000000000000004E-2"/>
      </c:valAx>
      <c:catAx>
        <c:axId val="609980456"/>
        <c:scaling>
          <c:orientation val="minMax"/>
        </c:scaling>
        <c:delete val="1"/>
        <c:axPos val="b"/>
        <c:numFmt formatCode="General" sourceLinked="1"/>
        <c:majorTickMark val="out"/>
        <c:minorTickMark val="none"/>
        <c:tickLblPos val="nextTo"/>
        <c:crossAx val="609980064"/>
        <c:crosses val="autoZero"/>
        <c:auto val="1"/>
        <c:lblAlgn val="ctr"/>
        <c:lblOffset val="100"/>
        <c:noMultiLvlLbl val="0"/>
      </c:catAx>
      <c:spPr>
        <a:pattFill prst="pct5">
          <a:fgClr>
            <a:schemeClr val="bg1"/>
          </a:fgClr>
          <a:bgClr>
            <a:schemeClr val="bg1"/>
          </a:bgClr>
        </a:pattFill>
        <a:ln>
          <a:noFill/>
        </a:ln>
        <a:effectLst/>
      </c:spPr>
    </c:plotArea>
    <c:legend>
      <c:legendPos val="b"/>
      <c:layout>
        <c:manualLayout>
          <c:xMode val="edge"/>
          <c:yMode val="edge"/>
          <c:x val="5.509807193726033E-2"/>
          <c:y val="0.90754525528588659"/>
          <c:w val="0.88980374321612365"/>
          <c:h val="8.5690088180227497E-2"/>
        </c:manualLayout>
      </c:layout>
      <c:overlay val="0"/>
      <c:spPr>
        <a:noFill/>
        <a:ln>
          <a:noFill/>
        </a:ln>
        <a:effectLst/>
      </c:spPr>
      <c:txPr>
        <a:bodyPr rot="0" vert="horz"/>
        <a:lstStyle/>
        <a:p>
          <a:pPr>
            <a:defRPr/>
          </a:pPr>
          <a:endParaRPr lang="fr-BF"/>
        </a:p>
      </c:txPr>
    </c:legend>
    <c:plotVisOnly val="1"/>
    <c:dispBlanksAs val="gap"/>
    <c:showDLblsOverMax val="0"/>
  </c:chart>
  <c:spPr>
    <a:solidFill>
      <a:schemeClr val="lt1"/>
    </a:solidFill>
    <a:ln w="12700" cap="flat" cmpd="sng" algn="ctr">
      <a:solidFill>
        <a:schemeClr val="tx1"/>
      </a:solidFill>
      <a:round/>
    </a:ln>
    <a:effectLst/>
  </c:spPr>
  <c:txPr>
    <a:bodyPr/>
    <a:lstStyle/>
    <a:p>
      <a:pPr>
        <a:defRPr sz="1600">
          <a:solidFill>
            <a:schemeClr val="tx1"/>
          </a:solidFill>
        </a:defRPr>
      </a:pPr>
      <a:endParaRPr lang="fr-BF"/>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6332"/>
          </a:xfrm>
          <a:prstGeom prst="rect">
            <a:avLst/>
          </a:prstGeom>
        </p:spPr>
        <p:txBody>
          <a:bodyPr vert="horz" lIns="90719" tIns="45358" rIns="90719" bIns="45358" rtlCol="0"/>
          <a:lstStyle>
            <a:lvl1pPr algn="l">
              <a:defRPr sz="1200"/>
            </a:lvl1pPr>
          </a:lstStyle>
          <a:p>
            <a:endParaRPr lang="en-US"/>
          </a:p>
        </p:txBody>
      </p:sp>
      <p:sp>
        <p:nvSpPr>
          <p:cNvPr id="3" name="Date Placeholder 2"/>
          <p:cNvSpPr>
            <a:spLocks noGrp="1"/>
          </p:cNvSpPr>
          <p:nvPr>
            <p:ph type="dt" sz="quarter" idx="1"/>
          </p:nvPr>
        </p:nvSpPr>
        <p:spPr>
          <a:xfrm>
            <a:off x="3777608" y="1"/>
            <a:ext cx="2889938" cy="496332"/>
          </a:xfrm>
          <a:prstGeom prst="rect">
            <a:avLst/>
          </a:prstGeom>
        </p:spPr>
        <p:txBody>
          <a:bodyPr vert="horz" lIns="90719" tIns="45358" rIns="90719" bIns="45358" rtlCol="0"/>
          <a:lstStyle>
            <a:lvl1pPr algn="r">
              <a:defRPr sz="1200"/>
            </a:lvl1pPr>
          </a:lstStyle>
          <a:p>
            <a:fld id="{5C9E6BA3-6C39-424D-876C-532CE286F865}" type="datetimeFigureOut">
              <a:rPr lang="en-US" smtClean="0"/>
              <a:t>1/21/2021</a:t>
            </a:fld>
            <a:endParaRPr lang="en-US"/>
          </a:p>
        </p:txBody>
      </p:sp>
      <p:sp>
        <p:nvSpPr>
          <p:cNvPr id="4" name="Footer Placeholder 3"/>
          <p:cNvSpPr>
            <a:spLocks noGrp="1"/>
          </p:cNvSpPr>
          <p:nvPr>
            <p:ph type="ftr" sz="quarter" idx="2"/>
          </p:nvPr>
        </p:nvSpPr>
        <p:spPr>
          <a:xfrm>
            <a:off x="1" y="9428584"/>
            <a:ext cx="2889938" cy="496332"/>
          </a:xfrm>
          <a:prstGeom prst="rect">
            <a:avLst/>
          </a:prstGeom>
        </p:spPr>
        <p:txBody>
          <a:bodyPr vert="horz" lIns="90719" tIns="45358" rIns="90719" bIns="45358" rtlCol="0" anchor="b"/>
          <a:lstStyle>
            <a:lvl1pPr algn="l">
              <a:defRPr sz="1200"/>
            </a:lvl1pPr>
          </a:lstStyle>
          <a:p>
            <a:endParaRPr lang="en-US"/>
          </a:p>
        </p:txBody>
      </p:sp>
      <p:sp>
        <p:nvSpPr>
          <p:cNvPr id="5" name="Slide Number Placeholder 4"/>
          <p:cNvSpPr>
            <a:spLocks noGrp="1"/>
          </p:cNvSpPr>
          <p:nvPr>
            <p:ph type="sldNum" sz="quarter" idx="3"/>
          </p:nvPr>
        </p:nvSpPr>
        <p:spPr>
          <a:xfrm>
            <a:off x="3777608" y="9428584"/>
            <a:ext cx="2889938" cy="496332"/>
          </a:xfrm>
          <a:prstGeom prst="rect">
            <a:avLst/>
          </a:prstGeom>
        </p:spPr>
        <p:txBody>
          <a:bodyPr vert="horz" lIns="90719" tIns="45358" rIns="90719" bIns="45358" rtlCol="0" anchor="b"/>
          <a:lstStyle>
            <a:lvl1pPr algn="r">
              <a:defRPr sz="1200"/>
            </a:lvl1pPr>
          </a:lstStyle>
          <a:p>
            <a:fld id="{5B4EE1EF-153F-AF44-A37E-2951917556A0}" type="slidenum">
              <a:rPr lang="en-US" smtClean="0"/>
              <a:t>‹N°›</a:t>
            </a:fld>
            <a:endParaRPr lang="en-US"/>
          </a:p>
        </p:txBody>
      </p:sp>
    </p:spTree>
    <p:extLst>
      <p:ext uri="{BB962C8B-B14F-4D97-AF65-F5344CB8AC3E}">
        <p14:creationId xmlns:p14="http://schemas.microsoft.com/office/powerpoint/2010/main" val="8736051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6332"/>
          </a:xfrm>
          <a:prstGeom prst="rect">
            <a:avLst/>
          </a:prstGeom>
        </p:spPr>
        <p:txBody>
          <a:bodyPr vert="horz" lIns="90719" tIns="45358" rIns="90719" bIns="45358" rtlCol="0"/>
          <a:lstStyle>
            <a:lvl1pPr algn="l">
              <a:defRPr sz="1200"/>
            </a:lvl1pPr>
          </a:lstStyle>
          <a:p>
            <a:endParaRPr lang="en-US"/>
          </a:p>
        </p:txBody>
      </p:sp>
      <p:sp>
        <p:nvSpPr>
          <p:cNvPr id="3" name="Date Placeholder 2"/>
          <p:cNvSpPr>
            <a:spLocks noGrp="1"/>
          </p:cNvSpPr>
          <p:nvPr>
            <p:ph type="dt" idx="1"/>
          </p:nvPr>
        </p:nvSpPr>
        <p:spPr>
          <a:xfrm>
            <a:off x="3777608" y="1"/>
            <a:ext cx="2889938" cy="496332"/>
          </a:xfrm>
          <a:prstGeom prst="rect">
            <a:avLst/>
          </a:prstGeom>
        </p:spPr>
        <p:txBody>
          <a:bodyPr vert="horz" lIns="90719" tIns="45358" rIns="90719" bIns="45358" rtlCol="0"/>
          <a:lstStyle>
            <a:lvl1pPr algn="r">
              <a:defRPr sz="1200"/>
            </a:lvl1pPr>
          </a:lstStyle>
          <a:p>
            <a:fld id="{BCED0E6E-08D8-E14D-90BE-232688EBB1C2}" type="datetimeFigureOut">
              <a:rPr lang="en-US" smtClean="0"/>
              <a:t>1/21/2021</a:t>
            </a:fld>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0719" tIns="45358" rIns="90719" bIns="45358" rtlCol="0" anchor="ctr"/>
          <a:lstStyle/>
          <a:p>
            <a:endParaRPr lang="en-US"/>
          </a:p>
        </p:txBody>
      </p:sp>
      <p:sp>
        <p:nvSpPr>
          <p:cNvPr id="5" name="Notes Placeholder 4"/>
          <p:cNvSpPr>
            <a:spLocks noGrp="1"/>
          </p:cNvSpPr>
          <p:nvPr>
            <p:ph type="body" sz="quarter" idx="3"/>
          </p:nvPr>
        </p:nvSpPr>
        <p:spPr>
          <a:xfrm>
            <a:off x="666909" y="4715155"/>
            <a:ext cx="5335270" cy="4466987"/>
          </a:xfrm>
          <a:prstGeom prst="rect">
            <a:avLst/>
          </a:prstGeom>
        </p:spPr>
        <p:txBody>
          <a:bodyPr vert="horz" lIns="90719" tIns="45358" rIns="90719" bIns="4535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8584"/>
            <a:ext cx="2889938" cy="496332"/>
          </a:xfrm>
          <a:prstGeom prst="rect">
            <a:avLst/>
          </a:prstGeom>
        </p:spPr>
        <p:txBody>
          <a:bodyPr vert="horz" lIns="90719" tIns="45358" rIns="90719" bIns="45358" rtlCol="0" anchor="b"/>
          <a:lstStyle>
            <a:lvl1pPr algn="l">
              <a:defRPr sz="1200"/>
            </a:lvl1pPr>
          </a:lstStyle>
          <a:p>
            <a:endParaRPr lang="en-US"/>
          </a:p>
        </p:txBody>
      </p:sp>
      <p:sp>
        <p:nvSpPr>
          <p:cNvPr id="7" name="Slide Number Placeholder 6"/>
          <p:cNvSpPr>
            <a:spLocks noGrp="1"/>
          </p:cNvSpPr>
          <p:nvPr>
            <p:ph type="sldNum" sz="quarter" idx="5"/>
          </p:nvPr>
        </p:nvSpPr>
        <p:spPr>
          <a:xfrm>
            <a:off x="3777608" y="9428584"/>
            <a:ext cx="2889938" cy="496332"/>
          </a:xfrm>
          <a:prstGeom prst="rect">
            <a:avLst/>
          </a:prstGeom>
        </p:spPr>
        <p:txBody>
          <a:bodyPr vert="horz" lIns="90719" tIns="45358" rIns="90719" bIns="45358" rtlCol="0" anchor="b"/>
          <a:lstStyle>
            <a:lvl1pPr algn="r">
              <a:defRPr sz="1200"/>
            </a:lvl1pPr>
          </a:lstStyle>
          <a:p>
            <a:fld id="{36E7F17C-C951-7046-B4E9-2111C0D9FB54}" type="slidenum">
              <a:rPr lang="en-US" smtClean="0"/>
              <a:t>‹N°›</a:t>
            </a:fld>
            <a:endParaRPr lang="en-US"/>
          </a:p>
        </p:txBody>
      </p:sp>
    </p:spTree>
    <p:extLst>
      <p:ext uri="{BB962C8B-B14F-4D97-AF65-F5344CB8AC3E}">
        <p14:creationId xmlns:p14="http://schemas.microsoft.com/office/powerpoint/2010/main" val="40056295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1</a:t>
            </a:fld>
            <a:endParaRPr lang="en-US"/>
          </a:p>
        </p:txBody>
      </p:sp>
    </p:spTree>
    <p:extLst>
      <p:ext uri="{BB962C8B-B14F-4D97-AF65-F5344CB8AC3E}">
        <p14:creationId xmlns:p14="http://schemas.microsoft.com/office/powerpoint/2010/main" val="2334162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10</a:t>
            </a:fld>
            <a:endParaRPr lang="en-US"/>
          </a:p>
        </p:txBody>
      </p:sp>
    </p:spTree>
    <p:extLst>
      <p:ext uri="{BB962C8B-B14F-4D97-AF65-F5344CB8AC3E}">
        <p14:creationId xmlns:p14="http://schemas.microsoft.com/office/powerpoint/2010/main" val="313633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11</a:t>
            </a:fld>
            <a:endParaRPr lang="en-US"/>
          </a:p>
        </p:txBody>
      </p:sp>
    </p:spTree>
    <p:extLst>
      <p:ext uri="{BB962C8B-B14F-4D97-AF65-F5344CB8AC3E}">
        <p14:creationId xmlns:p14="http://schemas.microsoft.com/office/powerpoint/2010/main" val="3760714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12</a:t>
            </a:fld>
            <a:endParaRPr lang="en-US"/>
          </a:p>
        </p:txBody>
      </p:sp>
    </p:spTree>
    <p:extLst>
      <p:ext uri="{BB962C8B-B14F-4D97-AF65-F5344CB8AC3E}">
        <p14:creationId xmlns:p14="http://schemas.microsoft.com/office/powerpoint/2010/main" val="349418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13</a:t>
            </a:fld>
            <a:endParaRPr lang="en-US"/>
          </a:p>
        </p:txBody>
      </p:sp>
    </p:spTree>
    <p:extLst>
      <p:ext uri="{BB962C8B-B14F-4D97-AF65-F5344CB8AC3E}">
        <p14:creationId xmlns:p14="http://schemas.microsoft.com/office/powerpoint/2010/main" val="227522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14</a:t>
            </a:fld>
            <a:endParaRPr lang="en-US"/>
          </a:p>
        </p:txBody>
      </p:sp>
    </p:spTree>
    <p:extLst>
      <p:ext uri="{BB962C8B-B14F-4D97-AF65-F5344CB8AC3E}">
        <p14:creationId xmlns:p14="http://schemas.microsoft.com/office/powerpoint/2010/main" val="2922939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15</a:t>
            </a:fld>
            <a:endParaRPr lang="en-US"/>
          </a:p>
        </p:txBody>
      </p:sp>
    </p:spTree>
    <p:extLst>
      <p:ext uri="{BB962C8B-B14F-4D97-AF65-F5344CB8AC3E}">
        <p14:creationId xmlns:p14="http://schemas.microsoft.com/office/powerpoint/2010/main" val="2418593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16</a:t>
            </a:fld>
            <a:endParaRPr lang="en-US"/>
          </a:p>
        </p:txBody>
      </p:sp>
    </p:spTree>
    <p:extLst>
      <p:ext uri="{BB962C8B-B14F-4D97-AF65-F5344CB8AC3E}">
        <p14:creationId xmlns:p14="http://schemas.microsoft.com/office/powerpoint/2010/main" val="3748099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17</a:t>
            </a:fld>
            <a:endParaRPr lang="en-US"/>
          </a:p>
        </p:txBody>
      </p:sp>
    </p:spTree>
    <p:extLst>
      <p:ext uri="{BB962C8B-B14F-4D97-AF65-F5344CB8AC3E}">
        <p14:creationId xmlns:p14="http://schemas.microsoft.com/office/powerpoint/2010/main" val="4095341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18</a:t>
            </a:fld>
            <a:endParaRPr lang="en-US"/>
          </a:p>
        </p:txBody>
      </p:sp>
    </p:spTree>
    <p:extLst>
      <p:ext uri="{BB962C8B-B14F-4D97-AF65-F5344CB8AC3E}">
        <p14:creationId xmlns:p14="http://schemas.microsoft.com/office/powerpoint/2010/main" val="350197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19</a:t>
            </a:fld>
            <a:endParaRPr lang="en-US"/>
          </a:p>
        </p:txBody>
      </p:sp>
    </p:spTree>
    <p:extLst>
      <p:ext uri="{BB962C8B-B14F-4D97-AF65-F5344CB8AC3E}">
        <p14:creationId xmlns:p14="http://schemas.microsoft.com/office/powerpoint/2010/main" val="2144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2</a:t>
            </a:fld>
            <a:endParaRPr lang="en-US"/>
          </a:p>
        </p:txBody>
      </p:sp>
    </p:spTree>
    <p:extLst>
      <p:ext uri="{BB962C8B-B14F-4D97-AF65-F5344CB8AC3E}">
        <p14:creationId xmlns:p14="http://schemas.microsoft.com/office/powerpoint/2010/main" val="1410900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20</a:t>
            </a:fld>
            <a:endParaRPr lang="en-US"/>
          </a:p>
        </p:txBody>
      </p:sp>
    </p:spTree>
    <p:extLst>
      <p:ext uri="{BB962C8B-B14F-4D97-AF65-F5344CB8AC3E}">
        <p14:creationId xmlns:p14="http://schemas.microsoft.com/office/powerpoint/2010/main" val="353487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21</a:t>
            </a:fld>
            <a:endParaRPr lang="en-US"/>
          </a:p>
        </p:txBody>
      </p:sp>
    </p:spTree>
    <p:extLst>
      <p:ext uri="{BB962C8B-B14F-4D97-AF65-F5344CB8AC3E}">
        <p14:creationId xmlns:p14="http://schemas.microsoft.com/office/powerpoint/2010/main" val="238309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22</a:t>
            </a:fld>
            <a:endParaRPr lang="en-US"/>
          </a:p>
        </p:txBody>
      </p:sp>
    </p:spTree>
    <p:extLst>
      <p:ext uri="{BB962C8B-B14F-4D97-AF65-F5344CB8AC3E}">
        <p14:creationId xmlns:p14="http://schemas.microsoft.com/office/powerpoint/2010/main" val="3080685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23</a:t>
            </a:fld>
            <a:endParaRPr lang="en-US"/>
          </a:p>
        </p:txBody>
      </p:sp>
    </p:spTree>
    <p:extLst>
      <p:ext uri="{BB962C8B-B14F-4D97-AF65-F5344CB8AC3E}">
        <p14:creationId xmlns:p14="http://schemas.microsoft.com/office/powerpoint/2010/main" val="544347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24</a:t>
            </a:fld>
            <a:endParaRPr lang="en-US"/>
          </a:p>
        </p:txBody>
      </p:sp>
    </p:spTree>
    <p:extLst>
      <p:ext uri="{BB962C8B-B14F-4D97-AF65-F5344CB8AC3E}">
        <p14:creationId xmlns:p14="http://schemas.microsoft.com/office/powerpoint/2010/main" val="3723816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25</a:t>
            </a:fld>
            <a:endParaRPr lang="en-US"/>
          </a:p>
        </p:txBody>
      </p:sp>
    </p:spTree>
    <p:extLst>
      <p:ext uri="{BB962C8B-B14F-4D97-AF65-F5344CB8AC3E}">
        <p14:creationId xmlns:p14="http://schemas.microsoft.com/office/powerpoint/2010/main" val="4245455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26</a:t>
            </a:fld>
            <a:endParaRPr lang="en-US"/>
          </a:p>
        </p:txBody>
      </p:sp>
    </p:spTree>
    <p:extLst>
      <p:ext uri="{BB962C8B-B14F-4D97-AF65-F5344CB8AC3E}">
        <p14:creationId xmlns:p14="http://schemas.microsoft.com/office/powerpoint/2010/main" val="691651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27</a:t>
            </a:fld>
            <a:endParaRPr lang="en-US"/>
          </a:p>
        </p:txBody>
      </p:sp>
    </p:spTree>
    <p:extLst>
      <p:ext uri="{BB962C8B-B14F-4D97-AF65-F5344CB8AC3E}">
        <p14:creationId xmlns:p14="http://schemas.microsoft.com/office/powerpoint/2010/main" val="537300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7F17C-C951-7046-B4E9-2111C0D9FB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259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 recul de la qualité des institutions est dû à une contreperformance enregistrée au niveau des politiques de lutte contre l’exclusion sociale et de promotion de l’équité (recul de 0,1 point) et aussi au niveau de la gestion et institutions du secteur public (baisse de 0,2 point par rapport à 2018). En dépit de cette détérioration de la note en 2019, le Burkina Faso se classe parmi les 10 premiers pays de l’Afrique subsaharienne.</a:t>
            </a:r>
            <a:endParaRPr lang="en-GB" dirty="0"/>
          </a:p>
        </p:txBody>
      </p:sp>
      <p:sp>
        <p:nvSpPr>
          <p:cNvPr id="4" name="Slide Number Placeholder 3"/>
          <p:cNvSpPr>
            <a:spLocks noGrp="1"/>
          </p:cNvSpPr>
          <p:nvPr>
            <p:ph type="sldNum" sz="quarter" idx="5"/>
          </p:nvPr>
        </p:nvSpPr>
        <p:spPr/>
        <p:txBody>
          <a:bodyPr/>
          <a:lstStyle/>
          <a:p>
            <a:fld id="{36E7F17C-C951-7046-B4E9-2111C0D9FB54}" type="slidenum">
              <a:rPr lang="en-US" smtClean="0"/>
              <a:t>3</a:t>
            </a:fld>
            <a:endParaRPr lang="en-US"/>
          </a:p>
        </p:txBody>
      </p:sp>
    </p:spTree>
    <p:extLst>
      <p:ext uri="{BB962C8B-B14F-4D97-AF65-F5344CB8AC3E}">
        <p14:creationId xmlns:p14="http://schemas.microsoft.com/office/powerpoint/2010/main" val="190445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4</a:t>
            </a:fld>
            <a:endParaRPr lang="en-US"/>
          </a:p>
        </p:txBody>
      </p:sp>
    </p:spTree>
    <p:extLst>
      <p:ext uri="{BB962C8B-B14F-4D97-AF65-F5344CB8AC3E}">
        <p14:creationId xmlns:p14="http://schemas.microsoft.com/office/powerpoint/2010/main" val="412887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5</a:t>
            </a:fld>
            <a:endParaRPr lang="en-US"/>
          </a:p>
        </p:txBody>
      </p:sp>
    </p:spTree>
    <p:extLst>
      <p:ext uri="{BB962C8B-B14F-4D97-AF65-F5344CB8AC3E}">
        <p14:creationId xmlns:p14="http://schemas.microsoft.com/office/powerpoint/2010/main" val="392547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6</a:t>
            </a:fld>
            <a:endParaRPr lang="en-US"/>
          </a:p>
        </p:txBody>
      </p:sp>
    </p:spTree>
    <p:extLst>
      <p:ext uri="{BB962C8B-B14F-4D97-AF65-F5344CB8AC3E}">
        <p14:creationId xmlns:p14="http://schemas.microsoft.com/office/powerpoint/2010/main" val="290601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7</a:t>
            </a:fld>
            <a:endParaRPr lang="en-US"/>
          </a:p>
        </p:txBody>
      </p:sp>
    </p:spTree>
    <p:extLst>
      <p:ext uri="{BB962C8B-B14F-4D97-AF65-F5344CB8AC3E}">
        <p14:creationId xmlns:p14="http://schemas.microsoft.com/office/powerpoint/2010/main" val="75942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8</a:t>
            </a:fld>
            <a:endParaRPr lang="en-US"/>
          </a:p>
        </p:txBody>
      </p:sp>
    </p:spTree>
    <p:extLst>
      <p:ext uri="{BB962C8B-B14F-4D97-AF65-F5344CB8AC3E}">
        <p14:creationId xmlns:p14="http://schemas.microsoft.com/office/powerpoint/2010/main" val="288754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7F17C-C951-7046-B4E9-2111C0D9FB54}" type="slidenum">
              <a:rPr lang="en-US" smtClean="0"/>
              <a:t>9</a:t>
            </a:fld>
            <a:endParaRPr lang="en-US"/>
          </a:p>
        </p:txBody>
      </p:sp>
    </p:spTree>
    <p:extLst>
      <p:ext uri="{BB962C8B-B14F-4D97-AF65-F5344CB8AC3E}">
        <p14:creationId xmlns:p14="http://schemas.microsoft.com/office/powerpoint/2010/main" val="347004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F2729">
            <a:alpha val="80000"/>
          </a:srgb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6F615C1-1595-479D-832E-BC0858716A18}"/>
              </a:ext>
            </a:extLst>
          </p:cNvPr>
          <p:cNvGraphicFramePr>
            <a:graphicFrameLocks noChangeAspect="1"/>
          </p:cNvGraphicFramePr>
          <p:nvPr>
            <p:custDataLst>
              <p:tags r:id="rId1"/>
            </p:custDataLst>
            <p:extLst>
              <p:ext uri="{D42A27DB-BD31-4B8C-83A1-F6EECF244321}">
                <p14:modId xmlns:p14="http://schemas.microsoft.com/office/powerpoint/2010/main" val="3627353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5" imgH="356" progId="TCLayout.ActiveDocument.1">
                  <p:embed/>
                </p:oleObj>
              </mc:Choice>
              <mc:Fallback>
                <p:oleObj name="think-cell Slide" r:id="rId4" imgW="355" imgH="356" progId="TCLayout.ActiveDocument.1">
                  <p:embed/>
                  <p:pic>
                    <p:nvPicPr>
                      <p:cNvPr id="7" name="Object 6" hidden="1">
                        <a:extLst>
                          <a:ext uri="{FF2B5EF4-FFF2-40B4-BE49-F238E27FC236}">
                            <a16:creationId xmlns:a16="http://schemas.microsoft.com/office/drawing/2014/main" id="{A6F615C1-1595-479D-832E-BC0858716A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ED7E319-88CA-4EA2-8DE2-D35BA76AF52D}"/>
              </a:ext>
            </a:extLst>
          </p:cNvPr>
          <p:cNvSpPr/>
          <p:nvPr>
            <p:custDataLst>
              <p:tags r:id="rId2"/>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fr-FR" sz="3500" b="1"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476D5C9D-92DE-EF47-9CD1-0E76CF3A230E}"/>
              </a:ext>
            </a:extLst>
          </p:cNvPr>
          <p:cNvSpPr/>
          <p:nvPr/>
        </p:nvSpPr>
        <p:spPr>
          <a:xfrm>
            <a:off x="0" y="1875863"/>
            <a:ext cx="8532000" cy="4978800"/>
          </a:xfrm>
          <a:prstGeom prst="rect">
            <a:avLst/>
          </a:prstGeom>
          <a:solidFill>
            <a:srgbClr val="009F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2" name="Title 1"/>
          <p:cNvSpPr>
            <a:spLocks noGrp="1"/>
          </p:cNvSpPr>
          <p:nvPr>
            <p:ph type="ctrTitle" hasCustomPrompt="1"/>
          </p:nvPr>
        </p:nvSpPr>
        <p:spPr>
          <a:xfrm>
            <a:off x="900000" y="2592000"/>
            <a:ext cx="5760000" cy="1615827"/>
          </a:xfrm>
        </p:spPr>
        <p:txBody>
          <a:bodyPr wrap="square">
            <a:spAutoFit/>
          </a:bodyPr>
          <a:lstStyle>
            <a:lvl1pPr>
              <a:defRPr sz="3500" b="1" baseline="0">
                <a:solidFill>
                  <a:srgbClr val="FCD20F"/>
                </a:solidFill>
              </a:defRPr>
            </a:lvl1pPr>
          </a:lstStyle>
          <a:p>
            <a:r>
              <a:rPr lang="fr-FR" dirty="0" err="1"/>
              <a:t>Title</a:t>
            </a:r>
            <a:r>
              <a:rPr lang="fr-FR" dirty="0"/>
              <a:t> of </a:t>
            </a:r>
            <a:r>
              <a:rPr lang="fr-FR" dirty="0" err="1"/>
              <a:t>Presentation</a:t>
            </a:r>
            <a:r>
              <a:rPr lang="fr-FR" dirty="0"/>
              <a:t>: </a:t>
            </a:r>
            <a:br>
              <a:rPr lang="fr-FR" dirty="0"/>
            </a:br>
            <a:r>
              <a:rPr lang="fr-FR" dirty="0"/>
              <a:t>And </a:t>
            </a:r>
            <a:r>
              <a:rPr lang="fr-FR" dirty="0" err="1"/>
              <a:t>Subtitle</a:t>
            </a:r>
            <a:r>
              <a:rPr lang="fr-FR" dirty="0"/>
              <a:t> of the </a:t>
            </a:r>
            <a:r>
              <a:rPr lang="fr-FR" dirty="0" err="1"/>
              <a:t>Presentation</a:t>
            </a:r>
            <a:r>
              <a:rPr lang="fr-FR" dirty="0"/>
              <a:t> if </a:t>
            </a:r>
            <a:r>
              <a:rPr lang="fr-FR" dirty="0" err="1"/>
              <a:t>it</a:t>
            </a:r>
            <a:r>
              <a:rPr lang="fr-FR" dirty="0"/>
              <a:t> </a:t>
            </a:r>
            <a:r>
              <a:rPr lang="fr-FR" dirty="0" err="1"/>
              <a:t>is</a:t>
            </a:r>
            <a:r>
              <a:rPr lang="fr-FR" dirty="0"/>
              <a:t> </a:t>
            </a:r>
            <a:r>
              <a:rPr lang="fr-FR" dirty="0" err="1"/>
              <a:t>Required</a:t>
            </a:r>
            <a:endParaRPr lang="fr-FR" dirty="0"/>
          </a:p>
        </p:txBody>
      </p:sp>
      <p:sp>
        <p:nvSpPr>
          <p:cNvPr id="3" name="Subtitle 2"/>
          <p:cNvSpPr>
            <a:spLocks noGrp="1"/>
          </p:cNvSpPr>
          <p:nvPr>
            <p:ph type="subTitle" idx="1" hasCustomPrompt="1"/>
          </p:nvPr>
        </p:nvSpPr>
        <p:spPr>
          <a:xfrm>
            <a:off x="5524154" y="4968000"/>
            <a:ext cx="1920000" cy="1296000"/>
          </a:xfrm>
        </p:spPr>
        <p:txBody>
          <a:bodyPr anchor="b" anchorCtr="0"/>
          <a:lstStyle>
            <a:lvl1pPr marL="0" indent="0" algn="r">
              <a:spcAft>
                <a:spcPts val="0"/>
              </a:spcAft>
              <a:buNone/>
              <a:defRPr sz="1700" b="1" cap="all" baseline="0">
                <a:solidFill>
                  <a:srgbClr val="FCD20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a:t>Author</a:t>
            </a:r>
            <a:br>
              <a:rPr lang="fr-FR" dirty="0"/>
            </a:br>
            <a:r>
              <a:rPr lang="fr-FR" dirty="0" err="1"/>
              <a:t>Month</a:t>
            </a:r>
            <a:r>
              <a:rPr lang="fr-FR" dirty="0"/>
              <a:t> </a:t>
            </a:r>
            <a:r>
              <a:rPr lang="fr-FR" dirty="0" err="1"/>
              <a:t>year</a:t>
            </a:r>
            <a:endParaRPr lang="fr-FR" dirty="0"/>
          </a:p>
        </p:txBody>
      </p:sp>
      <p:pic>
        <p:nvPicPr>
          <p:cNvPr id="11" name="Image 2">
            <a:extLst>
              <a:ext uri="{FF2B5EF4-FFF2-40B4-BE49-F238E27FC236}">
                <a16:creationId xmlns:a16="http://schemas.microsoft.com/office/drawing/2014/main" id="{C2568312-0247-4ED2-B9F7-5ACEF2DE16EC}"/>
              </a:ext>
            </a:extLst>
          </p:cNvPr>
          <p:cNvPicPr>
            <a:picLocks noChangeAspect="1"/>
          </p:cNvPicPr>
          <p:nvPr/>
        </p:nvPicPr>
        <p:blipFill>
          <a:blip r:embed="rId6"/>
          <a:stretch>
            <a:fillRect/>
          </a:stretch>
        </p:blipFill>
        <p:spPr>
          <a:xfrm>
            <a:off x="9432000" y="3347465"/>
            <a:ext cx="1846787" cy="1846787"/>
          </a:xfrm>
          <a:prstGeom prst="rect">
            <a:avLst/>
          </a:prstGeom>
        </p:spPr>
      </p:pic>
      <p:sp>
        <p:nvSpPr>
          <p:cNvPr id="12" name="TextBox 11">
            <a:extLst>
              <a:ext uri="{FF2B5EF4-FFF2-40B4-BE49-F238E27FC236}">
                <a16:creationId xmlns:a16="http://schemas.microsoft.com/office/drawing/2014/main" id="{F0EC20B2-FAC9-4828-9139-A37FA26F6403}"/>
              </a:ext>
            </a:extLst>
          </p:cNvPr>
          <p:cNvSpPr txBox="1"/>
          <p:nvPr/>
        </p:nvSpPr>
        <p:spPr>
          <a:xfrm>
            <a:off x="8949287" y="5900088"/>
            <a:ext cx="2946146" cy="632665"/>
          </a:xfrm>
          <a:prstGeom prst="rect">
            <a:avLst/>
          </a:prstGeom>
          <a:noFill/>
        </p:spPr>
        <p:txBody>
          <a:bodyPr wrap="square" lIns="0" tIns="0" bIns="0" rtlCol="0">
            <a:noAutofit/>
          </a:bodyPr>
          <a:lstStyle/>
          <a:p>
            <a:pPr algn="ctr"/>
            <a:r>
              <a:rPr lang="fr-FR" sz="2000" b="1" dirty="0">
                <a:solidFill>
                  <a:schemeClr val="bg1"/>
                </a:solidFill>
              </a:rPr>
              <a:t>DGEP</a:t>
            </a:r>
          </a:p>
          <a:p>
            <a:pPr algn="ctr"/>
            <a:r>
              <a:rPr lang="fr-FR" sz="2000" b="1" dirty="0">
                <a:solidFill>
                  <a:schemeClr val="bg1"/>
                </a:solidFill>
              </a:rPr>
              <a:t>Dr Larba Issa KOBYAGDA</a:t>
            </a:r>
          </a:p>
        </p:txBody>
      </p:sp>
      <p:sp>
        <p:nvSpPr>
          <p:cNvPr id="8" name="TextBox 7">
            <a:extLst>
              <a:ext uri="{FF2B5EF4-FFF2-40B4-BE49-F238E27FC236}">
                <a16:creationId xmlns:a16="http://schemas.microsoft.com/office/drawing/2014/main" id="{26C65212-7515-4526-90AB-FE790592C5E0}"/>
              </a:ext>
            </a:extLst>
          </p:cNvPr>
          <p:cNvSpPr txBox="1"/>
          <p:nvPr/>
        </p:nvSpPr>
        <p:spPr>
          <a:xfrm>
            <a:off x="8949287" y="5321382"/>
            <a:ext cx="2946146" cy="294619"/>
          </a:xfrm>
          <a:prstGeom prst="rect">
            <a:avLst/>
          </a:prstGeom>
          <a:noFill/>
        </p:spPr>
        <p:txBody>
          <a:bodyPr wrap="square" lIns="0" tIns="0" bIns="0" rtlCol="0">
            <a:noAutofit/>
          </a:bodyPr>
          <a:lstStyle/>
          <a:p>
            <a:pPr algn="ctr"/>
            <a:r>
              <a:rPr lang="fr-FR" sz="2000" b="1" dirty="0">
                <a:solidFill>
                  <a:schemeClr val="bg1"/>
                </a:solidFill>
              </a:rPr>
              <a:t>MINEFID </a:t>
            </a:r>
          </a:p>
        </p:txBody>
      </p:sp>
      <p:cxnSp>
        <p:nvCxnSpPr>
          <p:cNvPr id="5" name="Straight Connector 4">
            <a:extLst>
              <a:ext uri="{FF2B5EF4-FFF2-40B4-BE49-F238E27FC236}">
                <a16:creationId xmlns:a16="http://schemas.microsoft.com/office/drawing/2014/main" id="{AB8176E8-A8FF-44DC-A60A-34CA7790372D}"/>
              </a:ext>
            </a:extLst>
          </p:cNvPr>
          <p:cNvCxnSpPr>
            <a:cxnSpLocks/>
          </p:cNvCxnSpPr>
          <p:nvPr/>
        </p:nvCxnSpPr>
        <p:spPr>
          <a:xfrm>
            <a:off x="8949287" y="5772957"/>
            <a:ext cx="2946146" cy="0"/>
          </a:xfrm>
          <a:prstGeom prst="line">
            <a:avLst/>
          </a:prstGeom>
          <a:ln w="19050">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9168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ub-divider with Image">
    <p:bg>
      <p:bgPr>
        <a:solidFill>
          <a:srgbClr val="A9A9A9"/>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702C970-F7DC-4170-8646-E02F44124CDB}"/>
              </a:ext>
            </a:extLst>
          </p:cNvPr>
          <p:cNvGraphicFramePr>
            <a:graphicFrameLocks noChangeAspect="1"/>
          </p:cNvGraphicFramePr>
          <p:nvPr>
            <p:custDataLst>
              <p:tags r:id="rId1"/>
            </p:custDataLst>
            <p:extLst>
              <p:ext uri="{D42A27DB-BD31-4B8C-83A1-F6EECF244321}">
                <p14:modId xmlns:p14="http://schemas.microsoft.com/office/powerpoint/2010/main" val="309097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5" imgH="356" progId="TCLayout.ActiveDocument.1">
                  <p:embed/>
                </p:oleObj>
              </mc:Choice>
              <mc:Fallback>
                <p:oleObj name="think-cell Slide" r:id="rId4" imgW="355" imgH="356" progId="TCLayout.ActiveDocument.1">
                  <p:embed/>
                  <p:pic>
                    <p:nvPicPr>
                      <p:cNvPr id="5" name="Object 4" hidden="1">
                        <a:extLst>
                          <a:ext uri="{FF2B5EF4-FFF2-40B4-BE49-F238E27FC236}">
                            <a16:creationId xmlns:a16="http://schemas.microsoft.com/office/drawing/2014/main" id="{D702C970-F7DC-4170-8646-E02F44124C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7C88E00-C6D4-4665-906D-FC07DA0361AD}"/>
              </a:ext>
            </a:extLst>
          </p:cNvPr>
          <p:cNvSpPr/>
          <p:nvPr>
            <p:custDataLst>
              <p:tags r:id="rId2"/>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fr-FR" sz="4000" b="1" i="0" baseline="0" dirty="0">
              <a:latin typeface="Calibri" panose="020F0502020204030204" pitchFamily="34" charset="0"/>
              <a:ea typeface="+mj-ea"/>
              <a:cs typeface="+mj-cs"/>
              <a:sym typeface="Calibri" panose="020F0502020204030204" pitchFamily="34" charset="0"/>
            </a:endParaRPr>
          </a:p>
        </p:txBody>
      </p:sp>
      <p:sp>
        <p:nvSpPr>
          <p:cNvPr id="3" name="Rectangle 2">
            <a:extLst>
              <a:ext uri="{FF2B5EF4-FFF2-40B4-BE49-F238E27FC236}">
                <a16:creationId xmlns:a16="http://schemas.microsoft.com/office/drawing/2014/main" id="{962E0ADB-3E5D-604A-BE73-BF032310798F}"/>
              </a:ext>
            </a:extLst>
          </p:cNvPr>
          <p:cNvSpPr/>
          <p:nvPr/>
        </p:nvSpPr>
        <p:spPr>
          <a:xfrm>
            <a:off x="0" y="0"/>
            <a:ext cx="6181200" cy="6858000"/>
          </a:xfrm>
          <a:prstGeom prst="rect">
            <a:avLst/>
          </a:prstGeom>
          <a:solidFill>
            <a:srgbClr val="009F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7" name="Text Placeholder 5">
            <a:extLst>
              <a:ext uri="{FF2B5EF4-FFF2-40B4-BE49-F238E27FC236}">
                <a16:creationId xmlns:a16="http://schemas.microsoft.com/office/drawing/2014/main" id="{04190140-8BC1-CA40-992E-E0C48CC39E53}"/>
              </a:ext>
            </a:extLst>
          </p:cNvPr>
          <p:cNvSpPr>
            <a:spLocks noGrp="1"/>
          </p:cNvSpPr>
          <p:nvPr>
            <p:ph type="body" sz="quarter" idx="10" hasCustomPrompt="1"/>
          </p:nvPr>
        </p:nvSpPr>
        <p:spPr>
          <a:xfrm>
            <a:off x="0" y="1285200"/>
            <a:ext cx="990000" cy="989999"/>
          </a:xfrm>
          <a:solidFill>
            <a:srgbClr val="EF2729"/>
          </a:solidFill>
        </p:spPr>
        <p:txBody>
          <a:bodyPr anchor="ctr"/>
          <a:lstStyle>
            <a:lvl1pPr marL="0" indent="0" algn="ctr">
              <a:buFont typeface="Arial" panose="020B0604020202020204" pitchFamily="34" charset="0"/>
              <a:buNone/>
              <a:tabLst/>
              <a:defRPr sz="4650" baseline="0">
                <a:solidFill>
                  <a:schemeClr val="bg1"/>
                </a:solidFill>
              </a:defRPr>
            </a:lvl1pPr>
            <a:lvl2pPr marL="0" indent="0">
              <a:buNone/>
              <a:tabLst/>
              <a:defRPr sz="4650">
                <a:solidFill>
                  <a:schemeClr val="bg1"/>
                </a:solidFill>
              </a:defRPr>
            </a:lvl2pPr>
            <a:lvl3pPr marL="0" indent="0">
              <a:buNone/>
              <a:tabLst/>
              <a:defRPr sz="4650">
                <a:solidFill>
                  <a:schemeClr val="bg1"/>
                </a:solidFill>
              </a:defRPr>
            </a:lvl3pPr>
            <a:lvl4pPr marL="0" indent="0">
              <a:buNone/>
              <a:tabLst/>
              <a:defRPr sz="4650">
                <a:solidFill>
                  <a:schemeClr val="bg1"/>
                </a:solidFill>
              </a:defRPr>
            </a:lvl4pPr>
            <a:lvl5pPr marL="0" indent="0">
              <a:buFont typeface="Arial" panose="020B0604020202020204" pitchFamily="34" charset="0"/>
              <a:buNone/>
              <a:tabLst/>
              <a:defRPr sz="4650">
                <a:solidFill>
                  <a:schemeClr val="bg1"/>
                </a:solidFill>
              </a:defRPr>
            </a:lvl5pPr>
          </a:lstStyle>
          <a:p>
            <a:pPr lvl="0"/>
            <a:r>
              <a:rPr lang="fr-FR" dirty="0"/>
              <a:t>0</a:t>
            </a:r>
          </a:p>
        </p:txBody>
      </p:sp>
      <p:sp>
        <p:nvSpPr>
          <p:cNvPr id="2" name="Title 1"/>
          <p:cNvSpPr>
            <a:spLocks noGrp="1"/>
          </p:cNvSpPr>
          <p:nvPr>
            <p:ph type="title" hasCustomPrompt="1"/>
          </p:nvPr>
        </p:nvSpPr>
        <p:spPr>
          <a:xfrm>
            <a:off x="1533600" y="1116000"/>
            <a:ext cx="4034862" cy="2462213"/>
          </a:xfrm>
        </p:spPr>
        <p:txBody>
          <a:bodyPr wrap="square">
            <a:spAutoFit/>
          </a:bodyPr>
          <a:lstStyle>
            <a:lvl1pPr>
              <a:defRPr sz="4000" b="1">
                <a:solidFill>
                  <a:srgbClr val="FCD20F"/>
                </a:solidFill>
              </a:defRPr>
            </a:lvl1pPr>
          </a:lstStyle>
          <a:p>
            <a:r>
              <a:rPr lang="fr-FR" dirty="0"/>
              <a:t>Section Break </a:t>
            </a:r>
            <a:r>
              <a:rPr lang="fr-FR" dirty="0" err="1"/>
              <a:t>Title</a:t>
            </a:r>
            <a:r>
              <a:rPr lang="fr-FR" dirty="0"/>
              <a:t>: </a:t>
            </a:r>
            <a:r>
              <a:rPr lang="fr-FR" dirty="0" err="1"/>
              <a:t>Subtitle</a:t>
            </a:r>
            <a:r>
              <a:rPr lang="fr-FR" dirty="0"/>
              <a:t> for Section Break if </a:t>
            </a:r>
            <a:r>
              <a:rPr lang="fr-FR" dirty="0" err="1"/>
              <a:t>it</a:t>
            </a:r>
            <a:r>
              <a:rPr lang="fr-FR" dirty="0"/>
              <a:t> </a:t>
            </a:r>
            <a:r>
              <a:rPr lang="fr-FR" dirty="0" err="1"/>
              <a:t>is</a:t>
            </a:r>
            <a:r>
              <a:rPr lang="fr-FR" dirty="0"/>
              <a:t> </a:t>
            </a:r>
            <a:r>
              <a:rPr lang="fr-FR" dirty="0" err="1"/>
              <a:t>Required</a:t>
            </a:r>
            <a:endParaRPr lang="fr-FR" dirty="0"/>
          </a:p>
        </p:txBody>
      </p:sp>
      <p:sp>
        <p:nvSpPr>
          <p:cNvPr id="6" name="Picture Placeholder 5">
            <a:extLst>
              <a:ext uri="{FF2B5EF4-FFF2-40B4-BE49-F238E27FC236}">
                <a16:creationId xmlns:a16="http://schemas.microsoft.com/office/drawing/2014/main" id="{08960937-C0EA-9E45-AA7C-936CFCCDE2F1}"/>
              </a:ext>
            </a:extLst>
          </p:cNvPr>
          <p:cNvSpPr>
            <a:spLocks noGrp="1"/>
          </p:cNvSpPr>
          <p:nvPr>
            <p:ph type="pic" sz="quarter" idx="11"/>
          </p:nvPr>
        </p:nvSpPr>
        <p:spPr>
          <a:xfrm>
            <a:off x="6181200" y="0"/>
            <a:ext cx="6010801" cy="6858000"/>
          </a:xfrm>
          <a:solidFill>
            <a:schemeClr val="bg1"/>
          </a:solidFill>
        </p:spPr>
        <p:txBody>
          <a:bodyPr/>
          <a:lstStyle/>
          <a:p>
            <a:endParaRPr lang="en-GB" dirty="0"/>
          </a:p>
        </p:txBody>
      </p:sp>
    </p:spTree>
    <p:extLst>
      <p:ext uri="{BB962C8B-B14F-4D97-AF65-F5344CB8AC3E}">
        <p14:creationId xmlns:p14="http://schemas.microsoft.com/office/powerpoint/2010/main" val="822173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ub-divider">
    <p:bg>
      <p:bgPr>
        <a:solidFill>
          <a:srgbClr val="EF2729">
            <a:alpha val="80000"/>
          </a:srgb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D024A71-BFF2-41E3-B085-4F8AA5C36C6D}"/>
              </a:ext>
            </a:extLst>
          </p:cNvPr>
          <p:cNvGraphicFramePr>
            <a:graphicFrameLocks noChangeAspect="1"/>
          </p:cNvGraphicFramePr>
          <p:nvPr>
            <p:custDataLst>
              <p:tags r:id="rId1"/>
            </p:custDataLst>
            <p:extLst>
              <p:ext uri="{D42A27DB-BD31-4B8C-83A1-F6EECF244321}">
                <p14:modId xmlns:p14="http://schemas.microsoft.com/office/powerpoint/2010/main" val="344196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5" imgH="356" progId="TCLayout.ActiveDocument.1">
                  <p:embed/>
                </p:oleObj>
              </mc:Choice>
              <mc:Fallback>
                <p:oleObj name="think-cell Slide" r:id="rId4" imgW="355" imgH="356" progId="TCLayout.ActiveDocument.1">
                  <p:embed/>
                  <p:pic>
                    <p:nvPicPr>
                      <p:cNvPr id="7" name="Object 6" hidden="1">
                        <a:extLst>
                          <a:ext uri="{FF2B5EF4-FFF2-40B4-BE49-F238E27FC236}">
                            <a16:creationId xmlns:a16="http://schemas.microsoft.com/office/drawing/2014/main" id="{5D024A71-BFF2-41E3-B085-4F8AA5C36C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9FA975-EB7E-4D0B-8A1F-FF8E876E86F6}"/>
              </a:ext>
            </a:extLst>
          </p:cNvPr>
          <p:cNvSpPr/>
          <p:nvPr>
            <p:custDataLst>
              <p:tags r:id="rId2"/>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fr-FR" sz="4000" b="1" i="0" baseline="0" dirty="0">
              <a:latin typeface="Calibri" panose="020F0502020204030204" pitchFamily="34" charset="0"/>
              <a:ea typeface="+mj-ea"/>
              <a:cs typeface="+mj-cs"/>
              <a:sym typeface="Calibri" panose="020F0502020204030204" pitchFamily="34" charset="0"/>
            </a:endParaRPr>
          </a:p>
        </p:txBody>
      </p:sp>
      <p:sp>
        <p:nvSpPr>
          <p:cNvPr id="3" name="Rectangle 2">
            <a:extLst>
              <a:ext uri="{FF2B5EF4-FFF2-40B4-BE49-F238E27FC236}">
                <a16:creationId xmlns:a16="http://schemas.microsoft.com/office/drawing/2014/main" id="{962E0ADB-3E5D-604A-BE73-BF032310798F}"/>
              </a:ext>
            </a:extLst>
          </p:cNvPr>
          <p:cNvSpPr/>
          <p:nvPr/>
        </p:nvSpPr>
        <p:spPr>
          <a:xfrm>
            <a:off x="0" y="0"/>
            <a:ext cx="12192000" cy="6858000"/>
          </a:xfrm>
          <a:prstGeom prst="rect">
            <a:avLst/>
          </a:prstGeom>
          <a:solidFill>
            <a:srgbClr val="009F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highlight>
                <a:srgbClr val="009F47"/>
              </a:highlight>
            </a:endParaRPr>
          </a:p>
        </p:txBody>
      </p:sp>
      <p:sp>
        <p:nvSpPr>
          <p:cNvPr id="2" name="Title 1"/>
          <p:cNvSpPr>
            <a:spLocks noGrp="1"/>
          </p:cNvSpPr>
          <p:nvPr>
            <p:ph type="title" hasCustomPrompt="1"/>
          </p:nvPr>
        </p:nvSpPr>
        <p:spPr>
          <a:xfrm>
            <a:off x="4536000" y="1465953"/>
            <a:ext cx="6384000" cy="1846659"/>
          </a:xfrm>
        </p:spPr>
        <p:txBody>
          <a:bodyPr wrap="square">
            <a:spAutoFit/>
          </a:bodyPr>
          <a:lstStyle>
            <a:lvl1pPr>
              <a:defRPr sz="4000" b="1">
                <a:solidFill>
                  <a:srgbClr val="FCD20F"/>
                </a:solidFill>
              </a:defRPr>
            </a:lvl1pPr>
          </a:lstStyle>
          <a:p>
            <a:r>
              <a:rPr lang="fr-FR" dirty="0"/>
              <a:t>Section Break </a:t>
            </a:r>
            <a:r>
              <a:rPr lang="fr-FR" dirty="0" err="1"/>
              <a:t>Title</a:t>
            </a:r>
            <a:r>
              <a:rPr lang="fr-FR" dirty="0"/>
              <a:t>: </a:t>
            </a:r>
            <a:r>
              <a:rPr lang="fr-FR" dirty="0" err="1"/>
              <a:t>Subtitle</a:t>
            </a:r>
            <a:r>
              <a:rPr lang="fr-FR" dirty="0"/>
              <a:t> for Section Break if </a:t>
            </a:r>
            <a:r>
              <a:rPr lang="fr-FR" dirty="0" err="1"/>
              <a:t>it</a:t>
            </a:r>
            <a:r>
              <a:rPr lang="fr-FR" dirty="0"/>
              <a:t> </a:t>
            </a:r>
            <a:r>
              <a:rPr lang="fr-FR" dirty="0" err="1"/>
              <a:t>is</a:t>
            </a:r>
            <a:r>
              <a:rPr lang="fr-FR" dirty="0"/>
              <a:t> </a:t>
            </a:r>
            <a:r>
              <a:rPr lang="fr-FR" dirty="0" err="1"/>
              <a:t>Required</a:t>
            </a:r>
            <a:endParaRPr lang="fr-FR" dirty="0"/>
          </a:p>
        </p:txBody>
      </p:sp>
      <p:sp>
        <p:nvSpPr>
          <p:cNvPr id="5" name="TextBox 4">
            <a:extLst>
              <a:ext uri="{FF2B5EF4-FFF2-40B4-BE49-F238E27FC236}">
                <a16:creationId xmlns:a16="http://schemas.microsoft.com/office/drawing/2014/main" id="{07952CED-4CD3-4CFD-856D-DFACEC527332}"/>
              </a:ext>
            </a:extLst>
          </p:cNvPr>
          <p:cNvSpPr txBox="1"/>
          <p:nvPr/>
        </p:nvSpPr>
        <p:spPr>
          <a:xfrm>
            <a:off x="606475" y="5877169"/>
            <a:ext cx="2441050" cy="416360"/>
          </a:xfrm>
          <a:prstGeom prst="rect">
            <a:avLst/>
          </a:prstGeom>
          <a:noFill/>
        </p:spPr>
        <p:txBody>
          <a:bodyPr wrap="square" lIns="0" tIns="0" bIns="0" rtlCol="0">
            <a:noAutofit/>
          </a:bodyPr>
          <a:lstStyle/>
          <a:p>
            <a:pPr algn="ctr"/>
            <a:r>
              <a:rPr lang="fr-FR" sz="1400" b="1" dirty="0">
                <a:solidFill>
                  <a:schemeClr val="bg1"/>
                </a:solidFill>
              </a:rPr>
              <a:t>BUREAU DE SUIVI DU PROGRAMME PRÉSIDENTIEL</a:t>
            </a:r>
          </a:p>
          <a:p>
            <a:pPr algn="ctr"/>
            <a:r>
              <a:rPr lang="fr-FR" sz="1400" b="1" dirty="0">
                <a:solidFill>
                  <a:schemeClr val="bg1"/>
                </a:solidFill>
              </a:rPr>
              <a:t>(BSPP)</a:t>
            </a:r>
          </a:p>
        </p:txBody>
      </p:sp>
      <p:pic>
        <p:nvPicPr>
          <p:cNvPr id="6" name="Image 2">
            <a:extLst>
              <a:ext uri="{FF2B5EF4-FFF2-40B4-BE49-F238E27FC236}">
                <a16:creationId xmlns:a16="http://schemas.microsoft.com/office/drawing/2014/main" id="{7FF67D91-838F-485C-9EC4-46F6228D0E18}"/>
              </a:ext>
            </a:extLst>
          </p:cNvPr>
          <p:cNvPicPr>
            <a:picLocks noChangeAspect="1"/>
          </p:cNvPicPr>
          <p:nvPr/>
        </p:nvPicPr>
        <p:blipFill>
          <a:blip r:embed="rId6"/>
          <a:stretch>
            <a:fillRect/>
          </a:stretch>
        </p:blipFill>
        <p:spPr>
          <a:xfrm>
            <a:off x="1251269" y="4647688"/>
            <a:ext cx="1151462" cy="1151462"/>
          </a:xfrm>
          <a:prstGeom prst="rect">
            <a:avLst/>
          </a:prstGeom>
        </p:spPr>
      </p:pic>
    </p:spTree>
    <p:extLst>
      <p:ext uri="{BB962C8B-B14F-4D97-AF65-F5344CB8AC3E}">
        <p14:creationId xmlns:p14="http://schemas.microsoft.com/office/powerpoint/2010/main" val="145840597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tandard content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846679841"/>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fr-FR" sz="2600" b="0" i="0" kern="1200" baseline="0" dirty="0">
              <a:solidFill>
                <a:schemeClr val="tx1"/>
              </a:solidFill>
              <a:latin typeface="Calibri" panose="020F0502020204030204" pitchFamily="34" charset="0"/>
              <a:ea typeface="+mj-ea"/>
              <a:cs typeface="+mj-cs"/>
              <a:sym typeface="Calibri" panose="020F0502020204030204" pitchFamily="34" charset="0"/>
            </a:endParaRPr>
          </a:p>
        </p:txBody>
      </p:sp>
      <p:pic>
        <p:nvPicPr>
          <p:cNvPr id="16" name="Picture 15">
            <a:extLst>
              <a:ext uri="{FF2B5EF4-FFF2-40B4-BE49-F238E27FC236}">
                <a16:creationId xmlns:a16="http://schemas.microsoft.com/office/drawing/2014/main" id="{CDC5698B-D502-4B94-8632-46A14081A6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
        <p:nvSpPr>
          <p:cNvPr id="19" name="Rectangle 18">
            <a:extLst>
              <a:ext uri="{FF2B5EF4-FFF2-40B4-BE49-F238E27FC236}">
                <a16:creationId xmlns:a16="http://schemas.microsoft.com/office/drawing/2014/main" id="{ACC3DF01-25AB-4CFD-9479-2D30E08C18CE}"/>
              </a:ext>
            </a:extLst>
          </p:cNvPr>
          <p:cNvSpPr/>
          <p:nvPr/>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13" name="Rectangle 12"/>
          <p:cNvSpPr>
            <a:spLocks/>
          </p:cNvSpPr>
          <p:nvPr/>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11" name="Title 1"/>
          <p:cNvSpPr>
            <a:spLocks noGrp="1"/>
          </p:cNvSpPr>
          <p:nvPr>
            <p:ph type="title" hasCustomPrompt="1"/>
          </p:nvPr>
        </p:nvSpPr>
        <p:spPr>
          <a:xfrm>
            <a:off x="943688" y="91963"/>
            <a:ext cx="10621127" cy="800219"/>
          </a:xfrm>
        </p:spPr>
        <p:txBody>
          <a:bodyPr wrap="square" anchor="ctr">
            <a:spAutoFit/>
          </a:bodyPr>
          <a:lstStyle>
            <a:lvl1pPr>
              <a:defRPr sz="2600" baseline="0">
                <a:solidFill>
                  <a:srgbClr val="881946"/>
                </a:solidFill>
                <a:latin typeface="+mj-lt"/>
              </a:defRPr>
            </a:lvl1pPr>
          </a:lstStyle>
          <a:p>
            <a:r>
              <a:rPr lang="fr-FR" dirty="0" err="1"/>
              <a:t>Title</a:t>
            </a:r>
            <a:r>
              <a:rPr lang="fr-FR" dirty="0"/>
              <a:t> of the slide in Lato 26 points.</a:t>
            </a:r>
            <a:br>
              <a:rPr lang="fr-FR" dirty="0"/>
            </a:br>
            <a:r>
              <a:rPr lang="fr-FR" dirty="0"/>
              <a:t>Max 2 </a:t>
            </a:r>
            <a:r>
              <a:rPr lang="fr-FR" dirty="0" err="1"/>
              <a:t>lines</a:t>
            </a:r>
            <a:endParaRPr lang="fr-FR" dirty="0"/>
          </a:p>
        </p:txBody>
      </p:sp>
      <p:sp>
        <p:nvSpPr>
          <p:cNvPr id="18" name="Text Placeholder 2"/>
          <p:cNvSpPr>
            <a:spLocks noGrp="1"/>
          </p:cNvSpPr>
          <p:nvPr>
            <p:ph idx="1" hasCustomPrompt="1"/>
          </p:nvPr>
        </p:nvSpPr>
        <p:spPr bwMode="gray">
          <a:xfrm>
            <a:off x="943689" y="1257300"/>
            <a:ext cx="10621127" cy="5067300"/>
          </a:xfrm>
          <a:prstGeom prst="rect">
            <a:avLst/>
          </a:prstGeom>
        </p:spPr>
        <p:txBody>
          <a:bodyPr vert="horz" wrap="square" lIns="0" tIns="0" rIns="0" bIns="0" rtlCol="0">
            <a:noAutofit/>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fr-FR" dirty="0"/>
              <a:t>Edit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pic>
        <p:nvPicPr>
          <p:cNvPr id="21" name="Picture 20"/>
          <p:cNvPicPr>
            <a:picLocks/>
          </p:cNvPicPr>
          <p:nvPr/>
        </p:nvPicPr>
        <p:blipFill>
          <a:blip r:embed="rId7" cstate="email">
            <a:extLst>
              <a:ext uri="{28A0092B-C50C-407E-A947-70E740481C1C}">
                <a14:useLocalDpi xmlns:a14="http://schemas.microsoft.com/office/drawing/2010/main"/>
              </a:ext>
            </a:extLst>
          </a:blip>
          <a:stretch>
            <a:fillRect/>
          </a:stretch>
        </p:blipFill>
        <p:spPr>
          <a:xfrm>
            <a:off x="9658005" y="6481275"/>
            <a:ext cx="908574" cy="256161"/>
          </a:xfrm>
          <a:prstGeom prst="rect">
            <a:avLst/>
          </a:prstGeom>
        </p:spPr>
      </p:pic>
      <p:sp>
        <p:nvSpPr>
          <p:cNvPr id="15" name="Text Placeholder 6">
            <a:extLst>
              <a:ext uri="{FF2B5EF4-FFF2-40B4-BE49-F238E27FC236}">
                <a16:creationId xmlns:a16="http://schemas.microsoft.com/office/drawing/2014/main" id="{4A2B38C2-8EBF-44D9-AADD-9BEE9D9CD227}"/>
              </a:ext>
            </a:extLst>
          </p:cNvPr>
          <p:cNvSpPr>
            <a:spLocks noGrp="1"/>
          </p:cNvSpPr>
          <p:nvPr>
            <p:ph type="body" sz="quarter" idx="14" hasCustomPrompt="1"/>
          </p:nvPr>
        </p:nvSpPr>
        <p:spPr>
          <a:xfrm>
            <a:off x="943689" y="6368858"/>
            <a:ext cx="8059634" cy="316625"/>
          </a:xfrm>
        </p:spPr>
        <p:txBody>
          <a:bodyPr wrap="square" anchor="b">
            <a:spAutoFit/>
          </a:bodyPr>
          <a:lstStyle>
            <a:lvl1pPr marL="0" indent="0">
              <a:buNone/>
              <a:defRPr sz="1000" baseline="0">
                <a:solidFill>
                  <a:schemeClr val="accent3"/>
                </a:solidFill>
              </a:defRPr>
            </a:lvl1pPr>
          </a:lstStyle>
          <a:p>
            <a:pPr lvl="0"/>
            <a:r>
              <a:rPr lang="fr-FR" dirty="0"/>
              <a:t>This </a:t>
            </a:r>
            <a:r>
              <a:rPr lang="fr-FR" dirty="0" err="1"/>
              <a:t>space</a:t>
            </a:r>
            <a:r>
              <a:rPr lang="fr-FR" dirty="0"/>
              <a:t> </a:t>
            </a:r>
            <a:r>
              <a:rPr lang="fr-FR" dirty="0" err="1"/>
              <a:t>is</a:t>
            </a:r>
            <a:r>
              <a:rPr lang="fr-FR" dirty="0"/>
              <a:t> </a:t>
            </a:r>
            <a:r>
              <a:rPr lang="fr-FR" dirty="0" err="1"/>
              <a:t>reserved</a:t>
            </a:r>
            <a:r>
              <a:rPr lang="fr-FR" dirty="0"/>
              <a:t> for </a:t>
            </a:r>
            <a:r>
              <a:rPr lang="fr-FR" dirty="0" err="1"/>
              <a:t>footnotes</a:t>
            </a:r>
            <a:r>
              <a:rPr lang="fr-FR" dirty="0"/>
              <a:t> and sources </a:t>
            </a:r>
            <a:r>
              <a:rPr lang="fr-FR" dirty="0" err="1"/>
              <a:t>only</a:t>
            </a:r>
            <a:r>
              <a:rPr lang="fr-FR" dirty="0"/>
              <a:t>, and </a:t>
            </a:r>
            <a:r>
              <a:rPr lang="fr-FR" dirty="0" err="1"/>
              <a:t>cannot</a:t>
            </a:r>
            <a:r>
              <a:rPr lang="fr-FR" dirty="0"/>
              <a:t> </a:t>
            </a:r>
            <a:r>
              <a:rPr lang="fr-FR" dirty="0" err="1"/>
              <a:t>be</a:t>
            </a:r>
            <a:r>
              <a:rPr lang="fr-FR" dirty="0"/>
              <a:t> </a:t>
            </a:r>
            <a:r>
              <a:rPr lang="fr-FR" dirty="0" err="1"/>
              <a:t>expanded</a:t>
            </a:r>
            <a:r>
              <a:rPr lang="fr-FR" dirty="0"/>
              <a:t> </a:t>
            </a:r>
            <a:r>
              <a:rPr lang="fr-FR" dirty="0" err="1"/>
              <a:t>beyond</a:t>
            </a:r>
            <a:r>
              <a:rPr lang="fr-FR" dirty="0"/>
              <a:t> </a:t>
            </a:r>
            <a:r>
              <a:rPr lang="fr-FR" dirty="0" err="1"/>
              <a:t>its</a:t>
            </a:r>
            <a:r>
              <a:rPr lang="fr-FR" dirty="0"/>
              <a:t> </a:t>
            </a:r>
            <a:r>
              <a:rPr lang="fr-FR" dirty="0" err="1"/>
              <a:t>current</a:t>
            </a:r>
            <a:r>
              <a:rPr lang="fr-FR" dirty="0"/>
              <a:t> size.                                        Source: [</a:t>
            </a:r>
            <a:r>
              <a:rPr lang="fr-FR" dirty="0" err="1"/>
              <a:t>Author</a:t>
            </a:r>
            <a:r>
              <a:rPr lang="fr-FR" dirty="0"/>
              <a:t>/Publisher Name], [Report Name], [</a:t>
            </a:r>
            <a:r>
              <a:rPr lang="fr-FR" dirty="0" err="1"/>
              <a:t>Year</a:t>
            </a:r>
            <a:r>
              <a:rPr lang="fr-FR" dirty="0"/>
              <a:t>]</a:t>
            </a:r>
          </a:p>
        </p:txBody>
      </p:sp>
      <p:sp>
        <p:nvSpPr>
          <p:cNvPr id="20" name="Text Placeholder 6">
            <a:extLst>
              <a:ext uri="{FF2B5EF4-FFF2-40B4-BE49-F238E27FC236}">
                <a16:creationId xmlns:a16="http://schemas.microsoft.com/office/drawing/2014/main" id="{12FB7793-89EE-4C02-98F1-096468043838}"/>
              </a:ext>
            </a:extLst>
          </p:cNvPr>
          <p:cNvSpPr>
            <a:spLocks noGrp="1"/>
          </p:cNvSpPr>
          <p:nvPr>
            <p:ph type="body" sz="quarter" idx="17" hasCustomPrompt="1"/>
          </p:nvPr>
        </p:nvSpPr>
        <p:spPr>
          <a:xfrm>
            <a:off x="80276" y="399738"/>
            <a:ext cx="468922" cy="184666"/>
          </a:xfr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fr-FR" dirty="0" err="1"/>
              <a:t>Text</a:t>
            </a:r>
            <a:endParaRPr lang="fr-FR" dirty="0"/>
          </a:p>
        </p:txBody>
      </p:sp>
      <p:sp>
        <p:nvSpPr>
          <p:cNvPr id="22" name="Slide Number Placeholder 5">
            <a:extLst>
              <a:ext uri="{FF2B5EF4-FFF2-40B4-BE49-F238E27FC236}">
                <a16:creationId xmlns:a16="http://schemas.microsoft.com/office/drawing/2014/main" id="{63C9505D-B686-4DE6-95DF-7AD3105F898F}"/>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1E7C7488-880A-664D-9DEB-69C9F2F4B68C}" type="slidenum">
              <a:rPr lang="en-US" smtClean="0"/>
              <a:pPr/>
              <a:t>‹N°›</a:t>
            </a:fld>
            <a:endParaRPr lang="en-US" dirty="0"/>
          </a:p>
        </p:txBody>
      </p:sp>
    </p:spTree>
    <p:extLst>
      <p:ext uri="{BB962C8B-B14F-4D97-AF65-F5344CB8AC3E}">
        <p14:creationId xmlns:p14="http://schemas.microsoft.com/office/powerpoint/2010/main" val="84942621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tandard content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12088036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fr-FR" sz="2200" b="0" i="0" kern="1200" baseline="0" dirty="0">
              <a:solidFill>
                <a:schemeClr val="tx1"/>
              </a:solidFill>
              <a:latin typeface="Calibri" panose="020F0502020204030204" pitchFamily="34" charset="0"/>
              <a:ea typeface="+mj-ea"/>
              <a:cs typeface="+mj-cs"/>
              <a:sym typeface="Calibri" panose="020F0502020204030204" pitchFamily="34" charset="0"/>
            </a:endParaRPr>
          </a:p>
        </p:txBody>
      </p:sp>
      <p:sp>
        <p:nvSpPr>
          <p:cNvPr id="13" name="Rectangle 12"/>
          <p:cNvSpPr>
            <a:spLocks/>
          </p:cNvSpPr>
          <p:nvPr/>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11" name="Title 1"/>
          <p:cNvSpPr>
            <a:spLocks noGrp="1"/>
          </p:cNvSpPr>
          <p:nvPr>
            <p:ph type="title" hasCustomPrompt="1"/>
          </p:nvPr>
        </p:nvSpPr>
        <p:spPr>
          <a:xfrm>
            <a:off x="943689" y="153517"/>
            <a:ext cx="10621127" cy="677108"/>
          </a:xfrm>
        </p:spPr>
        <p:txBody>
          <a:bodyPr wrap="square" anchor="ctr">
            <a:spAutoFit/>
          </a:bodyPr>
          <a:lstStyle>
            <a:lvl1pPr>
              <a:defRPr sz="2200" baseline="0">
                <a:solidFill>
                  <a:srgbClr val="881946"/>
                </a:solidFill>
                <a:latin typeface="+mj-lt"/>
              </a:defRPr>
            </a:lvl1pPr>
          </a:lstStyle>
          <a:p>
            <a:r>
              <a:rPr lang="fr-FR" dirty="0" err="1"/>
              <a:t>Title</a:t>
            </a:r>
            <a:r>
              <a:rPr lang="fr-FR" dirty="0"/>
              <a:t> of the slide in Lato 26 points.</a:t>
            </a:r>
            <a:br>
              <a:rPr lang="fr-FR" dirty="0"/>
            </a:br>
            <a:r>
              <a:rPr lang="fr-FR" dirty="0"/>
              <a:t>Max 2 </a:t>
            </a:r>
            <a:r>
              <a:rPr lang="fr-FR" dirty="0" err="1"/>
              <a:t>lines</a:t>
            </a:r>
            <a:endParaRPr lang="fr-FR" dirty="0"/>
          </a:p>
        </p:txBody>
      </p:sp>
      <p:sp>
        <p:nvSpPr>
          <p:cNvPr id="18" name="Text Placeholder 2"/>
          <p:cNvSpPr>
            <a:spLocks noGrp="1"/>
          </p:cNvSpPr>
          <p:nvPr>
            <p:ph idx="1" hasCustomPrompt="1"/>
          </p:nvPr>
        </p:nvSpPr>
        <p:spPr bwMode="gray">
          <a:xfrm>
            <a:off x="943689" y="1257300"/>
            <a:ext cx="10621127" cy="5067300"/>
          </a:xfrm>
          <a:prstGeom prst="rect">
            <a:avLst/>
          </a:prstGeom>
        </p:spPr>
        <p:txBody>
          <a:bodyPr vert="horz" wrap="square" lIns="0" tIns="0" rIns="0" bIns="0" rtlCol="0">
            <a:noAutofit/>
          </a:bodyPr>
          <a:lstStyle/>
          <a:p>
            <a:pPr lvl="0"/>
            <a:r>
              <a:rPr lang="fr-FR" dirty="0"/>
              <a:t>Edit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4" name="Text Placeholder 6"/>
          <p:cNvSpPr>
            <a:spLocks noGrp="1"/>
          </p:cNvSpPr>
          <p:nvPr>
            <p:ph type="body" sz="quarter" idx="14" hasCustomPrompt="1"/>
          </p:nvPr>
        </p:nvSpPr>
        <p:spPr>
          <a:xfrm>
            <a:off x="943689" y="6368858"/>
            <a:ext cx="8059634" cy="316625"/>
          </a:xfrm>
        </p:spPr>
        <p:txBody>
          <a:bodyPr wrap="square" anchor="b">
            <a:spAutoFit/>
          </a:bodyPr>
          <a:lstStyle>
            <a:lvl1pPr marL="0" indent="0">
              <a:buNone/>
              <a:defRPr sz="1000" baseline="0"/>
            </a:lvl1pPr>
          </a:lstStyle>
          <a:p>
            <a:pPr lvl="0"/>
            <a:r>
              <a:rPr lang="fr-FR" dirty="0"/>
              <a:t>This </a:t>
            </a:r>
            <a:r>
              <a:rPr lang="fr-FR" dirty="0" err="1"/>
              <a:t>space</a:t>
            </a:r>
            <a:r>
              <a:rPr lang="fr-FR" dirty="0"/>
              <a:t> </a:t>
            </a:r>
            <a:r>
              <a:rPr lang="fr-FR" dirty="0" err="1"/>
              <a:t>is</a:t>
            </a:r>
            <a:r>
              <a:rPr lang="fr-FR" dirty="0"/>
              <a:t> </a:t>
            </a:r>
            <a:r>
              <a:rPr lang="fr-FR" dirty="0" err="1"/>
              <a:t>reserved</a:t>
            </a:r>
            <a:r>
              <a:rPr lang="fr-FR" dirty="0"/>
              <a:t> for </a:t>
            </a:r>
            <a:r>
              <a:rPr lang="fr-FR" dirty="0" err="1"/>
              <a:t>footnotes</a:t>
            </a:r>
            <a:r>
              <a:rPr lang="fr-FR" dirty="0"/>
              <a:t> and sources </a:t>
            </a:r>
            <a:r>
              <a:rPr lang="fr-FR" dirty="0" err="1"/>
              <a:t>only</a:t>
            </a:r>
            <a:r>
              <a:rPr lang="fr-FR" dirty="0"/>
              <a:t>, and </a:t>
            </a:r>
            <a:r>
              <a:rPr lang="fr-FR" dirty="0" err="1"/>
              <a:t>cannot</a:t>
            </a:r>
            <a:r>
              <a:rPr lang="fr-FR" dirty="0"/>
              <a:t> </a:t>
            </a:r>
            <a:r>
              <a:rPr lang="fr-FR" dirty="0" err="1"/>
              <a:t>be</a:t>
            </a:r>
            <a:r>
              <a:rPr lang="fr-FR" dirty="0"/>
              <a:t> </a:t>
            </a:r>
            <a:r>
              <a:rPr lang="fr-FR" dirty="0" err="1"/>
              <a:t>expanded</a:t>
            </a:r>
            <a:r>
              <a:rPr lang="fr-FR" dirty="0"/>
              <a:t> </a:t>
            </a:r>
            <a:r>
              <a:rPr lang="fr-FR" dirty="0" err="1"/>
              <a:t>beyond</a:t>
            </a:r>
            <a:r>
              <a:rPr lang="fr-FR" dirty="0"/>
              <a:t> </a:t>
            </a:r>
            <a:r>
              <a:rPr lang="fr-FR" dirty="0" err="1"/>
              <a:t>its</a:t>
            </a:r>
            <a:r>
              <a:rPr lang="fr-FR" dirty="0"/>
              <a:t> </a:t>
            </a:r>
            <a:r>
              <a:rPr lang="fr-FR" dirty="0" err="1"/>
              <a:t>current</a:t>
            </a:r>
            <a:r>
              <a:rPr lang="fr-FR" dirty="0"/>
              <a:t> size.                                        Source: [</a:t>
            </a:r>
            <a:r>
              <a:rPr lang="fr-FR" dirty="0" err="1"/>
              <a:t>Author</a:t>
            </a:r>
            <a:r>
              <a:rPr lang="fr-FR" dirty="0"/>
              <a:t>/Publisher Name], [Report Name], [</a:t>
            </a:r>
            <a:r>
              <a:rPr lang="fr-FR" dirty="0" err="1"/>
              <a:t>Year</a:t>
            </a:r>
            <a:r>
              <a:rPr lang="fr-FR" dirty="0"/>
              <a:t>]</a:t>
            </a:r>
          </a:p>
        </p:txBody>
      </p:sp>
      <p:pic>
        <p:nvPicPr>
          <p:cNvPr id="21" name="Picture 20"/>
          <p:cNvPicPr>
            <a:picLocks/>
          </p:cNvPicPr>
          <p:nvPr/>
        </p:nvPicPr>
        <p:blipFill>
          <a:blip r:embed="rId6" cstate="email">
            <a:extLst>
              <a:ext uri="{28A0092B-C50C-407E-A947-70E740481C1C}">
                <a14:useLocalDpi xmlns:a14="http://schemas.microsoft.com/office/drawing/2010/main"/>
              </a:ext>
            </a:extLst>
          </a:blip>
          <a:stretch>
            <a:fillRect/>
          </a:stretch>
        </p:blipFill>
        <p:spPr>
          <a:xfrm>
            <a:off x="9658005" y="6481275"/>
            <a:ext cx="908574" cy="256161"/>
          </a:xfrm>
          <a:prstGeom prst="rect">
            <a:avLst/>
          </a:prstGeom>
        </p:spPr>
      </p:pic>
      <p:grpSp>
        <p:nvGrpSpPr>
          <p:cNvPr id="17" name="Group 16">
            <a:extLst>
              <a:ext uri="{FF2B5EF4-FFF2-40B4-BE49-F238E27FC236}">
                <a16:creationId xmlns:a16="http://schemas.microsoft.com/office/drawing/2014/main" id="{596265A6-DEDB-8B45-AC1B-740157ACA942}"/>
              </a:ext>
            </a:extLst>
          </p:cNvPr>
          <p:cNvGrpSpPr/>
          <p:nvPr/>
        </p:nvGrpSpPr>
        <p:grpSpPr>
          <a:xfrm>
            <a:off x="9589889" y="6462732"/>
            <a:ext cx="2117202" cy="264527"/>
            <a:chOff x="7791784" y="6462731"/>
            <a:chExt cx="1720227" cy="264527"/>
          </a:xfrm>
        </p:grpSpPr>
        <p:pic>
          <p:nvPicPr>
            <p:cNvPr id="19" name="Picture 18">
              <a:extLst>
                <a:ext uri="{FF2B5EF4-FFF2-40B4-BE49-F238E27FC236}">
                  <a16:creationId xmlns:a16="http://schemas.microsoft.com/office/drawing/2014/main" id="{B882AE7A-A356-5B42-B2C2-EF9EE2F5CDA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791784" y="6511925"/>
              <a:ext cx="706656" cy="215333"/>
            </a:xfrm>
            <a:prstGeom prst="rect">
              <a:avLst/>
            </a:prstGeom>
          </p:spPr>
        </p:pic>
        <p:pic>
          <p:nvPicPr>
            <p:cNvPr id="22" name="Picture 21">
              <a:extLst>
                <a:ext uri="{FF2B5EF4-FFF2-40B4-BE49-F238E27FC236}">
                  <a16:creationId xmlns:a16="http://schemas.microsoft.com/office/drawing/2014/main" id="{83BBC598-A17A-B741-87B1-6F4D7550F75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480710" y="6462731"/>
              <a:ext cx="1031301" cy="261145"/>
            </a:xfrm>
            <a:prstGeom prst="rect">
              <a:avLst/>
            </a:prstGeom>
          </p:spPr>
        </p:pic>
      </p:grpSp>
      <p:sp>
        <p:nvSpPr>
          <p:cNvPr id="23" name="Rectangle 22">
            <a:extLst>
              <a:ext uri="{FF2B5EF4-FFF2-40B4-BE49-F238E27FC236}">
                <a16:creationId xmlns:a16="http://schemas.microsoft.com/office/drawing/2014/main" id="{BBCDA165-CBF3-A94D-8870-A1E81B092701}"/>
              </a:ext>
            </a:extLst>
          </p:cNvPr>
          <p:cNvSpPr/>
          <p:nvPr/>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24" name="Slide Number Placeholder 5">
            <a:extLst>
              <a:ext uri="{FF2B5EF4-FFF2-40B4-BE49-F238E27FC236}">
                <a16:creationId xmlns:a16="http://schemas.microsoft.com/office/drawing/2014/main" id="{C41F2223-F7A9-9446-A8E8-3411E4520A77}"/>
              </a:ext>
            </a:extLst>
          </p:cNvPr>
          <p:cNvSpPr>
            <a:spLocks noGrp="1"/>
          </p:cNvSpPr>
          <p:nvPr>
            <p:ph type="sldNum" sz="quarter" idx="4"/>
          </p:nvPr>
        </p:nvSpPr>
        <p:spPr bwMode="gray">
          <a:xfrm>
            <a:off x="11863443" y="6537944"/>
            <a:ext cx="280034" cy="153888"/>
          </a:xfrm>
          <a:prstGeom prst="rect">
            <a:avLst/>
          </a:prstGeom>
          <a:noFill/>
        </p:spPr>
        <p:txBody>
          <a:bodyPr vert="horz" wrap="square" lIns="0" tIns="0" rIns="0" bIns="0" rtlCol="0" anchor="ctr">
            <a:spAutoFit/>
          </a:bodyPr>
          <a:lstStyle>
            <a:lvl1pPr algn="l">
              <a:defRPr sz="1000">
                <a:solidFill>
                  <a:schemeClr val="bg1"/>
                </a:solidFill>
                <a:latin typeface="Lato" panose="020F0502020204030203" pitchFamily="34" charset="0"/>
                <a:cs typeface="Arial" pitchFamily="34" charset="0"/>
              </a:defRPr>
            </a:lvl1pPr>
          </a:lstStyle>
          <a:p>
            <a:fld id="{1E7C7488-880A-664D-9DEB-69C9F2F4B68C}" type="slidenum">
              <a:rPr lang="en-US" smtClean="0"/>
              <a:pPr/>
              <a:t>‹N°›</a:t>
            </a:fld>
            <a:endParaRPr lang="en-US" dirty="0"/>
          </a:p>
        </p:txBody>
      </p:sp>
      <p:sp>
        <p:nvSpPr>
          <p:cNvPr id="25" name="Text Placeholder 24">
            <a:extLst>
              <a:ext uri="{FF2B5EF4-FFF2-40B4-BE49-F238E27FC236}">
                <a16:creationId xmlns:a16="http://schemas.microsoft.com/office/drawing/2014/main" id="{CB859AA1-E9B3-3444-86B5-F9ED14485964}"/>
              </a:ext>
            </a:extLst>
          </p:cNvPr>
          <p:cNvSpPr txBox="1">
            <a:spLocks/>
          </p:cNvSpPr>
          <p:nvPr/>
        </p:nvSpPr>
        <p:spPr bwMode="gray">
          <a:xfrm>
            <a:off x="11689207" y="6537944"/>
            <a:ext cx="99386" cy="153888"/>
          </a:xfrm>
          <a:prstGeom prst="rect">
            <a:avLst/>
          </a:prstGeom>
        </p:spPr>
        <p:txBody>
          <a:bodyPr vert="horz" wrap="none" lIns="0" tIns="0" rIns="0" bIns="0" rtlCol="0">
            <a:spAutoFit/>
          </a:bodyPr>
          <a:lstStyle>
            <a:lvl1pPr marL="201162" indent="-201162" algn="l" defTabSz="1072866"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Lato" panose="020F0502020204030203" pitchFamily="34" charset="0"/>
                <a:ea typeface="+mn-ea"/>
                <a:cs typeface="Arial" pitchFamily="34" charset="0"/>
              </a:defRPr>
            </a:lvl1pPr>
            <a:lvl2pPr marL="402325" indent="-201162" algn="l" defTabSz="1072866" rtl="0" eaLnBrk="1" latinLnBrk="0" hangingPunct="1">
              <a:lnSpc>
                <a:spcPct val="100000"/>
              </a:lnSpc>
              <a:spcBef>
                <a:spcPts val="0"/>
              </a:spcBef>
              <a:buFont typeface="Homebase 12 Light" panose="020B0300000000000000" pitchFamily="34" charset="0"/>
              <a:buChar char="–"/>
              <a:defRPr sz="1600" kern="1200" baseline="0">
                <a:solidFill>
                  <a:schemeClr val="tx1"/>
                </a:solidFill>
                <a:latin typeface="Lato" panose="020F0502020204030203" pitchFamily="34" charset="0"/>
                <a:ea typeface="+mn-ea"/>
                <a:cs typeface="Arial" pitchFamily="34" charset="0"/>
              </a:defRPr>
            </a:lvl2pPr>
            <a:lvl3pPr marL="603487" indent="-201162" algn="l" defTabSz="1072866" rtl="0" eaLnBrk="1" latinLnBrk="0" hangingPunct="1">
              <a:lnSpc>
                <a:spcPct val="100000"/>
              </a:lnSpc>
              <a:spcBef>
                <a:spcPts val="0"/>
              </a:spcBef>
              <a:buFont typeface="Arial" panose="020B0604020202020204" pitchFamily="34" charset="0"/>
              <a:buChar char="•"/>
              <a:defRPr sz="1600" kern="1200" baseline="0">
                <a:solidFill>
                  <a:schemeClr val="tx1"/>
                </a:solidFill>
                <a:latin typeface="Lato" panose="020F0502020204030203" pitchFamily="34" charset="0"/>
                <a:ea typeface="+mn-ea"/>
                <a:cs typeface="Arial" pitchFamily="34" charset="0"/>
              </a:defRPr>
            </a:lvl3pPr>
            <a:lvl4pPr marL="804649" indent="-201162" algn="l" defTabSz="1072866" rtl="0" eaLnBrk="1" latinLnBrk="0" hangingPunct="1">
              <a:lnSpc>
                <a:spcPct val="100000"/>
              </a:lnSpc>
              <a:spcBef>
                <a:spcPts val="0"/>
              </a:spcBef>
              <a:buFont typeface="Homebase 12 Light" panose="020B0300000000000000" pitchFamily="34" charset="0"/>
              <a:buChar char="–"/>
              <a:defRPr sz="1600" kern="1200" baseline="0">
                <a:solidFill>
                  <a:schemeClr val="tx1"/>
                </a:solidFill>
                <a:latin typeface="Lato" panose="020F0502020204030203" pitchFamily="34" charset="0"/>
                <a:ea typeface="+mn-ea"/>
                <a:cs typeface="Arial" pitchFamily="34" charset="0"/>
              </a:defRPr>
            </a:lvl4pPr>
            <a:lvl5pPr marL="1005811" indent="-201162" algn="l" defTabSz="1072866" rtl="0" eaLnBrk="1" latinLnBrk="0" hangingPunct="1">
              <a:lnSpc>
                <a:spcPct val="100000"/>
              </a:lnSpc>
              <a:spcBef>
                <a:spcPts val="0"/>
              </a:spcBef>
              <a:buFont typeface="Arial" panose="020B0604020202020204" pitchFamily="34" charset="0"/>
              <a:buChar char="•"/>
              <a:defRPr sz="1600" kern="1200" baseline="0">
                <a:solidFill>
                  <a:schemeClr val="tx1"/>
                </a:solidFill>
                <a:latin typeface="Lato" panose="020F0502020204030203" pitchFamily="34" charset="0"/>
                <a:ea typeface="+mn-ea"/>
                <a:cs typeface="Arial" pitchFamily="34" charset="0"/>
              </a:defRPr>
            </a:lvl5pPr>
            <a:lvl6pPr marL="1206974" indent="-201162" algn="l" defTabSz="1072866" rtl="0" eaLnBrk="1" latinLnBrk="0" hangingPunct="1">
              <a:lnSpc>
                <a:spcPct val="100000"/>
              </a:lnSpc>
              <a:spcBef>
                <a:spcPts val="0"/>
              </a:spcBef>
              <a:buFont typeface="Homebase 12 Light" panose="020B0300000000000000" pitchFamily="34" charset="0"/>
              <a:buChar char="–"/>
              <a:defRPr sz="1600" kern="1200" baseline="0">
                <a:solidFill>
                  <a:schemeClr val="tx1"/>
                </a:solidFill>
                <a:latin typeface="Lato" panose="020F0502020204030203" pitchFamily="34" charset="0"/>
                <a:ea typeface="+mn-ea"/>
                <a:cs typeface="+mn-cs"/>
              </a:defRPr>
            </a:lvl6pPr>
            <a:lvl7pPr marL="1408136" indent="-197437" algn="l" defTabSz="1072866" rtl="0" eaLnBrk="1" latinLnBrk="0" hangingPunct="1">
              <a:lnSpc>
                <a:spcPct val="100000"/>
              </a:lnSpc>
              <a:spcBef>
                <a:spcPts val="0"/>
              </a:spcBef>
              <a:buFont typeface="Arial" panose="020B0604020202020204" pitchFamily="34" charset="0"/>
              <a:buChar char="•"/>
              <a:defRPr sz="1600" kern="1200" baseline="0">
                <a:solidFill>
                  <a:schemeClr val="tx1"/>
                </a:solidFill>
                <a:latin typeface="Lato" panose="020F0502020204030203" pitchFamily="34" charset="0"/>
                <a:ea typeface="+mn-ea"/>
                <a:cs typeface="+mn-cs"/>
              </a:defRPr>
            </a:lvl7pPr>
            <a:lvl8pPr marL="1609298" indent="-204888" algn="l" defTabSz="1072866" rtl="0" eaLnBrk="1" latinLnBrk="0" hangingPunct="1">
              <a:lnSpc>
                <a:spcPct val="100000"/>
              </a:lnSpc>
              <a:spcBef>
                <a:spcPts val="0"/>
              </a:spcBef>
              <a:buFont typeface="Homebase 12 Light" panose="020B0300000000000000" pitchFamily="34" charset="0"/>
              <a:buChar char="–"/>
              <a:defRPr sz="1600" kern="1200" baseline="0">
                <a:solidFill>
                  <a:schemeClr val="tx1"/>
                </a:solidFill>
                <a:latin typeface="Lato" panose="020F0502020204030203" pitchFamily="34" charset="0"/>
                <a:ea typeface="+mn-ea"/>
                <a:cs typeface="+mn-cs"/>
              </a:defRPr>
            </a:lvl8pPr>
            <a:lvl9pPr marL="1743406" indent="-197437" algn="l" defTabSz="1072866" rtl="0" eaLnBrk="1" latinLnBrk="0" hangingPunct="1">
              <a:lnSpc>
                <a:spcPct val="100000"/>
              </a:lnSpc>
              <a:spcBef>
                <a:spcPts val="0"/>
              </a:spcBef>
              <a:buFont typeface="Arial" panose="020B0604020202020204" pitchFamily="34" charset="0"/>
              <a:buChar char="•"/>
              <a:defRPr sz="1600" kern="1200" baseline="0">
                <a:solidFill>
                  <a:schemeClr val="tx1"/>
                </a:solidFill>
                <a:latin typeface="Lato" panose="020F0502020204030203" pitchFamily="34" charset="0"/>
                <a:ea typeface="+mn-ea"/>
                <a:cs typeface="+mn-cs"/>
              </a:defRPr>
            </a:lvl9pPr>
          </a:lstStyle>
          <a:p>
            <a:pPr marL="0" indent="0">
              <a:spcAft>
                <a:spcPts val="0"/>
              </a:spcAft>
              <a:buNone/>
            </a:pPr>
            <a:r>
              <a:rPr lang="fr-FR" sz="1000" dirty="0">
                <a:solidFill>
                  <a:schemeClr val="bg1"/>
                </a:solidFill>
              </a:rPr>
              <a:t>P.</a:t>
            </a:r>
          </a:p>
        </p:txBody>
      </p:sp>
    </p:spTree>
    <p:extLst>
      <p:ext uri="{BB962C8B-B14F-4D97-AF65-F5344CB8AC3E}">
        <p14:creationId xmlns:p14="http://schemas.microsoft.com/office/powerpoint/2010/main" val="9802470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andard content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728611608"/>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fr-FR" sz="2600" b="0" i="0" kern="1200" baseline="0" dirty="0">
              <a:solidFill>
                <a:schemeClr val="tx1"/>
              </a:solidFill>
              <a:latin typeface="Calibri" panose="020F0502020204030204" pitchFamily="34" charset="0"/>
              <a:ea typeface="+mj-ea"/>
              <a:cs typeface="+mj-cs"/>
              <a:sym typeface="Calibri" panose="020F0502020204030204" pitchFamily="34" charset="0"/>
            </a:endParaRPr>
          </a:p>
        </p:txBody>
      </p:sp>
      <p:pic>
        <p:nvPicPr>
          <p:cNvPr id="16" name="Picture 15">
            <a:extLst>
              <a:ext uri="{FF2B5EF4-FFF2-40B4-BE49-F238E27FC236}">
                <a16:creationId xmlns:a16="http://schemas.microsoft.com/office/drawing/2014/main" id="{CDC5698B-D502-4B94-8632-46A14081A6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
        <p:nvSpPr>
          <p:cNvPr id="19" name="Rectangle 18">
            <a:extLst>
              <a:ext uri="{FF2B5EF4-FFF2-40B4-BE49-F238E27FC236}">
                <a16:creationId xmlns:a16="http://schemas.microsoft.com/office/drawing/2014/main" id="{ACC3DF01-25AB-4CFD-9479-2D30E08C18CE}"/>
              </a:ext>
            </a:extLst>
          </p:cNvPr>
          <p:cNvSpPr/>
          <p:nvPr/>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13" name="Rectangle 12"/>
          <p:cNvSpPr>
            <a:spLocks/>
          </p:cNvSpPr>
          <p:nvPr/>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11" name="Title 1"/>
          <p:cNvSpPr>
            <a:spLocks noGrp="1"/>
          </p:cNvSpPr>
          <p:nvPr>
            <p:ph type="title" hasCustomPrompt="1"/>
          </p:nvPr>
        </p:nvSpPr>
        <p:spPr>
          <a:xfrm>
            <a:off x="943688" y="91963"/>
            <a:ext cx="10621127" cy="800219"/>
          </a:xfrm>
        </p:spPr>
        <p:txBody>
          <a:bodyPr wrap="square" anchor="ctr">
            <a:spAutoFit/>
          </a:bodyPr>
          <a:lstStyle>
            <a:lvl1pPr>
              <a:defRPr sz="2600" baseline="0">
                <a:solidFill>
                  <a:srgbClr val="881946"/>
                </a:solidFill>
                <a:latin typeface="+mj-lt"/>
              </a:defRPr>
            </a:lvl1pPr>
          </a:lstStyle>
          <a:p>
            <a:r>
              <a:rPr lang="fr-FR" dirty="0" err="1"/>
              <a:t>Title</a:t>
            </a:r>
            <a:r>
              <a:rPr lang="fr-FR" dirty="0"/>
              <a:t> of the slide in Lato 26 points.</a:t>
            </a:r>
            <a:br>
              <a:rPr lang="fr-FR" dirty="0"/>
            </a:br>
            <a:r>
              <a:rPr lang="fr-FR" dirty="0"/>
              <a:t>Max 2 </a:t>
            </a:r>
            <a:r>
              <a:rPr lang="fr-FR" dirty="0" err="1"/>
              <a:t>lines</a:t>
            </a:r>
            <a:endParaRPr lang="fr-FR" dirty="0"/>
          </a:p>
        </p:txBody>
      </p:sp>
      <p:sp>
        <p:nvSpPr>
          <p:cNvPr id="18" name="Text Placeholder 2"/>
          <p:cNvSpPr>
            <a:spLocks noGrp="1"/>
          </p:cNvSpPr>
          <p:nvPr>
            <p:ph idx="1" hasCustomPrompt="1"/>
          </p:nvPr>
        </p:nvSpPr>
        <p:spPr bwMode="gray">
          <a:xfrm>
            <a:off x="943689" y="1257300"/>
            <a:ext cx="10621127" cy="5067300"/>
          </a:xfrm>
          <a:prstGeom prst="rect">
            <a:avLst/>
          </a:prstGeom>
        </p:spPr>
        <p:txBody>
          <a:bodyPr vert="horz" wrap="square" lIns="0" tIns="0" rIns="0" bIns="0" rtlCol="0">
            <a:noAutofit/>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fr-FR" dirty="0"/>
              <a:t>Edit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pic>
        <p:nvPicPr>
          <p:cNvPr id="21" name="Picture 20"/>
          <p:cNvPicPr>
            <a:picLocks/>
          </p:cNvPicPr>
          <p:nvPr/>
        </p:nvPicPr>
        <p:blipFill>
          <a:blip r:embed="rId7" cstate="email">
            <a:extLst>
              <a:ext uri="{28A0092B-C50C-407E-A947-70E740481C1C}">
                <a14:useLocalDpi xmlns:a14="http://schemas.microsoft.com/office/drawing/2010/main"/>
              </a:ext>
            </a:extLst>
          </a:blip>
          <a:stretch>
            <a:fillRect/>
          </a:stretch>
        </p:blipFill>
        <p:spPr>
          <a:xfrm>
            <a:off x="9658005" y="6481275"/>
            <a:ext cx="908574" cy="256161"/>
          </a:xfrm>
          <a:prstGeom prst="rect">
            <a:avLst/>
          </a:prstGeom>
        </p:spPr>
      </p:pic>
      <p:sp>
        <p:nvSpPr>
          <p:cNvPr id="15" name="Text Placeholder 6">
            <a:extLst>
              <a:ext uri="{FF2B5EF4-FFF2-40B4-BE49-F238E27FC236}">
                <a16:creationId xmlns:a16="http://schemas.microsoft.com/office/drawing/2014/main" id="{4A2B38C2-8EBF-44D9-AADD-9BEE9D9CD227}"/>
              </a:ext>
            </a:extLst>
          </p:cNvPr>
          <p:cNvSpPr>
            <a:spLocks noGrp="1"/>
          </p:cNvSpPr>
          <p:nvPr>
            <p:ph type="body" sz="quarter" idx="14" hasCustomPrompt="1"/>
          </p:nvPr>
        </p:nvSpPr>
        <p:spPr>
          <a:xfrm>
            <a:off x="943689" y="6368858"/>
            <a:ext cx="8059634" cy="316625"/>
          </a:xfrm>
        </p:spPr>
        <p:txBody>
          <a:bodyPr wrap="square" anchor="b">
            <a:spAutoFit/>
          </a:bodyPr>
          <a:lstStyle>
            <a:lvl1pPr marL="0" indent="0">
              <a:buNone/>
              <a:defRPr sz="1000" baseline="0">
                <a:solidFill>
                  <a:schemeClr val="accent3"/>
                </a:solidFill>
              </a:defRPr>
            </a:lvl1pPr>
          </a:lstStyle>
          <a:p>
            <a:pPr lvl="0"/>
            <a:r>
              <a:rPr lang="fr-FR" dirty="0"/>
              <a:t>This </a:t>
            </a:r>
            <a:r>
              <a:rPr lang="fr-FR" dirty="0" err="1"/>
              <a:t>space</a:t>
            </a:r>
            <a:r>
              <a:rPr lang="fr-FR" dirty="0"/>
              <a:t> </a:t>
            </a:r>
            <a:r>
              <a:rPr lang="fr-FR" dirty="0" err="1"/>
              <a:t>is</a:t>
            </a:r>
            <a:r>
              <a:rPr lang="fr-FR" dirty="0"/>
              <a:t> </a:t>
            </a:r>
            <a:r>
              <a:rPr lang="fr-FR" dirty="0" err="1"/>
              <a:t>reserved</a:t>
            </a:r>
            <a:r>
              <a:rPr lang="fr-FR" dirty="0"/>
              <a:t> for </a:t>
            </a:r>
            <a:r>
              <a:rPr lang="fr-FR" dirty="0" err="1"/>
              <a:t>footnotes</a:t>
            </a:r>
            <a:r>
              <a:rPr lang="fr-FR" dirty="0"/>
              <a:t> and sources </a:t>
            </a:r>
            <a:r>
              <a:rPr lang="fr-FR" dirty="0" err="1"/>
              <a:t>only</a:t>
            </a:r>
            <a:r>
              <a:rPr lang="fr-FR" dirty="0"/>
              <a:t>, and </a:t>
            </a:r>
            <a:r>
              <a:rPr lang="fr-FR" dirty="0" err="1"/>
              <a:t>cannot</a:t>
            </a:r>
            <a:r>
              <a:rPr lang="fr-FR" dirty="0"/>
              <a:t> </a:t>
            </a:r>
            <a:r>
              <a:rPr lang="fr-FR" dirty="0" err="1"/>
              <a:t>be</a:t>
            </a:r>
            <a:r>
              <a:rPr lang="fr-FR" dirty="0"/>
              <a:t> </a:t>
            </a:r>
            <a:r>
              <a:rPr lang="fr-FR" dirty="0" err="1"/>
              <a:t>expanded</a:t>
            </a:r>
            <a:r>
              <a:rPr lang="fr-FR" dirty="0"/>
              <a:t> </a:t>
            </a:r>
            <a:r>
              <a:rPr lang="fr-FR" dirty="0" err="1"/>
              <a:t>beyond</a:t>
            </a:r>
            <a:r>
              <a:rPr lang="fr-FR" dirty="0"/>
              <a:t> </a:t>
            </a:r>
            <a:r>
              <a:rPr lang="fr-FR" dirty="0" err="1"/>
              <a:t>its</a:t>
            </a:r>
            <a:r>
              <a:rPr lang="fr-FR" dirty="0"/>
              <a:t> </a:t>
            </a:r>
            <a:r>
              <a:rPr lang="fr-FR" dirty="0" err="1"/>
              <a:t>current</a:t>
            </a:r>
            <a:r>
              <a:rPr lang="fr-FR" dirty="0"/>
              <a:t> size.                                        Source: [</a:t>
            </a:r>
            <a:r>
              <a:rPr lang="fr-FR" dirty="0" err="1"/>
              <a:t>Author</a:t>
            </a:r>
            <a:r>
              <a:rPr lang="fr-FR" dirty="0"/>
              <a:t>/Publisher Name], [Report Name], [</a:t>
            </a:r>
            <a:r>
              <a:rPr lang="fr-FR" dirty="0" err="1"/>
              <a:t>Year</a:t>
            </a:r>
            <a:r>
              <a:rPr lang="fr-FR" dirty="0"/>
              <a:t>]</a:t>
            </a:r>
          </a:p>
        </p:txBody>
      </p:sp>
      <p:sp>
        <p:nvSpPr>
          <p:cNvPr id="20" name="Text Placeholder 6">
            <a:extLst>
              <a:ext uri="{FF2B5EF4-FFF2-40B4-BE49-F238E27FC236}">
                <a16:creationId xmlns:a16="http://schemas.microsoft.com/office/drawing/2014/main" id="{12FB7793-89EE-4C02-98F1-096468043838}"/>
              </a:ext>
            </a:extLst>
          </p:cNvPr>
          <p:cNvSpPr>
            <a:spLocks noGrp="1"/>
          </p:cNvSpPr>
          <p:nvPr>
            <p:ph type="body" sz="quarter" idx="17" hasCustomPrompt="1"/>
          </p:nvPr>
        </p:nvSpPr>
        <p:spPr>
          <a:xfrm>
            <a:off x="80276" y="399738"/>
            <a:ext cx="468922" cy="184666"/>
          </a:xfr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fr-FR" dirty="0" err="1"/>
              <a:t>Text</a:t>
            </a:r>
            <a:endParaRPr lang="fr-FR" dirty="0"/>
          </a:p>
        </p:txBody>
      </p:sp>
      <p:sp>
        <p:nvSpPr>
          <p:cNvPr id="22" name="Slide Number Placeholder 5">
            <a:extLst>
              <a:ext uri="{FF2B5EF4-FFF2-40B4-BE49-F238E27FC236}">
                <a16:creationId xmlns:a16="http://schemas.microsoft.com/office/drawing/2014/main" id="{63C9505D-B686-4DE6-95DF-7AD3105F898F}"/>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1E7C7488-880A-664D-9DEB-69C9F2F4B68C}" type="slidenum">
              <a:rPr lang="en-US" smtClean="0"/>
              <a:pPr/>
              <a:t>‹N°›</a:t>
            </a:fld>
            <a:endParaRPr lang="en-US" dirty="0"/>
          </a:p>
        </p:txBody>
      </p:sp>
    </p:spTree>
    <p:extLst>
      <p:ext uri="{BB962C8B-B14F-4D97-AF65-F5344CB8AC3E}">
        <p14:creationId xmlns:p14="http://schemas.microsoft.com/office/powerpoint/2010/main" val="333797065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rgbClr val="FBD20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6000" b="1" i="0">
                <a:solidFill>
                  <a:srgbClr val="FBD20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1/21/2021</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25400">
              <a:lnSpc>
                <a:spcPts val="1045"/>
              </a:lnSpc>
            </a:pPr>
            <a:fld id="{81D60167-4931-47E6-BA6A-407CBD079E47}" type="slidenum">
              <a:rPr spc="-5" dirty="0"/>
              <a:t>‹N°›</a:t>
            </a:fld>
            <a:endParaRPr spc="-5" dirty="0"/>
          </a:p>
        </p:txBody>
      </p:sp>
    </p:spTree>
    <p:extLst>
      <p:ext uri="{BB962C8B-B14F-4D97-AF65-F5344CB8AC3E}">
        <p14:creationId xmlns:p14="http://schemas.microsoft.com/office/powerpoint/2010/main" val="229191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ong Form: Single Colum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B4E8073-7885-40A3-A018-0CCCC4E39557}"/>
              </a:ext>
            </a:extLst>
          </p:cNvPr>
          <p:cNvGraphicFramePr>
            <a:graphicFrameLocks noChangeAspect="1"/>
          </p:cNvGraphicFramePr>
          <p:nvPr>
            <p:custDataLst>
              <p:tags r:id="rId1"/>
            </p:custDataLst>
            <p:extLst>
              <p:ext uri="{D42A27DB-BD31-4B8C-83A1-F6EECF244321}">
                <p14:modId xmlns:p14="http://schemas.microsoft.com/office/powerpoint/2010/main" val="1370600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FB4E8073-7885-40A3-A018-0CCCC4E395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90E002D-498C-B14B-BF7C-363999CB224B}"/>
              </a:ext>
            </a:extLst>
          </p:cNvPr>
          <p:cNvSpPr/>
          <p:nvPr/>
        </p:nvSpPr>
        <p:spPr>
          <a:xfrm>
            <a:off x="929840" y="0"/>
            <a:ext cx="150358" cy="854242"/>
          </a:xfrm>
          <a:prstGeom prst="rect">
            <a:avLst/>
          </a:prstGeom>
          <a:solidFill>
            <a:srgbClr val="EF27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446259D-9A4F-0345-BA23-1652F58CE229}"/>
              </a:ext>
            </a:extLst>
          </p:cNvPr>
          <p:cNvSpPr/>
          <p:nvPr/>
        </p:nvSpPr>
        <p:spPr>
          <a:xfrm>
            <a:off x="0" y="-8046"/>
            <a:ext cx="990000" cy="6858000"/>
          </a:xfrm>
          <a:prstGeom prst="rect">
            <a:avLst/>
          </a:prstGeom>
          <a:solidFill>
            <a:srgbClr val="009F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8" name="Text Placeholder 2">
            <a:extLst>
              <a:ext uri="{FF2B5EF4-FFF2-40B4-BE49-F238E27FC236}">
                <a16:creationId xmlns:a16="http://schemas.microsoft.com/office/drawing/2014/main" id="{E5FB6457-40AA-7544-9698-EA8C17DABC5E}"/>
              </a:ext>
            </a:extLst>
          </p:cNvPr>
          <p:cNvSpPr>
            <a:spLocks noGrp="1"/>
          </p:cNvSpPr>
          <p:nvPr>
            <p:ph idx="1"/>
          </p:nvPr>
        </p:nvSpPr>
        <p:spPr>
          <a:xfrm>
            <a:off x="1140358" y="1232071"/>
            <a:ext cx="10591181" cy="4940130"/>
          </a:xfrm>
          <a:prstGeom prst="rect">
            <a:avLst/>
          </a:prstGeom>
        </p:spPr>
        <p:txBody>
          <a:bodyPr vert="horz" lIns="0" tIns="0" rIns="0" bIns="0" rtlCol="0">
            <a:noAutofit/>
          </a:bodyPr>
          <a:lstStyle>
            <a:lvl1pPr algn="l">
              <a:lnSpc>
                <a:spcPct val="110000"/>
              </a:lnSpc>
              <a:spcBef>
                <a:spcPts val="0"/>
              </a:spcBef>
              <a:spcAft>
                <a:spcPts val="600"/>
              </a:spcAft>
              <a:defRPr sz="1400">
                <a:solidFill>
                  <a:schemeClr val="tx1">
                    <a:lumMod val="75000"/>
                    <a:lumOff val="25000"/>
                  </a:schemeClr>
                </a:solidFill>
              </a:defRPr>
            </a:lvl1pPr>
            <a:lvl2pPr marL="431800" indent="-215900" algn="l">
              <a:lnSpc>
                <a:spcPct val="110000"/>
              </a:lnSpc>
              <a:spcBef>
                <a:spcPts val="0"/>
              </a:spcBef>
              <a:spcAft>
                <a:spcPts val="600"/>
              </a:spcAft>
              <a:buFont typeface="Arial"/>
              <a:buChar char="•"/>
              <a:tabLst/>
              <a:defRPr sz="1400">
                <a:solidFill>
                  <a:schemeClr val="tx1">
                    <a:lumMod val="75000"/>
                    <a:lumOff val="25000"/>
                  </a:schemeClr>
                </a:solidFill>
              </a:defRPr>
            </a:lvl2pPr>
            <a:lvl3pPr marL="648000" indent="-216000" algn="l">
              <a:lnSpc>
                <a:spcPct val="110000"/>
              </a:lnSpc>
              <a:spcBef>
                <a:spcPts val="0"/>
              </a:spcBef>
              <a:spcAft>
                <a:spcPts val="600"/>
              </a:spcAft>
              <a:buFont typeface="Lucida Grande"/>
              <a:buChar char="–"/>
              <a:tabLst/>
              <a:defRPr sz="1400">
                <a:solidFill>
                  <a:schemeClr val="tx1">
                    <a:lumMod val="75000"/>
                    <a:lumOff val="25000"/>
                  </a:schemeClr>
                </a:solidFill>
              </a:defRPr>
            </a:lvl3pPr>
            <a:lvl4pPr marL="864000" indent="-216000" algn="l">
              <a:lnSpc>
                <a:spcPct val="110000"/>
              </a:lnSpc>
              <a:spcBef>
                <a:spcPts val="0"/>
              </a:spcBef>
              <a:spcAft>
                <a:spcPts val="600"/>
              </a:spcAft>
              <a:buFont typeface="Lucida Grande"/>
              <a:buChar char="–"/>
              <a:defRPr sz="1400">
                <a:solidFill>
                  <a:schemeClr val="tx1">
                    <a:lumMod val="75000"/>
                    <a:lumOff val="25000"/>
                  </a:schemeClr>
                </a:solidFill>
              </a:defRPr>
            </a:lvl4pPr>
            <a:lvl5pPr>
              <a:lnSpc>
                <a:spcPct val="110000"/>
              </a:lnSpc>
              <a:spcAft>
                <a:spcPts val="600"/>
              </a:spcAft>
              <a:defRPr sz="2200">
                <a:solidFill>
                  <a:schemeClr val="tx1">
                    <a:lumMod val="75000"/>
                    <a:lumOff val="25000"/>
                  </a:schemeClr>
                </a:solidFill>
              </a:defRPr>
            </a:lvl5pPr>
            <a:lvl6pPr marL="432000" indent="-216000">
              <a:lnSpc>
                <a:spcPct val="110000"/>
              </a:lnSpc>
              <a:spcAft>
                <a:spcPts val="600"/>
              </a:spcAft>
              <a:buFont typeface="Arial"/>
              <a:buChar char="•"/>
              <a:defRPr sz="2200">
                <a:solidFill>
                  <a:srgbClr val="000000"/>
                </a:solidFill>
              </a:defRPr>
            </a:lvl6pPr>
            <a:lvl7pPr marL="900000" indent="-216000">
              <a:lnSpc>
                <a:spcPct val="110000"/>
              </a:lnSpc>
              <a:buFont typeface="Lucida Grande"/>
              <a:buChar char="–"/>
              <a:defRPr sz="2200">
                <a:solidFill>
                  <a:srgbClr val="808080"/>
                </a:solidFill>
              </a:defRPr>
            </a:lvl7pPr>
            <a:lvl8pPr marL="1332000" indent="-216000">
              <a:lnSpc>
                <a:spcPct val="110000"/>
              </a:lnSpc>
              <a:spcAft>
                <a:spcPts val="600"/>
              </a:spcAft>
              <a:buFont typeface="Lucida Grande"/>
              <a:buChar char="–"/>
              <a:defRPr sz="2200">
                <a:solidFill>
                  <a:srgbClr val="808080"/>
                </a:solidFill>
              </a:defRPr>
            </a:lvl8pPr>
            <a:lvl9pPr algn="l">
              <a:lnSpc>
                <a:spcPct val="110000"/>
              </a:lnSpc>
              <a:defRPr sz="1400"/>
            </a:lvl9pPr>
          </a:lstStyle>
          <a:p>
            <a:pPr lvl="0"/>
            <a:endParaRPr lang="fr-FR" dirty="0"/>
          </a:p>
        </p:txBody>
      </p:sp>
      <p:sp>
        <p:nvSpPr>
          <p:cNvPr id="9" name="Slide Number Placeholder 3">
            <a:extLst>
              <a:ext uri="{FF2B5EF4-FFF2-40B4-BE49-F238E27FC236}">
                <a16:creationId xmlns:a16="http://schemas.microsoft.com/office/drawing/2014/main" id="{FC0F8456-4E89-4176-85C9-6604E2EE690F}"/>
              </a:ext>
            </a:extLst>
          </p:cNvPr>
          <p:cNvSpPr>
            <a:spLocks noGrp="1"/>
          </p:cNvSpPr>
          <p:nvPr>
            <p:ph type="sldNum" sz="quarter" idx="4"/>
          </p:nvPr>
        </p:nvSpPr>
        <p:spPr>
          <a:xfrm>
            <a:off x="8971517" y="6356353"/>
            <a:ext cx="3022400" cy="365125"/>
          </a:xfrm>
        </p:spPr>
        <p:txBody>
          <a:bodyPr/>
          <a:lstStyle>
            <a:lvl1pPr>
              <a:defRPr sz="1000"/>
            </a:lvl1pPr>
          </a:lstStyle>
          <a:p>
            <a:fld id="{1E7C7488-880A-664D-9DEB-69C9F2F4B68C}" type="slidenum">
              <a:rPr lang="fr-FR" smtClean="0"/>
              <a:pPr/>
              <a:t>‹N°›</a:t>
            </a:fld>
            <a:endParaRPr lang="fr-FR" dirty="0"/>
          </a:p>
        </p:txBody>
      </p:sp>
      <p:sp>
        <p:nvSpPr>
          <p:cNvPr id="3" name="Star: 5 Points 2">
            <a:extLst>
              <a:ext uri="{FF2B5EF4-FFF2-40B4-BE49-F238E27FC236}">
                <a16:creationId xmlns:a16="http://schemas.microsoft.com/office/drawing/2014/main" id="{BE308D4D-6595-4166-B970-3F670C43311E}"/>
              </a:ext>
            </a:extLst>
          </p:cNvPr>
          <p:cNvSpPr/>
          <p:nvPr/>
        </p:nvSpPr>
        <p:spPr>
          <a:xfrm>
            <a:off x="150358" y="540000"/>
            <a:ext cx="710784" cy="692070"/>
          </a:xfrm>
          <a:prstGeom prst="star5">
            <a:avLst/>
          </a:prstGeom>
          <a:solidFill>
            <a:srgbClr val="FCD2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Title 1">
            <a:extLst>
              <a:ext uri="{FF2B5EF4-FFF2-40B4-BE49-F238E27FC236}">
                <a16:creationId xmlns:a16="http://schemas.microsoft.com/office/drawing/2014/main" id="{F8E398DD-F831-43E0-A5C0-802D47B3FECE}"/>
              </a:ext>
            </a:extLst>
          </p:cNvPr>
          <p:cNvSpPr>
            <a:spLocks noGrp="1"/>
          </p:cNvSpPr>
          <p:nvPr>
            <p:ph type="ctrTitle"/>
          </p:nvPr>
        </p:nvSpPr>
        <p:spPr>
          <a:xfrm>
            <a:off x="1140358" y="232555"/>
            <a:ext cx="10591181" cy="430887"/>
          </a:xfrm>
          <a:solidFill>
            <a:schemeClr val="bg1"/>
          </a:solidFill>
        </p:spPr>
        <p:txBody>
          <a:bodyPr/>
          <a:lstStyle>
            <a:lvl1pPr>
              <a:defRPr sz="2800"/>
            </a:lvl1pPr>
          </a:lstStyle>
          <a:p>
            <a:endParaRPr lang="fr-FR" sz="2800" dirty="0"/>
          </a:p>
        </p:txBody>
      </p:sp>
      <p:pic>
        <p:nvPicPr>
          <p:cNvPr id="15" name="Image 2">
            <a:extLst>
              <a:ext uri="{FF2B5EF4-FFF2-40B4-BE49-F238E27FC236}">
                <a16:creationId xmlns:a16="http://schemas.microsoft.com/office/drawing/2014/main" id="{6CFD42D8-F0A0-447F-A2C1-F890976F0EB2}"/>
              </a:ext>
            </a:extLst>
          </p:cNvPr>
          <p:cNvPicPr>
            <a:picLocks noChangeAspect="1"/>
          </p:cNvPicPr>
          <p:nvPr/>
        </p:nvPicPr>
        <p:blipFill>
          <a:blip r:embed="rId5"/>
          <a:stretch>
            <a:fillRect/>
          </a:stretch>
        </p:blipFill>
        <p:spPr>
          <a:xfrm>
            <a:off x="11249025" y="6245270"/>
            <a:ext cx="587289" cy="587289"/>
          </a:xfrm>
          <a:prstGeom prst="rect">
            <a:avLst/>
          </a:prstGeom>
        </p:spPr>
      </p:pic>
    </p:spTree>
    <p:extLst>
      <p:ext uri="{BB962C8B-B14F-4D97-AF65-F5344CB8AC3E}">
        <p14:creationId xmlns:p14="http://schemas.microsoft.com/office/powerpoint/2010/main" val="3869812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divider with Image">
    <p:bg>
      <p:bgPr>
        <a:solidFill>
          <a:srgbClr val="A9A9A9"/>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702C970-F7DC-4170-8646-E02F44124CDB}"/>
              </a:ext>
            </a:extLst>
          </p:cNvPr>
          <p:cNvGraphicFramePr>
            <a:graphicFrameLocks noChangeAspect="1"/>
          </p:cNvGraphicFramePr>
          <p:nvPr>
            <p:custDataLst>
              <p:tags r:id="rId1"/>
            </p:custDataLst>
            <p:extLst>
              <p:ext uri="{D42A27DB-BD31-4B8C-83A1-F6EECF244321}">
                <p14:modId xmlns:p14="http://schemas.microsoft.com/office/powerpoint/2010/main" val="46321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5" imgH="356" progId="TCLayout.ActiveDocument.1">
                  <p:embed/>
                </p:oleObj>
              </mc:Choice>
              <mc:Fallback>
                <p:oleObj name="think-cell Slide" r:id="rId4" imgW="355" imgH="356" progId="TCLayout.ActiveDocument.1">
                  <p:embed/>
                  <p:pic>
                    <p:nvPicPr>
                      <p:cNvPr id="5" name="Object 4" hidden="1">
                        <a:extLst>
                          <a:ext uri="{FF2B5EF4-FFF2-40B4-BE49-F238E27FC236}">
                            <a16:creationId xmlns:a16="http://schemas.microsoft.com/office/drawing/2014/main" id="{D702C970-F7DC-4170-8646-E02F44124C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7C88E00-C6D4-4665-906D-FC07DA0361AD}"/>
              </a:ext>
            </a:extLst>
          </p:cNvPr>
          <p:cNvSpPr/>
          <p:nvPr>
            <p:custDataLst>
              <p:tags r:id="rId2"/>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fr-FR" sz="4000" b="1" i="0" baseline="0" dirty="0">
              <a:latin typeface="Calibri" panose="020F0502020204030204" pitchFamily="34" charset="0"/>
              <a:ea typeface="+mj-ea"/>
              <a:cs typeface="+mj-cs"/>
              <a:sym typeface="Calibri" panose="020F0502020204030204" pitchFamily="34" charset="0"/>
            </a:endParaRPr>
          </a:p>
        </p:txBody>
      </p:sp>
      <p:sp>
        <p:nvSpPr>
          <p:cNvPr id="3" name="Rectangle 2">
            <a:extLst>
              <a:ext uri="{FF2B5EF4-FFF2-40B4-BE49-F238E27FC236}">
                <a16:creationId xmlns:a16="http://schemas.microsoft.com/office/drawing/2014/main" id="{962E0ADB-3E5D-604A-BE73-BF032310798F}"/>
              </a:ext>
            </a:extLst>
          </p:cNvPr>
          <p:cNvSpPr/>
          <p:nvPr/>
        </p:nvSpPr>
        <p:spPr>
          <a:xfrm>
            <a:off x="0" y="0"/>
            <a:ext cx="6181200" cy="6858000"/>
          </a:xfrm>
          <a:prstGeom prst="rect">
            <a:avLst/>
          </a:prstGeom>
          <a:solidFill>
            <a:srgbClr val="009F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7" name="Text Placeholder 5">
            <a:extLst>
              <a:ext uri="{FF2B5EF4-FFF2-40B4-BE49-F238E27FC236}">
                <a16:creationId xmlns:a16="http://schemas.microsoft.com/office/drawing/2014/main" id="{04190140-8BC1-CA40-992E-E0C48CC39E53}"/>
              </a:ext>
            </a:extLst>
          </p:cNvPr>
          <p:cNvSpPr>
            <a:spLocks noGrp="1"/>
          </p:cNvSpPr>
          <p:nvPr>
            <p:ph type="body" sz="quarter" idx="10" hasCustomPrompt="1"/>
          </p:nvPr>
        </p:nvSpPr>
        <p:spPr>
          <a:xfrm>
            <a:off x="0" y="1285200"/>
            <a:ext cx="990000" cy="989999"/>
          </a:xfrm>
          <a:solidFill>
            <a:srgbClr val="EF2729"/>
          </a:solidFill>
        </p:spPr>
        <p:txBody>
          <a:bodyPr anchor="ctr"/>
          <a:lstStyle>
            <a:lvl1pPr marL="0" indent="0" algn="ctr">
              <a:buFont typeface="Arial" panose="020B0604020202020204" pitchFamily="34" charset="0"/>
              <a:buNone/>
              <a:tabLst/>
              <a:defRPr sz="4650" baseline="0">
                <a:solidFill>
                  <a:schemeClr val="bg1"/>
                </a:solidFill>
              </a:defRPr>
            </a:lvl1pPr>
            <a:lvl2pPr marL="0" indent="0">
              <a:buNone/>
              <a:tabLst/>
              <a:defRPr sz="4650">
                <a:solidFill>
                  <a:schemeClr val="bg1"/>
                </a:solidFill>
              </a:defRPr>
            </a:lvl2pPr>
            <a:lvl3pPr marL="0" indent="0">
              <a:buNone/>
              <a:tabLst/>
              <a:defRPr sz="4650">
                <a:solidFill>
                  <a:schemeClr val="bg1"/>
                </a:solidFill>
              </a:defRPr>
            </a:lvl3pPr>
            <a:lvl4pPr marL="0" indent="0">
              <a:buNone/>
              <a:tabLst/>
              <a:defRPr sz="4650">
                <a:solidFill>
                  <a:schemeClr val="bg1"/>
                </a:solidFill>
              </a:defRPr>
            </a:lvl4pPr>
            <a:lvl5pPr marL="0" indent="0">
              <a:buFont typeface="Arial" panose="020B0604020202020204" pitchFamily="34" charset="0"/>
              <a:buNone/>
              <a:tabLst/>
              <a:defRPr sz="4650">
                <a:solidFill>
                  <a:schemeClr val="bg1"/>
                </a:solidFill>
              </a:defRPr>
            </a:lvl5pPr>
          </a:lstStyle>
          <a:p>
            <a:pPr lvl="0"/>
            <a:r>
              <a:rPr lang="fr-FR" dirty="0"/>
              <a:t>0</a:t>
            </a:r>
          </a:p>
        </p:txBody>
      </p:sp>
      <p:sp>
        <p:nvSpPr>
          <p:cNvPr id="2" name="Title 1"/>
          <p:cNvSpPr>
            <a:spLocks noGrp="1"/>
          </p:cNvSpPr>
          <p:nvPr>
            <p:ph type="title" hasCustomPrompt="1"/>
          </p:nvPr>
        </p:nvSpPr>
        <p:spPr>
          <a:xfrm>
            <a:off x="1533600" y="1116000"/>
            <a:ext cx="4034862" cy="2462213"/>
          </a:xfrm>
        </p:spPr>
        <p:txBody>
          <a:bodyPr wrap="square">
            <a:spAutoFit/>
          </a:bodyPr>
          <a:lstStyle>
            <a:lvl1pPr>
              <a:defRPr sz="4000" b="1">
                <a:solidFill>
                  <a:srgbClr val="FCD20F"/>
                </a:solidFill>
              </a:defRPr>
            </a:lvl1pPr>
          </a:lstStyle>
          <a:p>
            <a:r>
              <a:rPr lang="fr-FR" dirty="0"/>
              <a:t>Section Break </a:t>
            </a:r>
            <a:r>
              <a:rPr lang="fr-FR" dirty="0" err="1"/>
              <a:t>Title</a:t>
            </a:r>
            <a:r>
              <a:rPr lang="fr-FR" dirty="0"/>
              <a:t>: </a:t>
            </a:r>
            <a:r>
              <a:rPr lang="fr-FR" dirty="0" err="1"/>
              <a:t>Subtitle</a:t>
            </a:r>
            <a:r>
              <a:rPr lang="fr-FR" dirty="0"/>
              <a:t> for Section Break if </a:t>
            </a:r>
            <a:r>
              <a:rPr lang="fr-FR" dirty="0" err="1"/>
              <a:t>it</a:t>
            </a:r>
            <a:r>
              <a:rPr lang="fr-FR" dirty="0"/>
              <a:t> </a:t>
            </a:r>
            <a:r>
              <a:rPr lang="fr-FR" dirty="0" err="1"/>
              <a:t>is</a:t>
            </a:r>
            <a:r>
              <a:rPr lang="fr-FR" dirty="0"/>
              <a:t> </a:t>
            </a:r>
            <a:r>
              <a:rPr lang="fr-FR" dirty="0" err="1"/>
              <a:t>Required</a:t>
            </a:r>
            <a:endParaRPr lang="fr-FR" dirty="0"/>
          </a:p>
        </p:txBody>
      </p:sp>
      <p:sp>
        <p:nvSpPr>
          <p:cNvPr id="6" name="Picture Placeholder 5">
            <a:extLst>
              <a:ext uri="{FF2B5EF4-FFF2-40B4-BE49-F238E27FC236}">
                <a16:creationId xmlns:a16="http://schemas.microsoft.com/office/drawing/2014/main" id="{08960937-C0EA-9E45-AA7C-936CFCCDE2F1}"/>
              </a:ext>
            </a:extLst>
          </p:cNvPr>
          <p:cNvSpPr>
            <a:spLocks noGrp="1"/>
          </p:cNvSpPr>
          <p:nvPr>
            <p:ph type="pic" sz="quarter" idx="11"/>
          </p:nvPr>
        </p:nvSpPr>
        <p:spPr>
          <a:xfrm>
            <a:off x="6181200" y="0"/>
            <a:ext cx="6010801" cy="6858000"/>
          </a:xfrm>
          <a:solidFill>
            <a:schemeClr val="bg1"/>
          </a:solidFill>
        </p:spPr>
        <p:txBody>
          <a:bodyPr/>
          <a:lstStyle/>
          <a:p>
            <a:endParaRPr lang="en-GB" dirty="0"/>
          </a:p>
        </p:txBody>
      </p:sp>
    </p:spTree>
    <p:extLst>
      <p:ext uri="{BB962C8B-B14F-4D97-AF65-F5344CB8AC3E}">
        <p14:creationId xmlns:p14="http://schemas.microsoft.com/office/powerpoint/2010/main" val="42176706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divider">
    <p:bg>
      <p:bgPr>
        <a:solidFill>
          <a:srgbClr val="EF2729">
            <a:alpha val="80000"/>
          </a:srgb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D024A71-BFF2-41E3-B085-4F8AA5C36C6D}"/>
              </a:ext>
            </a:extLst>
          </p:cNvPr>
          <p:cNvGraphicFramePr>
            <a:graphicFrameLocks noChangeAspect="1"/>
          </p:cNvGraphicFramePr>
          <p:nvPr>
            <p:custDataLst>
              <p:tags r:id="rId1"/>
            </p:custDataLst>
            <p:extLst>
              <p:ext uri="{D42A27DB-BD31-4B8C-83A1-F6EECF244321}">
                <p14:modId xmlns:p14="http://schemas.microsoft.com/office/powerpoint/2010/main" val="2532903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5" imgH="356" progId="TCLayout.ActiveDocument.1">
                  <p:embed/>
                </p:oleObj>
              </mc:Choice>
              <mc:Fallback>
                <p:oleObj name="think-cell Slide" r:id="rId4" imgW="355" imgH="356" progId="TCLayout.ActiveDocument.1">
                  <p:embed/>
                  <p:pic>
                    <p:nvPicPr>
                      <p:cNvPr id="7" name="Object 6" hidden="1">
                        <a:extLst>
                          <a:ext uri="{FF2B5EF4-FFF2-40B4-BE49-F238E27FC236}">
                            <a16:creationId xmlns:a16="http://schemas.microsoft.com/office/drawing/2014/main" id="{5D024A71-BFF2-41E3-B085-4F8AA5C36C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9FA975-EB7E-4D0B-8A1F-FF8E876E86F6}"/>
              </a:ext>
            </a:extLst>
          </p:cNvPr>
          <p:cNvSpPr/>
          <p:nvPr>
            <p:custDataLst>
              <p:tags r:id="rId2"/>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fr-FR" sz="4000" b="1" i="0" baseline="0" dirty="0">
              <a:latin typeface="Calibri" panose="020F0502020204030204" pitchFamily="34" charset="0"/>
              <a:ea typeface="+mj-ea"/>
              <a:cs typeface="+mj-cs"/>
              <a:sym typeface="Calibri" panose="020F0502020204030204" pitchFamily="34" charset="0"/>
            </a:endParaRPr>
          </a:p>
        </p:txBody>
      </p:sp>
      <p:sp>
        <p:nvSpPr>
          <p:cNvPr id="3" name="Rectangle 2">
            <a:extLst>
              <a:ext uri="{FF2B5EF4-FFF2-40B4-BE49-F238E27FC236}">
                <a16:creationId xmlns:a16="http://schemas.microsoft.com/office/drawing/2014/main" id="{962E0ADB-3E5D-604A-BE73-BF032310798F}"/>
              </a:ext>
            </a:extLst>
          </p:cNvPr>
          <p:cNvSpPr/>
          <p:nvPr/>
        </p:nvSpPr>
        <p:spPr>
          <a:xfrm>
            <a:off x="0" y="0"/>
            <a:ext cx="12192000" cy="6858000"/>
          </a:xfrm>
          <a:prstGeom prst="rect">
            <a:avLst/>
          </a:prstGeom>
          <a:solidFill>
            <a:srgbClr val="009F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highlight>
                <a:srgbClr val="009F47"/>
              </a:highlight>
            </a:endParaRPr>
          </a:p>
        </p:txBody>
      </p:sp>
      <p:sp>
        <p:nvSpPr>
          <p:cNvPr id="2" name="Title 1"/>
          <p:cNvSpPr>
            <a:spLocks noGrp="1"/>
          </p:cNvSpPr>
          <p:nvPr>
            <p:ph type="title" hasCustomPrompt="1"/>
          </p:nvPr>
        </p:nvSpPr>
        <p:spPr>
          <a:xfrm>
            <a:off x="4536000" y="1465953"/>
            <a:ext cx="6384000" cy="1846659"/>
          </a:xfrm>
        </p:spPr>
        <p:txBody>
          <a:bodyPr wrap="square">
            <a:spAutoFit/>
          </a:bodyPr>
          <a:lstStyle>
            <a:lvl1pPr>
              <a:defRPr sz="4000" b="1">
                <a:solidFill>
                  <a:srgbClr val="FCD20F"/>
                </a:solidFill>
              </a:defRPr>
            </a:lvl1pPr>
          </a:lstStyle>
          <a:p>
            <a:r>
              <a:rPr lang="fr-FR" dirty="0"/>
              <a:t>Section Break </a:t>
            </a:r>
            <a:r>
              <a:rPr lang="fr-FR" dirty="0" err="1"/>
              <a:t>Title</a:t>
            </a:r>
            <a:r>
              <a:rPr lang="fr-FR" dirty="0"/>
              <a:t>: </a:t>
            </a:r>
            <a:r>
              <a:rPr lang="fr-FR" dirty="0" err="1"/>
              <a:t>Subtitle</a:t>
            </a:r>
            <a:r>
              <a:rPr lang="fr-FR" dirty="0"/>
              <a:t> for Section Break if </a:t>
            </a:r>
            <a:r>
              <a:rPr lang="fr-FR" dirty="0" err="1"/>
              <a:t>it</a:t>
            </a:r>
            <a:r>
              <a:rPr lang="fr-FR" dirty="0"/>
              <a:t> </a:t>
            </a:r>
            <a:r>
              <a:rPr lang="fr-FR" dirty="0" err="1"/>
              <a:t>is</a:t>
            </a:r>
            <a:r>
              <a:rPr lang="fr-FR" dirty="0"/>
              <a:t> </a:t>
            </a:r>
            <a:r>
              <a:rPr lang="fr-FR" dirty="0" err="1"/>
              <a:t>Required</a:t>
            </a:r>
            <a:endParaRPr lang="fr-FR" dirty="0"/>
          </a:p>
        </p:txBody>
      </p:sp>
      <p:sp>
        <p:nvSpPr>
          <p:cNvPr id="5" name="TextBox 4">
            <a:extLst>
              <a:ext uri="{FF2B5EF4-FFF2-40B4-BE49-F238E27FC236}">
                <a16:creationId xmlns:a16="http://schemas.microsoft.com/office/drawing/2014/main" id="{07952CED-4CD3-4CFD-856D-DFACEC527332}"/>
              </a:ext>
            </a:extLst>
          </p:cNvPr>
          <p:cNvSpPr txBox="1"/>
          <p:nvPr/>
        </p:nvSpPr>
        <p:spPr>
          <a:xfrm>
            <a:off x="606475" y="5877169"/>
            <a:ext cx="2441050" cy="416360"/>
          </a:xfrm>
          <a:prstGeom prst="rect">
            <a:avLst/>
          </a:prstGeom>
          <a:noFill/>
        </p:spPr>
        <p:txBody>
          <a:bodyPr wrap="square" lIns="0" tIns="0" bIns="0" rtlCol="0">
            <a:noAutofit/>
          </a:bodyPr>
          <a:lstStyle/>
          <a:p>
            <a:pPr algn="ctr"/>
            <a:r>
              <a:rPr lang="fr-FR" sz="1400" b="1" dirty="0">
                <a:solidFill>
                  <a:schemeClr val="bg1"/>
                </a:solidFill>
              </a:rPr>
              <a:t>BUREAU DE SUIVI DU PROGRAMME PRÉSIDENTIEL</a:t>
            </a:r>
          </a:p>
          <a:p>
            <a:pPr algn="ctr"/>
            <a:r>
              <a:rPr lang="fr-FR" sz="1400" b="1" dirty="0">
                <a:solidFill>
                  <a:schemeClr val="bg1"/>
                </a:solidFill>
              </a:rPr>
              <a:t>(BSPP)</a:t>
            </a:r>
          </a:p>
        </p:txBody>
      </p:sp>
      <p:pic>
        <p:nvPicPr>
          <p:cNvPr id="6" name="Image 2">
            <a:extLst>
              <a:ext uri="{FF2B5EF4-FFF2-40B4-BE49-F238E27FC236}">
                <a16:creationId xmlns:a16="http://schemas.microsoft.com/office/drawing/2014/main" id="{7FF67D91-838F-485C-9EC4-46F6228D0E18}"/>
              </a:ext>
            </a:extLst>
          </p:cNvPr>
          <p:cNvPicPr>
            <a:picLocks noChangeAspect="1"/>
          </p:cNvPicPr>
          <p:nvPr/>
        </p:nvPicPr>
        <p:blipFill>
          <a:blip r:embed="rId6"/>
          <a:stretch>
            <a:fillRect/>
          </a:stretch>
        </p:blipFill>
        <p:spPr>
          <a:xfrm>
            <a:off x="1251269" y="4647688"/>
            <a:ext cx="1151462" cy="1151462"/>
          </a:xfrm>
          <a:prstGeom prst="rect">
            <a:avLst/>
          </a:prstGeom>
        </p:spPr>
      </p:pic>
    </p:spTree>
    <p:extLst>
      <p:ext uri="{BB962C8B-B14F-4D97-AF65-F5344CB8AC3E}">
        <p14:creationId xmlns:p14="http://schemas.microsoft.com/office/powerpoint/2010/main" val="8770939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Standard content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831146930"/>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fr-FR" sz="2600" b="0" i="0" kern="1200" baseline="0" dirty="0">
              <a:solidFill>
                <a:schemeClr val="tx1"/>
              </a:solidFill>
              <a:latin typeface="Calibri" panose="020F0502020204030204" pitchFamily="34" charset="0"/>
              <a:ea typeface="+mj-ea"/>
              <a:cs typeface="+mj-cs"/>
              <a:sym typeface="Calibri" panose="020F0502020204030204" pitchFamily="34" charset="0"/>
            </a:endParaRPr>
          </a:p>
        </p:txBody>
      </p:sp>
      <p:pic>
        <p:nvPicPr>
          <p:cNvPr id="16" name="Picture 15">
            <a:extLst>
              <a:ext uri="{FF2B5EF4-FFF2-40B4-BE49-F238E27FC236}">
                <a16:creationId xmlns:a16="http://schemas.microsoft.com/office/drawing/2014/main" id="{CDC5698B-D502-4B94-8632-46A14081A6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
        <p:nvSpPr>
          <p:cNvPr id="19" name="Rectangle 18">
            <a:extLst>
              <a:ext uri="{FF2B5EF4-FFF2-40B4-BE49-F238E27FC236}">
                <a16:creationId xmlns:a16="http://schemas.microsoft.com/office/drawing/2014/main" id="{ACC3DF01-25AB-4CFD-9479-2D30E08C18CE}"/>
              </a:ext>
            </a:extLst>
          </p:cNvPr>
          <p:cNvSpPr/>
          <p:nvPr/>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13" name="Rectangle 12"/>
          <p:cNvSpPr>
            <a:spLocks/>
          </p:cNvSpPr>
          <p:nvPr/>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11" name="Title 1"/>
          <p:cNvSpPr>
            <a:spLocks noGrp="1"/>
          </p:cNvSpPr>
          <p:nvPr>
            <p:ph type="title" hasCustomPrompt="1"/>
          </p:nvPr>
        </p:nvSpPr>
        <p:spPr>
          <a:xfrm>
            <a:off x="943688" y="91963"/>
            <a:ext cx="10621127" cy="800219"/>
          </a:xfrm>
        </p:spPr>
        <p:txBody>
          <a:bodyPr wrap="square" anchor="ctr">
            <a:spAutoFit/>
          </a:bodyPr>
          <a:lstStyle>
            <a:lvl1pPr>
              <a:defRPr sz="2600" baseline="0">
                <a:solidFill>
                  <a:srgbClr val="881946"/>
                </a:solidFill>
                <a:latin typeface="+mj-lt"/>
              </a:defRPr>
            </a:lvl1pPr>
          </a:lstStyle>
          <a:p>
            <a:r>
              <a:rPr lang="fr-FR" dirty="0" err="1"/>
              <a:t>Title</a:t>
            </a:r>
            <a:r>
              <a:rPr lang="fr-FR" dirty="0"/>
              <a:t> of the slide in Lato 26 points.</a:t>
            </a:r>
            <a:br>
              <a:rPr lang="fr-FR" dirty="0"/>
            </a:br>
            <a:r>
              <a:rPr lang="fr-FR" dirty="0"/>
              <a:t>Max 2 </a:t>
            </a:r>
            <a:r>
              <a:rPr lang="fr-FR" dirty="0" err="1"/>
              <a:t>lines</a:t>
            </a:r>
            <a:endParaRPr lang="fr-FR" dirty="0"/>
          </a:p>
        </p:txBody>
      </p:sp>
      <p:sp>
        <p:nvSpPr>
          <p:cNvPr id="18" name="Text Placeholder 2"/>
          <p:cNvSpPr>
            <a:spLocks noGrp="1"/>
          </p:cNvSpPr>
          <p:nvPr>
            <p:ph idx="1" hasCustomPrompt="1"/>
          </p:nvPr>
        </p:nvSpPr>
        <p:spPr bwMode="gray">
          <a:xfrm>
            <a:off x="943689" y="1257300"/>
            <a:ext cx="10621127" cy="5067300"/>
          </a:xfrm>
          <a:prstGeom prst="rect">
            <a:avLst/>
          </a:prstGeom>
        </p:spPr>
        <p:txBody>
          <a:bodyPr vert="horz" wrap="square" lIns="0" tIns="0" rIns="0" bIns="0" rtlCol="0">
            <a:noAutofit/>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fr-FR" dirty="0"/>
              <a:t>Edit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pic>
        <p:nvPicPr>
          <p:cNvPr id="21" name="Picture 20"/>
          <p:cNvPicPr>
            <a:picLocks/>
          </p:cNvPicPr>
          <p:nvPr/>
        </p:nvPicPr>
        <p:blipFill>
          <a:blip r:embed="rId7" cstate="email">
            <a:extLst>
              <a:ext uri="{28A0092B-C50C-407E-A947-70E740481C1C}">
                <a14:useLocalDpi xmlns:a14="http://schemas.microsoft.com/office/drawing/2010/main"/>
              </a:ext>
            </a:extLst>
          </a:blip>
          <a:stretch>
            <a:fillRect/>
          </a:stretch>
        </p:blipFill>
        <p:spPr>
          <a:xfrm>
            <a:off x="9658005" y="6481275"/>
            <a:ext cx="908574" cy="256161"/>
          </a:xfrm>
          <a:prstGeom prst="rect">
            <a:avLst/>
          </a:prstGeom>
        </p:spPr>
      </p:pic>
      <p:sp>
        <p:nvSpPr>
          <p:cNvPr id="15" name="Text Placeholder 6">
            <a:extLst>
              <a:ext uri="{FF2B5EF4-FFF2-40B4-BE49-F238E27FC236}">
                <a16:creationId xmlns:a16="http://schemas.microsoft.com/office/drawing/2014/main" id="{4A2B38C2-8EBF-44D9-AADD-9BEE9D9CD227}"/>
              </a:ext>
            </a:extLst>
          </p:cNvPr>
          <p:cNvSpPr>
            <a:spLocks noGrp="1"/>
          </p:cNvSpPr>
          <p:nvPr>
            <p:ph type="body" sz="quarter" idx="14" hasCustomPrompt="1"/>
          </p:nvPr>
        </p:nvSpPr>
        <p:spPr>
          <a:xfrm>
            <a:off x="943689" y="6368858"/>
            <a:ext cx="8059634" cy="316625"/>
          </a:xfrm>
        </p:spPr>
        <p:txBody>
          <a:bodyPr wrap="square" anchor="b">
            <a:spAutoFit/>
          </a:bodyPr>
          <a:lstStyle>
            <a:lvl1pPr marL="0" indent="0">
              <a:buNone/>
              <a:defRPr sz="1000" baseline="0">
                <a:solidFill>
                  <a:schemeClr val="accent3"/>
                </a:solidFill>
              </a:defRPr>
            </a:lvl1pPr>
          </a:lstStyle>
          <a:p>
            <a:pPr lvl="0"/>
            <a:r>
              <a:rPr lang="fr-FR" dirty="0"/>
              <a:t>This </a:t>
            </a:r>
            <a:r>
              <a:rPr lang="fr-FR" dirty="0" err="1"/>
              <a:t>space</a:t>
            </a:r>
            <a:r>
              <a:rPr lang="fr-FR" dirty="0"/>
              <a:t> </a:t>
            </a:r>
            <a:r>
              <a:rPr lang="fr-FR" dirty="0" err="1"/>
              <a:t>is</a:t>
            </a:r>
            <a:r>
              <a:rPr lang="fr-FR" dirty="0"/>
              <a:t> </a:t>
            </a:r>
            <a:r>
              <a:rPr lang="fr-FR" dirty="0" err="1"/>
              <a:t>reserved</a:t>
            </a:r>
            <a:r>
              <a:rPr lang="fr-FR" dirty="0"/>
              <a:t> for </a:t>
            </a:r>
            <a:r>
              <a:rPr lang="fr-FR" dirty="0" err="1"/>
              <a:t>footnotes</a:t>
            </a:r>
            <a:r>
              <a:rPr lang="fr-FR" dirty="0"/>
              <a:t> and sources </a:t>
            </a:r>
            <a:r>
              <a:rPr lang="fr-FR" dirty="0" err="1"/>
              <a:t>only</a:t>
            </a:r>
            <a:r>
              <a:rPr lang="fr-FR" dirty="0"/>
              <a:t>, and </a:t>
            </a:r>
            <a:r>
              <a:rPr lang="fr-FR" dirty="0" err="1"/>
              <a:t>cannot</a:t>
            </a:r>
            <a:r>
              <a:rPr lang="fr-FR" dirty="0"/>
              <a:t> </a:t>
            </a:r>
            <a:r>
              <a:rPr lang="fr-FR" dirty="0" err="1"/>
              <a:t>be</a:t>
            </a:r>
            <a:r>
              <a:rPr lang="fr-FR" dirty="0"/>
              <a:t> </a:t>
            </a:r>
            <a:r>
              <a:rPr lang="fr-FR" dirty="0" err="1"/>
              <a:t>expanded</a:t>
            </a:r>
            <a:r>
              <a:rPr lang="fr-FR" dirty="0"/>
              <a:t> </a:t>
            </a:r>
            <a:r>
              <a:rPr lang="fr-FR" dirty="0" err="1"/>
              <a:t>beyond</a:t>
            </a:r>
            <a:r>
              <a:rPr lang="fr-FR" dirty="0"/>
              <a:t> </a:t>
            </a:r>
            <a:r>
              <a:rPr lang="fr-FR" dirty="0" err="1"/>
              <a:t>its</a:t>
            </a:r>
            <a:r>
              <a:rPr lang="fr-FR" dirty="0"/>
              <a:t> </a:t>
            </a:r>
            <a:r>
              <a:rPr lang="fr-FR" dirty="0" err="1"/>
              <a:t>current</a:t>
            </a:r>
            <a:r>
              <a:rPr lang="fr-FR" dirty="0"/>
              <a:t> size.                                        Source: [</a:t>
            </a:r>
            <a:r>
              <a:rPr lang="fr-FR" dirty="0" err="1"/>
              <a:t>Author</a:t>
            </a:r>
            <a:r>
              <a:rPr lang="fr-FR" dirty="0"/>
              <a:t>/Publisher Name], [Report Name], [</a:t>
            </a:r>
            <a:r>
              <a:rPr lang="fr-FR" dirty="0" err="1"/>
              <a:t>Year</a:t>
            </a:r>
            <a:r>
              <a:rPr lang="fr-FR" dirty="0"/>
              <a:t>]</a:t>
            </a:r>
          </a:p>
        </p:txBody>
      </p:sp>
      <p:sp>
        <p:nvSpPr>
          <p:cNvPr id="20" name="Text Placeholder 6">
            <a:extLst>
              <a:ext uri="{FF2B5EF4-FFF2-40B4-BE49-F238E27FC236}">
                <a16:creationId xmlns:a16="http://schemas.microsoft.com/office/drawing/2014/main" id="{12FB7793-89EE-4C02-98F1-096468043838}"/>
              </a:ext>
            </a:extLst>
          </p:cNvPr>
          <p:cNvSpPr>
            <a:spLocks noGrp="1"/>
          </p:cNvSpPr>
          <p:nvPr>
            <p:ph type="body" sz="quarter" idx="17" hasCustomPrompt="1"/>
          </p:nvPr>
        </p:nvSpPr>
        <p:spPr>
          <a:xfrm>
            <a:off x="80276" y="399738"/>
            <a:ext cx="468922" cy="184666"/>
          </a:xfr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fr-FR" dirty="0" err="1"/>
              <a:t>Text</a:t>
            </a:r>
            <a:endParaRPr lang="fr-FR" dirty="0"/>
          </a:p>
        </p:txBody>
      </p:sp>
      <p:sp>
        <p:nvSpPr>
          <p:cNvPr id="22" name="Slide Number Placeholder 5">
            <a:extLst>
              <a:ext uri="{FF2B5EF4-FFF2-40B4-BE49-F238E27FC236}">
                <a16:creationId xmlns:a16="http://schemas.microsoft.com/office/drawing/2014/main" id="{63C9505D-B686-4DE6-95DF-7AD3105F898F}"/>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1E7C7488-880A-664D-9DEB-69C9F2F4B68C}" type="slidenum">
              <a:rPr lang="en-US" smtClean="0"/>
              <a:pPr/>
              <a:t>‹N°›</a:t>
            </a:fld>
            <a:endParaRPr lang="en-US" dirty="0"/>
          </a:p>
        </p:txBody>
      </p:sp>
    </p:spTree>
    <p:extLst>
      <p:ext uri="{BB962C8B-B14F-4D97-AF65-F5344CB8AC3E}">
        <p14:creationId xmlns:p14="http://schemas.microsoft.com/office/powerpoint/2010/main" val="18854543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Standard content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518633661"/>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fr-FR" sz="2200" b="0" i="0" kern="1200" baseline="0" dirty="0">
              <a:solidFill>
                <a:schemeClr val="tx1"/>
              </a:solidFill>
              <a:latin typeface="Calibri" panose="020F0502020204030204" pitchFamily="34" charset="0"/>
              <a:ea typeface="+mj-ea"/>
              <a:cs typeface="+mj-cs"/>
              <a:sym typeface="Calibri" panose="020F0502020204030204" pitchFamily="34" charset="0"/>
            </a:endParaRPr>
          </a:p>
        </p:txBody>
      </p:sp>
      <p:sp>
        <p:nvSpPr>
          <p:cNvPr id="13" name="Rectangle 12"/>
          <p:cNvSpPr>
            <a:spLocks/>
          </p:cNvSpPr>
          <p:nvPr/>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11" name="Title 1"/>
          <p:cNvSpPr>
            <a:spLocks noGrp="1"/>
          </p:cNvSpPr>
          <p:nvPr>
            <p:ph type="title" hasCustomPrompt="1"/>
          </p:nvPr>
        </p:nvSpPr>
        <p:spPr>
          <a:xfrm>
            <a:off x="943689" y="153517"/>
            <a:ext cx="10621127" cy="677108"/>
          </a:xfrm>
        </p:spPr>
        <p:txBody>
          <a:bodyPr wrap="square" anchor="ctr">
            <a:spAutoFit/>
          </a:bodyPr>
          <a:lstStyle>
            <a:lvl1pPr>
              <a:defRPr sz="2200" baseline="0">
                <a:solidFill>
                  <a:srgbClr val="881946"/>
                </a:solidFill>
                <a:latin typeface="+mj-lt"/>
              </a:defRPr>
            </a:lvl1pPr>
          </a:lstStyle>
          <a:p>
            <a:r>
              <a:rPr lang="fr-FR" dirty="0" err="1"/>
              <a:t>Title</a:t>
            </a:r>
            <a:r>
              <a:rPr lang="fr-FR" dirty="0"/>
              <a:t> of the slide in Lato 26 points.</a:t>
            </a:r>
            <a:br>
              <a:rPr lang="fr-FR" dirty="0"/>
            </a:br>
            <a:r>
              <a:rPr lang="fr-FR" dirty="0"/>
              <a:t>Max 2 </a:t>
            </a:r>
            <a:r>
              <a:rPr lang="fr-FR" dirty="0" err="1"/>
              <a:t>lines</a:t>
            </a:r>
            <a:endParaRPr lang="fr-FR" dirty="0"/>
          </a:p>
        </p:txBody>
      </p:sp>
      <p:sp>
        <p:nvSpPr>
          <p:cNvPr id="18" name="Text Placeholder 2"/>
          <p:cNvSpPr>
            <a:spLocks noGrp="1"/>
          </p:cNvSpPr>
          <p:nvPr>
            <p:ph idx="1" hasCustomPrompt="1"/>
          </p:nvPr>
        </p:nvSpPr>
        <p:spPr bwMode="gray">
          <a:xfrm>
            <a:off x="943689" y="1257300"/>
            <a:ext cx="10621127" cy="5067300"/>
          </a:xfrm>
          <a:prstGeom prst="rect">
            <a:avLst/>
          </a:prstGeom>
        </p:spPr>
        <p:txBody>
          <a:bodyPr vert="horz" wrap="square" lIns="0" tIns="0" rIns="0" bIns="0" rtlCol="0">
            <a:noAutofit/>
          </a:bodyPr>
          <a:lstStyle/>
          <a:p>
            <a:pPr lvl="0"/>
            <a:r>
              <a:rPr lang="fr-FR" dirty="0"/>
              <a:t>Edit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4" name="Text Placeholder 6"/>
          <p:cNvSpPr>
            <a:spLocks noGrp="1"/>
          </p:cNvSpPr>
          <p:nvPr>
            <p:ph type="body" sz="quarter" idx="14" hasCustomPrompt="1"/>
          </p:nvPr>
        </p:nvSpPr>
        <p:spPr>
          <a:xfrm>
            <a:off x="943689" y="6368858"/>
            <a:ext cx="8059634" cy="316625"/>
          </a:xfrm>
        </p:spPr>
        <p:txBody>
          <a:bodyPr wrap="square" anchor="b">
            <a:spAutoFit/>
          </a:bodyPr>
          <a:lstStyle>
            <a:lvl1pPr marL="0" indent="0">
              <a:buNone/>
              <a:defRPr sz="1000" baseline="0"/>
            </a:lvl1pPr>
          </a:lstStyle>
          <a:p>
            <a:pPr lvl="0"/>
            <a:r>
              <a:rPr lang="fr-FR" dirty="0"/>
              <a:t>This </a:t>
            </a:r>
            <a:r>
              <a:rPr lang="fr-FR" dirty="0" err="1"/>
              <a:t>space</a:t>
            </a:r>
            <a:r>
              <a:rPr lang="fr-FR" dirty="0"/>
              <a:t> </a:t>
            </a:r>
            <a:r>
              <a:rPr lang="fr-FR" dirty="0" err="1"/>
              <a:t>is</a:t>
            </a:r>
            <a:r>
              <a:rPr lang="fr-FR" dirty="0"/>
              <a:t> </a:t>
            </a:r>
            <a:r>
              <a:rPr lang="fr-FR" dirty="0" err="1"/>
              <a:t>reserved</a:t>
            </a:r>
            <a:r>
              <a:rPr lang="fr-FR" dirty="0"/>
              <a:t> for </a:t>
            </a:r>
            <a:r>
              <a:rPr lang="fr-FR" dirty="0" err="1"/>
              <a:t>footnotes</a:t>
            </a:r>
            <a:r>
              <a:rPr lang="fr-FR" dirty="0"/>
              <a:t> and sources </a:t>
            </a:r>
            <a:r>
              <a:rPr lang="fr-FR" dirty="0" err="1"/>
              <a:t>only</a:t>
            </a:r>
            <a:r>
              <a:rPr lang="fr-FR" dirty="0"/>
              <a:t>, and </a:t>
            </a:r>
            <a:r>
              <a:rPr lang="fr-FR" dirty="0" err="1"/>
              <a:t>cannot</a:t>
            </a:r>
            <a:r>
              <a:rPr lang="fr-FR" dirty="0"/>
              <a:t> </a:t>
            </a:r>
            <a:r>
              <a:rPr lang="fr-FR" dirty="0" err="1"/>
              <a:t>be</a:t>
            </a:r>
            <a:r>
              <a:rPr lang="fr-FR" dirty="0"/>
              <a:t> </a:t>
            </a:r>
            <a:r>
              <a:rPr lang="fr-FR" dirty="0" err="1"/>
              <a:t>expanded</a:t>
            </a:r>
            <a:r>
              <a:rPr lang="fr-FR" dirty="0"/>
              <a:t> </a:t>
            </a:r>
            <a:r>
              <a:rPr lang="fr-FR" dirty="0" err="1"/>
              <a:t>beyond</a:t>
            </a:r>
            <a:r>
              <a:rPr lang="fr-FR" dirty="0"/>
              <a:t> </a:t>
            </a:r>
            <a:r>
              <a:rPr lang="fr-FR" dirty="0" err="1"/>
              <a:t>its</a:t>
            </a:r>
            <a:r>
              <a:rPr lang="fr-FR" dirty="0"/>
              <a:t> </a:t>
            </a:r>
            <a:r>
              <a:rPr lang="fr-FR" dirty="0" err="1"/>
              <a:t>current</a:t>
            </a:r>
            <a:r>
              <a:rPr lang="fr-FR" dirty="0"/>
              <a:t> size.                                        Source: [</a:t>
            </a:r>
            <a:r>
              <a:rPr lang="fr-FR" dirty="0" err="1"/>
              <a:t>Author</a:t>
            </a:r>
            <a:r>
              <a:rPr lang="fr-FR" dirty="0"/>
              <a:t>/Publisher Name], [Report Name], [</a:t>
            </a:r>
            <a:r>
              <a:rPr lang="fr-FR" dirty="0" err="1"/>
              <a:t>Year</a:t>
            </a:r>
            <a:r>
              <a:rPr lang="fr-FR" dirty="0"/>
              <a:t>]</a:t>
            </a:r>
          </a:p>
        </p:txBody>
      </p:sp>
      <p:pic>
        <p:nvPicPr>
          <p:cNvPr id="21" name="Picture 20"/>
          <p:cNvPicPr>
            <a:picLocks/>
          </p:cNvPicPr>
          <p:nvPr/>
        </p:nvPicPr>
        <p:blipFill>
          <a:blip r:embed="rId6" cstate="email">
            <a:extLst>
              <a:ext uri="{28A0092B-C50C-407E-A947-70E740481C1C}">
                <a14:useLocalDpi xmlns:a14="http://schemas.microsoft.com/office/drawing/2010/main"/>
              </a:ext>
            </a:extLst>
          </a:blip>
          <a:stretch>
            <a:fillRect/>
          </a:stretch>
        </p:blipFill>
        <p:spPr>
          <a:xfrm>
            <a:off x="9658005" y="6481275"/>
            <a:ext cx="908574" cy="256161"/>
          </a:xfrm>
          <a:prstGeom prst="rect">
            <a:avLst/>
          </a:prstGeom>
        </p:spPr>
      </p:pic>
      <p:grpSp>
        <p:nvGrpSpPr>
          <p:cNvPr id="17" name="Group 16">
            <a:extLst>
              <a:ext uri="{FF2B5EF4-FFF2-40B4-BE49-F238E27FC236}">
                <a16:creationId xmlns:a16="http://schemas.microsoft.com/office/drawing/2014/main" id="{596265A6-DEDB-8B45-AC1B-740157ACA942}"/>
              </a:ext>
            </a:extLst>
          </p:cNvPr>
          <p:cNvGrpSpPr/>
          <p:nvPr/>
        </p:nvGrpSpPr>
        <p:grpSpPr>
          <a:xfrm>
            <a:off x="9589889" y="6462732"/>
            <a:ext cx="2117202" cy="264527"/>
            <a:chOff x="7791784" y="6462731"/>
            <a:chExt cx="1720227" cy="264527"/>
          </a:xfrm>
        </p:grpSpPr>
        <p:pic>
          <p:nvPicPr>
            <p:cNvPr id="19" name="Picture 18">
              <a:extLst>
                <a:ext uri="{FF2B5EF4-FFF2-40B4-BE49-F238E27FC236}">
                  <a16:creationId xmlns:a16="http://schemas.microsoft.com/office/drawing/2014/main" id="{B882AE7A-A356-5B42-B2C2-EF9EE2F5CDA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791784" y="6511925"/>
              <a:ext cx="706656" cy="215333"/>
            </a:xfrm>
            <a:prstGeom prst="rect">
              <a:avLst/>
            </a:prstGeom>
          </p:spPr>
        </p:pic>
        <p:pic>
          <p:nvPicPr>
            <p:cNvPr id="22" name="Picture 21">
              <a:extLst>
                <a:ext uri="{FF2B5EF4-FFF2-40B4-BE49-F238E27FC236}">
                  <a16:creationId xmlns:a16="http://schemas.microsoft.com/office/drawing/2014/main" id="{83BBC598-A17A-B741-87B1-6F4D7550F75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480710" y="6462731"/>
              <a:ext cx="1031301" cy="261145"/>
            </a:xfrm>
            <a:prstGeom prst="rect">
              <a:avLst/>
            </a:prstGeom>
          </p:spPr>
        </p:pic>
      </p:grpSp>
      <p:sp>
        <p:nvSpPr>
          <p:cNvPr id="23" name="Rectangle 22">
            <a:extLst>
              <a:ext uri="{FF2B5EF4-FFF2-40B4-BE49-F238E27FC236}">
                <a16:creationId xmlns:a16="http://schemas.microsoft.com/office/drawing/2014/main" id="{BBCDA165-CBF3-A94D-8870-A1E81B092701}"/>
              </a:ext>
            </a:extLst>
          </p:cNvPr>
          <p:cNvSpPr/>
          <p:nvPr/>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24" name="Slide Number Placeholder 5">
            <a:extLst>
              <a:ext uri="{FF2B5EF4-FFF2-40B4-BE49-F238E27FC236}">
                <a16:creationId xmlns:a16="http://schemas.microsoft.com/office/drawing/2014/main" id="{C41F2223-F7A9-9446-A8E8-3411E4520A77}"/>
              </a:ext>
            </a:extLst>
          </p:cNvPr>
          <p:cNvSpPr>
            <a:spLocks noGrp="1"/>
          </p:cNvSpPr>
          <p:nvPr>
            <p:ph type="sldNum" sz="quarter" idx="4"/>
          </p:nvPr>
        </p:nvSpPr>
        <p:spPr bwMode="gray">
          <a:xfrm>
            <a:off x="11863443" y="6537944"/>
            <a:ext cx="280034" cy="153888"/>
          </a:xfrm>
          <a:prstGeom prst="rect">
            <a:avLst/>
          </a:prstGeom>
          <a:noFill/>
        </p:spPr>
        <p:txBody>
          <a:bodyPr vert="horz" wrap="square" lIns="0" tIns="0" rIns="0" bIns="0" rtlCol="0" anchor="ctr">
            <a:spAutoFit/>
          </a:bodyPr>
          <a:lstStyle>
            <a:lvl1pPr algn="l">
              <a:defRPr sz="1000">
                <a:solidFill>
                  <a:schemeClr val="bg1"/>
                </a:solidFill>
                <a:latin typeface="Lato" panose="020F0502020204030203" pitchFamily="34" charset="0"/>
                <a:cs typeface="Arial" pitchFamily="34" charset="0"/>
              </a:defRPr>
            </a:lvl1pPr>
          </a:lstStyle>
          <a:p>
            <a:fld id="{1E7C7488-880A-664D-9DEB-69C9F2F4B68C}" type="slidenum">
              <a:rPr lang="en-US" smtClean="0"/>
              <a:pPr/>
              <a:t>‹N°›</a:t>
            </a:fld>
            <a:endParaRPr lang="en-US" dirty="0"/>
          </a:p>
        </p:txBody>
      </p:sp>
      <p:sp>
        <p:nvSpPr>
          <p:cNvPr id="25" name="Text Placeholder 24">
            <a:extLst>
              <a:ext uri="{FF2B5EF4-FFF2-40B4-BE49-F238E27FC236}">
                <a16:creationId xmlns:a16="http://schemas.microsoft.com/office/drawing/2014/main" id="{CB859AA1-E9B3-3444-86B5-F9ED14485964}"/>
              </a:ext>
            </a:extLst>
          </p:cNvPr>
          <p:cNvSpPr txBox="1">
            <a:spLocks/>
          </p:cNvSpPr>
          <p:nvPr/>
        </p:nvSpPr>
        <p:spPr bwMode="gray">
          <a:xfrm>
            <a:off x="11689207" y="6537944"/>
            <a:ext cx="99386" cy="153888"/>
          </a:xfrm>
          <a:prstGeom prst="rect">
            <a:avLst/>
          </a:prstGeom>
        </p:spPr>
        <p:txBody>
          <a:bodyPr vert="horz" wrap="none" lIns="0" tIns="0" rIns="0" bIns="0" rtlCol="0">
            <a:spAutoFit/>
          </a:bodyPr>
          <a:lstStyle>
            <a:lvl1pPr marL="201162" indent="-201162" algn="l" defTabSz="1072866"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Lato" panose="020F0502020204030203" pitchFamily="34" charset="0"/>
                <a:ea typeface="+mn-ea"/>
                <a:cs typeface="Arial" pitchFamily="34" charset="0"/>
              </a:defRPr>
            </a:lvl1pPr>
            <a:lvl2pPr marL="402325" indent="-201162" algn="l" defTabSz="1072866" rtl="0" eaLnBrk="1" latinLnBrk="0" hangingPunct="1">
              <a:lnSpc>
                <a:spcPct val="100000"/>
              </a:lnSpc>
              <a:spcBef>
                <a:spcPts val="0"/>
              </a:spcBef>
              <a:buFont typeface="Homebase 12 Light" panose="020B0300000000000000" pitchFamily="34" charset="0"/>
              <a:buChar char="–"/>
              <a:defRPr sz="1600" kern="1200" baseline="0">
                <a:solidFill>
                  <a:schemeClr val="tx1"/>
                </a:solidFill>
                <a:latin typeface="Lato" panose="020F0502020204030203" pitchFamily="34" charset="0"/>
                <a:ea typeface="+mn-ea"/>
                <a:cs typeface="Arial" pitchFamily="34" charset="0"/>
              </a:defRPr>
            </a:lvl2pPr>
            <a:lvl3pPr marL="603487" indent="-201162" algn="l" defTabSz="1072866" rtl="0" eaLnBrk="1" latinLnBrk="0" hangingPunct="1">
              <a:lnSpc>
                <a:spcPct val="100000"/>
              </a:lnSpc>
              <a:spcBef>
                <a:spcPts val="0"/>
              </a:spcBef>
              <a:buFont typeface="Arial" panose="020B0604020202020204" pitchFamily="34" charset="0"/>
              <a:buChar char="•"/>
              <a:defRPr sz="1600" kern="1200" baseline="0">
                <a:solidFill>
                  <a:schemeClr val="tx1"/>
                </a:solidFill>
                <a:latin typeface="Lato" panose="020F0502020204030203" pitchFamily="34" charset="0"/>
                <a:ea typeface="+mn-ea"/>
                <a:cs typeface="Arial" pitchFamily="34" charset="0"/>
              </a:defRPr>
            </a:lvl3pPr>
            <a:lvl4pPr marL="804649" indent="-201162" algn="l" defTabSz="1072866" rtl="0" eaLnBrk="1" latinLnBrk="0" hangingPunct="1">
              <a:lnSpc>
                <a:spcPct val="100000"/>
              </a:lnSpc>
              <a:spcBef>
                <a:spcPts val="0"/>
              </a:spcBef>
              <a:buFont typeface="Homebase 12 Light" panose="020B0300000000000000" pitchFamily="34" charset="0"/>
              <a:buChar char="–"/>
              <a:defRPr sz="1600" kern="1200" baseline="0">
                <a:solidFill>
                  <a:schemeClr val="tx1"/>
                </a:solidFill>
                <a:latin typeface="Lato" panose="020F0502020204030203" pitchFamily="34" charset="0"/>
                <a:ea typeface="+mn-ea"/>
                <a:cs typeface="Arial" pitchFamily="34" charset="0"/>
              </a:defRPr>
            </a:lvl4pPr>
            <a:lvl5pPr marL="1005811" indent="-201162" algn="l" defTabSz="1072866" rtl="0" eaLnBrk="1" latinLnBrk="0" hangingPunct="1">
              <a:lnSpc>
                <a:spcPct val="100000"/>
              </a:lnSpc>
              <a:spcBef>
                <a:spcPts val="0"/>
              </a:spcBef>
              <a:buFont typeface="Arial" panose="020B0604020202020204" pitchFamily="34" charset="0"/>
              <a:buChar char="•"/>
              <a:defRPr sz="1600" kern="1200" baseline="0">
                <a:solidFill>
                  <a:schemeClr val="tx1"/>
                </a:solidFill>
                <a:latin typeface="Lato" panose="020F0502020204030203" pitchFamily="34" charset="0"/>
                <a:ea typeface="+mn-ea"/>
                <a:cs typeface="Arial" pitchFamily="34" charset="0"/>
              </a:defRPr>
            </a:lvl5pPr>
            <a:lvl6pPr marL="1206974" indent="-201162" algn="l" defTabSz="1072866" rtl="0" eaLnBrk="1" latinLnBrk="0" hangingPunct="1">
              <a:lnSpc>
                <a:spcPct val="100000"/>
              </a:lnSpc>
              <a:spcBef>
                <a:spcPts val="0"/>
              </a:spcBef>
              <a:buFont typeface="Homebase 12 Light" panose="020B0300000000000000" pitchFamily="34" charset="0"/>
              <a:buChar char="–"/>
              <a:defRPr sz="1600" kern="1200" baseline="0">
                <a:solidFill>
                  <a:schemeClr val="tx1"/>
                </a:solidFill>
                <a:latin typeface="Lato" panose="020F0502020204030203" pitchFamily="34" charset="0"/>
                <a:ea typeface="+mn-ea"/>
                <a:cs typeface="+mn-cs"/>
              </a:defRPr>
            </a:lvl6pPr>
            <a:lvl7pPr marL="1408136" indent="-197437" algn="l" defTabSz="1072866" rtl="0" eaLnBrk="1" latinLnBrk="0" hangingPunct="1">
              <a:lnSpc>
                <a:spcPct val="100000"/>
              </a:lnSpc>
              <a:spcBef>
                <a:spcPts val="0"/>
              </a:spcBef>
              <a:buFont typeface="Arial" panose="020B0604020202020204" pitchFamily="34" charset="0"/>
              <a:buChar char="•"/>
              <a:defRPr sz="1600" kern="1200" baseline="0">
                <a:solidFill>
                  <a:schemeClr val="tx1"/>
                </a:solidFill>
                <a:latin typeface="Lato" panose="020F0502020204030203" pitchFamily="34" charset="0"/>
                <a:ea typeface="+mn-ea"/>
                <a:cs typeface="+mn-cs"/>
              </a:defRPr>
            </a:lvl7pPr>
            <a:lvl8pPr marL="1609298" indent="-204888" algn="l" defTabSz="1072866" rtl="0" eaLnBrk="1" latinLnBrk="0" hangingPunct="1">
              <a:lnSpc>
                <a:spcPct val="100000"/>
              </a:lnSpc>
              <a:spcBef>
                <a:spcPts val="0"/>
              </a:spcBef>
              <a:buFont typeface="Homebase 12 Light" panose="020B0300000000000000" pitchFamily="34" charset="0"/>
              <a:buChar char="–"/>
              <a:defRPr sz="1600" kern="1200" baseline="0">
                <a:solidFill>
                  <a:schemeClr val="tx1"/>
                </a:solidFill>
                <a:latin typeface="Lato" panose="020F0502020204030203" pitchFamily="34" charset="0"/>
                <a:ea typeface="+mn-ea"/>
                <a:cs typeface="+mn-cs"/>
              </a:defRPr>
            </a:lvl8pPr>
            <a:lvl9pPr marL="1743406" indent="-197437" algn="l" defTabSz="1072866" rtl="0" eaLnBrk="1" latinLnBrk="0" hangingPunct="1">
              <a:lnSpc>
                <a:spcPct val="100000"/>
              </a:lnSpc>
              <a:spcBef>
                <a:spcPts val="0"/>
              </a:spcBef>
              <a:buFont typeface="Arial" panose="020B0604020202020204" pitchFamily="34" charset="0"/>
              <a:buChar char="•"/>
              <a:defRPr sz="1600" kern="1200" baseline="0">
                <a:solidFill>
                  <a:schemeClr val="tx1"/>
                </a:solidFill>
                <a:latin typeface="Lato" panose="020F0502020204030203" pitchFamily="34" charset="0"/>
                <a:ea typeface="+mn-ea"/>
                <a:cs typeface="+mn-cs"/>
              </a:defRPr>
            </a:lvl9pPr>
          </a:lstStyle>
          <a:p>
            <a:pPr marL="0" indent="0">
              <a:spcAft>
                <a:spcPts val="0"/>
              </a:spcAft>
              <a:buNone/>
            </a:pPr>
            <a:r>
              <a:rPr lang="fr-FR" sz="1000" dirty="0">
                <a:solidFill>
                  <a:schemeClr val="bg1"/>
                </a:solidFill>
              </a:rPr>
              <a:t>P.</a:t>
            </a:r>
          </a:p>
        </p:txBody>
      </p:sp>
    </p:spTree>
    <p:extLst>
      <p:ext uri="{BB962C8B-B14F-4D97-AF65-F5344CB8AC3E}">
        <p14:creationId xmlns:p14="http://schemas.microsoft.com/office/powerpoint/2010/main" val="9256505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tandard content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459373626"/>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fr-FR" sz="2600" b="0" i="0" kern="1200" baseline="0" dirty="0">
              <a:solidFill>
                <a:schemeClr val="tx1"/>
              </a:solidFill>
              <a:latin typeface="Calibri" panose="020F0502020204030204" pitchFamily="34" charset="0"/>
              <a:ea typeface="+mj-ea"/>
              <a:cs typeface="+mj-cs"/>
              <a:sym typeface="Calibri" panose="020F0502020204030204" pitchFamily="34" charset="0"/>
            </a:endParaRPr>
          </a:p>
        </p:txBody>
      </p:sp>
      <p:pic>
        <p:nvPicPr>
          <p:cNvPr id="16" name="Picture 15">
            <a:extLst>
              <a:ext uri="{FF2B5EF4-FFF2-40B4-BE49-F238E27FC236}">
                <a16:creationId xmlns:a16="http://schemas.microsoft.com/office/drawing/2014/main" id="{CDC5698B-D502-4B94-8632-46A14081A6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
        <p:nvSpPr>
          <p:cNvPr id="19" name="Rectangle 18">
            <a:extLst>
              <a:ext uri="{FF2B5EF4-FFF2-40B4-BE49-F238E27FC236}">
                <a16:creationId xmlns:a16="http://schemas.microsoft.com/office/drawing/2014/main" id="{ACC3DF01-25AB-4CFD-9479-2D30E08C18CE}"/>
              </a:ext>
            </a:extLst>
          </p:cNvPr>
          <p:cNvSpPr/>
          <p:nvPr/>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13" name="Rectangle 12"/>
          <p:cNvSpPr>
            <a:spLocks/>
          </p:cNvSpPr>
          <p:nvPr/>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00" dirty="0"/>
          </a:p>
        </p:txBody>
      </p:sp>
      <p:sp>
        <p:nvSpPr>
          <p:cNvPr id="11" name="Title 1"/>
          <p:cNvSpPr>
            <a:spLocks noGrp="1"/>
          </p:cNvSpPr>
          <p:nvPr>
            <p:ph type="title" hasCustomPrompt="1"/>
          </p:nvPr>
        </p:nvSpPr>
        <p:spPr>
          <a:xfrm>
            <a:off x="943688" y="91963"/>
            <a:ext cx="10621127" cy="800219"/>
          </a:xfrm>
        </p:spPr>
        <p:txBody>
          <a:bodyPr wrap="square" anchor="ctr">
            <a:spAutoFit/>
          </a:bodyPr>
          <a:lstStyle>
            <a:lvl1pPr>
              <a:defRPr sz="2600" baseline="0">
                <a:solidFill>
                  <a:srgbClr val="881946"/>
                </a:solidFill>
                <a:latin typeface="+mj-lt"/>
              </a:defRPr>
            </a:lvl1pPr>
          </a:lstStyle>
          <a:p>
            <a:r>
              <a:rPr lang="fr-FR" dirty="0" err="1"/>
              <a:t>Title</a:t>
            </a:r>
            <a:r>
              <a:rPr lang="fr-FR" dirty="0"/>
              <a:t> of the slide in Lato 26 points.</a:t>
            </a:r>
            <a:br>
              <a:rPr lang="fr-FR" dirty="0"/>
            </a:br>
            <a:r>
              <a:rPr lang="fr-FR" dirty="0"/>
              <a:t>Max 2 </a:t>
            </a:r>
            <a:r>
              <a:rPr lang="fr-FR" dirty="0" err="1"/>
              <a:t>lines</a:t>
            </a:r>
            <a:endParaRPr lang="fr-FR" dirty="0"/>
          </a:p>
        </p:txBody>
      </p:sp>
      <p:sp>
        <p:nvSpPr>
          <p:cNvPr id="18" name="Text Placeholder 2"/>
          <p:cNvSpPr>
            <a:spLocks noGrp="1"/>
          </p:cNvSpPr>
          <p:nvPr>
            <p:ph idx="1" hasCustomPrompt="1"/>
          </p:nvPr>
        </p:nvSpPr>
        <p:spPr bwMode="gray">
          <a:xfrm>
            <a:off x="943689" y="1257300"/>
            <a:ext cx="10621127" cy="5067300"/>
          </a:xfrm>
          <a:prstGeom prst="rect">
            <a:avLst/>
          </a:prstGeom>
        </p:spPr>
        <p:txBody>
          <a:bodyPr vert="horz" wrap="square" lIns="0" tIns="0" rIns="0" bIns="0" rtlCol="0">
            <a:noAutofit/>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fr-FR" dirty="0"/>
              <a:t>Edit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pic>
        <p:nvPicPr>
          <p:cNvPr id="21" name="Picture 20"/>
          <p:cNvPicPr>
            <a:picLocks/>
          </p:cNvPicPr>
          <p:nvPr/>
        </p:nvPicPr>
        <p:blipFill>
          <a:blip r:embed="rId7" cstate="email">
            <a:extLst>
              <a:ext uri="{28A0092B-C50C-407E-A947-70E740481C1C}">
                <a14:useLocalDpi xmlns:a14="http://schemas.microsoft.com/office/drawing/2010/main"/>
              </a:ext>
            </a:extLst>
          </a:blip>
          <a:stretch>
            <a:fillRect/>
          </a:stretch>
        </p:blipFill>
        <p:spPr>
          <a:xfrm>
            <a:off x="9658005" y="6481275"/>
            <a:ext cx="908574" cy="256161"/>
          </a:xfrm>
          <a:prstGeom prst="rect">
            <a:avLst/>
          </a:prstGeom>
        </p:spPr>
      </p:pic>
      <p:sp>
        <p:nvSpPr>
          <p:cNvPr id="15" name="Text Placeholder 6">
            <a:extLst>
              <a:ext uri="{FF2B5EF4-FFF2-40B4-BE49-F238E27FC236}">
                <a16:creationId xmlns:a16="http://schemas.microsoft.com/office/drawing/2014/main" id="{4A2B38C2-8EBF-44D9-AADD-9BEE9D9CD227}"/>
              </a:ext>
            </a:extLst>
          </p:cNvPr>
          <p:cNvSpPr>
            <a:spLocks noGrp="1"/>
          </p:cNvSpPr>
          <p:nvPr>
            <p:ph type="body" sz="quarter" idx="14" hasCustomPrompt="1"/>
          </p:nvPr>
        </p:nvSpPr>
        <p:spPr>
          <a:xfrm>
            <a:off x="943689" y="6368858"/>
            <a:ext cx="8059634" cy="316625"/>
          </a:xfrm>
        </p:spPr>
        <p:txBody>
          <a:bodyPr wrap="square" anchor="b">
            <a:spAutoFit/>
          </a:bodyPr>
          <a:lstStyle>
            <a:lvl1pPr marL="0" indent="0">
              <a:buNone/>
              <a:defRPr sz="1000" baseline="0">
                <a:solidFill>
                  <a:schemeClr val="accent3"/>
                </a:solidFill>
              </a:defRPr>
            </a:lvl1pPr>
          </a:lstStyle>
          <a:p>
            <a:pPr lvl="0"/>
            <a:r>
              <a:rPr lang="fr-FR" dirty="0"/>
              <a:t>This </a:t>
            </a:r>
            <a:r>
              <a:rPr lang="fr-FR" dirty="0" err="1"/>
              <a:t>space</a:t>
            </a:r>
            <a:r>
              <a:rPr lang="fr-FR" dirty="0"/>
              <a:t> </a:t>
            </a:r>
            <a:r>
              <a:rPr lang="fr-FR" dirty="0" err="1"/>
              <a:t>is</a:t>
            </a:r>
            <a:r>
              <a:rPr lang="fr-FR" dirty="0"/>
              <a:t> </a:t>
            </a:r>
            <a:r>
              <a:rPr lang="fr-FR" dirty="0" err="1"/>
              <a:t>reserved</a:t>
            </a:r>
            <a:r>
              <a:rPr lang="fr-FR" dirty="0"/>
              <a:t> for </a:t>
            </a:r>
            <a:r>
              <a:rPr lang="fr-FR" dirty="0" err="1"/>
              <a:t>footnotes</a:t>
            </a:r>
            <a:r>
              <a:rPr lang="fr-FR" dirty="0"/>
              <a:t> and sources </a:t>
            </a:r>
            <a:r>
              <a:rPr lang="fr-FR" dirty="0" err="1"/>
              <a:t>only</a:t>
            </a:r>
            <a:r>
              <a:rPr lang="fr-FR" dirty="0"/>
              <a:t>, and </a:t>
            </a:r>
            <a:r>
              <a:rPr lang="fr-FR" dirty="0" err="1"/>
              <a:t>cannot</a:t>
            </a:r>
            <a:r>
              <a:rPr lang="fr-FR" dirty="0"/>
              <a:t> </a:t>
            </a:r>
            <a:r>
              <a:rPr lang="fr-FR" dirty="0" err="1"/>
              <a:t>be</a:t>
            </a:r>
            <a:r>
              <a:rPr lang="fr-FR" dirty="0"/>
              <a:t> </a:t>
            </a:r>
            <a:r>
              <a:rPr lang="fr-FR" dirty="0" err="1"/>
              <a:t>expanded</a:t>
            </a:r>
            <a:r>
              <a:rPr lang="fr-FR" dirty="0"/>
              <a:t> </a:t>
            </a:r>
            <a:r>
              <a:rPr lang="fr-FR" dirty="0" err="1"/>
              <a:t>beyond</a:t>
            </a:r>
            <a:r>
              <a:rPr lang="fr-FR" dirty="0"/>
              <a:t> </a:t>
            </a:r>
            <a:r>
              <a:rPr lang="fr-FR" dirty="0" err="1"/>
              <a:t>its</a:t>
            </a:r>
            <a:r>
              <a:rPr lang="fr-FR" dirty="0"/>
              <a:t> </a:t>
            </a:r>
            <a:r>
              <a:rPr lang="fr-FR" dirty="0" err="1"/>
              <a:t>current</a:t>
            </a:r>
            <a:r>
              <a:rPr lang="fr-FR" dirty="0"/>
              <a:t> size.                                        Source: [</a:t>
            </a:r>
            <a:r>
              <a:rPr lang="fr-FR" dirty="0" err="1"/>
              <a:t>Author</a:t>
            </a:r>
            <a:r>
              <a:rPr lang="fr-FR" dirty="0"/>
              <a:t>/Publisher Name], [Report Name], [</a:t>
            </a:r>
            <a:r>
              <a:rPr lang="fr-FR" dirty="0" err="1"/>
              <a:t>Year</a:t>
            </a:r>
            <a:r>
              <a:rPr lang="fr-FR" dirty="0"/>
              <a:t>]</a:t>
            </a:r>
          </a:p>
        </p:txBody>
      </p:sp>
      <p:sp>
        <p:nvSpPr>
          <p:cNvPr id="20" name="Text Placeholder 6">
            <a:extLst>
              <a:ext uri="{FF2B5EF4-FFF2-40B4-BE49-F238E27FC236}">
                <a16:creationId xmlns:a16="http://schemas.microsoft.com/office/drawing/2014/main" id="{12FB7793-89EE-4C02-98F1-096468043838}"/>
              </a:ext>
            </a:extLst>
          </p:cNvPr>
          <p:cNvSpPr>
            <a:spLocks noGrp="1"/>
          </p:cNvSpPr>
          <p:nvPr>
            <p:ph type="body" sz="quarter" idx="17" hasCustomPrompt="1"/>
          </p:nvPr>
        </p:nvSpPr>
        <p:spPr>
          <a:xfrm>
            <a:off x="80276" y="399738"/>
            <a:ext cx="468922" cy="184666"/>
          </a:xfr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fr-FR" dirty="0" err="1"/>
              <a:t>Text</a:t>
            </a:r>
            <a:endParaRPr lang="fr-FR" dirty="0"/>
          </a:p>
        </p:txBody>
      </p:sp>
      <p:sp>
        <p:nvSpPr>
          <p:cNvPr id="22" name="Slide Number Placeholder 5">
            <a:extLst>
              <a:ext uri="{FF2B5EF4-FFF2-40B4-BE49-F238E27FC236}">
                <a16:creationId xmlns:a16="http://schemas.microsoft.com/office/drawing/2014/main" id="{63C9505D-B686-4DE6-95DF-7AD3105F898F}"/>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1E7C7488-880A-664D-9DEB-69C9F2F4B68C}" type="slidenum">
              <a:rPr lang="en-US" smtClean="0"/>
              <a:pPr/>
              <a:t>‹N°›</a:t>
            </a:fld>
            <a:endParaRPr lang="en-US" dirty="0"/>
          </a:p>
        </p:txBody>
      </p:sp>
    </p:spTree>
    <p:extLst>
      <p:ext uri="{BB962C8B-B14F-4D97-AF65-F5344CB8AC3E}">
        <p14:creationId xmlns:p14="http://schemas.microsoft.com/office/powerpoint/2010/main" val="160062940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F2729">
            <a:alpha val="80000"/>
          </a:srgb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6F615C1-1595-479D-832E-BC0858716A18}"/>
              </a:ext>
            </a:extLst>
          </p:cNvPr>
          <p:cNvGraphicFramePr>
            <a:graphicFrameLocks noChangeAspect="1"/>
          </p:cNvGraphicFramePr>
          <p:nvPr>
            <p:custDataLst>
              <p:tags r:id="rId1"/>
            </p:custDataLst>
            <p:extLst>
              <p:ext uri="{D42A27DB-BD31-4B8C-83A1-F6EECF244321}">
                <p14:modId xmlns:p14="http://schemas.microsoft.com/office/powerpoint/2010/main" val="3020896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5" imgH="356" progId="TCLayout.ActiveDocument.1">
                  <p:embed/>
                </p:oleObj>
              </mc:Choice>
              <mc:Fallback>
                <p:oleObj name="think-cell Slide" r:id="rId4" imgW="355" imgH="356" progId="TCLayout.ActiveDocument.1">
                  <p:embed/>
                  <p:pic>
                    <p:nvPicPr>
                      <p:cNvPr id="7" name="Object 6" hidden="1">
                        <a:extLst>
                          <a:ext uri="{FF2B5EF4-FFF2-40B4-BE49-F238E27FC236}">
                            <a16:creationId xmlns:a16="http://schemas.microsoft.com/office/drawing/2014/main" id="{A6F615C1-1595-479D-832E-BC0858716A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ED7E319-88CA-4EA2-8DE2-D35BA76AF52D}"/>
              </a:ext>
            </a:extLst>
          </p:cNvPr>
          <p:cNvSpPr/>
          <p:nvPr>
            <p:custDataLst>
              <p:tags r:id="rId2"/>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fr-FR" sz="3500" b="1"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476D5C9D-92DE-EF47-9CD1-0E76CF3A230E}"/>
              </a:ext>
            </a:extLst>
          </p:cNvPr>
          <p:cNvSpPr/>
          <p:nvPr/>
        </p:nvSpPr>
        <p:spPr>
          <a:xfrm>
            <a:off x="0" y="1875863"/>
            <a:ext cx="8532000" cy="4978800"/>
          </a:xfrm>
          <a:prstGeom prst="rect">
            <a:avLst/>
          </a:prstGeom>
          <a:solidFill>
            <a:srgbClr val="009F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2" name="Title 1"/>
          <p:cNvSpPr>
            <a:spLocks noGrp="1"/>
          </p:cNvSpPr>
          <p:nvPr>
            <p:ph type="ctrTitle" hasCustomPrompt="1"/>
          </p:nvPr>
        </p:nvSpPr>
        <p:spPr>
          <a:xfrm>
            <a:off x="900000" y="2592000"/>
            <a:ext cx="5760000" cy="1615827"/>
          </a:xfrm>
        </p:spPr>
        <p:txBody>
          <a:bodyPr wrap="square">
            <a:spAutoFit/>
          </a:bodyPr>
          <a:lstStyle>
            <a:lvl1pPr>
              <a:defRPr sz="3500" b="1" baseline="0">
                <a:solidFill>
                  <a:srgbClr val="FCD20F"/>
                </a:solidFill>
              </a:defRPr>
            </a:lvl1pPr>
          </a:lstStyle>
          <a:p>
            <a:r>
              <a:rPr lang="fr-FR" dirty="0" err="1"/>
              <a:t>Title</a:t>
            </a:r>
            <a:r>
              <a:rPr lang="fr-FR" dirty="0"/>
              <a:t> of </a:t>
            </a:r>
            <a:r>
              <a:rPr lang="fr-FR" dirty="0" err="1"/>
              <a:t>Presentation</a:t>
            </a:r>
            <a:r>
              <a:rPr lang="fr-FR" dirty="0"/>
              <a:t>: </a:t>
            </a:r>
            <a:br>
              <a:rPr lang="fr-FR" dirty="0"/>
            </a:br>
            <a:r>
              <a:rPr lang="fr-FR" dirty="0"/>
              <a:t>And </a:t>
            </a:r>
            <a:r>
              <a:rPr lang="fr-FR" dirty="0" err="1"/>
              <a:t>Subtitle</a:t>
            </a:r>
            <a:r>
              <a:rPr lang="fr-FR" dirty="0"/>
              <a:t> of the </a:t>
            </a:r>
            <a:r>
              <a:rPr lang="fr-FR" dirty="0" err="1"/>
              <a:t>Presentation</a:t>
            </a:r>
            <a:r>
              <a:rPr lang="fr-FR" dirty="0"/>
              <a:t> if </a:t>
            </a:r>
            <a:r>
              <a:rPr lang="fr-FR" dirty="0" err="1"/>
              <a:t>it</a:t>
            </a:r>
            <a:r>
              <a:rPr lang="fr-FR" dirty="0"/>
              <a:t> </a:t>
            </a:r>
            <a:r>
              <a:rPr lang="fr-FR" dirty="0" err="1"/>
              <a:t>is</a:t>
            </a:r>
            <a:r>
              <a:rPr lang="fr-FR" dirty="0"/>
              <a:t> </a:t>
            </a:r>
            <a:r>
              <a:rPr lang="fr-FR" dirty="0" err="1"/>
              <a:t>Required</a:t>
            </a:r>
            <a:endParaRPr lang="fr-FR" dirty="0"/>
          </a:p>
        </p:txBody>
      </p:sp>
      <p:sp>
        <p:nvSpPr>
          <p:cNvPr id="3" name="Subtitle 2"/>
          <p:cNvSpPr>
            <a:spLocks noGrp="1"/>
          </p:cNvSpPr>
          <p:nvPr>
            <p:ph type="subTitle" idx="1" hasCustomPrompt="1"/>
          </p:nvPr>
        </p:nvSpPr>
        <p:spPr>
          <a:xfrm>
            <a:off x="5524154" y="4968000"/>
            <a:ext cx="1920000" cy="1296000"/>
          </a:xfrm>
        </p:spPr>
        <p:txBody>
          <a:bodyPr anchor="b" anchorCtr="0"/>
          <a:lstStyle>
            <a:lvl1pPr marL="0" indent="0" algn="r">
              <a:spcAft>
                <a:spcPts val="0"/>
              </a:spcAft>
              <a:buNone/>
              <a:defRPr sz="1700" b="1" cap="all" baseline="0">
                <a:solidFill>
                  <a:srgbClr val="FCD20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a:t>Author</a:t>
            </a:r>
            <a:br>
              <a:rPr lang="fr-FR" dirty="0"/>
            </a:br>
            <a:r>
              <a:rPr lang="fr-FR" dirty="0" err="1"/>
              <a:t>Month</a:t>
            </a:r>
            <a:r>
              <a:rPr lang="fr-FR" dirty="0"/>
              <a:t> </a:t>
            </a:r>
            <a:r>
              <a:rPr lang="fr-FR" dirty="0" err="1"/>
              <a:t>year</a:t>
            </a:r>
            <a:endParaRPr lang="fr-FR" dirty="0"/>
          </a:p>
        </p:txBody>
      </p:sp>
      <p:pic>
        <p:nvPicPr>
          <p:cNvPr id="11" name="Image 2">
            <a:extLst>
              <a:ext uri="{FF2B5EF4-FFF2-40B4-BE49-F238E27FC236}">
                <a16:creationId xmlns:a16="http://schemas.microsoft.com/office/drawing/2014/main" id="{C2568312-0247-4ED2-B9F7-5ACEF2DE16EC}"/>
              </a:ext>
            </a:extLst>
          </p:cNvPr>
          <p:cNvPicPr>
            <a:picLocks noChangeAspect="1"/>
          </p:cNvPicPr>
          <p:nvPr/>
        </p:nvPicPr>
        <p:blipFill>
          <a:blip r:embed="rId6"/>
          <a:stretch>
            <a:fillRect/>
          </a:stretch>
        </p:blipFill>
        <p:spPr>
          <a:xfrm>
            <a:off x="9373663" y="3399913"/>
            <a:ext cx="1846787" cy="1846787"/>
          </a:xfrm>
          <a:prstGeom prst="rect">
            <a:avLst/>
          </a:prstGeom>
        </p:spPr>
      </p:pic>
      <p:sp>
        <p:nvSpPr>
          <p:cNvPr id="12" name="TextBox 11">
            <a:extLst>
              <a:ext uri="{FF2B5EF4-FFF2-40B4-BE49-F238E27FC236}">
                <a16:creationId xmlns:a16="http://schemas.microsoft.com/office/drawing/2014/main" id="{F0EC20B2-FAC9-4828-9139-A37FA26F6403}"/>
              </a:ext>
            </a:extLst>
          </p:cNvPr>
          <p:cNvSpPr txBox="1"/>
          <p:nvPr/>
        </p:nvSpPr>
        <p:spPr>
          <a:xfrm>
            <a:off x="9201835" y="5847640"/>
            <a:ext cx="2441050" cy="416360"/>
          </a:xfrm>
          <a:prstGeom prst="rect">
            <a:avLst/>
          </a:prstGeom>
          <a:noFill/>
        </p:spPr>
        <p:txBody>
          <a:bodyPr wrap="square" lIns="0" tIns="0" bIns="0" rtlCol="0">
            <a:noAutofit/>
          </a:bodyPr>
          <a:lstStyle/>
          <a:p>
            <a:pPr algn="ctr"/>
            <a:r>
              <a:rPr lang="fr-FR" sz="1400" b="1" dirty="0">
                <a:solidFill>
                  <a:schemeClr val="bg1"/>
                </a:solidFill>
              </a:rPr>
              <a:t>BUREAU DE SUIVI DU PROGRAMME PRESIDENTIEL</a:t>
            </a:r>
          </a:p>
          <a:p>
            <a:pPr algn="ctr"/>
            <a:r>
              <a:rPr lang="fr-FR" sz="1400" b="1" dirty="0">
                <a:solidFill>
                  <a:schemeClr val="bg1"/>
                </a:solidFill>
              </a:rPr>
              <a:t>(BSPP)</a:t>
            </a:r>
          </a:p>
        </p:txBody>
      </p:sp>
      <p:sp>
        <p:nvSpPr>
          <p:cNvPr id="8" name="TextBox 7">
            <a:extLst>
              <a:ext uri="{FF2B5EF4-FFF2-40B4-BE49-F238E27FC236}">
                <a16:creationId xmlns:a16="http://schemas.microsoft.com/office/drawing/2014/main" id="{26C65212-7515-4526-90AB-FE790592C5E0}"/>
              </a:ext>
            </a:extLst>
          </p:cNvPr>
          <p:cNvSpPr txBox="1"/>
          <p:nvPr/>
        </p:nvSpPr>
        <p:spPr>
          <a:xfrm>
            <a:off x="9201835" y="5341044"/>
            <a:ext cx="2441050" cy="296187"/>
          </a:xfrm>
          <a:prstGeom prst="rect">
            <a:avLst/>
          </a:prstGeom>
          <a:noFill/>
        </p:spPr>
        <p:txBody>
          <a:bodyPr wrap="square" lIns="0" tIns="0" bIns="0" rtlCol="0">
            <a:noAutofit/>
          </a:bodyPr>
          <a:lstStyle/>
          <a:p>
            <a:pPr algn="ctr"/>
            <a:r>
              <a:rPr lang="fr-FR" sz="1400" b="1" dirty="0">
                <a:solidFill>
                  <a:schemeClr val="bg1"/>
                </a:solidFill>
              </a:rPr>
              <a:t>PRESIDENCE DU FASO</a:t>
            </a:r>
          </a:p>
        </p:txBody>
      </p:sp>
      <p:cxnSp>
        <p:nvCxnSpPr>
          <p:cNvPr id="5" name="Straight Connector 4">
            <a:extLst>
              <a:ext uri="{FF2B5EF4-FFF2-40B4-BE49-F238E27FC236}">
                <a16:creationId xmlns:a16="http://schemas.microsoft.com/office/drawing/2014/main" id="{AB8176E8-A8FF-44DC-A60A-34CA7790372D}"/>
              </a:ext>
            </a:extLst>
          </p:cNvPr>
          <p:cNvCxnSpPr>
            <a:cxnSpLocks/>
          </p:cNvCxnSpPr>
          <p:nvPr/>
        </p:nvCxnSpPr>
        <p:spPr>
          <a:xfrm>
            <a:off x="9841043" y="5693444"/>
            <a:ext cx="1003220" cy="0"/>
          </a:xfrm>
          <a:prstGeom prst="line">
            <a:avLst/>
          </a:prstGeom>
          <a:ln w="19050">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11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ng Form: Single Colum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B4E8073-7885-40A3-A018-0CCCC4E39557}"/>
              </a:ext>
            </a:extLst>
          </p:cNvPr>
          <p:cNvGraphicFramePr>
            <a:graphicFrameLocks noChangeAspect="1"/>
          </p:cNvGraphicFramePr>
          <p:nvPr>
            <p:custDataLst>
              <p:tags r:id="rId1"/>
            </p:custDataLst>
            <p:extLst>
              <p:ext uri="{D42A27DB-BD31-4B8C-83A1-F6EECF244321}">
                <p14:modId xmlns:p14="http://schemas.microsoft.com/office/powerpoint/2010/main" val="3580382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FB4E8073-7885-40A3-A018-0CCCC4E395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90E002D-498C-B14B-BF7C-363999CB224B}"/>
              </a:ext>
            </a:extLst>
          </p:cNvPr>
          <p:cNvSpPr/>
          <p:nvPr/>
        </p:nvSpPr>
        <p:spPr>
          <a:xfrm>
            <a:off x="929840" y="0"/>
            <a:ext cx="150358" cy="854242"/>
          </a:xfrm>
          <a:prstGeom prst="rect">
            <a:avLst/>
          </a:prstGeom>
          <a:solidFill>
            <a:srgbClr val="EF27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446259D-9A4F-0345-BA23-1652F58CE229}"/>
              </a:ext>
            </a:extLst>
          </p:cNvPr>
          <p:cNvSpPr/>
          <p:nvPr/>
        </p:nvSpPr>
        <p:spPr>
          <a:xfrm>
            <a:off x="0" y="-8046"/>
            <a:ext cx="990000" cy="6858000"/>
          </a:xfrm>
          <a:prstGeom prst="rect">
            <a:avLst/>
          </a:prstGeom>
          <a:solidFill>
            <a:srgbClr val="009F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8" name="Text Placeholder 2">
            <a:extLst>
              <a:ext uri="{FF2B5EF4-FFF2-40B4-BE49-F238E27FC236}">
                <a16:creationId xmlns:a16="http://schemas.microsoft.com/office/drawing/2014/main" id="{E5FB6457-40AA-7544-9698-EA8C17DABC5E}"/>
              </a:ext>
            </a:extLst>
          </p:cNvPr>
          <p:cNvSpPr>
            <a:spLocks noGrp="1"/>
          </p:cNvSpPr>
          <p:nvPr>
            <p:ph idx="1"/>
          </p:nvPr>
        </p:nvSpPr>
        <p:spPr>
          <a:xfrm>
            <a:off x="1140358" y="1232071"/>
            <a:ext cx="10591181" cy="4940130"/>
          </a:xfrm>
          <a:prstGeom prst="rect">
            <a:avLst/>
          </a:prstGeom>
        </p:spPr>
        <p:txBody>
          <a:bodyPr vert="horz" lIns="0" tIns="0" rIns="0" bIns="0" rtlCol="0">
            <a:noAutofit/>
          </a:bodyPr>
          <a:lstStyle>
            <a:lvl1pPr algn="l">
              <a:lnSpc>
                <a:spcPct val="110000"/>
              </a:lnSpc>
              <a:spcBef>
                <a:spcPts val="0"/>
              </a:spcBef>
              <a:spcAft>
                <a:spcPts val="600"/>
              </a:spcAft>
              <a:defRPr sz="1400">
                <a:solidFill>
                  <a:schemeClr val="tx1">
                    <a:lumMod val="75000"/>
                    <a:lumOff val="25000"/>
                  </a:schemeClr>
                </a:solidFill>
              </a:defRPr>
            </a:lvl1pPr>
            <a:lvl2pPr marL="431800" indent="-215900" algn="l">
              <a:lnSpc>
                <a:spcPct val="110000"/>
              </a:lnSpc>
              <a:spcBef>
                <a:spcPts val="0"/>
              </a:spcBef>
              <a:spcAft>
                <a:spcPts val="600"/>
              </a:spcAft>
              <a:buFont typeface="Arial"/>
              <a:buChar char="•"/>
              <a:tabLst/>
              <a:defRPr sz="1400">
                <a:solidFill>
                  <a:schemeClr val="tx1">
                    <a:lumMod val="75000"/>
                    <a:lumOff val="25000"/>
                  </a:schemeClr>
                </a:solidFill>
              </a:defRPr>
            </a:lvl2pPr>
            <a:lvl3pPr marL="648000" indent="-216000" algn="l">
              <a:lnSpc>
                <a:spcPct val="110000"/>
              </a:lnSpc>
              <a:spcBef>
                <a:spcPts val="0"/>
              </a:spcBef>
              <a:spcAft>
                <a:spcPts val="600"/>
              </a:spcAft>
              <a:buFont typeface="Lucida Grande"/>
              <a:buChar char="–"/>
              <a:tabLst/>
              <a:defRPr sz="1400">
                <a:solidFill>
                  <a:schemeClr val="tx1">
                    <a:lumMod val="75000"/>
                    <a:lumOff val="25000"/>
                  </a:schemeClr>
                </a:solidFill>
              </a:defRPr>
            </a:lvl3pPr>
            <a:lvl4pPr marL="864000" indent="-216000" algn="l">
              <a:lnSpc>
                <a:spcPct val="110000"/>
              </a:lnSpc>
              <a:spcBef>
                <a:spcPts val="0"/>
              </a:spcBef>
              <a:spcAft>
                <a:spcPts val="600"/>
              </a:spcAft>
              <a:buFont typeface="Lucida Grande"/>
              <a:buChar char="–"/>
              <a:defRPr sz="1400">
                <a:solidFill>
                  <a:schemeClr val="tx1">
                    <a:lumMod val="75000"/>
                    <a:lumOff val="25000"/>
                  </a:schemeClr>
                </a:solidFill>
              </a:defRPr>
            </a:lvl4pPr>
            <a:lvl5pPr>
              <a:lnSpc>
                <a:spcPct val="110000"/>
              </a:lnSpc>
              <a:spcAft>
                <a:spcPts val="600"/>
              </a:spcAft>
              <a:defRPr sz="2200">
                <a:solidFill>
                  <a:schemeClr val="tx1">
                    <a:lumMod val="75000"/>
                    <a:lumOff val="25000"/>
                  </a:schemeClr>
                </a:solidFill>
              </a:defRPr>
            </a:lvl5pPr>
            <a:lvl6pPr marL="432000" indent="-216000">
              <a:lnSpc>
                <a:spcPct val="110000"/>
              </a:lnSpc>
              <a:spcAft>
                <a:spcPts val="600"/>
              </a:spcAft>
              <a:buFont typeface="Arial"/>
              <a:buChar char="•"/>
              <a:defRPr sz="2200">
                <a:solidFill>
                  <a:srgbClr val="000000"/>
                </a:solidFill>
              </a:defRPr>
            </a:lvl6pPr>
            <a:lvl7pPr marL="900000" indent="-216000">
              <a:lnSpc>
                <a:spcPct val="110000"/>
              </a:lnSpc>
              <a:buFont typeface="Lucida Grande"/>
              <a:buChar char="–"/>
              <a:defRPr sz="2200">
                <a:solidFill>
                  <a:srgbClr val="808080"/>
                </a:solidFill>
              </a:defRPr>
            </a:lvl7pPr>
            <a:lvl8pPr marL="1332000" indent="-216000">
              <a:lnSpc>
                <a:spcPct val="110000"/>
              </a:lnSpc>
              <a:spcAft>
                <a:spcPts val="600"/>
              </a:spcAft>
              <a:buFont typeface="Lucida Grande"/>
              <a:buChar char="–"/>
              <a:defRPr sz="2200">
                <a:solidFill>
                  <a:srgbClr val="808080"/>
                </a:solidFill>
              </a:defRPr>
            </a:lvl8pPr>
            <a:lvl9pPr algn="l">
              <a:lnSpc>
                <a:spcPct val="110000"/>
              </a:lnSpc>
              <a:defRPr sz="1400"/>
            </a:lvl9pPr>
          </a:lstStyle>
          <a:p>
            <a:pPr lvl="0"/>
            <a:endParaRPr lang="fr-FR" dirty="0"/>
          </a:p>
        </p:txBody>
      </p:sp>
      <p:sp>
        <p:nvSpPr>
          <p:cNvPr id="9" name="Slide Number Placeholder 3">
            <a:extLst>
              <a:ext uri="{FF2B5EF4-FFF2-40B4-BE49-F238E27FC236}">
                <a16:creationId xmlns:a16="http://schemas.microsoft.com/office/drawing/2014/main" id="{FC0F8456-4E89-4176-85C9-6604E2EE690F}"/>
              </a:ext>
            </a:extLst>
          </p:cNvPr>
          <p:cNvSpPr>
            <a:spLocks noGrp="1"/>
          </p:cNvSpPr>
          <p:nvPr>
            <p:ph type="sldNum" sz="quarter" idx="4"/>
          </p:nvPr>
        </p:nvSpPr>
        <p:spPr>
          <a:xfrm>
            <a:off x="8971517" y="6356353"/>
            <a:ext cx="3022400" cy="365125"/>
          </a:xfrm>
        </p:spPr>
        <p:txBody>
          <a:bodyPr/>
          <a:lstStyle>
            <a:lvl1pPr>
              <a:defRPr sz="1000"/>
            </a:lvl1pPr>
          </a:lstStyle>
          <a:p>
            <a:fld id="{1E7C7488-880A-664D-9DEB-69C9F2F4B68C}" type="slidenum">
              <a:rPr lang="fr-FR" smtClean="0"/>
              <a:pPr/>
              <a:t>‹N°›</a:t>
            </a:fld>
            <a:endParaRPr lang="fr-FR" dirty="0"/>
          </a:p>
        </p:txBody>
      </p:sp>
      <p:sp>
        <p:nvSpPr>
          <p:cNvPr id="3" name="Star: 5 Points 2">
            <a:extLst>
              <a:ext uri="{FF2B5EF4-FFF2-40B4-BE49-F238E27FC236}">
                <a16:creationId xmlns:a16="http://schemas.microsoft.com/office/drawing/2014/main" id="{BE308D4D-6595-4166-B970-3F670C43311E}"/>
              </a:ext>
            </a:extLst>
          </p:cNvPr>
          <p:cNvSpPr/>
          <p:nvPr/>
        </p:nvSpPr>
        <p:spPr>
          <a:xfrm>
            <a:off x="150358" y="540000"/>
            <a:ext cx="710784" cy="692070"/>
          </a:xfrm>
          <a:prstGeom prst="star5">
            <a:avLst/>
          </a:prstGeom>
          <a:solidFill>
            <a:srgbClr val="FCD2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Title 1">
            <a:extLst>
              <a:ext uri="{FF2B5EF4-FFF2-40B4-BE49-F238E27FC236}">
                <a16:creationId xmlns:a16="http://schemas.microsoft.com/office/drawing/2014/main" id="{F8E398DD-F831-43E0-A5C0-802D47B3FECE}"/>
              </a:ext>
            </a:extLst>
          </p:cNvPr>
          <p:cNvSpPr>
            <a:spLocks noGrp="1"/>
          </p:cNvSpPr>
          <p:nvPr>
            <p:ph type="ctrTitle"/>
          </p:nvPr>
        </p:nvSpPr>
        <p:spPr>
          <a:xfrm>
            <a:off x="1140358" y="232555"/>
            <a:ext cx="10591181" cy="430887"/>
          </a:xfrm>
          <a:solidFill>
            <a:schemeClr val="bg1"/>
          </a:solidFill>
        </p:spPr>
        <p:txBody>
          <a:bodyPr/>
          <a:lstStyle>
            <a:lvl1pPr>
              <a:defRPr sz="2800"/>
            </a:lvl1pPr>
          </a:lstStyle>
          <a:p>
            <a:endParaRPr lang="fr-FR" sz="2800" dirty="0"/>
          </a:p>
        </p:txBody>
      </p:sp>
      <p:pic>
        <p:nvPicPr>
          <p:cNvPr id="15" name="Image 2">
            <a:extLst>
              <a:ext uri="{FF2B5EF4-FFF2-40B4-BE49-F238E27FC236}">
                <a16:creationId xmlns:a16="http://schemas.microsoft.com/office/drawing/2014/main" id="{6CFD42D8-F0A0-447F-A2C1-F890976F0EB2}"/>
              </a:ext>
            </a:extLst>
          </p:cNvPr>
          <p:cNvPicPr>
            <a:picLocks noChangeAspect="1"/>
          </p:cNvPicPr>
          <p:nvPr/>
        </p:nvPicPr>
        <p:blipFill>
          <a:blip r:embed="rId5"/>
          <a:stretch>
            <a:fillRect/>
          </a:stretch>
        </p:blipFill>
        <p:spPr>
          <a:xfrm>
            <a:off x="11249025" y="6245270"/>
            <a:ext cx="587289" cy="587289"/>
          </a:xfrm>
          <a:prstGeom prst="rect">
            <a:avLst/>
          </a:prstGeom>
        </p:spPr>
      </p:pic>
    </p:spTree>
    <p:extLst>
      <p:ext uri="{BB962C8B-B14F-4D97-AF65-F5344CB8AC3E}">
        <p14:creationId xmlns:p14="http://schemas.microsoft.com/office/powerpoint/2010/main" val="26269458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ags" Target="../tags/tag18.xml"/><Relationship Id="rId5" Type="http://schemas.openxmlformats.org/officeDocument/2006/relationships/slideLayout" Target="../slideLayouts/slideLayout12.xml"/><Relationship Id="rId10" Type="http://schemas.openxmlformats.org/officeDocument/2006/relationships/tags" Target="../tags/tag17.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9C4E12-5510-496B-A0C0-C2251B16B4A1}"/>
              </a:ext>
            </a:extLst>
          </p:cNvPr>
          <p:cNvGraphicFramePr>
            <a:graphicFrameLocks noChangeAspect="1"/>
          </p:cNvGraphicFramePr>
          <p:nvPr>
            <p:custDataLst>
              <p:tags r:id="rId9"/>
            </p:custDataLst>
            <p:extLst>
              <p:ext uri="{D42A27DB-BD31-4B8C-83A1-F6EECF244321}">
                <p14:modId xmlns:p14="http://schemas.microsoft.com/office/powerpoint/2010/main" val="3276046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5" name="Object 4" hidden="1">
                        <a:extLst>
                          <a:ext uri="{FF2B5EF4-FFF2-40B4-BE49-F238E27FC236}">
                            <a16:creationId xmlns:a16="http://schemas.microsoft.com/office/drawing/2014/main" id="{E29C4E12-5510-496B-A0C0-C2251B16B4A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DE71AAE-3BD1-4B8A-9A74-A870786A8DD7}"/>
              </a:ext>
            </a:extLst>
          </p:cNvPr>
          <p:cNvSpPr/>
          <p:nvPr>
            <p:custDataLst>
              <p:tags r:id="rId10"/>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fr-FR" sz="35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531693" y="540000"/>
            <a:ext cx="11209847" cy="1143000"/>
          </a:xfrm>
          <a:prstGeom prst="rect">
            <a:avLst/>
          </a:prstGeom>
        </p:spPr>
        <p:txBody>
          <a:bodyPr vert="horz" lIns="0" tIns="0" rIns="0" bIns="0" rtlCol="0" anchor="t">
            <a:noAutofit/>
          </a:bodyPr>
          <a:lstStyle/>
          <a:p>
            <a:r>
              <a:rPr lang="fr-FR" dirty="0"/>
              <a:t>Click to </a:t>
            </a:r>
            <a:r>
              <a:rPr lang="fr-FR" dirty="0" err="1"/>
              <a:t>edit</a:t>
            </a:r>
            <a:r>
              <a:rPr lang="fr-FR" dirty="0"/>
              <a:t> Master </a:t>
            </a:r>
            <a:r>
              <a:rPr lang="fr-FR" dirty="0" err="1"/>
              <a:t>title</a:t>
            </a:r>
            <a:r>
              <a:rPr lang="fr-FR" dirty="0"/>
              <a:t> style</a:t>
            </a:r>
          </a:p>
        </p:txBody>
      </p:sp>
      <p:sp>
        <p:nvSpPr>
          <p:cNvPr id="3" name="Text Placeholder 2"/>
          <p:cNvSpPr>
            <a:spLocks noGrp="1"/>
          </p:cNvSpPr>
          <p:nvPr>
            <p:ph type="body" idx="1"/>
          </p:nvPr>
        </p:nvSpPr>
        <p:spPr>
          <a:xfrm>
            <a:off x="531693" y="1800002"/>
            <a:ext cx="10253929" cy="4525963"/>
          </a:xfrm>
          <a:prstGeom prst="rect">
            <a:avLst/>
          </a:prstGeom>
        </p:spPr>
        <p:txBody>
          <a:bodyPr vert="horz" lIns="0" tIns="0" rIns="0" bIns="0" rtlCol="0">
            <a:noAutofit/>
          </a:bodyPr>
          <a:lstStyle/>
          <a:p>
            <a:pPr lvl="0"/>
            <a:endParaRPr lang="fr-FR" dirty="0"/>
          </a:p>
        </p:txBody>
      </p:sp>
      <p:sp>
        <p:nvSpPr>
          <p:cNvPr id="6" name="Slide Number Placeholder 5"/>
          <p:cNvSpPr>
            <a:spLocks noGrp="1"/>
          </p:cNvSpPr>
          <p:nvPr>
            <p:ph type="sldNum" sz="quarter" idx="4"/>
          </p:nvPr>
        </p:nvSpPr>
        <p:spPr>
          <a:xfrm>
            <a:off x="8737600" y="6356353"/>
            <a:ext cx="3022400" cy="365125"/>
          </a:xfrm>
          <a:prstGeom prst="rect">
            <a:avLst/>
          </a:prstGeom>
        </p:spPr>
        <p:txBody>
          <a:bodyPr vert="horz" lIns="0" tIns="0" rIns="0" bIns="0" rtlCol="0" anchor="ctr"/>
          <a:lstStyle>
            <a:lvl1pPr algn="r">
              <a:defRPr sz="900">
                <a:solidFill>
                  <a:schemeClr val="tx1"/>
                </a:solidFill>
              </a:defRPr>
            </a:lvl1pPr>
          </a:lstStyle>
          <a:p>
            <a:fld id="{1E7C7488-880A-664D-9DEB-69C9F2F4B68C}" type="slidenum">
              <a:rPr lang="en-US" smtClean="0"/>
              <a:pPr/>
              <a:t>‹N°›</a:t>
            </a:fld>
            <a:endParaRPr lang="en-US" dirty="0"/>
          </a:p>
        </p:txBody>
      </p:sp>
    </p:spTree>
    <p:extLst>
      <p:ext uri="{BB962C8B-B14F-4D97-AF65-F5344CB8AC3E}">
        <p14:creationId xmlns:p14="http://schemas.microsoft.com/office/powerpoint/2010/main" val="175556957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hdr="0" ftr="0" dt="0"/>
  <p:txStyles>
    <p:titleStyle>
      <a:lvl1pPr algn="l" defTabSz="457200" rtl="0" eaLnBrk="1" latinLnBrk="0" hangingPunct="1">
        <a:spcBef>
          <a:spcPct val="0"/>
        </a:spcBef>
        <a:buNone/>
        <a:defRPr sz="3500" kern="1200">
          <a:solidFill>
            <a:schemeClr val="tx1">
              <a:lumMod val="75000"/>
              <a:lumOff val="25000"/>
            </a:schemeClr>
          </a:solidFill>
          <a:latin typeface="+mj-lt"/>
          <a:ea typeface="+mj-ea"/>
          <a:cs typeface="+mj-cs"/>
        </a:defRPr>
      </a:lvl1pPr>
    </p:titleStyle>
    <p:bodyStyle>
      <a:lvl1pPr marL="0" indent="0" algn="l" defTabSz="457200" rtl="0" eaLnBrk="1" latinLnBrk="0" hangingPunct="1">
        <a:lnSpc>
          <a:spcPct val="105000"/>
        </a:lnSpc>
        <a:spcBef>
          <a:spcPts val="0"/>
        </a:spcBef>
        <a:spcAft>
          <a:spcPts val="600"/>
        </a:spcAft>
        <a:buFont typeface="Arial" panose="020B0604020202020204" pitchFamily="34" charset="0"/>
        <a:buNone/>
        <a:tabLst/>
        <a:defRPr sz="2000" kern="1200">
          <a:solidFill>
            <a:schemeClr val="tx1">
              <a:lumMod val="75000"/>
              <a:lumOff val="25000"/>
            </a:schemeClr>
          </a:solidFill>
          <a:latin typeface="+mn-lt"/>
          <a:ea typeface="+mn-ea"/>
          <a:cs typeface="+mn-cs"/>
        </a:defRPr>
      </a:lvl1pPr>
      <a:lvl2pPr marL="432000" indent="-216000" algn="l" defTabSz="457200" rtl="0" eaLnBrk="1" latinLnBrk="0" hangingPunct="1">
        <a:lnSpc>
          <a:spcPct val="105000"/>
        </a:lnSpc>
        <a:spcBef>
          <a:spcPts val="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2pPr>
      <a:lvl3pPr marL="648000" indent="-216000" algn="l" defTabSz="457200" rtl="0" eaLnBrk="1" latinLnBrk="0" hangingPunct="1">
        <a:lnSpc>
          <a:spcPct val="105000"/>
        </a:lnSpc>
        <a:spcBef>
          <a:spcPts val="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864000" indent="-216000" algn="l" defTabSz="457200" rtl="0" eaLnBrk="1" latinLnBrk="0" hangingPunct="1">
        <a:lnSpc>
          <a:spcPct val="105000"/>
        </a:lnSpc>
        <a:spcBef>
          <a:spcPts val="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4pPr>
      <a:lvl5pPr marL="0" indent="0" algn="l" defTabSz="457200" rtl="0" eaLnBrk="1" latinLnBrk="0" hangingPunct="1">
        <a:lnSpc>
          <a:spcPct val="110000"/>
        </a:lnSpc>
        <a:spcBef>
          <a:spcPts val="0"/>
        </a:spcBef>
        <a:spcAft>
          <a:spcPts val="600"/>
        </a:spcAft>
        <a:buFont typeface="Arial" panose="020B0604020202020204" pitchFamily="34" charset="0"/>
        <a:buNone/>
        <a:tabLst/>
        <a:defRPr sz="1400" kern="1200">
          <a:solidFill>
            <a:schemeClr val="tx1">
              <a:lumMod val="75000"/>
              <a:lumOff val="25000"/>
            </a:schemeClr>
          </a:solidFill>
          <a:latin typeface="+mn-lt"/>
          <a:ea typeface="+mn-ea"/>
          <a:cs typeface="+mn-cs"/>
        </a:defRPr>
      </a:lvl5pPr>
      <a:lvl6pPr marL="432000" indent="-216000" algn="l" defTabSz="457200" rtl="0" eaLnBrk="1" latinLnBrk="0" hangingPunct="1">
        <a:lnSpc>
          <a:spcPct val="110000"/>
        </a:lnSpc>
        <a:spcBef>
          <a:spcPts val="0"/>
        </a:spcBef>
        <a:spcAft>
          <a:spcPts val="600"/>
        </a:spcAft>
        <a:buFont typeface="Arial" panose="020B0604020202020204" pitchFamily="34" charset="0"/>
        <a:buChar char="•"/>
        <a:defRPr sz="1400" kern="1200">
          <a:solidFill>
            <a:schemeClr val="tx1">
              <a:lumMod val="75000"/>
              <a:lumOff val="25000"/>
            </a:schemeClr>
          </a:solidFill>
          <a:latin typeface="+mn-lt"/>
          <a:ea typeface="+mn-ea"/>
          <a:cs typeface="+mn-cs"/>
        </a:defRPr>
      </a:lvl6pPr>
      <a:lvl7pPr marL="648000" indent="-216000" algn="l" defTabSz="457200" rtl="0" eaLnBrk="1" latinLnBrk="0" hangingPunct="1">
        <a:lnSpc>
          <a:spcPct val="110000"/>
        </a:lnSpc>
        <a:spcBef>
          <a:spcPts val="0"/>
        </a:spcBef>
        <a:spcAft>
          <a:spcPts val="600"/>
        </a:spcAft>
        <a:buFont typeface="Arial" panose="020B0604020202020204" pitchFamily="34" charset="0"/>
        <a:buChar char="–"/>
        <a:defRPr sz="1400" kern="1200">
          <a:solidFill>
            <a:schemeClr val="tx1">
              <a:lumMod val="75000"/>
              <a:lumOff val="25000"/>
            </a:schemeClr>
          </a:solidFill>
          <a:latin typeface="+mn-lt"/>
          <a:ea typeface="+mn-ea"/>
          <a:cs typeface="+mn-cs"/>
        </a:defRPr>
      </a:lvl7pPr>
      <a:lvl8pPr marL="864000" indent="-216000" algn="l" defTabSz="457200" rtl="0" eaLnBrk="1" latinLnBrk="0" hangingPunct="1">
        <a:lnSpc>
          <a:spcPct val="110000"/>
        </a:lnSpc>
        <a:spcBef>
          <a:spcPts val="0"/>
        </a:spcBef>
        <a:spcAft>
          <a:spcPts val="600"/>
        </a:spcAft>
        <a:buFont typeface="Arial" panose="020B0604020202020204" pitchFamily="34" charset="0"/>
        <a:buChar char="–"/>
        <a:defRPr sz="1400" kern="1200">
          <a:solidFill>
            <a:schemeClr val="tx1">
              <a:lumMod val="75000"/>
              <a:lumOff val="25000"/>
            </a:schemeClr>
          </a:solidFill>
          <a:latin typeface="+mn-lt"/>
          <a:ea typeface="+mn-ea"/>
          <a:cs typeface="+mn-cs"/>
        </a:defRPr>
      </a:lvl8pPr>
      <a:lvl9pPr marL="0" indent="0" algn="l" defTabSz="457200" rtl="0" eaLnBrk="1" latinLnBrk="0" hangingPunct="1">
        <a:lnSpc>
          <a:spcPct val="110000"/>
        </a:lnSpc>
        <a:spcBef>
          <a:spcPts val="0"/>
        </a:spcBef>
        <a:spcAft>
          <a:spcPts val="600"/>
        </a:spcAft>
        <a:buFont typeface="Arial"/>
        <a:buNone/>
        <a:defRPr sz="2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9C4E12-5510-496B-A0C0-C2251B16B4A1}"/>
              </a:ext>
            </a:extLst>
          </p:cNvPr>
          <p:cNvGraphicFramePr>
            <a:graphicFrameLocks noChangeAspect="1"/>
          </p:cNvGraphicFramePr>
          <p:nvPr>
            <p:custDataLst>
              <p:tags r:id="rId10"/>
            </p:custDataLst>
            <p:extLst>
              <p:ext uri="{D42A27DB-BD31-4B8C-83A1-F6EECF244321}">
                <p14:modId xmlns:p14="http://schemas.microsoft.com/office/powerpoint/2010/main" val="4131085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5" name="Object 4" hidden="1">
                        <a:extLst>
                          <a:ext uri="{FF2B5EF4-FFF2-40B4-BE49-F238E27FC236}">
                            <a16:creationId xmlns:a16="http://schemas.microsoft.com/office/drawing/2014/main" id="{E29C4E12-5510-496B-A0C0-C2251B16B4A1}"/>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DE71AAE-3BD1-4B8A-9A74-A870786A8DD7}"/>
              </a:ext>
            </a:extLst>
          </p:cNvPr>
          <p:cNvSpPr/>
          <p:nvPr>
            <p:custDataLst>
              <p:tags r:id="rId11"/>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fr-FR" sz="35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531693" y="540000"/>
            <a:ext cx="11209847" cy="1143000"/>
          </a:xfrm>
          <a:prstGeom prst="rect">
            <a:avLst/>
          </a:prstGeom>
        </p:spPr>
        <p:txBody>
          <a:bodyPr vert="horz" lIns="0" tIns="0" rIns="0" bIns="0" rtlCol="0" anchor="t">
            <a:noAutofit/>
          </a:bodyPr>
          <a:lstStyle/>
          <a:p>
            <a:r>
              <a:rPr lang="fr-FR" dirty="0"/>
              <a:t>Click to </a:t>
            </a:r>
            <a:r>
              <a:rPr lang="fr-FR" dirty="0" err="1"/>
              <a:t>edit</a:t>
            </a:r>
            <a:r>
              <a:rPr lang="fr-FR" dirty="0"/>
              <a:t> Master </a:t>
            </a:r>
            <a:r>
              <a:rPr lang="fr-FR" dirty="0" err="1"/>
              <a:t>title</a:t>
            </a:r>
            <a:r>
              <a:rPr lang="fr-FR" dirty="0"/>
              <a:t> style</a:t>
            </a:r>
          </a:p>
        </p:txBody>
      </p:sp>
      <p:sp>
        <p:nvSpPr>
          <p:cNvPr id="3" name="Text Placeholder 2"/>
          <p:cNvSpPr>
            <a:spLocks noGrp="1"/>
          </p:cNvSpPr>
          <p:nvPr>
            <p:ph type="body" idx="1"/>
          </p:nvPr>
        </p:nvSpPr>
        <p:spPr>
          <a:xfrm>
            <a:off x="531693" y="1800002"/>
            <a:ext cx="10253929" cy="4525963"/>
          </a:xfrm>
          <a:prstGeom prst="rect">
            <a:avLst/>
          </a:prstGeom>
        </p:spPr>
        <p:txBody>
          <a:bodyPr vert="horz" lIns="0" tIns="0" rIns="0" bIns="0" rtlCol="0">
            <a:noAutofit/>
          </a:bodyPr>
          <a:lstStyle/>
          <a:p>
            <a:pPr lvl="0"/>
            <a:endParaRPr lang="fr-FR" dirty="0"/>
          </a:p>
        </p:txBody>
      </p:sp>
      <p:sp>
        <p:nvSpPr>
          <p:cNvPr id="6" name="Slide Number Placeholder 5"/>
          <p:cNvSpPr>
            <a:spLocks noGrp="1"/>
          </p:cNvSpPr>
          <p:nvPr>
            <p:ph type="sldNum" sz="quarter" idx="4"/>
          </p:nvPr>
        </p:nvSpPr>
        <p:spPr>
          <a:xfrm>
            <a:off x="8737600" y="6356353"/>
            <a:ext cx="3022400" cy="365125"/>
          </a:xfrm>
          <a:prstGeom prst="rect">
            <a:avLst/>
          </a:prstGeom>
        </p:spPr>
        <p:txBody>
          <a:bodyPr vert="horz" lIns="0" tIns="0" rIns="0" bIns="0" rtlCol="0" anchor="ctr"/>
          <a:lstStyle>
            <a:lvl1pPr algn="r">
              <a:defRPr sz="900">
                <a:solidFill>
                  <a:schemeClr val="tx1"/>
                </a:solidFill>
              </a:defRPr>
            </a:lvl1pPr>
          </a:lstStyle>
          <a:p>
            <a:fld id="{1E7C7488-880A-664D-9DEB-69C9F2F4B68C}" type="slidenum">
              <a:rPr lang="en-US" smtClean="0"/>
              <a:pPr/>
              <a:t>‹N°›</a:t>
            </a:fld>
            <a:endParaRPr lang="en-US" dirty="0"/>
          </a:p>
        </p:txBody>
      </p:sp>
    </p:spTree>
    <p:extLst>
      <p:ext uri="{BB962C8B-B14F-4D97-AF65-F5344CB8AC3E}">
        <p14:creationId xmlns:p14="http://schemas.microsoft.com/office/powerpoint/2010/main" val="30022905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ftr="0" dt="0"/>
  <p:txStyles>
    <p:titleStyle>
      <a:lvl1pPr algn="l" defTabSz="457200" rtl="0" eaLnBrk="1" latinLnBrk="0" hangingPunct="1">
        <a:spcBef>
          <a:spcPct val="0"/>
        </a:spcBef>
        <a:buNone/>
        <a:defRPr sz="3500" kern="1200">
          <a:solidFill>
            <a:schemeClr val="tx1">
              <a:lumMod val="75000"/>
              <a:lumOff val="25000"/>
            </a:schemeClr>
          </a:solidFill>
          <a:latin typeface="+mj-lt"/>
          <a:ea typeface="+mj-ea"/>
          <a:cs typeface="+mj-cs"/>
        </a:defRPr>
      </a:lvl1pPr>
    </p:titleStyle>
    <p:bodyStyle>
      <a:lvl1pPr marL="0" indent="0" algn="l" defTabSz="457200" rtl="0" eaLnBrk="1" latinLnBrk="0" hangingPunct="1">
        <a:lnSpc>
          <a:spcPct val="105000"/>
        </a:lnSpc>
        <a:spcBef>
          <a:spcPts val="0"/>
        </a:spcBef>
        <a:spcAft>
          <a:spcPts val="600"/>
        </a:spcAft>
        <a:buFont typeface="Arial" panose="020B0604020202020204" pitchFamily="34" charset="0"/>
        <a:buNone/>
        <a:tabLst/>
        <a:defRPr sz="2000" kern="1200">
          <a:solidFill>
            <a:schemeClr val="tx1">
              <a:lumMod val="75000"/>
              <a:lumOff val="25000"/>
            </a:schemeClr>
          </a:solidFill>
          <a:latin typeface="+mn-lt"/>
          <a:ea typeface="+mn-ea"/>
          <a:cs typeface="+mn-cs"/>
        </a:defRPr>
      </a:lvl1pPr>
      <a:lvl2pPr marL="432000" indent="-216000" algn="l" defTabSz="457200" rtl="0" eaLnBrk="1" latinLnBrk="0" hangingPunct="1">
        <a:lnSpc>
          <a:spcPct val="105000"/>
        </a:lnSpc>
        <a:spcBef>
          <a:spcPts val="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2pPr>
      <a:lvl3pPr marL="648000" indent="-216000" algn="l" defTabSz="457200" rtl="0" eaLnBrk="1" latinLnBrk="0" hangingPunct="1">
        <a:lnSpc>
          <a:spcPct val="105000"/>
        </a:lnSpc>
        <a:spcBef>
          <a:spcPts val="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864000" indent="-216000" algn="l" defTabSz="457200" rtl="0" eaLnBrk="1" latinLnBrk="0" hangingPunct="1">
        <a:lnSpc>
          <a:spcPct val="105000"/>
        </a:lnSpc>
        <a:spcBef>
          <a:spcPts val="0"/>
        </a:spcBef>
        <a:spcAft>
          <a:spcPts val="600"/>
        </a:spcAft>
        <a:buFont typeface="Arial" panose="020B0604020202020204" pitchFamily="34" charset="0"/>
        <a:buChar char="–"/>
        <a:tabLst/>
        <a:defRPr sz="2000" kern="1200">
          <a:solidFill>
            <a:schemeClr val="tx1">
              <a:lumMod val="75000"/>
              <a:lumOff val="25000"/>
            </a:schemeClr>
          </a:solidFill>
          <a:latin typeface="+mn-lt"/>
          <a:ea typeface="+mn-ea"/>
          <a:cs typeface="+mn-cs"/>
        </a:defRPr>
      </a:lvl4pPr>
      <a:lvl5pPr marL="0" indent="0" algn="l" defTabSz="457200" rtl="0" eaLnBrk="1" latinLnBrk="0" hangingPunct="1">
        <a:lnSpc>
          <a:spcPct val="110000"/>
        </a:lnSpc>
        <a:spcBef>
          <a:spcPts val="0"/>
        </a:spcBef>
        <a:spcAft>
          <a:spcPts val="600"/>
        </a:spcAft>
        <a:buFont typeface="Arial" panose="020B0604020202020204" pitchFamily="34" charset="0"/>
        <a:buNone/>
        <a:tabLst/>
        <a:defRPr sz="1400" kern="1200">
          <a:solidFill>
            <a:schemeClr val="tx1">
              <a:lumMod val="75000"/>
              <a:lumOff val="25000"/>
            </a:schemeClr>
          </a:solidFill>
          <a:latin typeface="+mn-lt"/>
          <a:ea typeface="+mn-ea"/>
          <a:cs typeface="+mn-cs"/>
        </a:defRPr>
      </a:lvl5pPr>
      <a:lvl6pPr marL="432000" indent="-216000" algn="l" defTabSz="457200" rtl="0" eaLnBrk="1" latinLnBrk="0" hangingPunct="1">
        <a:lnSpc>
          <a:spcPct val="110000"/>
        </a:lnSpc>
        <a:spcBef>
          <a:spcPts val="0"/>
        </a:spcBef>
        <a:spcAft>
          <a:spcPts val="600"/>
        </a:spcAft>
        <a:buFont typeface="Arial" panose="020B0604020202020204" pitchFamily="34" charset="0"/>
        <a:buChar char="•"/>
        <a:defRPr sz="1400" kern="1200">
          <a:solidFill>
            <a:schemeClr val="tx1">
              <a:lumMod val="75000"/>
              <a:lumOff val="25000"/>
            </a:schemeClr>
          </a:solidFill>
          <a:latin typeface="+mn-lt"/>
          <a:ea typeface="+mn-ea"/>
          <a:cs typeface="+mn-cs"/>
        </a:defRPr>
      </a:lvl6pPr>
      <a:lvl7pPr marL="648000" indent="-216000" algn="l" defTabSz="457200" rtl="0" eaLnBrk="1" latinLnBrk="0" hangingPunct="1">
        <a:lnSpc>
          <a:spcPct val="110000"/>
        </a:lnSpc>
        <a:spcBef>
          <a:spcPts val="0"/>
        </a:spcBef>
        <a:spcAft>
          <a:spcPts val="600"/>
        </a:spcAft>
        <a:buFont typeface="Arial" panose="020B0604020202020204" pitchFamily="34" charset="0"/>
        <a:buChar char="–"/>
        <a:defRPr sz="1400" kern="1200">
          <a:solidFill>
            <a:schemeClr val="tx1">
              <a:lumMod val="75000"/>
              <a:lumOff val="25000"/>
            </a:schemeClr>
          </a:solidFill>
          <a:latin typeface="+mn-lt"/>
          <a:ea typeface="+mn-ea"/>
          <a:cs typeface="+mn-cs"/>
        </a:defRPr>
      </a:lvl7pPr>
      <a:lvl8pPr marL="864000" indent="-216000" algn="l" defTabSz="457200" rtl="0" eaLnBrk="1" latinLnBrk="0" hangingPunct="1">
        <a:lnSpc>
          <a:spcPct val="110000"/>
        </a:lnSpc>
        <a:spcBef>
          <a:spcPts val="0"/>
        </a:spcBef>
        <a:spcAft>
          <a:spcPts val="600"/>
        </a:spcAft>
        <a:buFont typeface="Arial" panose="020B0604020202020204" pitchFamily="34" charset="0"/>
        <a:buChar char="–"/>
        <a:defRPr sz="1400" kern="1200">
          <a:solidFill>
            <a:schemeClr val="tx1">
              <a:lumMod val="75000"/>
              <a:lumOff val="25000"/>
            </a:schemeClr>
          </a:solidFill>
          <a:latin typeface="+mn-lt"/>
          <a:ea typeface="+mn-ea"/>
          <a:cs typeface="+mn-cs"/>
        </a:defRPr>
      </a:lvl8pPr>
      <a:lvl9pPr marL="0" indent="0" algn="l" defTabSz="457200" rtl="0" eaLnBrk="1" latinLnBrk="0" hangingPunct="1">
        <a:lnSpc>
          <a:spcPct val="110000"/>
        </a:lnSpc>
        <a:spcBef>
          <a:spcPts val="0"/>
        </a:spcBef>
        <a:spcAft>
          <a:spcPts val="600"/>
        </a:spcAft>
        <a:buFont typeface="Arial"/>
        <a:buNone/>
        <a:defRPr sz="2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themeOverride" Target="../theme/themeOverride1.xml"/><Relationship Id="rId6" Type="http://schemas.openxmlformats.org/officeDocument/2006/relationships/oleObject" Target="../embeddings/oleObject17.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60.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chart" Target="../charts/chart2.xml"/><Relationship Id="rId5" Type="http://schemas.openxmlformats.org/officeDocument/2006/relationships/image" Target="../media/image1.emf"/><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2729">
            <a:alpha val="80000"/>
          </a:srgb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C0E8577-EA31-4C4E-953A-9544860B52B6}"/>
              </a:ext>
            </a:extLst>
          </p:cNvPr>
          <p:cNvGraphicFramePr>
            <a:graphicFrameLocks noChangeAspect="1"/>
          </p:cNvGraphicFramePr>
          <p:nvPr>
            <p:custDataLst>
              <p:tags r:id="rId2"/>
            </p:custDataLst>
            <p:extLst>
              <p:ext uri="{D42A27DB-BD31-4B8C-83A1-F6EECF244321}">
                <p14:modId xmlns:p14="http://schemas.microsoft.com/office/powerpoint/2010/main" val="1403362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6" name="Object 5" hidden="1">
                        <a:extLst>
                          <a:ext uri="{FF2B5EF4-FFF2-40B4-BE49-F238E27FC236}">
                            <a16:creationId xmlns:a16="http://schemas.microsoft.com/office/drawing/2014/main" id="{CC0E8577-EA31-4C4E-953A-9544860B52B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26A9943-D22F-475C-9E7C-E947841EDC3B}"/>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fr-FR" sz="350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E76BA6E0-E0E9-934A-902D-F0D957C4904E}"/>
              </a:ext>
            </a:extLst>
          </p:cNvPr>
          <p:cNvSpPr>
            <a:spLocks noGrp="1"/>
          </p:cNvSpPr>
          <p:nvPr>
            <p:ph type="ctrTitle"/>
          </p:nvPr>
        </p:nvSpPr>
        <p:spPr>
          <a:xfrm>
            <a:off x="522312" y="1890000"/>
            <a:ext cx="7990751" cy="3770263"/>
          </a:xfrm>
        </p:spPr>
        <p:txBody>
          <a:bodyPr/>
          <a:lstStyle/>
          <a:p>
            <a:pPr algn="ctr"/>
            <a:r>
              <a:rPr lang="fr-FR" dirty="0">
                <a:latin typeface="Arial Black" panose="020B0A04020102020204" pitchFamily="34" charset="0"/>
              </a:rPr>
              <a:t>THEME : Les enjeux de la diversification de la base des exportations</a:t>
            </a:r>
            <a:br>
              <a:rPr lang="fr-FR" dirty="0">
                <a:latin typeface="Arial Black" panose="020B0A04020102020204" pitchFamily="34" charset="0"/>
              </a:rPr>
            </a:br>
            <a:br>
              <a:rPr lang="fr-FR" dirty="0">
                <a:latin typeface="Arial Black" panose="020B0A04020102020204" pitchFamily="34" charset="0"/>
              </a:rPr>
            </a:br>
            <a:r>
              <a:rPr lang="fr-FR" dirty="0"/>
              <a:t>------------------</a:t>
            </a:r>
            <a:br>
              <a:rPr lang="fr-FR" dirty="0"/>
            </a:br>
            <a:br>
              <a:rPr lang="fr-FR" dirty="0"/>
            </a:br>
            <a:r>
              <a:rPr lang="fr-FR" b="0" dirty="0"/>
              <a:t>«</a:t>
            </a:r>
            <a:r>
              <a:rPr lang="fr-FR" dirty="0">
                <a:latin typeface="Arial Black" panose="020B0A04020102020204" pitchFamily="34" charset="0"/>
              </a:rPr>
              <a:t>Focus pays 3 : BURKINA FASO </a:t>
            </a:r>
            <a:r>
              <a:rPr lang="fr-FR" b="0" dirty="0"/>
              <a:t>»</a:t>
            </a:r>
            <a:endParaRPr lang="fr-FR" sz="3600" b="0" dirty="0">
              <a:latin typeface="+mn-lt"/>
              <a:cs typeface="Times New Roman" panose="02020603050405020304" pitchFamily="18" charset="0"/>
            </a:endParaRPr>
          </a:p>
        </p:txBody>
      </p:sp>
      <p:sp>
        <p:nvSpPr>
          <p:cNvPr id="3" name="Subtitle 2">
            <a:extLst>
              <a:ext uri="{FF2B5EF4-FFF2-40B4-BE49-F238E27FC236}">
                <a16:creationId xmlns:a16="http://schemas.microsoft.com/office/drawing/2014/main" id="{C6921C12-088B-4F48-8655-6E3E3183D7C6}"/>
              </a:ext>
            </a:extLst>
          </p:cNvPr>
          <p:cNvSpPr>
            <a:spLocks noGrp="1"/>
          </p:cNvSpPr>
          <p:nvPr>
            <p:ph type="subTitle" idx="1"/>
          </p:nvPr>
        </p:nvSpPr>
        <p:spPr>
          <a:xfrm>
            <a:off x="6239256" y="5253912"/>
            <a:ext cx="2201594" cy="1296000"/>
          </a:xfrm>
        </p:spPr>
        <p:txBody>
          <a:bodyPr/>
          <a:lstStyle/>
          <a:p>
            <a:r>
              <a:rPr lang="fr-FR" dirty="0">
                <a:solidFill>
                  <a:schemeClr val="tx2"/>
                </a:solidFill>
              </a:rPr>
              <a:t>Jeudi 21 janvier 2020</a:t>
            </a:r>
          </a:p>
        </p:txBody>
      </p:sp>
      <p:sp>
        <p:nvSpPr>
          <p:cNvPr id="4" name="TextBox 3">
            <a:extLst>
              <a:ext uri="{FF2B5EF4-FFF2-40B4-BE49-F238E27FC236}">
                <a16:creationId xmlns:a16="http://schemas.microsoft.com/office/drawing/2014/main" id="{2D302677-2D6B-4940-98F6-6310F60E787B}"/>
              </a:ext>
            </a:extLst>
          </p:cNvPr>
          <p:cNvSpPr txBox="1"/>
          <p:nvPr/>
        </p:nvSpPr>
        <p:spPr>
          <a:xfrm>
            <a:off x="10348111" y="1575303"/>
            <a:ext cx="0" cy="0"/>
          </a:xfrm>
          <a:prstGeom prst="rect">
            <a:avLst/>
          </a:prstGeom>
          <a:noFill/>
        </p:spPr>
        <p:txBody>
          <a:bodyPr wrap="none" lIns="0" tIns="0" bIns="0" rtlCol="0">
            <a:noAutofit/>
          </a:bodyPr>
          <a:lstStyle/>
          <a:p>
            <a:endParaRPr lang="fr-FR" sz="1150" b="1" dirty="0"/>
          </a:p>
        </p:txBody>
      </p:sp>
    </p:spTree>
    <p:extLst>
      <p:ext uri="{BB962C8B-B14F-4D97-AF65-F5344CB8AC3E}">
        <p14:creationId xmlns:p14="http://schemas.microsoft.com/office/powerpoint/2010/main" val="177945286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853499"/>
            <a:ext cx="10591181" cy="5649096"/>
          </a:xfrm>
        </p:spPr>
        <p:txBody>
          <a:bodyPr/>
          <a:lstStyle/>
          <a:p>
            <a:pPr algn="just"/>
            <a:r>
              <a:rPr lang="fr-FR" sz="2400" dirty="0">
                <a:solidFill>
                  <a:schemeClr val="tx1"/>
                </a:solidFill>
                <a:latin typeface="Arial" panose="020B0604020202020204" pitchFamily="34" charset="0"/>
                <a:cs typeface="Arial" panose="020B0604020202020204" pitchFamily="34" charset="0"/>
              </a:rPr>
              <a:t>La forte volatilité des prix des matières premières, associée aux crises des dernières années, a ralenti la croissance économique et a montré la forte vulnérabilité des économies de l’UEMOA aux chocs et ce malgré leur faible niveau d’intégration aux marchés mondiaux, soulignant la nécessité de leur transformation structurelle.</a:t>
            </a:r>
          </a:p>
          <a:p>
            <a:pPr algn="just"/>
            <a:r>
              <a:rPr lang="fr-FR" sz="2400" dirty="0">
                <a:solidFill>
                  <a:schemeClr val="tx1"/>
                </a:solidFill>
                <a:latin typeface="Arial" panose="020B0604020202020204" pitchFamily="34" charset="0"/>
                <a:cs typeface="Arial" panose="020B0604020202020204" pitchFamily="34" charset="0"/>
              </a:rPr>
              <a:t>En effet, cette relative spécialisation de la production et des exportations des pays et son impact négatif sur le développement confirment la nécessité de faire de la diversification une priorité des réformes économiques. La question qui se pose alors est de savoir comment renforcer le processus de diversification afin de soutenir la croissance et d’améliorer la compétitivité des économies.</a:t>
            </a:r>
          </a:p>
          <a:p>
            <a:pPr algn="just"/>
            <a:endParaRPr lang="fr-FR" dirty="0">
              <a:solidFill>
                <a:schemeClr val="tx1"/>
              </a:solidFill>
              <a:latin typeface="Arial" panose="020B0604020202020204" pitchFamily="34" charset="0"/>
              <a:cs typeface="Arial" panose="020B0604020202020204" pitchFamily="34" charset="0"/>
            </a:endParaRPr>
          </a:p>
          <a:p>
            <a:pPr algn="ctr"/>
            <a:r>
              <a:rPr lang="fr-FR" sz="2000" b="1" i="1" dirty="0">
                <a:solidFill>
                  <a:srgbClr val="FF0000"/>
                </a:solidFill>
                <a:latin typeface="Arial" panose="020B0604020202020204" pitchFamily="34" charset="0"/>
                <a:cs typeface="Arial" panose="020B0604020202020204" pitchFamily="34" charset="0"/>
              </a:rPr>
              <a:t>Faire de la diversification de la base des exportations un moteur du changement structurel des économies de l’UEMOA</a:t>
            </a: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10</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151500"/>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127383" y="1301198"/>
              <a:ext cx="9611370" cy="512755"/>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ENJEUX DE LA DIVERSIFICATION DE LA BASE DES EXPORTATIONS</a:t>
              </a:r>
              <a:endParaRPr lang="fr-CA" sz="2200" b="1" dirty="0">
                <a:latin typeface="Arial" panose="020B0604020202020204" pitchFamily="34" charset="0"/>
                <a:cs typeface="Arial" panose="020B0604020202020204" pitchFamily="34" charset="0"/>
              </a:endParaRP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4</a:t>
              </a:r>
            </a:p>
          </p:txBody>
        </p:sp>
      </p:grpSp>
      <p:sp>
        <p:nvSpPr>
          <p:cNvPr id="8" name="Isosceles Triangle 31">
            <a:extLst>
              <a:ext uri="{FF2B5EF4-FFF2-40B4-BE49-F238E27FC236}">
                <a16:creationId xmlns:a16="http://schemas.microsoft.com/office/drawing/2014/main" id="{1BB9B218-4870-4553-9748-6FC8CC139180}"/>
              </a:ext>
            </a:extLst>
          </p:cNvPr>
          <p:cNvSpPr/>
          <p:nvPr/>
        </p:nvSpPr>
        <p:spPr>
          <a:xfrm rot="10800000">
            <a:off x="4470010" y="5337322"/>
            <a:ext cx="3545840" cy="209264"/>
          </a:xfrm>
          <a:prstGeom prst="triangl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cs typeface="Times New Roman" panose="02020603050405020304" pitchFamily="18" charset="0"/>
            </a:endParaRPr>
          </a:p>
        </p:txBody>
      </p:sp>
    </p:spTree>
    <p:extLst>
      <p:ext uri="{BB962C8B-B14F-4D97-AF65-F5344CB8AC3E}">
        <p14:creationId xmlns:p14="http://schemas.microsoft.com/office/powerpoint/2010/main" val="108244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853498"/>
            <a:ext cx="10591181" cy="5748469"/>
          </a:xfrm>
        </p:spPr>
        <p:txBody>
          <a:bodyPr/>
          <a:lstStyle/>
          <a:p>
            <a:pPr algn="just"/>
            <a:r>
              <a:rPr lang="fr-FR" sz="2400" dirty="0">
                <a:solidFill>
                  <a:schemeClr val="tx1"/>
                </a:solidFill>
                <a:latin typeface="Arial" panose="020B0604020202020204" pitchFamily="34" charset="0"/>
                <a:cs typeface="Arial" panose="020B0604020202020204" pitchFamily="34" charset="0"/>
              </a:rPr>
              <a:t>Les exportations constituent un levier important pour accélérer la croissance pour plusieurs raisons. </a:t>
            </a:r>
          </a:p>
          <a:p>
            <a:pPr algn="just"/>
            <a:r>
              <a:rPr lang="fr-FR" sz="2400" dirty="0">
                <a:solidFill>
                  <a:schemeClr val="tx1"/>
                </a:solidFill>
                <a:latin typeface="Arial" panose="020B0604020202020204" pitchFamily="34" charset="0"/>
                <a:cs typeface="Arial" panose="020B0604020202020204" pitchFamily="34" charset="0"/>
              </a:rPr>
              <a:t>Le premier effet se situe du </a:t>
            </a:r>
            <a:r>
              <a:rPr lang="fr-FR" sz="2400" dirty="0">
                <a:solidFill>
                  <a:srgbClr val="FF0000"/>
                </a:solidFill>
                <a:latin typeface="Arial" panose="020B0604020202020204" pitchFamily="34" charset="0"/>
                <a:cs typeface="Arial" panose="020B0604020202020204" pitchFamily="34" charset="0"/>
              </a:rPr>
              <a:t>coté de la demande</a:t>
            </a:r>
            <a:r>
              <a:rPr lang="fr-FR" sz="2400" dirty="0">
                <a:solidFill>
                  <a:schemeClr val="tx1"/>
                </a:solidFill>
                <a:latin typeface="Arial" panose="020B0604020202020204" pitchFamily="34" charset="0"/>
                <a:cs typeface="Arial" panose="020B0604020202020204" pitchFamily="34" charset="0"/>
              </a:rPr>
              <a:t>. Les exportations constituent des ventes sur le marché international, qui est bien plus large et plus riche que le marché intérieur. Le marché international outre les contraintes est opportunité de mieux rémunérer surtout pour les pays petits et pauvres où la </a:t>
            </a:r>
            <a:r>
              <a:rPr lang="fr-FR" sz="2400" dirty="0">
                <a:solidFill>
                  <a:schemeClr val="accent6">
                    <a:lumMod val="75000"/>
                  </a:schemeClr>
                </a:solidFill>
                <a:latin typeface="Arial" panose="020B0604020202020204" pitchFamily="34" charset="0"/>
                <a:cs typeface="Arial" panose="020B0604020202020204" pitchFamily="34" charset="0"/>
              </a:rPr>
              <a:t>demande intérieure effective est fortement contrainte par l’étroitesse du marché et des revenus</a:t>
            </a:r>
            <a:r>
              <a:rPr lang="fr-FR" sz="2400" dirty="0">
                <a:solidFill>
                  <a:schemeClr val="tx1"/>
                </a:solidFill>
                <a:latin typeface="Arial" panose="020B0604020202020204" pitchFamily="34" charset="0"/>
                <a:cs typeface="Arial" panose="020B0604020202020204" pitchFamily="34" charset="0"/>
              </a:rPr>
              <a:t>.</a:t>
            </a:r>
          </a:p>
          <a:p>
            <a:pPr algn="just"/>
            <a:r>
              <a:rPr lang="fr-FR" sz="2400" dirty="0">
                <a:solidFill>
                  <a:schemeClr val="tx1"/>
                </a:solidFill>
                <a:latin typeface="Arial" panose="020B0604020202020204" pitchFamily="34" charset="0"/>
                <a:cs typeface="Arial" panose="020B0604020202020204" pitchFamily="34" charset="0"/>
              </a:rPr>
              <a:t>Le deuxième effet se situe du </a:t>
            </a:r>
            <a:r>
              <a:rPr lang="fr-FR" sz="2400" dirty="0">
                <a:solidFill>
                  <a:srgbClr val="FF0000"/>
                </a:solidFill>
                <a:latin typeface="Arial" panose="020B0604020202020204" pitchFamily="34" charset="0"/>
                <a:cs typeface="Arial" panose="020B0604020202020204" pitchFamily="34" charset="0"/>
              </a:rPr>
              <a:t>coté de la production</a:t>
            </a:r>
            <a:r>
              <a:rPr lang="fr-FR" sz="2400" dirty="0">
                <a:solidFill>
                  <a:schemeClr val="tx1"/>
                </a:solidFill>
                <a:latin typeface="Arial" panose="020B0604020202020204" pitchFamily="34" charset="0"/>
                <a:cs typeface="Arial" panose="020B0604020202020204" pitchFamily="34" charset="0"/>
              </a:rPr>
              <a:t>. La plus grande exposition des opérateurs locaux à la concurrence internationale et aux rigueurs du marché international favorise les effets </a:t>
            </a:r>
            <a:r>
              <a:rPr lang="fr-FR" sz="2400" dirty="0">
                <a:solidFill>
                  <a:schemeClr val="accent6">
                    <a:lumMod val="75000"/>
                  </a:schemeClr>
                </a:solidFill>
                <a:latin typeface="Arial" panose="020B0604020202020204" pitchFamily="34" charset="0"/>
                <a:cs typeface="Arial" panose="020B0604020202020204" pitchFamily="34" charset="0"/>
              </a:rPr>
              <a:t>d’émulation, l’absorption des innovations et donc la compétitivité des secteurs de produits exportables, </a:t>
            </a:r>
            <a:r>
              <a:rPr lang="fr-FR" sz="2400" dirty="0">
                <a:solidFill>
                  <a:schemeClr val="tx1"/>
                </a:solidFill>
                <a:latin typeface="Arial" panose="020B0604020202020204" pitchFamily="34" charset="0"/>
                <a:cs typeface="Arial" panose="020B0604020202020204" pitchFamily="34" charset="0"/>
              </a:rPr>
              <a:t>ce qui est favorable à la transformation et la croissance.</a:t>
            </a: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11</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151500"/>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127383" y="1301198"/>
              <a:ext cx="9611370" cy="512755"/>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ENJEUX DE LA DIVERSIFICATION DE LA BASE DES EXPORTATIONS</a:t>
              </a:r>
              <a:endParaRPr lang="fr-CA" sz="2200" b="1" dirty="0">
                <a:latin typeface="Arial" panose="020B0604020202020204" pitchFamily="34" charset="0"/>
                <a:cs typeface="Arial" panose="020B0604020202020204" pitchFamily="34" charset="0"/>
              </a:endParaRP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4</a:t>
              </a:r>
            </a:p>
          </p:txBody>
        </p:sp>
      </p:grpSp>
    </p:spTree>
    <p:extLst>
      <p:ext uri="{BB962C8B-B14F-4D97-AF65-F5344CB8AC3E}">
        <p14:creationId xmlns:p14="http://schemas.microsoft.com/office/powerpoint/2010/main" val="259954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853499"/>
            <a:ext cx="10591181" cy="5649096"/>
          </a:xfrm>
        </p:spPr>
        <p:txBody>
          <a:bodyPr/>
          <a:lstStyle/>
          <a:p>
            <a:pPr algn="just"/>
            <a:r>
              <a:rPr lang="fr-FR" sz="2400" dirty="0">
                <a:solidFill>
                  <a:schemeClr val="tx1"/>
                </a:solidFill>
                <a:latin typeface="Arial" panose="020B0604020202020204" pitchFamily="34" charset="0"/>
                <a:cs typeface="Arial" panose="020B0604020202020204" pitchFamily="34" charset="0"/>
              </a:rPr>
              <a:t>Troisièmement, un secteur d’exportation dynamique encourage </a:t>
            </a:r>
            <a:r>
              <a:rPr lang="fr-FR" sz="2400" dirty="0">
                <a:solidFill>
                  <a:schemeClr val="accent6">
                    <a:lumMod val="75000"/>
                  </a:schemeClr>
                </a:solidFill>
                <a:latin typeface="Arial" panose="020B0604020202020204" pitchFamily="34" charset="0"/>
                <a:cs typeface="Arial" panose="020B0604020202020204" pitchFamily="34" charset="0"/>
              </a:rPr>
              <a:t>l’investissement national et étranger, augmentant ainsi l’accès au capital et à la technologie</a:t>
            </a:r>
            <a:r>
              <a:rPr lang="fr-FR" sz="2400" dirty="0">
                <a:solidFill>
                  <a:schemeClr val="tx1"/>
                </a:solidFill>
                <a:latin typeface="Arial" panose="020B0604020202020204" pitchFamily="34" charset="0"/>
                <a:cs typeface="Arial" panose="020B0604020202020204" pitchFamily="34" charset="0"/>
              </a:rPr>
              <a:t>. </a:t>
            </a:r>
          </a:p>
          <a:p>
            <a:pPr algn="just"/>
            <a:endParaRPr lang="fr-FR" sz="105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Le quatrième effet est </a:t>
            </a:r>
            <a:r>
              <a:rPr lang="fr-FR" sz="2400" dirty="0">
                <a:solidFill>
                  <a:schemeClr val="accent6">
                    <a:lumMod val="75000"/>
                  </a:schemeClr>
                </a:solidFill>
                <a:latin typeface="Arial" panose="020B0604020202020204" pitchFamily="34" charset="0"/>
                <a:cs typeface="Arial" panose="020B0604020202020204" pitchFamily="34" charset="0"/>
              </a:rPr>
              <a:t>la génération des devises</a:t>
            </a:r>
            <a:r>
              <a:rPr lang="fr-FR" sz="2400" dirty="0">
                <a:solidFill>
                  <a:schemeClr val="tx1"/>
                </a:solidFill>
                <a:latin typeface="Arial" panose="020B0604020202020204" pitchFamily="34" charset="0"/>
                <a:cs typeface="Arial" panose="020B0604020202020204" pitchFamily="34" charset="0"/>
              </a:rPr>
              <a:t>, qui permettent d’améliorer la capacité d’importation et de financer les importations de biens intermédiaires et d’équipement indispensables à la croissance ainsi qu’à l’amélioration de la technologie et de la productivité. </a:t>
            </a:r>
          </a:p>
          <a:p>
            <a:pPr algn="just"/>
            <a:endParaRPr lang="fr-FR" sz="110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Enfin, la croissance tirée par les exportations permet d’éviter </a:t>
            </a:r>
            <a:r>
              <a:rPr lang="fr-FR" sz="2400" dirty="0">
                <a:solidFill>
                  <a:srgbClr val="FF0000"/>
                </a:solidFill>
                <a:latin typeface="Arial" panose="020B0604020202020204" pitchFamily="34" charset="0"/>
                <a:cs typeface="Arial" panose="020B0604020202020204" pitchFamily="34" charset="0"/>
              </a:rPr>
              <a:t>les pressions inflationnistes</a:t>
            </a:r>
            <a:r>
              <a:rPr lang="fr-FR" sz="2400" dirty="0">
                <a:solidFill>
                  <a:schemeClr val="tx1"/>
                </a:solidFill>
                <a:latin typeface="Arial" panose="020B0604020202020204" pitchFamily="34" charset="0"/>
                <a:cs typeface="Arial" panose="020B0604020202020204" pitchFamily="34" charset="0"/>
              </a:rPr>
              <a:t> qu’entraîne souvent une croissance tirée par la consommation interne et de maintenir ainsi </a:t>
            </a:r>
            <a:r>
              <a:rPr lang="fr-FR" sz="2400" dirty="0">
                <a:solidFill>
                  <a:srgbClr val="00B050"/>
                </a:solidFill>
                <a:latin typeface="Arial" panose="020B0604020202020204" pitchFamily="34" charset="0"/>
                <a:cs typeface="Arial" panose="020B0604020202020204" pitchFamily="34" charset="0"/>
              </a:rPr>
              <a:t>la stabilité macroéconomique et la compétitivité internationale</a:t>
            </a:r>
            <a:r>
              <a:rPr lang="fr-FR" sz="2400" dirty="0">
                <a:solidFill>
                  <a:schemeClr val="tx1"/>
                </a:solidFill>
                <a:latin typeface="Arial" panose="020B0604020202020204" pitchFamily="34" charset="0"/>
                <a:cs typeface="Arial" panose="020B0604020202020204" pitchFamily="34" charset="0"/>
              </a:rPr>
              <a:t>. C’est pour ces raisons que l’intégration commerciale est essentielle à la croissance accélérée. </a:t>
            </a: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12</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151500"/>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127383" y="1301198"/>
              <a:ext cx="9611370" cy="512755"/>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ENJEUX DE LA DIVERSIFICATION DE LA BASE DES EXPORTATIONS</a:t>
              </a:r>
              <a:endParaRPr lang="fr-CA" sz="2200" b="1" dirty="0">
                <a:latin typeface="Arial" panose="020B0604020202020204" pitchFamily="34" charset="0"/>
                <a:cs typeface="Arial" panose="020B0604020202020204" pitchFamily="34" charset="0"/>
              </a:endParaRP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4</a:t>
              </a:r>
            </a:p>
          </p:txBody>
        </p:sp>
      </p:grpSp>
    </p:spTree>
    <p:extLst>
      <p:ext uri="{BB962C8B-B14F-4D97-AF65-F5344CB8AC3E}">
        <p14:creationId xmlns:p14="http://schemas.microsoft.com/office/powerpoint/2010/main" val="123637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853499"/>
            <a:ext cx="10591181" cy="3288733"/>
          </a:xfrm>
        </p:spPr>
        <p:txBody>
          <a:bodyPr/>
          <a:lstStyle/>
          <a:p>
            <a:pPr algn="just"/>
            <a:r>
              <a:rPr lang="fr-FR" sz="2400" dirty="0">
                <a:solidFill>
                  <a:schemeClr val="tx1"/>
                </a:solidFill>
                <a:latin typeface="Arial" panose="020B0604020202020204" pitchFamily="34" charset="0"/>
                <a:cs typeface="Arial" panose="020B0604020202020204" pitchFamily="34" charset="0"/>
              </a:rPr>
              <a:t>La faiblesse notoire des exportations constitue un défi majeur que le Burkina devra relever pour diversifier l’économie et renforcer la croissance. L’expérience des pays émergents indiquent que les pays qui participent plus au commerce international parviennent à accélérer la croissance et réduire la pauvreté plus que les autres.</a:t>
            </a:r>
          </a:p>
          <a:p>
            <a:pPr algn="just"/>
            <a:r>
              <a:rPr lang="fr-FR" sz="2400" dirty="0">
                <a:solidFill>
                  <a:schemeClr val="tx1"/>
                </a:solidFill>
                <a:latin typeface="Arial" panose="020B0604020202020204" pitchFamily="34" charset="0"/>
                <a:cs typeface="Arial" panose="020B0604020202020204" pitchFamily="34" charset="0"/>
              </a:rPr>
              <a:t>Les </a:t>
            </a:r>
            <a:r>
              <a:rPr lang="fr-FR" sz="2400" dirty="0">
                <a:solidFill>
                  <a:srgbClr val="FF0000"/>
                </a:solidFill>
                <a:latin typeface="Arial" panose="020B0604020202020204" pitchFamily="34" charset="0"/>
                <a:cs typeface="Arial" panose="020B0604020202020204" pitchFamily="34" charset="0"/>
              </a:rPr>
              <a:t>cinq principaux produits à l'exportation </a:t>
            </a:r>
            <a:r>
              <a:rPr lang="fr-FR" sz="2400" dirty="0">
                <a:solidFill>
                  <a:schemeClr val="tx1"/>
                </a:solidFill>
                <a:latin typeface="Arial" panose="020B0604020202020204" pitchFamily="34" charset="0"/>
                <a:cs typeface="Arial" panose="020B0604020202020204" pitchFamily="34" charset="0"/>
              </a:rPr>
              <a:t>du Burkina Faso que sont : l’or non monétaire, le coton égrené, les graines et fruits oléagineux, les cuirs et peaux préparés, les animaux vivants pour alimentation humaine.</a:t>
            </a:r>
          </a:p>
          <a:p>
            <a:pPr algn="just"/>
            <a:endParaRPr lang="fr-FR" sz="12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13</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151500"/>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127383" y="1301198"/>
              <a:ext cx="9611370" cy="512755"/>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ENJEUX DE LA DIVERSIFICATION DE LA BASE DES EXPORTATIONS</a:t>
              </a:r>
              <a:endParaRPr lang="fr-CA" sz="2200" b="1" dirty="0">
                <a:latin typeface="Arial" panose="020B0604020202020204" pitchFamily="34" charset="0"/>
                <a:cs typeface="Arial" panose="020B0604020202020204" pitchFamily="34" charset="0"/>
              </a:endParaRP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4</a:t>
              </a:r>
            </a:p>
          </p:txBody>
        </p:sp>
      </p:grpSp>
      <p:graphicFrame>
        <p:nvGraphicFramePr>
          <p:cNvPr id="4" name="Tableau 3"/>
          <p:cNvGraphicFramePr>
            <a:graphicFrameLocks noGrp="1"/>
          </p:cNvGraphicFramePr>
          <p:nvPr>
            <p:extLst>
              <p:ext uri="{D42A27DB-BD31-4B8C-83A1-F6EECF244321}">
                <p14:modId xmlns:p14="http://schemas.microsoft.com/office/powerpoint/2010/main" val="3661344392"/>
              </p:ext>
            </p:extLst>
          </p:nvPr>
        </p:nvGraphicFramePr>
        <p:xfrm>
          <a:off x="1140358" y="4232596"/>
          <a:ext cx="10518244" cy="2269998"/>
        </p:xfrm>
        <a:graphic>
          <a:graphicData uri="http://schemas.openxmlformats.org/drawingml/2006/table">
            <a:tbl>
              <a:tblPr>
                <a:tableStyleId>{5C22544A-7EE6-4342-B048-85BDC9FD1C3A}</a:tableStyleId>
              </a:tblPr>
              <a:tblGrid>
                <a:gridCol w="4009949">
                  <a:extLst>
                    <a:ext uri="{9D8B030D-6E8A-4147-A177-3AD203B41FA5}">
                      <a16:colId xmlns:a16="http://schemas.microsoft.com/office/drawing/2014/main" val="3875228137"/>
                    </a:ext>
                  </a:extLst>
                </a:gridCol>
                <a:gridCol w="1301659">
                  <a:extLst>
                    <a:ext uri="{9D8B030D-6E8A-4147-A177-3AD203B41FA5}">
                      <a16:colId xmlns:a16="http://schemas.microsoft.com/office/drawing/2014/main" val="3828783687"/>
                    </a:ext>
                  </a:extLst>
                </a:gridCol>
                <a:gridCol w="1301659">
                  <a:extLst>
                    <a:ext uri="{9D8B030D-6E8A-4147-A177-3AD203B41FA5}">
                      <a16:colId xmlns:a16="http://schemas.microsoft.com/office/drawing/2014/main" val="55106020"/>
                    </a:ext>
                  </a:extLst>
                </a:gridCol>
                <a:gridCol w="1301659">
                  <a:extLst>
                    <a:ext uri="{9D8B030D-6E8A-4147-A177-3AD203B41FA5}">
                      <a16:colId xmlns:a16="http://schemas.microsoft.com/office/drawing/2014/main" val="1813329630"/>
                    </a:ext>
                  </a:extLst>
                </a:gridCol>
                <a:gridCol w="1301659">
                  <a:extLst>
                    <a:ext uri="{9D8B030D-6E8A-4147-A177-3AD203B41FA5}">
                      <a16:colId xmlns:a16="http://schemas.microsoft.com/office/drawing/2014/main" val="796397252"/>
                    </a:ext>
                  </a:extLst>
                </a:gridCol>
                <a:gridCol w="1301659">
                  <a:extLst>
                    <a:ext uri="{9D8B030D-6E8A-4147-A177-3AD203B41FA5}">
                      <a16:colId xmlns:a16="http://schemas.microsoft.com/office/drawing/2014/main" val="3436514289"/>
                    </a:ext>
                  </a:extLst>
                </a:gridCol>
              </a:tblGrid>
              <a:tr h="378333">
                <a:tc>
                  <a:txBody>
                    <a:bodyPr/>
                    <a:lstStyle/>
                    <a:p>
                      <a:pPr algn="l" fontAlgn="b"/>
                      <a:r>
                        <a:rPr lang="fr-FR" sz="2000" u="none" strike="noStrike" dirty="0">
                          <a:effectLst/>
                          <a:latin typeface="Arial" panose="020B0604020202020204" pitchFamily="34" charset="0"/>
                          <a:cs typeface="Arial" panose="020B0604020202020204" pitchFamily="34" charset="0"/>
                        </a:rPr>
                        <a:t>Part relative des produits</a:t>
                      </a:r>
                      <a:endParaRPr lang="fr-FR"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2000" b="1" u="none" strike="noStrike" dirty="0">
                          <a:effectLst/>
                          <a:latin typeface="Arial" panose="020B0604020202020204" pitchFamily="34" charset="0"/>
                          <a:cs typeface="Arial" panose="020B0604020202020204" pitchFamily="34" charset="0"/>
                        </a:rPr>
                        <a:t>2003</a:t>
                      </a:r>
                      <a:endParaRPr lang="fr-FR"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b="1" u="none" strike="noStrike" dirty="0">
                          <a:effectLst/>
                          <a:latin typeface="Arial" panose="020B0604020202020204" pitchFamily="34" charset="0"/>
                          <a:cs typeface="Arial" panose="020B0604020202020204" pitchFamily="34" charset="0"/>
                        </a:rPr>
                        <a:t>2016</a:t>
                      </a:r>
                      <a:endParaRPr lang="fr-FR"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b="1" u="none" strike="noStrike" dirty="0">
                          <a:effectLst/>
                          <a:latin typeface="Arial" panose="020B0604020202020204" pitchFamily="34" charset="0"/>
                          <a:cs typeface="Arial" panose="020B0604020202020204" pitchFamily="34" charset="0"/>
                        </a:rPr>
                        <a:t>2017</a:t>
                      </a:r>
                      <a:endParaRPr lang="fr-FR"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b="1" u="none" strike="noStrike" dirty="0">
                          <a:effectLst/>
                          <a:latin typeface="Arial" panose="020B0604020202020204" pitchFamily="34" charset="0"/>
                          <a:cs typeface="Arial" panose="020B0604020202020204" pitchFamily="34" charset="0"/>
                        </a:rPr>
                        <a:t>2018</a:t>
                      </a:r>
                      <a:endParaRPr lang="fr-FR"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b="1" u="none" strike="noStrike" dirty="0">
                          <a:effectLst/>
                          <a:latin typeface="Arial" panose="020B0604020202020204" pitchFamily="34" charset="0"/>
                          <a:cs typeface="Arial" panose="020B0604020202020204" pitchFamily="34" charset="0"/>
                        </a:rPr>
                        <a:t>2019</a:t>
                      </a:r>
                      <a:endParaRPr lang="fr-FR"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8718179"/>
                  </a:ext>
                </a:extLst>
              </a:tr>
              <a:tr h="378333">
                <a:tc>
                  <a:txBody>
                    <a:bodyPr/>
                    <a:lstStyle/>
                    <a:p>
                      <a:pPr algn="l" fontAlgn="b"/>
                      <a:r>
                        <a:rPr lang="fr-FR" sz="2000" u="none" strike="noStrike">
                          <a:effectLst/>
                          <a:latin typeface="Arial" panose="020B0604020202020204" pitchFamily="34" charset="0"/>
                          <a:cs typeface="Arial" panose="020B0604020202020204" pitchFamily="34" charset="0"/>
                        </a:rPr>
                        <a:t>Or non monétaire</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2000" u="none" strike="noStrike" dirty="0">
                          <a:effectLst/>
                          <a:latin typeface="Arial" panose="020B0604020202020204" pitchFamily="34" charset="0"/>
                          <a:cs typeface="Arial" panose="020B0604020202020204" pitchFamily="34" charset="0"/>
                        </a:rPr>
                        <a:t>2,80%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dirty="0">
                          <a:effectLst/>
                          <a:latin typeface="Arial" panose="020B0604020202020204" pitchFamily="34" charset="0"/>
                          <a:cs typeface="Arial" panose="020B0604020202020204" pitchFamily="34" charset="0"/>
                        </a:rPr>
                        <a:t>65,10%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dirty="0">
                          <a:effectLst/>
                          <a:latin typeface="Arial" panose="020B0604020202020204" pitchFamily="34" charset="0"/>
                          <a:cs typeface="Arial" panose="020B0604020202020204" pitchFamily="34" charset="0"/>
                        </a:rPr>
                        <a:t>67,70%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dirty="0">
                          <a:effectLst/>
                          <a:latin typeface="Arial" panose="020B0604020202020204" pitchFamily="34" charset="0"/>
                          <a:cs typeface="Arial" panose="020B0604020202020204" pitchFamily="34" charset="0"/>
                        </a:rPr>
                        <a:t>68,00%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dirty="0">
                          <a:solidFill>
                            <a:schemeClr val="accent6">
                              <a:lumMod val="75000"/>
                            </a:schemeClr>
                          </a:solidFill>
                          <a:effectLst/>
                          <a:latin typeface="Arial" panose="020B0604020202020204" pitchFamily="34" charset="0"/>
                          <a:cs typeface="Arial" panose="020B0604020202020204" pitchFamily="34" charset="0"/>
                        </a:rPr>
                        <a:t>70,20%</a:t>
                      </a:r>
                      <a:endParaRPr lang="fr-FR" sz="2000" b="0" i="0" u="none" strike="noStrike" dirty="0">
                        <a:solidFill>
                          <a:schemeClr val="accent6">
                            <a:lumMod val="75000"/>
                          </a:schemeClr>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696418"/>
                  </a:ext>
                </a:extLst>
              </a:tr>
              <a:tr h="378333">
                <a:tc>
                  <a:txBody>
                    <a:bodyPr/>
                    <a:lstStyle/>
                    <a:p>
                      <a:pPr algn="l" fontAlgn="b"/>
                      <a:r>
                        <a:rPr lang="fr-FR" sz="2000" u="none" strike="noStrike">
                          <a:effectLst/>
                          <a:latin typeface="Arial" panose="020B0604020202020204" pitchFamily="34" charset="0"/>
                          <a:cs typeface="Arial" panose="020B0604020202020204" pitchFamily="34" charset="0"/>
                        </a:rPr>
                        <a:t>Coton egréné</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2000" u="none" strike="noStrike" dirty="0">
                          <a:solidFill>
                            <a:srgbClr val="FF0000"/>
                          </a:solidFill>
                          <a:effectLst/>
                          <a:latin typeface="Arial" panose="020B0604020202020204" pitchFamily="34" charset="0"/>
                          <a:cs typeface="Arial" panose="020B0604020202020204" pitchFamily="34" charset="0"/>
                        </a:rPr>
                        <a:t>64,40%</a:t>
                      </a:r>
                      <a:endParaRPr lang="fr-FR" sz="20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a:effectLst/>
                          <a:latin typeface="Arial" panose="020B0604020202020204" pitchFamily="34" charset="0"/>
                          <a:cs typeface="Arial" panose="020B0604020202020204" pitchFamily="34" charset="0"/>
                        </a:rPr>
                        <a:t>11,80%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a:effectLst/>
                          <a:latin typeface="Arial" panose="020B0604020202020204" pitchFamily="34" charset="0"/>
                          <a:cs typeface="Arial" panose="020B0604020202020204" pitchFamily="34" charset="0"/>
                        </a:rPr>
                        <a:t>13,40%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dirty="0">
                          <a:effectLst/>
                          <a:latin typeface="Arial" panose="020B0604020202020204" pitchFamily="34" charset="0"/>
                          <a:cs typeface="Arial" panose="020B0604020202020204" pitchFamily="34" charset="0"/>
                        </a:rPr>
                        <a:t>11,40%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dirty="0">
                          <a:solidFill>
                            <a:srgbClr val="FF0000"/>
                          </a:solidFill>
                          <a:effectLst/>
                          <a:latin typeface="Arial" panose="020B0604020202020204" pitchFamily="34" charset="0"/>
                          <a:cs typeface="Arial" panose="020B0604020202020204" pitchFamily="34" charset="0"/>
                        </a:rPr>
                        <a:t>11,70%</a:t>
                      </a:r>
                      <a:endParaRPr lang="fr-FR" sz="20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03041"/>
                  </a:ext>
                </a:extLst>
              </a:tr>
              <a:tr h="378333">
                <a:tc>
                  <a:txBody>
                    <a:bodyPr/>
                    <a:lstStyle/>
                    <a:p>
                      <a:pPr algn="l" fontAlgn="b"/>
                      <a:r>
                        <a:rPr lang="fr-FR" sz="2000" u="none" strike="noStrike">
                          <a:effectLst/>
                          <a:latin typeface="Arial" panose="020B0604020202020204" pitchFamily="34" charset="0"/>
                          <a:cs typeface="Arial" panose="020B0604020202020204" pitchFamily="34" charset="0"/>
                        </a:rPr>
                        <a:t>Produits de l'élevage</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2000" u="none" strike="noStrike" dirty="0">
                          <a:solidFill>
                            <a:srgbClr val="FF0000"/>
                          </a:solidFill>
                          <a:effectLst/>
                          <a:latin typeface="Arial" panose="020B0604020202020204" pitchFamily="34" charset="0"/>
                          <a:cs typeface="Arial" panose="020B0604020202020204" pitchFamily="34" charset="0"/>
                        </a:rPr>
                        <a:t>13,70%</a:t>
                      </a:r>
                      <a:endParaRPr lang="fr-FR" sz="20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a:effectLst/>
                          <a:latin typeface="Arial" panose="020B0604020202020204" pitchFamily="34" charset="0"/>
                          <a:cs typeface="Arial" panose="020B0604020202020204" pitchFamily="34" charset="0"/>
                        </a:rPr>
                        <a:t>1,90%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a:effectLst/>
                          <a:latin typeface="Arial" panose="020B0604020202020204" pitchFamily="34" charset="0"/>
                          <a:cs typeface="Arial" panose="020B0604020202020204" pitchFamily="34" charset="0"/>
                        </a:rPr>
                        <a:t>1,70%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a:effectLst/>
                          <a:latin typeface="Arial" panose="020B0604020202020204" pitchFamily="34" charset="0"/>
                          <a:cs typeface="Arial" panose="020B0604020202020204" pitchFamily="34" charset="0"/>
                        </a:rPr>
                        <a:t>1,50%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dirty="0">
                          <a:solidFill>
                            <a:srgbClr val="FF0000"/>
                          </a:solidFill>
                          <a:effectLst/>
                          <a:latin typeface="Arial" panose="020B0604020202020204" pitchFamily="34" charset="0"/>
                          <a:cs typeface="Arial" panose="020B0604020202020204" pitchFamily="34" charset="0"/>
                        </a:rPr>
                        <a:t>1,50%</a:t>
                      </a:r>
                      <a:endParaRPr lang="fr-FR" sz="20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4712267"/>
                  </a:ext>
                </a:extLst>
              </a:tr>
              <a:tr h="378333">
                <a:tc>
                  <a:txBody>
                    <a:bodyPr/>
                    <a:lstStyle/>
                    <a:p>
                      <a:pPr algn="l" fontAlgn="b"/>
                      <a:r>
                        <a:rPr lang="fr-FR" sz="2000" u="none" strike="noStrike">
                          <a:effectLst/>
                          <a:latin typeface="Arial" panose="020B0604020202020204" pitchFamily="34" charset="0"/>
                          <a:cs typeface="Arial" panose="020B0604020202020204" pitchFamily="34" charset="0"/>
                        </a:rPr>
                        <a:t>Karité </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2000" u="none" strike="noStrike">
                          <a:effectLst/>
                          <a:latin typeface="Arial" panose="020B0604020202020204" pitchFamily="34" charset="0"/>
                          <a:cs typeface="Arial" panose="020B0604020202020204" pitchFamily="34" charset="0"/>
                        </a:rPr>
                        <a:t>3,00%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a:effectLst/>
                          <a:latin typeface="Arial" panose="020B0604020202020204" pitchFamily="34" charset="0"/>
                          <a:cs typeface="Arial" panose="020B0604020202020204" pitchFamily="34" charset="0"/>
                        </a:rPr>
                        <a:t>1,80%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a:effectLst/>
                          <a:latin typeface="Arial" panose="020B0604020202020204" pitchFamily="34" charset="0"/>
                          <a:cs typeface="Arial" panose="020B0604020202020204" pitchFamily="34" charset="0"/>
                        </a:rPr>
                        <a:t>3,50%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a:effectLst/>
                          <a:latin typeface="Arial" panose="020B0604020202020204" pitchFamily="34" charset="0"/>
                          <a:cs typeface="Arial" panose="020B0604020202020204" pitchFamily="34" charset="0"/>
                        </a:rPr>
                        <a:t>3,20%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dirty="0">
                          <a:solidFill>
                            <a:schemeClr val="accent6">
                              <a:lumMod val="75000"/>
                            </a:schemeClr>
                          </a:solidFill>
                          <a:effectLst/>
                          <a:latin typeface="Arial" panose="020B0604020202020204" pitchFamily="34" charset="0"/>
                          <a:cs typeface="Arial" panose="020B0604020202020204" pitchFamily="34" charset="0"/>
                        </a:rPr>
                        <a:t>3,50%</a:t>
                      </a:r>
                      <a:endParaRPr lang="fr-FR" sz="2000" b="0" i="0" u="none" strike="noStrike" dirty="0">
                        <a:solidFill>
                          <a:schemeClr val="accent6">
                            <a:lumMod val="75000"/>
                          </a:schemeClr>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764112"/>
                  </a:ext>
                </a:extLst>
              </a:tr>
              <a:tr h="378333">
                <a:tc>
                  <a:txBody>
                    <a:bodyPr/>
                    <a:lstStyle/>
                    <a:p>
                      <a:pPr algn="l" fontAlgn="b"/>
                      <a:r>
                        <a:rPr lang="fr-FR" sz="2000" u="none" strike="noStrike">
                          <a:effectLst/>
                          <a:latin typeface="Arial" panose="020B0604020202020204" pitchFamily="34" charset="0"/>
                          <a:cs typeface="Arial" panose="020B0604020202020204" pitchFamily="34" charset="0"/>
                        </a:rPr>
                        <a:t>Autres produits </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2000" u="none" strike="noStrike">
                          <a:effectLst/>
                          <a:latin typeface="Arial" panose="020B0604020202020204" pitchFamily="34" charset="0"/>
                          <a:cs typeface="Arial" panose="020B0604020202020204" pitchFamily="34" charset="0"/>
                        </a:rPr>
                        <a:t>16,20%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a:effectLst/>
                          <a:latin typeface="Arial" panose="020B0604020202020204" pitchFamily="34" charset="0"/>
                          <a:cs typeface="Arial" panose="020B0604020202020204" pitchFamily="34" charset="0"/>
                        </a:rPr>
                        <a:t>19,40%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a:effectLst/>
                          <a:latin typeface="Arial" panose="020B0604020202020204" pitchFamily="34" charset="0"/>
                          <a:cs typeface="Arial" panose="020B0604020202020204" pitchFamily="34" charset="0"/>
                        </a:rPr>
                        <a:t>13,70%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a:effectLst/>
                          <a:latin typeface="Arial" panose="020B0604020202020204" pitchFamily="34" charset="0"/>
                          <a:cs typeface="Arial" panose="020B0604020202020204" pitchFamily="34" charset="0"/>
                        </a:rPr>
                        <a:t>16,00%</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2000" u="none" strike="noStrike" dirty="0">
                          <a:effectLst/>
                          <a:latin typeface="Arial" panose="020B0604020202020204" pitchFamily="34" charset="0"/>
                          <a:cs typeface="Arial" panose="020B0604020202020204" pitchFamily="34" charset="0"/>
                        </a:rPr>
                        <a:t>13,10%</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307546"/>
                  </a:ext>
                </a:extLst>
              </a:tr>
            </a:tbl>
          </a:graphicData>
        </a:graphic>
      </p:graphicFrame>
      <p:sp>
        <p:nvSpPr>
          <p:cNvPr id="5" name="ZoneTexte 4"/>
          <p:cNvSpPr txBox="1"/>
          <p:nvPr/>
        </p:nvSpPr>
        <p:spPr>
          <a:xfrm>
            <a:off x="1140358" y="6548059"/>
            <a:ext cx="3867912" cy="246888"/>
          </a:xfrm>
          <a:prstGeom prst="rect">
            <a:avLst/>
          </a:prstGeom>
          <a:noFill/>
        </p:spPr>
        <p:txBody>
          <a:bodyPr wrap="square" lIns="0" tIns="0" bIns="0" rtlCol="0">
            <a:noAutofit/>
          </a:bodyPr>
          <a:lstStyle/>
          <a:p>
            <a:r>
              <a:rPr lang="fr-FR" sz="1150" b="1" dirty="0"/>
              <a:t>Source : INSD/MINEFID (2020)</a:t>
            </a:r>
          </a:p>
        </p:txBody>
      </p:sp>
    </p:spTree>
    <p:extLst>
      <p:ext uri="{BB962C8B-B14F-4D97-AF65-F5344CB8AC3E}">
        <p14:creationId xmlns:p14="http://schemas.microsoft.com/office/powerpoint/2010/main" val="412315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853499"/>
            <a:ext cx="10591181" cy="5649096"/>
          </a:xfrm>
        </p:spPr>
        <p:txBody>
          <a:bodyPr/>
          <a:lstStyle/>
          <a:p>
            <a:pPr algn="just"/>
            <a:r>
              <a:rPr lang="fr-FR" sz="2400" dirty="0">
                <a:solidFill>
                  <a:schemeClr val="tx1"/>
                </a:solidFill>
                <a:latin typeface="Arial" panose="020B0604020202020204" pitchFamily="34" charset="0"/>
                <a:cs typeface="Arial" panose="020B0604020202020204" pitchFamily="34" charset="0"/>
              </a:rPr>
              <a:t>Au troisième trimestre 2020, les exportations enregistrent une hausse 2,2% comparativement au trimestre précédent, portant le niveau des exportations de 598,6 milliards FCFA au deuxième trimestre 2020 à 612,1 milliards FCFA au troisième trimestre. </a:t>
            </a:r>
          </a:p>
          <a:p>
            <a:pPr algn="just"/>
            <a:r>
              <a:rPr lang="fr-FR" sz="2400" dirty="0">
                <a:solidFill>
                  <a:schemeClr val="tx1"/>
                </a:solidFill>
                <a:latin typeface="Arial" panose="020B0604020202020204" pitchFamily="34" charset="0"/>
                <a:cs typeface="Arial" panose="020B0604020202020204" pitchFamily="34" charset="0"/>
              </a:rPr>
              <a:t>Cette hausse est imputable principalement à la hausse des exportations d'or non monétaire (+12,9%) ressorties à 543,6 milliards. En effet, la baisse des exportations de coton fibre (-31,2 milliards de FCFA) et des produits du règne végétal (-19,0 milliards de FCFA) a amoindri la hausse des exportations de l'or non monétaire (+61,7 milliards de FCFA).</a:t>
            </a:r>
          </a:p>
          <a:p>
            <a:pPr algn="just"/>
            <a:r>
              <a:rPr lang="fr-FR" sz="2400" dirty="0">
                <a:solidFill>
                  <a:schemeClr val="tx1"/>
                </a:solidFill>
                <a:latin typeface="Arial" panose="020B0604020202020204" pitchFamily="34" charset="0"/>
                <a:cs typeface="Arial" panose="020B0604020202020204" pitchFamily="34" charset="0"/>
              </a:rPr>
              <a:t>En glissement annuel, il est observé une forte hausse de 52,5%, soit 210,8 milliards de FCFA par rapport au même trimestre de 2019. Cette évolution est imputable principalement à la hausse des exportations d'or non monétaire (+64,1%) et des produits minéraux (+20,6 milliards de FCFA).</a:t>
            </a:r>
          </a:p>
          <a:p>
            <a:pPr algn="just"/>
            <a:endParaRPr lang="fr-FR" sz="24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14</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151500"/>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127383" y="1301198"/>
              <a:ext cx="9611370" cy="512755"/>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ENJEUX DE LA DIVERSIFICATION DE LA BASE DES EXPORTATIONS</a:t>
              </a:r>
              <a:endParaRPr lang="fr-CA" sz="2200" b="1" dirty="0">
                <a:latin typeface="Arial" panose="020B0604020202020204" pitchFamily="34" charset="0"/>
                <a:cs typeface="Arial" panose="020B0604020202020204" pitchFamily="34" charset="0"/>
              </a:endParaRP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4</a:t>
              </a:r>
            </a:p>
          </p:txBody>
        </p:sp>
      </p:grpSp>
    </p:spTree>
    <p:extLst>
      <p:ext uri="{BB962C8B-B14F-4D97-AF65-F5344CB8AC3E}">
        <p14:creationId xmlns:p14="http://schemas.microsoft.com/office/powerpoint/2010/main" val="2830075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853499"/>
            <a:ext cx="10591181" cy="5649096"/>
          </a:xfrm>
        </p:spPr>
        <p:txBody>
          <a:bodyPr/>
          <a:lstStyle/>
          <a:p>
            <a:pPr algn="just"/>
            <a:r>
              <a:rPr lang="fr-FR" sz="2400" dirty="0">
                <a:solidFill>
                  <a:schemeClr val="tx1"/>
                </a:solidFill>
                <a:latin typeface="Arial" panose="020B0604020202020204" pitchFamily="34" charset="0"/>
                <a:cs typeface="Arial" panose="020B0604020202020204" pitchFamily="34" charset="0"/>
              </a:rPr>
              <a:t>Si les pays en développement veulent élever leur taux de croissance économique au niveau nécessaire pour assurer une transformation structurelle et un développement durable, ils doivent, sans aucun doute, améliorer ses performances en matière d’exportations et d’investissement étranger. Spécifiquement, pour le Burkina Faso:</a:t>
            </a:r>
          </a:p>
          <a:p>
            <a:pPr marL="342900" indent="-342900" algn="just">
              <a:buFont typeface="Wingdings" panose="05000000000000000000" pitchFamily="2" charset="2"/>
              <a:buChar char="§"/>
            </a:pPr>
            <a:r>
              <a:rPr lang="fr-FR" sz="2400" dirty="0">
                <a:solidFill>
                  <a:schemeClr val="tx1"/>
                </a:solidFill>
                <a:latin typeface="Arial" panose="020B0604020202020204" pitchFamily="34" charset="0"/>
                <a:cs typeface="Arial" panose="020B0604020202020204" pitchFamily="34" charset="0"/>
              </a:rPr>
              <a:t>Faire ce qu’il faut pour résoudre ces difficultés nouvelles et créer un secteur rentable et soutenable tout en augmentant la part du coton transformé sur place ;</a:t>
            </a:r>
          </a:p>
          <a:p>
            <a:pPr marL="342900" indent="-342900" algn="just">
              <a:buFont typeface="Wingdings" panose="05000000000000000000" pitchFamily="2" charset="2"/>
              <a:buChar char="§"/>
            </a:pPr>
            <a:r>
              <a:rPr lang="fr-FR" sz="2400" dirty="0">
                <a:solidFill>
                  <a:schemeClr val="tx1"/>
                </a:solidFill>
                <a:latin typeface="Arial" panose="020B0604020202020204" pitchFamily="34" charset="0"/>
                <a:cs typeface="Arial" panose="020B0604020202020204" pitchFamily="34" charset="0"/>
              </a:rPr>
              <a:t>Le secteur de l’élevage mérite une haute priorité étant donné le nombre de pauvres concernés et le potentiel d’évolution vers l’exportation de la viande;</a:t>
            </a:r>
          </a:p>
          <a:p>
            <a:pPr marL="342900" indent="-342900" algn="just">
              <a:buFont typeface="Wingdings" panose="05000000000000000000" pitchFamily="2" charset="2"/>
              <a:buChar char="§"/>
            </a:pPr>
            <a:r>
              <a:rPr lang="fr-FR" sz="2400" dirty="0">
                <a:solidFill>
                  <a:schemeClr val="tx1"/>
                </a:solidFill>
                <a:latin typeface="Arial" panose="020B0604020202020204" pitchFamily="34" charset="0"/>
                <a:cs typeface="Arial" panose="020B0604020202020204" pitchFamily="34" charset="0"/>
              </a:rPr>
              <a:t>Il faudra développer des opérateurs privés différents, et attirer des investisseurs étrangers, pour intensifier l’exportation des autres produits (Sésame, karité, noix de cajou, arachide, etc.)</a:t>
            </a:r>
          </a:p>
          <a:p>
            <a:pPr algn="just"/>
            <a:endParaRPr lang="fr-FR" sz="24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15</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151500"/>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127383" y="1301198"/>
              <a:ext cx="9611370" cy="512755"/>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ENJEUX DE LA DIVERSIFICATION DE LA BASE DES EXPORTATIONS</a:t>
              </a:r>
              <a:endParaRPr lang="fr-CA" sz="2200" b="1" dirty="0">
                <a:latin typeface="Arial" panose="020B0604020202020204" pitchFamily="34" charset="0"/>
                <a:cs typeface="Arial" panose="020B0604020202020204" pitchFamily="34" charset="0"/>
              </a:endParaRP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4</a:t>
              </a:r>
            </a:p>
          </p:txBody>
        </p:sp>
      </p:grpSp>
    </p:spTree>
    <p:extLst>
      <p:ext uri="{BB962C8B-B14F-4D97-AF65-F5344CB8AC3E}">
        <p14:creationId xmlns:p14="http://schemas.microsoft.com/office/powerpoint/2010/main" val="219230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853499"/>
            <a:ext cx="10591181" cy="5649096"/>
          </a:xfrm>
        </p:spPr>
        <p:txBody>
          <a:bodyPr/>
          <a:lstStyle/>
          <a:p>
            <a:pPr algn="just"/>
            <a:r>
              <a:rPr lang="fr-FR" sz="2400" dirty="0">
                <a:solidFill>
                  <a:schemeClr val="tx1"/>
                </a:solidFill>
                <a:latin typeface="Arial" panose="020B0604020202020204" pitchFamily="34" charset="0"/>
                <a:cs typeface="Arial" panose="020B0604020202020204" pitchFamily="34" charset="0"/>
              </a:rPr>
              <a:t>L’extraction minière industrielle représente une nouvelle source majeure de devises et de recettes publiques qui doivent être soigneusement gérées.  Cependant, elle créera peu d’emplois et devra être complétée par d’autres secteurs dynamiques. Il faut envisager le développement d’industries de transformation des mines qui créera da la valeur et augmentera le nombre d’emplois dans le secteur,</a:t>
            </a:r>
          </a:p>
          <a:p>
            <a:pPr algn="just"/>
            <a:endParaRPr lang="fr-FR" sz="240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Pour l’UEMOA, il est temps de promouvoir un négoce régional des céréales pour aider tous les pays de la sous-région à gérer les hauts et les bas de leurs récoltes. Il s’agit aussi de promouvoir des politiques régionales volontariste en matière de transports et la facilitation des échanges.</a:t>
            </a:r>
          </a:p>
          <a:p>
            <a:pPr algn="just"/>
            <a:endParaRPr lang="fr-FR" sz="24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16</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151500"/>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127383" y="1301198"/>
              <a:ext cx="9611370" cy="512755"/>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ENJEUX DE LA DIVERSIFICATION DE LA BASE DES EXPORTATIONS</a:t>
              </a:r>
              <a:endParaRPr lang="fr-CA" sz="2200" b="1" dirty="0">
                <a:latin typeface="Arial" panose="020B0604020202020204" pitchFamily="34" charset="0"/>
                <a:cs typeface="Arial" panose="020B0604020202020204" pitchFamily="34" charset="0"/>
              </a:endParaRP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4</a:t>
              </a:r>
            </a:p>
          </p:txBody>
        </p:sp>
      </p:grpSp>
    </p:spTree>
    <p:extLst>
      <p:ext uri="{BB962C8B-B14F-4D97-AF65-F5344CB8AC3E}">
        <p14:creationId xmlns:p14="http://schemas.microsoft.com/office/powerpoint/2010/main" val="2510830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Espace réservé du contenu 4"/>
          <p:cNvSpPr>
            <a:spLocks noGrp="1"/>
          </p:cNvSpPr>
          <p:nvPr>
            <p:ph idx="1"/>
          </p:nvPr>
        </p:nvSpPr>
        <p:spPr>
          <a:xfrm>
            <a:off x="1140358" y="1051560"/>
            <a:ext cx="10591181" cy="532623"/>
          </a:xfrm>
        </p:spPr>
        <p:txBody>
          <a:bodyPr/>
          <a:lstStyle/>
          <a:p>
            <a:pPr algn="just"/>
            <a:r>
              <a:rPr lang="fr-FR" sz="2400" dirty="0">
                <a:solidFill>
                  <a:schemeClr val="tx1"/>
                </a:solidFill>
                <a:latin typeface="Arial" panose="020B0604020202020204" pitchFamily="34" charset="0"/>
                <a:cs typeface="Arial" panose="020B0604020202020204" pitchFamily="34" charset="0"/>
              </a:rPr>
              <a:t>Situation d'exécution du programme d'émission en 2020 </a:t>
            </a: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17</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237053"/>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ORIENTATION DE LA STRATÉGIE D’ENDETTEMENT À MOYEN TERME</a:t>
              </a: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200" b="1" dirty="0">
                  <a:solidFill>
                    <a:schemeClr val="bg1"/>
                  </a:solidFill>
                  <a:cs typeface="Arial" pitchFamily="34" charset="0"/>
                </a:rPr>
                <a:t>5</a:t>
              </a:r>
              <a:endParaRPr kumimoji="0" lang="fr-CA" sz="2200" b="1" i="0" u="none" strike="noStrike" kern="1200" cap="none" spc="0" normalizeH="0" baseline="0" noProof="0" dirty="0">
                <a:ln>
                  <a:noFill/>
                </a:ln>
                <a:solidFill>
                  <a:schemeClr val="bg1"/>
                </a:solidFill>
                <a:effectLst/>
                <a:uLnTx/>
                <a:uFillTx/>
                <a:ea typeface="+mn-ea"/>
                <a:cs typeface="Arial" pitchFamily="34" charset="0"/>
              </a:endParaRPr>
            </a:p>
          </p:txBody>
        </p:sp>
      </p:grpSp>
      <p:graphicFrame>
        <p:nvGraphicFramePr>
          <p:cNvPr id="8" name="Tableau 7">
            <a:extLst>
              <a:ext uri="{FF2B5EF4-FFF2-40B4-BE49-F238E27FC236}">
                <a16:creationId xmlns:a16="http://schemas.microsoft.com/office/drawing/2014/main" id="{B511C7FB-29B9-4942-81D3-04D125960968}"/>
              </a:ext>
            </a:extLst>
          </p:cNvPr>
          <p:cNvGraphicFramePr>
            <a:graphicFrameLocks noGrp="1"/>
          </p:cNvGraphicFramePr>
          <p:nvPr>
            <p:extLst>
              <p:ext uri="{D42A27DB-BD31-4B8C-83A1-F6EECF244321}">
                <p14:modId xmlns:p14="http://schemas.microsoft.com/office/powerpoint/2010/main" val="3623330328"/>
              </p:ext>
            </p:extLst>
          </p:nvPr>
        </p:nvGraphicFramePr>
        <p:xfrm>
          <a:off x="1423846" y="1618682"/>
          <a:ext cx="8786812" cy="1740966"/>
        </p:xfrm>
        <a:graphic>
          <a:graphicData uri="http://schemas.openxmlformats.org/drawingml/2006/table">
            <a:tbl>
              <a:tblPr firstRow="1" bandRow="1">
                <a:tableStyleId>{5C22544A-7EE6-4342-B048-85BDC9FD1C3A}</a:tableStyleId>
              </a:tblPr>
              <a:tblGrid>
                <a:gridCol w="1597600">
                  <a:extLst>
                    <a:ext uri="{9D8B030D-6E8A-4147-A177-3AD203B41FA5}">
                      <a16:colId xmlns:a16="http://schemas.microsoft.com/office/drawing/2014/main" val="20000"/>
                    </a:ext>
                  </a:extLst>
                </a:gridCol>
                <a:gridCol w="1815458">
                  <a:extLst>
                    <a:ext uri="{9D8B030D-6E8A-4147-A177-3AD203B41FA5}">
                      <a16:colId xmlns:a16="http://schemas.microsoft.com/office/drawing/2014/main" val="20001"/>
                    </a:ext>
                  </a:extLst>
                </a:gridCol>
                <a:gridCol w="1742839">
                  <a:extLst>
                    <a:ext uri="{9D8B030D-6E8A-4147-A177-3AD203B41FA5}">
                      <a16:colId xmlns:a16="http://schemas.microsoft.com/office/drawing/2014/main" val="20002"/>
                    </a:ext>
                  </a:extLst>
                </a:gridCol>
                <a:gridCol w="1888076">
                  <a:extLst>
                    <a:ext uri="{9D8B030D-6E8A-4147-A177-3AD203B41FA5}">
                      <a16:colId xmlns:a16="http://schemas.microsoft.com/office/drawing/2014/main" val="20003"/>
                    </a:ext>
                  </a:extLst>
                </a:gridCol>
                <a:gridCol w="1742839">
                  <a:extLst>
                    <a:ext uri="{9D8B030D-6E8A-4147-A177-3AD203B41FA5}">
                      <a16:colId xmlns:a16="http://schemas.microsoft.com/office/drawing/2014/main" val="20004"/>
                    </a:ext>
                  </a:extLst>
                </a:gridCol>
              </a:tblGrid>
              <a:tr h="640080">
                <a:tc>
                  <a:txBody>
                    <a:bodyPr/>
                    <a:lstStyle/>
                    <a:p>
                      <a:pPr algn="ctr"/>
                      <a:endParaRPr lang="fr-FR" sz="1800" dirty="0"/>
                    </a:p>
                  </a:txBody>
                  <a:tcPr marL="91439" marR="91439"/>
                </a:tc>
                <a:tc>
                  <a:txBody>
                    <a:bodyPr/>
                    <a:lstStyle/>
                    <a:p>
                      <a:pPr algn="ctr"/>
                      <a:r>
                        <a:rPr lang="fr-FR" sz="1800" dirty="0"/>
                        <a:t>Programme initial</a:t>
                      </a:r>
                    </a:p>
                  </a:txBody>
                  <a:tcPr marL="91439" marR="91439"/>
                </a:tc>
                <a:tc>
                  <a:txBody>
                    <a:bodyPr/>
                    <a:lstStyle/>
                    <a:p>
                      <a:pPr algn="ctr"/>
                      <a:r>
                        <a:rPr lang="fr-FR" sz="1800" dirty="0"/>
                        <a:t>Programme actualisé T2</a:t>
                      </a:r>
                    </a:p>
                  </a:txBody>
                  <a:tcPr marL="91439" marR="91439"/>
                </a:tc>
                <a:tc>
                  <a:txBody>
                    <a:bodyPr/>
                    <a:lstStyle/>
                    <a:p>
                      <a:pPr algn="ctr"/>
                      <a:r>
                        <a:rPr lang="fr-FR" sz="1800" dirty="0"/>
                        <a:t>Programme actualisé T3</a:t>
                      </a:r>
                    </a:p>
                  </a:txBody>
                  <a:tcPr marL="91439" marR="91439"/>
                </a:tc>
                <a:tc>
                  <a:txBody>
                    <a:bodyPr/>
                    <a:lstStyle/>
                    <a:p>
                      <a:pPr algn="ctr"/>
                      <a:r>
                        <a:rPr lang="fr-FR" sz="1800" dirty="0"/>
                        <a:t>Programme actualisé T4</a:t>
                      </a:r>
                    </a:p>
                  </a:txBody>
                  <a:tcPr marL="91439" marR="91439"/>
                </a:tc>
                <a:extLst>
                  <a:ext uri="{0D108BD9-81ED-4DB2-BD59-A6C34878D82A}">
                    <a16:rowId xmlns:a16="http://schemas.microsoft.com/office/drawing/2014/main" val="10000"/>
                  </a:ext>
                </a:extLst>
              </a:tr>
              <a:tr h="368201">
                <a:tc>
                  <a:txBody>
                    <a:bodyPr/>
                    <a:lstStyle/>
                    <a:p>
                      <a:pPr algn="ctr"/>
                      <a:r>
                        <a:rPr lang="fr-FR" sz="1800" dirty="0"/>
                        <a:t>BAT</a:t>
                      </a:r>
                    </a:p>
                  </a:txBody>
                  <a:tcPr marL="91439" marR="91439"/>
                </a:tc>
                <a:tc>
                  <a:txBody>
                    <a:bodyPr/>
                    <a:lstStyle/>
                    <a:p>
                      <a:pPr algn="ctr"/>
                      <a:r>
                        <a:rPr lang="fr-FR" sz="1800" dirty="0"/>
                        <a:t>335</a:t>
                      </a:r>
                    </a:p>
                  </a:txBody>
                  <a:tcPr marL="91439" marR="91439"/>
                </a:tc>
                <a:tc>
                  <a:txBody>
                    <a:bodyPr/>
                    <a:lstStyle/>
                    <a:p>
                      <a:pPr algn="ctr"/>
                      <a:r>
                        <a:rPr lang="fr-FR" sz="1800" dirty="0"/>
                        <a:t>420</a:t>
                      </a:r>
                    </a:p>
                  </a:txBody>
                  <a:tcPr marL="91439" marR="91439"/>
                </a:tc>
                <a:tc>
                  <a:txBody>
                    <a:bodyPr/>
                    <a:lstStyle/>
                    <a:p>
                      <a:pPr algn="ctr"/>
                      <a:r>
                        <a:rPr lang="fr-FR" sz="1800" dirty="0"/>
                        <a:t>444</a:t>
                      </a:r>
                    </a:p>
                  </a:txBody>
                  <a:tcPr marL="91439" marR="91439"/>
                </a:tc>
                <a:tc>
                  <a:txBody>
                    <a:bodyPr/>
                    <a:lstStyle/>
                    <a:p>
                      <a:pPr algn="ctr"/>
                      <a:r>
                        <a:rPr lang="fr-FR" sz="1800" dirty="0"/>
                        <a:t>434</a:t>
                      </a:r>
                    </a:p>
                  </a:txBody>
                  <a:tcPr marL="91439" marR="91439"/>
                </a:tc>
                <a:extLst>
                  <a:ext uri="{0D108BD9-81ED-4DB2-BD59-A6C34878D82A}">
                    <a16:rowId xmlns:a16="http://schemas.microsoft.com/office/drawing/2014/main" val="10001"/>
                  </a:ext>
                </a:extLst>
              </a:tr>
              <a:tr h="366925">
                <a:tc>
                  <a:txBody>
                    <a:bodyPr/>
                    <a:lstStyle/>
                    <a:p>
                      <a:pPr algn="ctr"/>
                      <a:r>
                        <a:rPr lang="fr-FR" sz="1800" dirty="0"/>
                        <a:t>OAT</a:t>
                      </a:r>
                    </a:p>
                  </a:txBody>
                  <a:tcPr marL="91439" marR="91439"/>
                </a:tc>
                <a:tc>
                  <a:txBody>
                    <a:bodyPr/>
                    <a:lstStyle/>
                    <a:p>
                      <a:pPr algn="ctr"/>
                      <a:r>
                        <a:rPr lang="fr-FR" sz="1800" dirty="0"/>
                        <a:t>365</a:t>
                      </a:r>
                    </a:p>
                  </a:txBody>
                  <a:tcPr marL="91439" marR="91439"/>
                </a:tc>
                <a:tc>
                  <a:txBody>
                    <a:bodyPr/>
                    <a:lstStyle/>
                    <a:p>
                      <a:pPr algn="ctr"/>
                      <a:r>
                        <a:rPr lang="fr-FR" sz="1800" dirty="0"/>
                        <a:t>453</a:t>
                      </a:r>
                    </a:p>
                  </a:txBody>
                  <a:tcPr marL="91439" marR="91439"/>
                </a:tc>
                <a:tc>
                  <a:txBody>
                    <a:bodyPr/>
                    <a:lstStyle/>
                    <a:p>
                      <a:pPr algn="ctr"/>
                      <a:r>
                        <a:rPr lang="fr-FR" sz="1800" dirty="0"/>
                        <a:t>498</a:t>
                      </a:r>
                    </a:p>
                  </a:txBody>
                  <a:tcPr marL="91439" marR="91439"/>
                </a:tc>
                <a:tc>
                  <a:txBody>
                    <a:bodyPr/>
                    <a:lstStyle/>
                    <a:p>
                      <a:pPr algn="ctr"/>
                      <a:r>
                        <a:rPr lang="fr-FR" sz="1800" dirty="0"/>
                        <a:t>631</a:t>
                      </a:r>
                    </a:p>
                  </a:txBody>
                  <a:tcPr marL="91439" marR="91439"/>
                </a:tc>
                <a:extLst>
                  <a:ext uri="{0D108BD9-81ED-4DB2-BD59-A6C34878D82A}">
                    <a16:rowId xmlns:a16="http://schemas.microsoft.com/office/drawing/2014/main" val="10002"/>
                  </a:ext>
                </a:extLst>
              </a:tr>
              <a:tr h="276136">
                <a:tc>
                  <a:txBody>
                    <a:bodyPr/>
                    <a:lstStyle/>
                    <a:p>
                      <a:pPr algn="ctr"/>
                      <a:r>
                        <a:rPr lang="fr-FR" sz="1800" b="1" dirty="0"/>
                        <a:t>TOTAL</a:t>
                      </a:r>
                    </a:p>
                  </a:txBody>
                  <a:tcPr marL="91439" marR="91439"/>
                </a:tc>
                <a:tc>
                  <a:txBody>
                    <a:bodyPr/>
                    <a:lstStyle/>
                    <a:p>
                      <a:pPr algn="ctr"/>
                      <a:r>
                        <a:rPr lang="fr-FR" sz="1800" b="1" dirty="0"/>
                        <a:t>700</a:t>
                      </a:r>
                    </a:p>
                  </a:txBody>
                  <a:tcPr marL="91439" marR="91439"/>
                </a:tc>
                <a:tc>
                  <a:txBody>
                    <a:bodyPr/>
                    <a:lstStyle/>
                    <a:p>
                      <a:pPr algn="ctr"/>
                      <a:r>
                        <a:rPr lang="fr-FR" sz="1800" b="1" dirty="0"/>
                        <a:t>873</a:t>
                      </a:r>
                    </a:p>
                  </a:txBody>
                  <a:tcPr marL="91439" marR="91439"/>
                </a:tc>
                <a:tc>
                  <a:txBody>
                    <a:bodyPr/>
                    <a:lstStyle/>
                    <a:p>
                      <a:pPr algn="ctr"/>
                      <a:r>
                        <a:rPr lang="fr-FR" sz="1800" b="1" dirty="0"/>
                        <a:t>942</a:t>
                      </a:r>
                    </a:p>
                  </a:txBody>
                  <a:tcPr marL="91439" marR="91439"/>
                </a:tc>
                <a:tc>
                  <a:txBody>
                    <a:bodyPr/>
                    <a:lstStyle/>
                    <a:p>
                      <a:pPr algn="ctr"/>
                      <a:r>
                        <a:rPr lang="fr-FR" sz="1800" b="1" dirty="0"/>
                        <a:t>1 065</a:t>
                      </a:r>
                    </a:p>
                  </a:txBody>
                  <a:tcPr marL="91439" marR="91439"/>
                </a:tc>
                <a:extLst>
                  <a:ext uri="{0D108BD9-81ED-4DB2-BD59-A6C34878D82A}">
                    <a16:rowId xmlns:a16="http://schemas.microsoft.com/office/drawing/2014/main" val="10003"/>
                  </a:ext>
                </a:extLst>
              </a:tr>
            </a:tbl>
          </a:graphicData>
        </a:graphic>
      </p:graphicFrame>
      <p:graphicFrame>
        <p:nvGraphicFramePr>
          <p:cNvPr id="9" name="Tableau 8">
            <a:extLst>
              <a:ext uri="{FF2B5EF4-FFF2-40B4-BE49-F238E27FC236}">
                <a16:creationId xmlns:a16="http://schemas.microsoft.com/office/drawing/2014/main" id="{0252DE16-15D9-4DA4-9993-320C265C4EB0}"/>
              </a:ext>
            </a:extLst>
          </p:cNvPr>
          <p:cNvGraphicFramePr>
            <a:graphicFrameLocks noGrp="1"/>
          </p:cNvGraphicFramePr>
          <p:nvPr>
            <p:extLst>
              <p:ext uri="{D42A27DB-BD31-4B8C-83A1-F6EECF244321}">
                <p14:modId xmlns:p14="http://schemas.microsoft.com/office/powerpoint/2010/main" val="1793946837"/>
              </p:ext>
            </p:extLst>
          </p:nvPr>
        </p:nvGraphicFramePr>
        <p:xfrm>
          <a:off x="1499560" y="4309390"/>
          <a:ext cx="8786812" cy="1888444"/>
        </p:xfrm>
        <a:graphic>
          <a:graphicData uri="http://schemas.openxmlformats.org/drawingml/2006/table">
            <a:tbl>
              <a:tblPr firstRow="1" bandRow="1">
                <a:tableStyleId>{5C22544A-7EE6-4342-B048-85BDC9FD1C3A}</a:tableStyleId>
              </a:tblPr>
              <a:tblGrid>
                <a:gridCol w="2143124">
                  <a:extLst>
                    <a:ext uri="{9D8B030D-6E8A-4147-A177-3AD203B41FA5}">
                      <a16:colId xmlns:a16="http://schemas.microsoft.com/office/drawing/2014/main" val="20000"/>
                    </a:ext>
                  </a:extLst>
                </a:gridCol>
                <a:gridCol w="1384428">
                  <a:extLst>
                    <a:ext uri="{9D8B030D-6E8A-4147-A177-3AD203B41FA5}">
                      <a16:colId xmlns:a16="http://schemas.microsoft.com/office/drawing/2014/main" val="20001"/>
                    </a:ext>
                  </a:extLst>
                </a:gridCol>
                <a:gridCol w="1314815">
                  <a:extLst>
                    <a:ext uri="{9D8B030D-6E8A-4147-A177-3AD203B41FA5}">
                      <a16:colId xmlns:a16="http://schemas.microsoft.com/office/drawing/2014/main" val="20002"/>
                    </a:ext>
                  </a:extLst>
                </a:gridCol>
                <a:gridCol w="1314815">
                  <a:extLst>
                    <a:ext uri="{9D8B030D-6E8A-4147-A177-3AD203B41FA5}">
                      <a16:colId xmlns:a16="http://schemas.microsoft.com/office/drawing/2014/main" val="20003"/>
                    </a:ext>
                  </a:extLst>
                </a:gridCol>
                <a:gridCol w="1314815">
                  <a:extLst>
                    <a:ext uri="{9D8B030D-6E8A-4147-A177-3AD203B41FA5}">
                      <a16:colId xmlns:a16="http://schemas.microsoft.com/office/drawing/2014/main" val="20004"/>
                    </a:ext>
                  </a:extLst>
                </a:gridCol>
                <a:gridCol w="1314815">
                  <a:extLst>
                    <a:ext uri="{9D8B030D-6E8A-4147-A177-3AD203B41FA5}">
                      <a16:colId xmlns:a16="http://schemas.microsoft.com/office/drawing/2014/main" val="20005"/>
                    </a:ext>
                  </a:extLst>
                </a:gridCol>
              </a:tblGrid>
              <a:tr h="313451">
                <a:tc>
                  <a:txBody>
                    <a:bodyPr/>
                    <a:lstStyle/>
                    <a:p>
                      <a:pPr algn="ctr"/>
                      <a:r>
                        <a:rPr lang="fr-FR" sz="1800" b="1" dirty="0"/>
                        <a:t>EMISSIONS</a:t>
                      </a:r>
                      <a:r>
                        <a:rPr lang="fr-FR" sz="1800" baseline="0" dirty="0"/>
                        <a:t> 2020</a:t>
                      </a:r>
                      <a:endParaRPr lang="fr-FR" sz="1800" dirty="0"/>
                    </a:p>
                  </a:txBody>
                  <a:tcPr marL="91439" marR="91439"/>
                </a:tc>
                <a:tc>
                  <a:txBody>
                    <a:bodyPr/>
                    <a:lstStyle/>
                    <a:p>
                      <a:pPr algn="ctr"/>
                      <a:r>
                        <a:rPr lang="fr-FR" sz="1800" dirty="0"/>
                        <a:t>T1</a:t>
                      </a:r>
                    </a:p>
                  </a:txBody>
                  <a:tcPr marL="91439" marR="91439"/>
                </a:tc>
                <a:tc>
                  <a:txBody>
                    <a:bodyPr/>
                    <a:lstStyle/>
                    <a:p>
                      <a:pPr algn="ctr"/>
                      <a:r>
                        <a:rPr lang="fr-FR" sz="1800" dirty="0"/>
                        <a:t>T2</a:t>
                      </a:r>
                    </a:p>
                  </a:txBody>
                  <a:tcPr marL="91439" marR="91439"/>
                </a:tc>
                <a:tc>
                  <a:txBody>
                    <a:bodyPr/>
                    <a:lstStyle/>
                    <a:p>
                      <a:pPr algn="ctr"/>
                      <a:r>
                        <a:rPr lang="fr-FR" sz="1800" dirty="0"/>
                        <a:t>T3</a:t>
                      </a:r>
                    </a:p>
                  </a:txBody>
                  <a:tcPr marL="91439" marR="91439"/>
                </a:tc>
                <a:tc>
                  <a:txBody>
                    <a:bodyPr/>
                    <a:lstStyle/>
                    <a:p>
                      <a:pPr algn="ctr"/>
                      <a:r>
                        <a:rPr lang="fr-FR" sz="1800" dirty="0"/>
                        <a:t>T4</a:t>
                      </a:r>
                    </a:p>
                  </a:txBody>
                  <a:tcPr marL="91439" marR="91439"/>
                </a:tc>
                <a:tc>
                  <a:txBody>
                    <a:bodyPr/>
                    <a:lstStyle/>
                    <a:p>
                      <a:pPr algn="ctr"/>
                      <a:r>
                        <a:rPr lang="fr-FR" sz="1800" b="1" dirty="0"/>
                        <a:t>TOTAL</a:t>
                      </a:r>
                    </a:p>
                  </a:txBody>
                  <a:tcPr marL="91439" marR="91439"/>
                </a:tc>
                <a:extLst>
                  <a:ext uri="{0D108BD9-81ED-4DB2-BD59-A6C34878D82A}">
                    <a16:rowId xmlns:a16="http://schemas.microsoft.com/office/drawing/2014/main" val="10000"/>
                  </a:ext>
                </a:extLst>
              </a:tr>
              <a:tr h="368960">
                <a:tc>
                  <a:txBody>
                    <a:bodyPr/>
                    <a:lstStyle/>
                    <a:p>
                      <a:pPr algn="ctr"/>
                      <a:r>
                        <a:rPr lang="fr-FR" sz="1800" dirty="0"/>
                        <a:t>BAT</a:t>
                      </a:r>
                    </a:p>
                  </a:txBody>
                  <a:tcPr marL="91439" marR="91439"/>
                </a:tc>
                <a:tc>
                  <a:txBody>
                    <a:bodyPr/>
                    <a:lstStyle/>
                    <a:p>
                      <a:pPr algn="ctr"/>
                      <a:r>
                        <a:rPr lang="fr-FR" sz="1800" dirty="0"/>
                        <a:t>88</a:t>
                      </a:r>
                    </a:p>
                  </a:txBody>
                  <a:tcPr marL="91439" marR="91439"/>
                </a:tc>
                <a:tc>
                  <a:txBody>
                    <a:bodyPr/>
                    <a:lstStyle/>
                    <a:p>
                      <a:pPr algn="ctr"/>
                      <a:r>
                        <a:rPr lang="fr-FR" sz="1800" dirty="0"/>
                        <a:t>156</a:t>
                      </a:r>
                    </a:p>
                  </a:txBody>
                  <a:tcPr marL="91439" marR="91439"/>
                </a:tc>
                <a:tc>
                  <a:txBody>
                    <a:bodyPr/>
                    <a:lstStyle/>
                    <a:p>
                      <a:pPr algn="ctr"/>
                      <a:r>
                        <a:rPr lang="fr-FR" sz="1800" dirty="0"/>
                        <a:t>133</a:t>
                      </a:r>
                    </a:p>
                  </a:txBody>
                  <a:tcPr marL="91439" marR="91439"/>
                </a:tc>
                <a:tc>
                  <a:txBody>
                    <a:bodyPr/>
                    <a:lstStyle/>
                    <a:p>
                      <a:pPr algn="ctr"/>
                      <a:r>
                        <a:rPr lang="fr-FR" sz="1800" dirty="0"/>
                        <a:t>61</a:t>
                      </a:r>
                    </a:p>
                  </a:txBody>
                  <a:tcPr marL="91439" marR="91439"/>
                </a:tc>
                <a:tc>
                  <a:txBody>
                    <a:bodyPr/>
                    <a:lstStyle/>
                    <a:p>
                      <a:pPr algn="ctr"/>
                      <a:r>
                        <a:rPr lang="fr-FR" sz="1800" b="1" dirty="0"/>
                        <a:t>437</a:t>
                      </a:r>
                    </a:p>
                  </a:txBody>
                  <a:tcPr marL="91439" marR="91439"/>
                </a:tc>
                <a:extLst>
                  <a:ext uri="{0D108BD9-81ED-4DB2-BD59-A6C34878D82A}">
                    <a16:rowId xmlns:a16="http://schemas.microsoft.com/office/drawing/2014/main" val="10001"/>
                  </a:ext>
                </a:extLst>
              </a:tr>
              <a:tr h="395348">
                <a:tc>
                  <a:txBody>
                    <a:bodyPr/>
                    <a:lstStyle/>
                    <a:p>
                      <a:pPr algn="ctr"/>
                      <a:r>
                        <a:rPr lang="fr-FR" sz="1800" dirty="0"/>
                        <a:t>OAT (Adjudication)</a:t>
                      </a:r>
                    </a:p>
                  </a:txBody>
                  <a:tcPr marL="91439" marR="91439"/>
                </a:tc>
                <a:tc>
                  <a:txBody>
                    <a:bodyPr/>
                    <a:lstStyle/>
                    <a:p>
                      <a:pPr algn="ctr"/>
                      <a:r>
                        <a:rPr lang="fr-FR" sz="1800" dirty="0"/>
                        <a:t>44</a:t>
                      </a:r>
                    </a:p>
                  </a:txBody>
                  <a:tcPr marL="91439" marR="91439"/>
                </a:tc>
                <a:tc>
                  <a:txBody>
                    <a:bodyPr/>
                    <a:lstStyle/>
                    <a:p>
                      <a:pPr algn="ctr"/>
                      <a:r>
                        <a:rPr lang="fr-FR" sz="1800" dirty="0"/>
                        <a:t>127</a:t>
                      </a:r>
                    </a:p>
                  </a:txBody>
                  <a:tcPr marL="91439" marR="91439"/>
                </a:tc>
                <a:tc>
                  <a:txBody>
                    <a:bodyPr/>
                    <a:lstStyle/>
                    <a:p>
                      <a:pPr algn="ctr"/>
                      <a:r>
                        <a:rPr lang="fr-FR" sz="1800" dirty="0"/>
                        <a:t>74,5</a:t>
                      </a:r>
                    </a:p>
                  </a:txBody>
                  <a:tcPr marL="91439" marR="91439"/>
                </a:tc>
                <a:tc>
                  <a:txBody>
                    <a:bodyPr/>
                    <a:lstStyle/>
                    <a:p>
                      <a:pPr algn="ctr"/>
                      <a:r>
                        <a:rPr lang="fr-FR" sz="1800" dirty="0"/>
                        <a:t>117</a:t>
                      </a:r>
                    </a:p>
                  </a:txBody>
                  <a:tcPr marL="91439" marR="91439"/>
                </a:tc>
                <a:tc>
                  <a:txBody>
                    <a:bodyPr/>
                    <a:lstStyle/>
                    <a:p>
                      <a:pPr algn="ctr"/>
                      <a:r>
                        <a:rPr lang="fr-FR" sz="1800" b="1" dirty="0"/>
                        <a:t>636</a:t>
                      </a:r>
                    </a:p>
                  </a:txBody>
                  <a:tcPr marL="91439" marR="91439"/>
                </a:tc>
                <a:extLst>
                  <a:ext uri="{0D108BD9-81ED-4DB2-BD59-A6C34878D82A}">
                    <a16:rowId xmlns:a16="http://schemas.microsoft.com/office/drawing/2014/main" val="10002"/>
                  </a:ext>
                </a:extLst>
              </a:tr>
              <a:tr h="392616">
                <a:tc>
                  <a:txBody>
                    <a:bodyPr/>
                    <a:lstStyle/>
                    <a:p>
                      <a:pPr algn="ctr"/>
                      <a:r>
                        <a:rPr lang="fr-FR" sz="1800" dirty="0"/>
                        <a:t>OT (APE)</a:t>
                      </a:r>
                    </a:p>
                  </a:txBody>
                  <a:tcPr marL="91439" marR="91439"/>
                </a:tc>
                <a:tc>
                  <a:txBody>
                    <a:bodyPr/>
                    <a:lstStyle/>
                    <a:p>
                      <a:pPr algn="ctr"/>
                      <a:r>
                        <a:rPr lang="fr-FR" sz="1800" dirty="0"/>
                        <a:t>140</a:t>
                      </a:r>
                    </a:p>
                  </a:txBody>
                  <a:tcPr marL="91439" marR="91439"/>
                </a:tc>
                <a:tc>
                  <a:txBody>
                    <a:bodyPr/>
                    <a:lstStyle/>
                    <a:p>
                      <a:pPr algn="ctr"/>
                      <a:r>
                        <a:rPr lang="fr-FR" sz="1800" dirty="0"/>
                        <a:t>-</a:t>
                      </a:r>
                    </a:p>
                  </a:txBody>
                  <a:tcPr marL="91439" marR="91439"/>
                </a:tc>
                <a:tc>
                  <a:txBody>
                    <a:bodyPr/>
                    <a:lstStyle/>
                    <a:p>
                      <a:pPr algn="ctr"/>
                      <a:r>
                        <a:rPr lang="fr-FR" sz="1800" dirty="0"/>
                        <a:t>132,5</a:t>
                      </a:r>
                    </a:p>
                  </a:txBody>
                  <a:tcPr marL="91439" marR="91439"/>
                </a:tc>
                <a:tc>
                  <a:txBody>
                    <a:bodyPr/>
                    <a:lstStyle/>
                    <a:p>
                      <a:pPr algn="ctr"/>
                      <a:r>
                        <a:rPr lang="fr-FR" sz="1800" dirty="0"/>
                        <a:t>-</a:t>
                      </a:r>
                    </a:p>
                  </a:txBody>
                  <a:tcPr marL="91439" marR="91439"/>
                </a:tc>
                <a:tc>
                  <a:txBody>
                    <a:bodyPr/>
                    <a:lstStyle/>
                    <a:p>
                      <a:pPr algn="ctr"/>
                      <a:endParaRPr lang="fr-FR" sz="1800" b="1" dirty="0"/>
                    </a:p>
                  </a:txBody>
                  <a:tcPr marL="91439" marR="91439"/>
                </a:tc>
                <a:extLst>
                  <a:ext uri="{0D108BD9-81ED-4DB2-BD59-A6C34878D82A}">
                    <a16:rowId xmlns:a16="http://schemas.microsoft.com/office/drawing/2014/main" val="10003"/>
                  </a:ext>
                </a:extLst>
              </a:tr>
              <a:tr h="354938">
                <a:tc>
                  <a:txBody>
                    <a:bodyPr/>
                    <a:lstStyle/>
                    <a:p>
                      <a:pPr algn="ctr"/>
                      <a:r>
                        <a:rPr lang="fr-FR" sz="1800" b="1" dirty="0"/>
                        <a:t>TOTAL</a:t>
                      </a:r>
                    </a:p>
                  </a:txBody>
                  <a:tcPr marL="91439" marR="91439"/>
                </a:tc>
                <a:tc>
                  <a:txBody>
                    <a:bodyPr/>
                    <a:lstStyle/>
                    <a:p>
                      <a:pPr algn="ctr"/>
                      <a:r>
                        <a:rPr lang="fr-FR" sz="1800" b="1" dirty="0"/>
                        <a:t>272</a:t>
                      </a:r>
                    </a:p>
                  </a:txBody>
                  <a:tcPr marL="91439" marR="91439"/>
                </a:tc>
                <a:tc>
                  <a:txBody>
                    <a:bodyPr/>
                    <a:lstStyle/>
                    <a:p>
                      <a:pPr algn="ctr"/>
                      <a:r>
                        <a:rPr lang="fr-FR" sz="1800" b="1" dirty="0"/>
                        <a:t>284</a:t>
                      </a:r>
                    </a:p>
                  </a:txBody>
                  <a:tcPr marL="91439" marR="91439"/>
                </a:tc>
                <a:tc>
                  <a:txBody>
                    <a:bodyPr/>
                    <a:lstStyle/>
                    <a:p>
                      <a:pPr algn="ctr"/>
                      <a:r>
                        <a:rPr lang="fr-FR" sz="1800" b="1" dirty="0"/>
                        <a:t>340</a:t>
                      </a:r>
                    </a:p>
                  </a:txBody>
                  <a:tcPr marL="91439" marR="91439"/>
                </a:tc>
                <a:tc>
                  <a:txBody>
                    <a:bodyPr/>
                    <a:lstStyle/>
                    <a:p>
                      <a:pPr algn="ctr"/>
                      <a:r>
                        <a:rPr lang="fr-FR" sz="1800" b="1" dirty="0"/>
                        <a:t>178</a:t>
                      </a:r>
                    </a:p>
                  </a:txBody>
                  <a:tcPr marL="91439" marR="91439"/>
                </a:tc>
                <a:tc>
                  <a:txBody>
                    <a:bodyPr/>
                    <a:lstStyle/>
                    <a:p>
                      <a:pPr algn="ctr"/>
                      <a:r>
                        <a:rPr lang="fr-FR" sz="1800" b="1" dirty="0"/>
                        <a:t>1 073</a:t>
                      </a:r>
                    </a:p>
                  </a:txBody>
                  <a:tcPr marL="91439" marR="91439"/>
                </a:tc>
                <a:extLst>
                  <a:ext uri="{0D108BD9-81ED-4DB2-BD59-A6C34878D82A}">
                    <a16:rowId xmlns:a16="http://schemas.microsoft.com/office/drawing/2014/main" val="10004"/>
                  </a:ext>
                </a:extLst>
              </a:tr>
            </a:tbl>
          </a:graphicData>
        </a:graphic>
      </p:graphicFrame>
      <p:sp>
        <p:nvSpPr>
          <p:cNvPr id="4" name="ZoneTexte 3">
            <a:extLst>
              <a:ext uri="{FF2B5EF4-FFF2-40B4-BE49-F238E27FC236}">
                <a16:creationId xmlns:a16="http://schemas.microsoft.com/office/drawing/2014/main" id="{C3BBFEA9-7368-4072-B57C-EA16CD66C97D}"/>
              </a:ext>
            </a:extLst>
          </p:cNvPr>
          <p:cNvSpPr txBox="1"/>
          <p:nvPr/>
        </p:nvSpPr>
        <p:spPr>
          <a:xfrm>
            <a:off x="1584183" y="3616831"/>
            <a:ext cx="3331445" cy="326155"/>
          </a:xfrm>
          <a:prstGeom prst="rect">
            <a:avLst/>
          </a:prstGeom>
          <a:noFill/>
        </p:spPr>
        <p:txBody>
          <a:bodyPr wrap="square" lIns="0" tIns="0" bIns="0" rtlCol="0">
            <a:noAutofit/>
          </a:bodyPr>
          <a:lstStyle/>
          <a:p>
            <a:r>
              <a:rPr lang="fr-FR" sz="1600" b="1" dirty="0">
                <a:latin typeface="Arial" panose="020B0604020202020204" pitchFamily="34" charset="0"/>
                <a:cs typeface="Arial" panose="020B0604020202020204" pitchFamily="34" charset="0"/>
              </a:rPr>
              <a:t>Source : DGTCP MINEFID (2020)</a:t>
            </a:r>
            <a:endParaRPr lang="fr-BF" sz="1600" b="1"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201C99FC-9AE5-4CC2-8E06-7C484A53FDF6}"/>
              </a:ext>
            </a:extLst>
          </p:cNvPr>
          <p:cNvSpPr txBox="1"/>
          <p:nvPr/>
        </p:nvSpPr>
        <p:spPr>
          <a:xfrm>
            <a:off x="1554761" y="6311336"/>
            <a:ext cx="3331445" cy="326155"/>
          </a:xfrm>
          <a:prstGeom prst="rect">
            <a:avLst/>
          </a:prstGeom>
          <a:noFill/>
        </p:spPr>
        <p:txBody>
          <a:bodyPr wrap="square" lIns="0" tIns="0" bIns="0" rtlCol="0">
            <a:noAutofit/>
          </a:bodyPr>
          <a:lstStyle/>
          <a:p>
            <a:r>
              <a:rPr lang="fr-FR" sz="1600" b="1" dirty="0">
                <a:latin typeface="Arial" panose="020B0604020202020204" pitchFamily="34" charset="0"/>
                <a:cs typeface="Arial" panose="020B0604020202020204" pitchFamily="34" charset="0"/>
              </a:rPr>
              <a:t>Source : DGTCP MINEFID (2020)</a:t>
            </a:r>
            <a:endParaRPr lang="fr-BF"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08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Espace réservé du contenu 4"/>
          <p:cNvSpPr>
            <a:spLocks noGrp="1"/>
          </p:cNvSpPr>
          <p:nvPr>
            <p:ph idx="1"/>
          </p:nvPr>
        </p:nvSpPr>
        <p:spPr>
          <a:xfrm>
            <a:off x="1140358" y="1051560"/>
            <a:ext cx="10591181" cy="5304793"/>
          </a:xfrm>
        </p:spPr>
        <p:txBody>
          <a:bodyPr/>
          <a:lstStyle/>
          <a:p>
            <a:pPr algn="just"/>
            <a:r>
              <a:rPr lang="fr-FR" sz="2400" dirty="0">
                <a:solidFill>
                  <a:schemeClr val="tx1"/>
                </a:solidFill>
                <a:latin typeface="Arial" panose="020B0604020202020204" pitchFamily="34" charset="0"/>
                <a:cs typeface="Arial" panose="020B0604020202020204" pitchFamily="34" charset="0"/>
              </a:rPr>
              <a:t>L’encours de la dette publique est estimé à 4 647,0 milliards de FCFA au 31 octobre 2020 contre 3 967,5 milliards de FCFA au 31 décembre 2019, soit une hausse de 17,1%, imputable à aux composantes extérieure (+9,3%) et intérieure (+26,8%). </a:t>
            </a:r>
          </a:p>
          <a:p>
            <a:pPr algn="just"/>
            <a:endParaRPr lang="fr-FR" sz="30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La hausse de l’encours de la dette extérieure, entre fin décembre 2019 et fin octobre 2020, s’explique par le niveau de décaissement de la dette multilatérale qui avec un encours de 2 115,3 milliards de FCFA, représente à elle seule 88,5% de la dette extérieure alors que l’encours de la dette intérieure dépends des émissions de titres publics sur le marché régional. </a:t>
            </a:r>
          </a:p>
          <a:p>
            <a:pPr algn="just"/>
            <a:endParaRPr lang="fr-FR" sz="105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En fin octobre 2020, l’encours de ces titres publics s’élève à 1 893,8 milliards de FCFA, représentant 83,9% du volume de la dette intérieure et 40,8% de la dette publique. </a:t>
            </a:r>
          </a:p>
          <a:p>
            <a:pPr algn="just"/>
            <a:endParaRPr lang="fr-FR"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18</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237053"/>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ORIENTATION DE LA STRATÉGIE D’ENDETTEMENT À MOYEN TERME</a:t>
              </a: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200" b="1" dirty="0">
                  <a:solidFill>
                    <a:schemeClr val="bg1"/>
                  </a:solidFill>
                  <a:cs typeface="Arial" pitchFamily="34" charset="0"/>
                </a:rPr>
                <a:t>5</a:t>
              </a:r>
              <a:endParaRPr kumimoji="0" lang="fr-CA" sz="2200" b="1" i="0" u="none" strike="noStrike" kern="1200" cap="none" spc="0" normalizeH="0" baseline="0" noProof="0" dirty="0">
                <a:ln>
                  <a:noFill/>
                </a:ln>
                <a:solidFill>
                  <a:schemeClr val="bg1"/>
                </a:solidFill>
                <a:effectLst/>
                <a:uLnTx/>
                <a:uFillTx/>
                <a:ea typeface="+mn-ea"/>
                <a:cs typeface="Arial" pitchFamily="34" charset="0"/>
              </a:endParaRPr>
            </a:p>
          </p:txBody>
        </p:sp>
      </p:grpSp>
    </p:spTree>
    <p:extLst>
      <p:ext uri="{BB962C8B-B14F-4D97-AF65-F5344CB8AC3E}">
        <p14:creationId xmlns:p14="http://schemas.microsoft.com/office/powerpoint/2010/main" val="197427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Espace réservé du contenu 4"/>
          <p:cNvSpPr>
            <a:spLocks noGrp="1"/>
          </p:cNvSpPr>
          <p:nvPr>
            <p:ph idx="1"/>
          </p:nvPr>
        </p:nvSpPr>
        <p:spPr>
          <a:xfrm>
            <a:off x="1140358" y="1086640"/>
            <a:ext cx="10591181" cy="5124282"/>
          </a:xfrm>
        </p:spPr>
        <p:txBody>
          <a:bodyPr/>
          <a:lstStyle/>
          <a:p>
            <a:pPr algn="just"/>
            <a:r>
              <a:rPr lang="fr-FR" sz="2400" dirty="0">
                <a:solidFill>
                  <a:schemeClr val="tx1"/>
                </a:solidFill>
                <a:latin typeface="Arial" panose="020B0604020202020204" pitchFamily="34" charset="0"/>
                <a:cs typeface="Arial" panose="020B0604020202020204" pitchFamily="34" charset="0"/>
              </a:rPr>
              <a:t>Concernant le service de la dette publique, le montant des paiements à fin octobre 2020 s’élève à 518,1 milliards de FCFA et se répartit entre créanciers extérieurs et intérieurs pour des montants respectifs de 68,8 milliards de FCFA (13,3%) et 449,3 milliards de FCFA (86,7%). </a:t>
            </a:r>
          </a:p>
          <a:p>
            <a:pPr algn="just"/>
            <a:endParaRPr lang="fr-FR" sz="90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Ce service se décompose en remboursement du principal pour 399,4 milliards de FCFA (77,1%) et en paiement d’intérêts pour 118,7 milliards de FCFA (22,9%). À fin octobre 2020, ce service a plus que doublé (+125,9%) comparativement à la même période de 2019 où son montant était de 229,3 milliards de FCFA. </a:t>
            </a:r>
          </a:p>
          <a:p>
            <a:pPr algn="just"/>
            <a:endParaRPr lang="fr-FR" sz="105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Le ratio « service de la dette extérieure sur recettes budgétaires » se situe à 4,0% à fin octobre 2020 pour un seuil maximum de 18%.</a:t>
            </a: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19</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237053"/>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ORIENTATION DE LA STRATÉGIE D’ENDETTEMENT À MOYEN TERME</a:t>
              </a: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200" b="1" dirty="0">
                  <a:solidFill>
                    <a:schemeClr val="bg1"/>
                  </a:solidFill>
                  <a:cs typeface="Arial" pitchFamily="34" charset="0"/>
                </a:rPr>
                <a:t>5</a:t>
              </a:r>
              <a:endParaRPr kumimoji="0" lang="fr-CA" sz="2200" b="1" i="0" u="none" strike="noStrike" kern="1200" cap="none" spc="0" normalizeH="0" baseline="0" noProof="0" dirty="0">
                <a:ln>
                  <a:noFill/>
                </a:ln>
                <a:solidFill>
                  <a:schemeClr val="bg1"/>
                </a:solidFill>
                <a:effectLst/>
                <a:uLnTx/>
                <a:uFillTx/>
                <a:ea typeface="+mn-ea"/>
                <a:cs typeface="Arial" pitchFamily="34" charset="0"/>
              </a:endParaRPr>
            </a:p>
          </p:txBody>
        </p:sp>
      </p:grpSp>
    </p:spTree>
    <p:extLst>
      <p:ext uri="{BB962C8B-B14F-4D97-AF65-F5344CB8AC3E}">
        <p14:creationId xmlns:p14="http://schemas.microsoft.com/office/powerpoint/2010/main" val="215281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extLst>
              <p:ext uri="{D42A27DB-BD31-4B8C-83A1-F6EECF244321}">
                <p14:modId xmlns:p14="http://schemas.microsoft.com/office/powerpoint/2010/main" val="41621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2</a:t>
            </a:fld>
            <a:endParaRPr lang="fr-CA" dirty="0"/>
          </a:p>
        </p:txBody>
      </p:sp>
      <p:sp>
        <p:nvSpPr>
          <p:cNvPr id="4" name="Title 3">
            <a:extLst>
              <a:ext uri="{FF2B5EF4-FFF2-40B4-BE49-F238E27FC236}">
                <a16:creationId xmlns:a16="http://schemas.microsoft.com/office/drawing/2014/main" id="{08F2E00A-46AB-47C4-94D3-23286B5D9665}"/>
              </a:ext>
            </a:extLst>
          </p:cNvPr>
          <p:cNvSpPr>
            <a:spLocks noGrp="1"/>
          </p:cNvSpPr>
          <p:nvPr>
            <p:ph type="ctrTitle"/>
          </p:nvPr>
        </p:nvSpPr>
        <p:spPr>
          <a:noFill/>
        </p:spPr>
        <p:txBody>
          <a:bodyPr/>
          <a:lstStyle/>
          <a:p>
            <a:r>
              <a:rPr lang="fr-CA" b="1" dirty="0">
                <a:latin typeface="+mn-lt"/>
                <a:cs typeface="Times New Roman" panose="02020603050405020304" pitchFamily="18" charset="0"/>
              </a:rPr>
              <a:t>Agenda</a:t>
            </a:r>
          </a:p>
        </p:txBody>
      </p:sp>
      <p:grpSp>
        <p:nvGrpSpPr>
          <p:cNvPr id="5" name="Group 4">
            <a:extLst>
              <a:ext uri="{FF2B5EF4-FFF2-40B4-BE49-F238E27FC236}">
                <a16:creationId xmlns:a16="http://schemas.microsoft.com/office/drawing/2014/main" id="{425A265E-0A35-4AD0-BE71-1AB736D5E5F7}"/>
              </a:ext>
            </a:extLst>
          </p:cNvPr>
          <p:cNvGrpSpPr/>
          <p:nvPr/>
        </p:nvGrpSpPr>
        <p:grpSpPr>
          <a:xfrm>
            <a:off x="1408846" y="1127147"/>
            <a:ext cx="9180672" cy="658997"/>
            <a:chOff x="1402735" y="1301198"/>
            <a:chExt cx="10336018" cy="658997"/>
          </a:xfrm>
          <a:solidFill>
            <a:schemeClr val="tx2"/>
          </a:solidFill>
        </p:grpSpPr>
        <p:sp>
          <p:nvSpPr>
            <p:cNvPr id="6" name="Rectangle 5">
              <a:extLst>
                <a:ext uri="{FF2B5EF4-FFF2-40B4-BE49-F238E27FC236}">
                  <a16:creationId xmlns:a16="http://schemas.microsoft.com/office/drawing/2014/main" id="{8CAD0F0D-52EA-43EC-A30D-7816A3961860}"/>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BREF APERÇU DU PAYS </a:t>
              </a:r>
              <a:endParaRPr kumimoji="0" lang="fr-CA" sz="2200" b="1"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7" name="Oval 35">
              <a:extLst>
                <a:ext uri="{FF2B5EF4-FFF2-40B4-BE49-F238E27FC236}">
                  <a16:creationId xmlns:a16="http://schemas.microsoft.com/office/drawing/2014/main" id="{BD7A2279-D400-448A-9745-49414D051891}"/>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1</a:t>
              </a:r>
            </a:p>
          </p:txBody>
        </p:sp>
      </p:grpSp>
      <p:grpSp>
        <p:nvGrpSpPr>
          <p:cNvPr id="15" name="Group 14">
            <a:extLst>
              <a:ext uri="{FF2B5EF4-FFF2-40B4-BE49-F238E27FC236}">
                <a16:creationId xmlns:a16="http://schemas.microsoft.com/office/drawing/2014/main" id="{AE76E900-5D7D-462A-BBEF-BDD992DBD666}"/>
              </a:ext>
            </a:extLst>
          </p:cNvPr>
          <p:cNvGrpSpPr/>
          <p:nvPr/>
        </p:nvGrpSpPr>
        <p:grpSpPr>
          <a:xfrm>
            <a:off x="1408846" y="1943056"/>
            <a:ext cx="9180672" cy="658997"/>
            <a:chOff x="1402735" y="1301198"/>
            <a:chExt cx="10336018" cy="658997"/>
          </a:xfrm>
          <a:solidFill>
            <a:schemeClr val="tx2"/>
          </a:solidFill>
        </p:grpSpPr>
        <p:sp>
          <p:nvSpPr>
            <p:cNvPr id="16" name="Rectangle 15">
              <a:extLst>
                <a:ext uri="{FF2B5EF4-FFF2-40B4-BE49-F238E27FC236}">
                  <a16:creationId xmlns:a16="http://schemas.microsoft.com/office/drawing/2014/main" id="{3B823E79-82DA-4771-9582-76475D4A6786}"/>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defTabSz="914400">
                <a:defRPr/>
              </a:pPr>
              <a:r>
                <a:rPr lang="fr-FR" sz="2200" b="1" dirty="0">
                  <a:latin typeface="Arial" panose="020B0604020202020204" pitchFamily="34" charset="0"/>
                  <a:cs typeface="Arial" panose="020B0604020202020204" pitchFamily="34" charset="0"/>
                </a:rPr>
                <a:t>EVOLUTION DE LA SITUATION ÉCONOMIQUE</a:t>
              </a:r>
              <a:endParaRPr lang="fr-CA" sz="2200" b="1" dirty="0">
                <a:latin typeface="Arial" panose="020B0604020202020204" pitchFamily="34" charset="0"/>
                <a:cs typeface="Arial" panose="020B0604020202020204" pitchFamily="34" charset="0"/>
              </a:endParaRPr>
            </a:p>
          </p:txBody>
        </p:sp>
        <p:sp>
          <p:nvSpPr>
            <p:cNvPr id="17" name="Oval 35">
              <a:extLst>
                <a:ext uri="{FF2B5EF4-FFF2-40B4-BE49-F238E27FC236}">
                  <a16:creationId xmlns:a16="http://schemas.microsoft.com/office/drawing/2014/main" id="{77692384-D772-42C3-A37B-082EF441E857}"/>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2</a:t>
              </a:r>
            </a:p>
          </p:txBody>
        </p:sp>
      </p:grpSp>
      <p:grpSp>
        <p:nvGrpSpPr>
          <p:cNvPr id="18" name="Group 17">
            <a:extLst>
              <a:ext uri="{FF2B5EF4-FFF2-40B4-BE49-F238E27FC236}">
                <a16:creationId xmlns:a16="http://schemas.microsoft.com/office/drawing/2014/main" id="{29E8E0B3-2652-4B4F-B831-0ACD484B988E}"/>
              </a:ext>
            </a:extLst>
          </p:cNvPr>
          <p:cNvGrpSpPr/>
          <p:nvPr/>
        </p:nvGrpSpPr>
        <p:grpSpPr>
          <a:xfrm>
            <a:off x="1408846" y="2753999"/>
            <a:ext cx="10133326" cy="658997"/>
            <a:chOff x="1402735" y="1301198"/>
            <a:chExt cx="11408559" cy="658997"/>
          </a:xfrm>
          <a:solidFill>
            <a:schemeClr val="tx2"/>
          </a:solidFill>
        </p:grpSpPr>
        <p:sp>
          <p:nvSpPr>
            <p:cNvPr id="19" name="Rectangle 18">
              <a:extLst>
                <a:ext uri="{FF2B5EF4-FFF2-40B4-BE49-F238E27FC236}">
                  <a16:creationId xmlns:a16="http://schemas.microsoft.com/office/drawing/2014/main" id="{CE8BB9AB-AB87-4D25-8E9B-4E960A6D9B49}"/>
                </a:ext>
              </a:extLst>
            </p:cNvPr>
            <p:cNvSpPr/>
            <p:nvPr/>
          </p:nvSpPr>
          <p:spPr>
            <a:xfrm>
              <a:off x="2379299" y="1301198"/>
              <a:ext cx="10431995"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PERSPECTIVES ÉCONOMIQUES À MOYEN TERME (2021-2023)</a:t>
              </a:r>
              <a:endParaRPr lang="fr-CA" sz="2200" b="1" dirty="0">
                <a:latin typeface="Arial" panose="020B0604020202020204" pitchFamily="34" charset="0"/>
                <a:cs typeface="Arial" panose="020B0604020202020204" pitchFamily="34" charset="0"/>
              </a:endParaRPr>
            </a:p>
          </p:txBody>
        </p:sp>
        <p:sp>
          <p:nvSpPr>
            <p:cNvPr id="20" name="Oval 35">
              <a:extLst>
                <a:ext uri="{FF2B5EF4-FFF2-40B4-BE49-F238E27FC236}">
                  <a16:creationId xmlns:a16="http://schemas.microsoft.com/office/drawing/2014/main" id="{CCEB26A9-65AE-4DB5-AF34-A06401C2E2CA}"/>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3</a:t>
              </a:r>
            </a:p>
          </p:txBody>
        </p:sp>
      </p:grpSp>
      <p:grpSp>
        <p:nvGrpSpPr>
          <p:cNvPr id="21" name="Group 20">
            <a:extLst>
              <a:ext uri="{FF2B5EF4-FFF2-40B4-BE49-F238E27FC236}">
                <a16:creationId xmlns:a16="http://schemas.microsoft.com/office/drawing/2014/main" id="{C70EA6A5-AA0B-4A04-BAC8-6415FD6C1429}"/>
              </a:ext>
            </a:extLst>
          </p:cNvPr>
          <p:cNvGrpSpPr/>
          <p:nvPr/>
        </p:nvGrpSpPr>
        <p:grpSpPr>
          <a:xfrm>
            <a:off x="1398274" y="3638621"/>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LES ENJEUX DE LA DIVERSIFICATION DE LA BASE DES EXPORTATIONS DU BURKINA FASO</a:t>
              </a:r>
              <a:endParaRPr lang="fr-CA" sz="2200" b="1" dirty="0">
                <a:latin typeface="Arial" panose="020B0604020202020204" pitchFamily="34" charset="0"/>
                <a:cs typeface="Arial" panose="020B0604020202020204" pitchFamily="34" charset="0"/>
              </a:endParaRP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4</a:t>
              </a:r>
            </a:p>
          </p:txBody>
        </p:sp>
      </p:grpSp>
      <p:grpSp>
        <p:nvGrpSpPr>
          <p:cNvPr id="24" name="Group 23">
            <a:extLst>
              <a:ext uri="{FF2B5EF4-FFF2-40B4-BE49-F238E27FC236}">
                <a16:creationId xmlns:a16="http://schemas.microsoft.com/office/drawing/2014/main" id="{A15F579A-C56A-401D-B29E-49437952E9CB}"/>
              </a:ext>
            </a:extLst>
          </p:cNvPr>
          <p:cNvGrpSpPr/>
          <p:nvPr/>
        </p:nvGrpSpPr>
        <p:grpSpPr>
          <a:xfrm>
            <a:off x="1408846" y="4571604"/>
            <a:ext cx="10595643" cy="1390473"/>
            <a:chOff x="1402735" y="1301198"/>
            <a:chExt cx="11633659" cy="1390473"/>
          </a:xfrm>
          <a:solidFill>
            <a:schemeClr val="tx2"/>
          </a:solidFill>
        </p:grpSpPr>
        <p:sp>
          <p:nvSpPr>
            <p:cNvPr id="25" name="Rectangle 24">
              <a:extLst>
                <a:ext uri="{FF2B5EF4-FFF2-40B4-BE49-F238E27FC236}">
                  <a16:creationId xmlns:a16="http://schemas.microsoft.com/office/drawing/2014/main" id="{6E33B0DB-557D-4042-8CDC-7234F86B12DA}"/>
                </a:ext>
              </a:extLst>
            </p:cNvPr>
            <p:cNvSpPr/>
            <p:nvPr/>
          </p:nvSpPr>
          <p:spPr>
            <a:xfrm>
              <a:off x="2379299" y="1301198"/>
              <a:ext cx="10657095"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ORIENTATION DE LA STRATÉGIE D’ENDETTEMENT À MOYEN TERME</a:t>
              </a:r>
              <a:endParaRPr lang="fr-CA" sz="2200" b="1" dirty="0">
                <a:latin typeface="Arial" panose="020B0604020202020204" pitchFamily="34" charset="0"/>
                <a:cs typeface="Arial" panose="020B0604020202020204" pitchFamily="34" charset="0"/>
              </a:endParaRPr>
            </a:p>
          </p:txBody>
        </p:sp>
        <p:sp>
          <p:nvSpPr>
            <p:cNvPr id="26" name="Oval 35">
              <a:extLst>
                <a:ext uri="{FF2B5EF4-FFF2-40B4-BE49-F238E27FC236}">
                  <a16:creationId xmlns:a16="http://schemas.microsoft.com/office/drawing/2014/main" id="{3CE6C510-00EF-4837-9E31-7589A7C2025A}"/>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5</a:t>
              </a:r>
            </a:p>
          </p:txBody>
        </p:sp>
        <p:sp>
          <p:nvSpPr>
            <p:cNvPr id="27" name="Rectangle 26">
              <a:extLst>
                <a:ext uri="{FF2B5EF4-FFF2-40B4-BE49-F238E27FC236}">
                  <a16:creationId xmlns:a16="http://schemas.microsoft.com/office/drawing/2014/main" id="{0573D6A6-DBD2-455A-A602-13CA34B2B5C7}"/>
                </a:ext>
              </a:extLst>
            </p:cNvPr>
            <p:cNvSpPr/>
            <p:nvPr/>
          </p:nvSpPr>
          <p:spPr>
            <a:xfrm>
              <a:off x="2379298" y="2032674"/>
              <a:ext cx="10657095"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PLAN DE FINANCEMENT 2021 SUR LE MARCHÉ DES TITRES PUBLICS</a:t>
              </a:r>
              <a:endParaRPr lang="fr-CA" sz="2200" b="1" dirty="0">
                <a:latin typeface="Arial" panose="020B0604020202020204" pitchFamily="34" charset="0"/>
                <a:cs typeface="Arial" panose="020B0604020202020204" pitchFamily="34" charset="0"/>
              </a:endParaRPr>
            </a:p>
          </p:txBody>
        </p:sp>
        <p:sp>
          <p:nvSpPr>
            <p:cNvPr id="28" name="Oval 35">
              <a:extLst>
                <a:ext uri="{FF2B5EF4-FFF2-40B4-BE49-F238E27FC236}">
                  <a16:creationId xmlns:a16="http://schemas.microsoft.com/office/drawing/2014/main" id="{972B4CFC-9A17-4F8C-9723-40EE6D9C9327}"/>
                </a:ext>
              </a:extLst>
            </p:cNvPr>
            <p:cNvSpPr/>
            <p:nvPr/>
          </p:nvSpPr>
          <p:spPr>
            <a:xfrm>
              <a:off x="1402735" y="2037640"/>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6</a:t>
              </a:r>
            </a:p>
          </p:txBody>
        </p:sp>
      </p:grpSp>
    </p:spTree>
    <p:extLst>
      <p:ext uri="{BB962C8B-B14F-4D97-AF65-F5344CB8AC3E}">
        <p14:creationId xmlns:p14="http://schemas.microsoft.com/office/powerpoint/2010/main" val="944996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Espace réservé du contenu 4"/>
          <p:cNvSpPr>
            <a:spLocks noGrp="1"/>
          </p:cNvSpPr>
          <p:nvPr>
            <p:ph idx="1"/>
          </p:nvPr>
        </p:nvSpPr>
        <p:spPr>
          <a:xfrm>
            <a:off x="1140358" y="1086640"/>
            <a:ext cx="10591181" cy="5124282"/>
          </a:xfrm>
        </p:spPr>
        <p:txBody>
          <a:bodyPr/>
          <a:lstStyle/>
          <a:p>
            <a:pPr marL="107950" algn="ctr">
              <a:buSzPct val="45000"/>
            </a:pPr>
            <a:r>
              <a:rPr lang="fr-FR" altLang="fr-FR" sz="2400" b="1" u="sng" dirty="0">
                <a:latin typeface="Arial" panose="020B0604020202020204" pitchFamily="34" charset="0"/>
                <a:ea typeface="Microsoft YaHei" panose="020B0503020204020204" pitchFamily="34" charset="-122"/>
                <a:cs typeface="Arial" panose="020B0604020202020204" pitchFamily="34" charset="0"/>
              </a:rPr>
              <a:t>Les principaux axes de la stratégie se résument comme suit </a:t>
            </a:r>
            <a:r>
              <a:rPr lang="fr-FR" altLang="fr-FR" sz="2400" b="1" dirty="0">
                <a:latin typeface="Arial" panose="020B0604020202020204" pitchFamily="34" charset="0"/>
                <a:ea typeface="Microsoft YaHei" panose="020B0503020204020204" pitchFamily="34" charset="-122"/>
                <a:cs typeface="Arial" panose="020B0604020202020204" pitchFamily="34" charset="0"/>
              </a:rPr>
              <a:t>:</a:t>
            </a:r>
          </a:p>
          <a:p>
            <a:pPr marL="450850" indent="-342900" algn="just">
              <a:buSzPct val="45000"/>
              <a:buFont typeface="Wingdings" panose="05000000000000000000" pitchFamily="2" charset="2"/>
              <a:buChar char="§"/>
            </a:pPr>
            <a:r>
              <a:rPr lang="fr-FR" altLang="fr-FR" sz="2400" dirty="0">
                <a:latin typeface="Arial" panose="020B0604020202020204" pitchFamily="34" charset="0"/>
                <a:ea typeface="Microsoft YaHei" panose="020B0503020204020204" pitchFamily="34" charset="-122"/>
                <a:cs typeface="Arial" panose="020B0604020202020204" pitchFamily="34" charset="0"/>
              </a:rPr>
              <a:t>maintenir le recours aux ressources concessionnelles pour le financement des besoins de l’économie. Les financements extérieurs libellés en Euro seront privilégiés au regard de leur faible coût et du risque de change peu élevé qu’ils présentent </a:t>
            </a:r>
          </a:p>
          <a:p>
            <a:pPr marL="450850" indent="-342900" algn="just">
              <a:buSzPct val="45000"/>
              <a:buFont typeface="Wingdings" panose="05000000000000000000" pitchFamily="2" charset="2"/>
              <a:buChar char="§"/>
            </a:pPr>
            <a:r>
              <a:rPr lang="fr-FR" altLang="fr-FR" sz="2400" dirty="0">
                <a:latin typeface="Arial" panose="020B0604020202020204" pitchFamily="34" charset="0"/>
                <a:ea typeface="Microsoft YaHei" panose="020B0503020204020204" pitchFamily="34" charset="-122"/>
                <a:cs typeface="Arial" panose="020B0604020202020204" pitchFamily="34" charset="0"/>
              </a:rPr>
              <a:t>recourir à un emprunt de ressources extérieures non concessionnelles libellées en euro en conformité avec le programme économique et financier du FMI. Cette option se justifie par la nécessité de procéder à un reprofilage de la dette intérieure dans le sens d’améliorer la maturité moyenne du portefeuille de la dette </a:t>
            </a:r>
          </a:p>
          <a:p>
            <a:pPr marL="450850" indent="-342900" algn="just">
              <a:buSzPct val="45000"/>
              <a:buFont typeface="Wingdings" panose="05000000000000000000" pitchFamily="2" charset="2"/>
              <a:buChar char="§"/>
            </a:pPr>
            <a:r>
              <a:rPr lang="fr-FR" altLang="fr-FR" sz="2400" dirty="0">
                <a:latin typeface="Arial" panose="020B0604020202020204" pitchFamily="34" charset="0"/>
                <a:ea typeface="Microsoft YaHei" panose="020B0503020204020204" pitchFamily="34" charset="-122"/>
                <a:cs typeface="Arial" panose="020B0604020202020204" pitchFamily="34" charset="0"/>
              </a:rPr>
              <a:t>maintenir le recours du pays au marché financier régional avec des volumes émis et des maturités plus longues. </a:t>
            </a: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20</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237053"/>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ORIENTATION DE LA STRATÉGIE D’ENDETTEMENT À MOYEN TERME</a:t>
              </a: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200" b="1" dirty="0">
                  <a:solidFill>
                    <a:schemeClr val="bg1"/>
                  </a:solidFill>
                  <a:cs typeface="Arial" pitchFamily="34" charset="0"/>
                </a:rPr>
                <a:t>5</a:t>
              </a:r>
              <a:endParaRPr kumimoji="0" lang="fr-CA" sz="2200" b="1" i="0" u="none" strike="noStrike" kern="1200" cap="none" spc="0" normalizeH="0" baseline="0" noProof="0" dirty="0">
                <a:ln>
                  <a:noFill/>
                </a:ln>
                <a:solidFill>
                  <a:schemeClr val="bg1"/>
                </a:solidFill>
                <a:effectLst/>
                <a:uLnTx/>
                <a:uFillTx/>
                <a:ea typeface="+mn-ea"/>
                <a:cs typeface="Arial" pitchFamily="34" charset="0"/>
              </a:endParaRPr>
            </a:p>
          </p:txBody>
        </p:sp>
      </p:grpSp>
    </p:spTree>
    <p:extLst>
      <p:ext uri="{BB962C8B-B14F-4D97-AF65-F5344CB8AC3E}">
        <p14:creationId xmlns:p14="http://schemas.microsoft.com/office/powerpoint/2010/main" val="293798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Espace réservé du contenu 4"/>
          <p:cNvSpPr>
            <a:spLocks noGrp="1"/>
          </p:cNvSpPr>
          <p:nvPr>
            <p:ph idx="1"/>
          </p:nvPr>
        </p:nvSpPr>
        <p:spPr>
          <a:xfrm>
            <a:off x="1140358" y="1086640"/>
            <a:ext cx="10591181" cy="5124282"/>
          </a:xfrm>
        </p:spPr>
        <p:txBody>
          <a:bodyPr/>
          <a:lstStyle/>
          <a:p>
            <a:pPr marL="107950" algn="just">
              <a:buSzPct val="45000"/>
            </a:pPr>
            <a:r>
              <a:rPr lang="fr-FR" altLang="fr-FR" sz="2400" dirty="0">
                <a:latin typeface="Arial" panose="020B0604020202020204" pitchFamily="34" charset="0"/>
                <a:ea typeface="Microsoft YaHei" panose="020B0503020204020204" pitchFamily="34" charset="-122"/>
                <a:cs typeface="Arial" panose="020B0604020202020204" pitchFamily="34" charset="0"/>
              </a:rPr>
              <a:t>En 2021, le programme des émissions prévoit 1210 milliards FCFA au titre des Bons et Obligations du Trésor  :</a:t>
            </a:r>
          </a:p>
          <a:p>
            <a:pPr marL="450850" indent="-342900" algn="just">
              <a:buSzPct val="45000"/>
              <a:buFont typeface="Wingdings" panose="05000000000000000000" pitchFamily="2" charset="2"/>
              <a:buChar char="q"/>
            </a:pPr>
            <a:r>
              <a:rPr lang="fr-FR" altLang="fr-FR" sz="2400" dirty="0">
                <a:latin typeface="Arial" panose="020B0604020202020204" pitchFamily="34" charset="0"/>
                <a:ea typeface="Microsoft YaHei" panose="020B0503020204020204" pitchFamily="34" charset="-122"/>
                <a:cs typeface="Arial" panose="020B0604020202020204" pitchFamily="34" charset="0"/>
              </a:rPr>
              <a:t> 420 milliards de bons du Trésor, soit 34,72% du volume total prévu ;</a:t>
            </a:r>
          </a:p>
          <a:p>
            <a:pPr marL="450850" indent="-342900" algn="just">
              <a:buSzPct val="45000"/>
              <a:buFont typeface="Wingdings" panose="05000000000000000000" pitchFamily="2" charset="2"/>
              <a:buChar char="q"/>
            </a:pPr>
            <a:r>
              <a:rPr lang="fr-FR" altLang="fr-FR" sz="2400" dirty="0">
                <a:latin typeface="Arial" panose="020B0604020202020204" pitchFamily="34" charset="0"/>
                <a:ea typeface="Microsoft YaHei" panose="020B0503020204020204" pitchFamily="34" charset="-122"/>
                <a:cs typeface="Arial" panose="020B0604020202020204" pitchFamily="34" charset="0"/>
              </a:rPr>
              <a:t> 790 milliards d'obligations du Trésor, soit 65,29% des montants à mobiliser sur le marché régional dont 300 milliards par APE.</a:t>
            </a:r>
          </a:p>
          <a:p>
            <a:pPr marL="107950" algn="just">
              <a:buSzPct val="45000"/>
            </a:pPr>
            <a:r>
              <a:rPr lang="fr-FR" altLang="fr-FR" sz="2400" dirty="0">
                <a:latin typeface="Arial" panose="020B0604020202020204" pitchFamily="34" charset="0"/>
                <a:ea typeface="Microsoft YaHei" panose="020B0503020204020204" pitchFamily="34" charset="-122"/>
                <a:cs typeface="Arial" panose="020B0604020202020204" pitchFamily="34" charset="0"/>
              </a:rPr>
              <a:t> Concernant la structure des titres à émettre , le montant est réparti entre :</a:t>
            </a:r>
          </a:p>
          <a:p>
            <a:pPr marL="450850" indent="-342900" algn="just">
              <a:buSzPct val="45000"/>
              <a:buFont typeface="Wingdings" panose="05000000000000000000" pitchFamily="2" charset="2"/>
              <a:buChar char="q"/>
            </a:pPr>
            <a:r>
              <a:rPr lang="fr-FR" altLang="fr-FR" sz="2400" dirty="0">
                <a:latin typeface="Arial" panose="020B0604020202020204" pitchFamily="34" charset="0"/>
                <a:ea typeface="Microsoft YaHei" panose="020B0503020204020204" pitchFamily="34" charset="-122"/>
                <a:cs typeface="Arial" panose="020B0604020202020204" pitchFamily="34" charset="0"/>
              </a:rPr>
              <a:t> 14 émissions de bons du Trésor ;</a:t>
            </a:r>
          </a:p>
          <a:p>
            <a:pPr marL="450850" indent="-342900" algn="just">
              <a:buSzPct val="45000"/>
              <a:buFont typeface="Wingdings" panose="05000000000000000000" pitchFamily="2" charset="2"/>
              <a:buChar char="q"/>
            </a:pPr>
            <a:r>
              <a:rPr lang="fr-FR" altLang="fr-FR" sz="2400" dirty="0">
                <a:latin typeface="Arial" panose="020B0604020202020204" pitchFamily="34" charset="0"/>
                <a:ea typeface="Microsoft YaHei" panose="020B0503020204020204" pitchFamily="34" charset="-122"/>
                <a:cs typeface="Arial" panose="020B0604020202020204" pitchFamily="34" charset="0"/>
              </a:rPr>
              <a:t> 16 émissions d'obligations du Trésor dont deux par APE.</a:t>
            </a:r>
          </a:p>
          <a:p>
            <a:pPr marL="107950" algn="just">
              <a:buSzPct val="45000"/>
            </a:pPr>
            <a:endParaRPr lang="fr-FR" altLang="fr-FR" sz="2400" dirty="0">
              <a:latin typeface="Arial" panose="020B0604020202020204" pitchFamily="34" charset="0"/>
              <a:ea typeface="Microsoft YaHei" panose="020B0503020204020204" pitchFamily="34" charset="-122"/>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21</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237053"/>
            <a:ext cx="10595642"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ORIENTATION DE LA STRATÉGIE D’ENDETTEMENT À MOYEN TERME</a:t>
              </a: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200" b="1" dirty="0">
                  <a:solidFill>
                    <a:schemeClr val="bg1"/>
                  </a:solidFill>
                  <a:cs typeface="Arial" pitchFamily="34" charset="0"/>
                </a:rPr>
                <a:t>5</a:t>
              </a:r>
              <a:endParaRPr kumimoji="0" lang="fr-CA" sz="2200" b="1" i="0" u="none" strike="noStrike" kern="1200" cap="none" spc="0" normalizeH="0" baseline="0" noProof="0" dirty="0">
                <a:ln>
                  <a:noFill/>
                </a:ln>
                <a:solidFill>
                  <a:schemeClr val="bg1"/>
                </a:solidFill>
                <a:effectLst/>
                <a:uLnTx/>
                <a:uFillTx/>
                <a:ea typeface="+mn-ea"/>
                <a:cs typeface="Arial" pitchFamily="34" charset="0"/>
              </a:endParaRPr>
            </a:p>
          </p:txBody>
        </p:sp>
      </p:grpSp>
    </p:spTree>
    <p:extLst>
      <p:ext uri="{BB962C8B-B14F-4D97-AF65-F5344CB8AC3E}">
        <p14:creationId xmlns:p14="http://schemas.microsoft.com/office/powerpoint/2010/main" val="209138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Espace réservé du contenu 4"/>
          <p:cNvSpPr>
            <a:spLocks noGrp="1"/>
          </p:cNvSpPr>
          <p:nvPr>
            <p:ph idx="1"/>
          </p:nvPr>
        </p:nvSpPr>
        <p:spPr>
          <a:xfrm>
            <a:off x="1140358" y="1232071"/>
            <a:ext cx="10591181" cy="462772"/>
          </a:xfrm>
        </p:spPr>
        <p:txBody>
          <a:bodyPr/>
          <a:lstStyle/>
          <a:p>
            <a:r>
              <a:rPr lang="fr-FR" altLang="en-US" sz="2400" b="1" dirty="0">
                <a:solidFill>
                  <a:srgbClr val="000000"/>
                </a:solidFill>
                <a:latin typeface="Arial" panose="020B0604020202020204" pitchFamily="34" charset="0"/>
                <a:ea typeface="Microsoft YaHei" panose="020B0503020204020204" pitchFamily="34" charset="-122"/>
                <a:cs typeface="Mangal" panose="02040503050203030202" pitchFamily="18" charset="0"/>
              </a:rPr>
              <a:t>Bilan et programme d'émissions 2021</a:t>
            </a:r>
          </a:p>
          <a:p>
            <a:endParaRPr lang="fr-FR"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22</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237053"/>
            <a:ext cx="10808966"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PLAN DE FINANCEMENT 2021 SUR LE MARCHÉ DES TITRES PUBLICS</a:t>
              </a: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6</a:t>
              </a:r>
            </a:p>
          </p:txBody>
        </p:sp>
      </p:grpSp>
      <p:graphicFrame>
        <p:nvGraphicFramePr>
          <p:cNvPr id="8" name="Tableau 7">
            <a:extLst>
              <a:ext uri="{FF2B5EF4-FFF2-40B4-BE49-F238E27FC236}">
                <a16:creationId xmlns:a16="http://schemas.microsoft.com/office/drawing/2014/main" id="{8B88AF9D-868C-43E3-AE7F-CEFE62D64EFC}"/>
              </a:ext>
            </a:extLst>
          </p:cNvPr>
          <p:cNvGraphicFramePr>
            <a:graphicFrameLocks noGrp="1"/>
          </p:cNvGraphicFramePr>
          <p:nvPr>
            <p:extLst>
              <p:ext uri="{D42A27DB-BD31-4B8C-83A1-F6EECF244321}">
                <p14:modId xmlns:p14="http://schemas.microsoft.com/office/powerpoint/2010/main" val="2680593715"/>
              </p:ext>
            </p:extLst>
          </p:nvPr>
        </p:nvGraphicFramePr>
        <p:xfrm>
          <a:off x="1287149" y="1797101"/>
          <a:ext cx="10378732" cy="4090626"/>
        </p:xfrm>
        <a:graphic>
          <a:graphicData uri="http://schemas.openxmlformats.org/drawingml/2006/table">
            <a:tbl>
              <a:tblPr firstRow="1" bandRow="1">
                <a:tableStyleId>{5C22544A-7EE6-4342-B048-85BDC9FD1C3A}</a:tableStyleId>
              </a:tblPr>
              <a:tblGrid>
                <a:gridCol w="2682047">
                  <a:extLst>
                    <a:ext uri="{9D8B030D-6E8A-4147-A177-3AD203B41FA5}">
                      <a16:colId xmlns:a16="http://schemas.microsoft.com/office/drawing/2014/main" val="20000"/>
                    </a:ext>
                  </a:extLst>
                </a:gridCol>
                <a:gridCol w="1703586">
                  <a:extLst>
                    <a:ext uri="{9D8B030D-6E8A-4147-A177-3AD203B41FA5}">
                      <a16:colId xmlns:a16="http://schemas.microsoft.com/office/drawing/2014/main" val="20001"/>
                    </a:ext>
                  </a:extLst>
                </a:gridCol>
                <a:gridCol w="3427537">
                  <a:extLst>
                    <a:ext uri="{9D8B030D-6E8A-4147-A177-3AD203B41FA5}">
                      <a16:colId xmlns:a16="http://schemas.microsoft.com/office/drawing/2014/main" val="20002"/>
                    </a:ext>
                  </a:extLst>
                </a:gridCol>
                <a:gridCol w="2565562">
                  <a:extLst>
                    <a:ext uri="{9D8B030D-6E8A-4147-A177-3AD203B41FA5}">
                      <a16:colId xmlns:a16="http://schemas.microsoft.com/office/drawing/2014/main" val="20003"/>
                    </a:ext>
                  </a:extLst>
                </a:gridCol>
              </a:tblGrid>
              <a:tr h="543037">
                <a:tc gridSpan="2">
                  <a:txBody>
                    <a:bodyPr/>
                    <a:lstStyle/>
                    <a:p>
                      <a:r>
                        <a:rPr lang="fr-FR" sz="2400" dirty="0">
                          <a:latin typeface="Arial" panose="020B0604020202020204" pitchFamily="34" charset="0"/>
                          <a:cs typeface="Arial" panose="020B0604020202020204" pitchFamily="34" charset="0"/>
                        </a:rPr>
                        <a:t>BONS</a:t>
                      </a:r>
                      <a:r>
                        <a:rPr lang="fr-FR" sz="2400" baseline="0" dirty="0">
                          <a:latin typeface="Arial" panose="020B0604020202020204" pitchFamily="34" charset="0"/>
                          <a:cs typeface="Arial" panose="020B0604020202020204" pitchFamily="34" charset="0"/>
                        </a:rPr>
                        <a:t> DU TRESOR</a:t>
                      </a:r>
                      <a:endParaRPr lang="fr-FR" sz="2400" dirty="0">
                        <a:latin typeface="Arial" panose="020B0604020202020204" pitchFamily="34" charset="0"/>
                        <a:cs typeface="Arial" panose="020B0604020202020204" pitchFamily="34" charset="0"/>
                      </a:endParaRPr>
                    </a:p>
                  </a:txBody>
                  <a:tcPr marL="91435" marR="91435" marT="45703" marB="45703"/>
                </a:tc>
                <a:tc hMerge="1">
                  <a:txBody>
                    <a:bodyPr/>
                    <a:lstStyle/>
                    <a:p>
                      <a:endParaRPr lang="fr-FR" dirty="0"/>
                    </a:p>
                  </a:txBody>
                  <a:tcPr/>
                </a:tc>
                <a:tc gridSpan="2">
                  <a:txBody>
                    <a:bodyPr/>
                    <a:lstStyle/>
                    <a:p>
                      <a:r>
                        <a:rPr lang="fr-FR" sz="2400" dirty="0">
                          <a:latin typeface="Arial" panose="020B0604020202020204" pitchFamily="34" charset="0"/>
                          <a:cs typeface="Arial" panose="020B0604020202020204" pitchFamily="34" charset="0"/>
                        </a:rPr>
                        <a:t>OBLIGATIONS</a:t>
                      </a:r>
                      <a:r>
                        <a:rPr lang="fr-FR" sz="2400" baseline="0" dirty="0">
                          <a:latin typeface="Arial" panose="020B0604020202020204" pitchFamily="34" charset="0"/>
                          <a:cs typeface="Arial" panose="020B0604020202020204" pitchFamily="34" charset="0"/>
                        </a:rPr>
                        <a:t> DU TRESOR</a:t>
                      </a:r>
                      <a:endParaRPr lang="fr-FR" sz="2400" dirty="0">
                        <a:latin typeface="Arial" panose="020B0604020202020204" pitchFamily="34" charset="0"/>
                        <a:cs typeface="Arial" panose="020B0604020202020204" pitchFamily="34" charset="0"/>
                      </a:endParaRPr>
                    </a:p>
                  </a:txBody>
                  <a:tcPr marL="91435" marR="91435" marT="45703" marB="45703"/>
                </a:tc>
                <a:tc hMerge="1">
                  <a:txBody>
                    <a:bodyPr/>
                    <a:lstStyle/>
                    <a:p>
                      <a:endParaRPr lang="fr-FR" dirty="0"/>
                    </a:p>
                  </a:txBody>
                  <a:tcPr/>
                </a:tc>
                <a:extLst>
                  <a:ext uri="{0D108BD9-81ED-4DB2-BD59-A6C34878D82A}">
                    <a16:rowId xmlns:a16="http://schemas.microsoft.com/office/drawing/2014/main" val="10000"/>
                  </a:ext>
                </a:extLst>
              </a:tr>
              <a:tr h="566140">
                <a:tc>
                  <a:txBody>
                    <a:bodyPr/>
                    <a:lstStyle/>
                    <a:p>
                      <a:r>
                        <a:rPr lang="fr-FR" sz="2400" dirty="0">
                          <a:latin typeface="Arial" panose="020B0604020202020204" pitchFamily="34" charset="0"/>
                          <a:cs typeface="Arial" panose="020B0604020202020204" pitchFamily="34" charset="0"/>
                        </a:rPr>
                        <a:t>BAT 3M</a:t>
                      </a:r>
                    </a:p>
                    <a:p>
                      <a:endParaRPr lang="fr-FR" sz="2400" dirty="0">
                        <a:latin typeface="Arial" panose="020B0604020202020204" pitchFamily="34" charset="0"/>
                        <a:cs typeface="Arial" panose="020B0604020202020204" pitchFamily="34" charset="0"/>
                      </a:endParaRPr>
                    </a:p>
                  </a:txBody>
                  <a:tcPr marL="91435" marR="91435" marT="45703" marB="45703" anchor="ctr"/>
                </a:tc>
                <a:tc>
                  <a:txBody>
                    <a:bodyPr/>
                    <a:lstStyle/>
                    <a:p>
                      <a:r>
                        <a:rPr lang="fr-FR" sz="2400" dirty="0">
                          <a:latin typeface="Arial" panose="020B0604020202020204" pitchFamily="34" charset="0"/>
                          <a:cs typeface="Arial" panose="020B0604020202020204" pitchFamily="34" charset="0"/>
                        </a:rPr>
                        <a:t>30</a:t>
                      </a:r>
                    </a:p>
                  </a:txBody>
                  <a:tcPr marL="91435" marR="91435" marT="45703" marB="45703" anchor="ctr"/>
                </a:tc>
                <a:tc>
                  <a:txBody>
                    <a:bodyPr/>
                    <a:lstStyle/>
                    <a:p>
                      <a:r>
                        <a:rPr lang="fr-FR" sz="2400" dirty="0">
                          <a:latin typeface="Arial" panose="020B0604020202020204" pitchFamily="34" charset="0"/>
                          <a:cs typeface="Arial" panose="020B0604020202020204" pitchFamily="34" charset="0"/>
                        </a:rPr>
                        <a:t>OAT 3ANS</a:t>
                      </a:r>
                    </a:p>
                  </a:txBody>
                  <a:tcPr marL="91435" marR="91435" marT="45703" marB="45703" anchor="ctr"/>
                </a:tc>
                <a:tc>
                  <a:txBody>
                    <a:bodyPr/>
                    <a:lstStyle/>
                    <a:p>
                      <a:r>
                        <a:rPr lang="fr-FR" sz="2400" dirty="0">
                          <a:latin typeface="Arial" panose="020B0604020202020204" pitchFamily="34" charset="0"/>
                          <a:cs typeface="Arial" panose="020B0604020202020204" pitchFamily="34" charset="0"/>
                        </a:rPr>
                        <a:t>200</a:t>
                      </a:r>
                    </a:p>
                  </a:txBody>
                  <a:tcPr marL="91435" marR="91435" marT="45703" marB="45703" anchor="ctr"/>
                </a:tc>
                <a:extLst>
                  <a:ext uri="{0D108BD9-81ED-4DB2-BD59-A6C34878D82A}">
                    <a16:rowId xmlns:a16="http://schemas.microsoft.com/office/drawing/2014/main" val="10001"/>
                  </a:ext>
                </a:extLst>
              </a:tr>
              <a:tr h="705968">
                <a:tc>
                  <a:txBody>
                    <a:bodyPr/>
                    <a:lstStyle/>
                    <a:p>
                      <a:r>
                        <a:rPr lang="fr-FR" sz="2400" dirty="0">
                          <a:latin typeface="Arial" panose="020B0604020202020204" pitchFamily="34" charset="0"/>
                          <a:cs typeface="Arial" panose="020B0604020202020204" pitchFamily="34" charset="0"/>
                        </a:rPr>
                        <a:t>BAT</a:t>
                      </a:r>
                      <a:r>
                        <a:rPr lang="fr-FR" sz="2400" baseline="0" dirty="0">
                          <a:latin typeface="Arial" panose="020B0604020202020204" pitchFamily="34" charset="0"/>
                          <a:cs typeface="Arial" panose="020B0604020202020204" pitchFamily="34" charset="0"/>
                        </a:rPr>
                        <a:t> 6M</a:t>
                      </a:r>
                    </a:p>
                    <a:p>
                      <a:endParaRPr lang="fr-FR" sz="2400" dirty="0">
                        <a:latin typeface="Arial" panose="020B0604020202020204" pitchFamily="34" charset="0"/>
                        <a:cs typeface="Arial" panose="020B0604020202020204" pitchFamily="34" charset="0"/>
                      </a:endParaRPr>
                    </a:p>
                  </a:txBody>
                  <a:tcPr marL="91435" marR="91435" marT="45703" marB="45703" anchor="ctr"/>
                </a:tc>
                <a:tc>
                  <a:txBody>
                    <a:bodyPr/>
                    <a:lstStyle/>
                    <a:p>
                      <a:r>
                        <a:rPr lang="fr-FR" sz="2400" dirty="0">
                          <a:latin typeface="Arial" panose="020B0604020202020204" pitchFamily="34" charset="0"/>
                          <a:cs typeface="Arial" panose="020B0604020202020204" pitchFamily="34" charset="0"/>
                        </a:rPr>
                        <a:t>65</a:t>
                      </a:r>
                    </a:p>
                  </a:txBody>
                  <a:tcPr marL="91435" marR="91435" marT="45703" marB="45703" anchor="ctr"/>
                </a:tc>
                <a:tc>
                  <a:txBody>
                    <a:bodyPr/>
                    <a:lstStyle/>
                    <a:p>
                      <a:r>
                        <a:rPr lang="fr-FR" sz="2400" dirty="0">
                          <a:latin typeface="Arial" panose="020B0604020202020204" pitchFamily="34" charset="0"/>
                          <a:cs typeface="Arial" panose="020B0604020202020204" pitchFamily="34" charset="0"/>
                        </a:rPr>
                        <a:t>OAT 5ANS</a:t>
                      </a:r>
                    </a:p>
                  </a:txBody>
                  <a:tcPr marL="91435" marR="91435" marT="45703" marB="45703" anchor="ctr"/>
                </a:tc>
                <a:tc>
                  <a:txBody>
                    <a:bodyPr/>
                    <a:lstStyle/>
                    <a:p>
                      <a:r>
                        <a:rPr lang="fr-FR" sz="2400" dirty="0">
                          <a:latin typeface="Arial" panose="020B0604020202020204" pitchFamily="34" charset="0"/>
                          <a:cs typeface="Arial" panose="020B0604020202020204" pitchFamily="34" charset="0"/>
                        </a:rPr>
                        <a:t>160</a:t>
                      </a:r>
                    </a:p>
                  </a:txBody>
                  <a:tcPr marL="91435" marR="91435" marT="45703" marB="45703" anchor="ctr"/>
                </a:tc>
                <a:extLst>
                  <a:ext uri="{0D108BD9-81ED-4DB2-BD59-A6C34878D82A}">
                    <a16:rowId xmlns:a16="http://schemas.microsoft.com/office/drawing/2014/main" val="10002"/>
                  </a:ext>
                </a:extLst>
              </a:tr>
              <a:tr h="671071">
                <a:tc>
                  <a:txBody>
                    <a:bodyPr/>
                    <a:lstStyle/>
                    <a:p>
                      <a:r>
                        <a:rPr lang="fr-FR" sz="2400" dirty="0">
                          <a:latin typeface="Arial" panose="020B0604020202020204" pitchFamily="34" charset="0"/>
                          <a:cs typeface="Arial" panose="020B0604020202020204" pitchFamily="34" charset="0"/>
                        </a:rPr>
                        <a:t>BAT 12M</a:t>
                      </a:r>
                    </a:p>
                    <a:p>
                      <a:endParaRPr lang="fr-FR" sz="2400" dirty="0">
                        <a:latin typeface="Arial" panose="020B0604020202020204" pitchFamily="34" charset="0"/>
                        <a:cs typeface="Arial" panose="020B0604020202020204" pitchFamily="34" charset="0"/>
                      </a:endParaRPr>
                    </a:p>
                  </a:txBody>
                  <a:tcPr marL="91435" marR="91435" marT="45703" marB="45703" anchor="ctr"/>
                </a:tc>
                <a:tc>
                  <a:txBody>
                    <a:bodyPr/>
                    <a:lstStyle/>
                    <a:p>
                      <a:r>
                        <a:rPr lang="fr-FR" sz="2400" dirty="0">
                          <a:latin typeface="Arial" panose="020B0604020202020204" pitchFamily="34" charset="0"/>
                          <a:cs typeface="Arial" panose="020B0604020202020204" pitchFamily="34" charset="0"/>
                        </a:rPr>
                        <a:t>325</a:t>
                      </a:r>
                    </a:p>
                  </a:txBody>
                  <a:tcPr marL="91435" marR="91435" marT="45703" marB="45703" anchor="ctr"/>
                </a:tc>
                <a:tc>
                  <a:txBody>
                    <a:bodyPr/>
                    <a:lstStyle/>
                    <a:p>
                      <a:r>
                        <a:rPr lang="fr-FR" sz="2400" dirty="0">
                          <a:latin typeface="Arial" panose="020B0604020202020204" pitchFamily="34" charset="0"/>
                          <a:cs typeface="Arial" panose="020B0604020202020204" pitchFamily="34" charset="0"/>
                        </a:rPr>
                        <a:t>OAT 7 ANS</a:t>
                      </a:r>
                    </a:p>
                  </a:txBody>
                  <a:tcPr marL="91435" marR="91435" marT="45703" marB="45703" anchor="ctr"/>
                </a:tc>
                <a:tc>
                  <a:txBody>
                    <a:bodyPr/>
                    <a:lstStyle/>
                    <a:p>
                      <a:r>
                        <a:rPr lang="fr-FR" sz="2400" dirty="0">
                          <a:latin typeface="Arial" panose="020B0604020202020204" pitchFamily="34" charset="0"/>
                          <a:cs typeface="Arial" panose="020B0604020202020204" pitchFamily="34" charset="0"/>
                        </a:rPr>
                        <a:t>130</a:t>
                      </a:r>
                    </a:p>
                  </a:txBody>
                  <a:tcPr marL="91435" marR="91435" marT="45703" marB="45703" anchor="ctr"/>
                </a:tc>
                <a:extLst>
                  <a:ext uri="{0D108BD9-81ED-4DB2-BD59-A6C34878D82A}">
                    <a16:rowId xmlns:a16="http://schemas.microsoft.com/office/drawing/2014/main" val="10003"/>
                  </a:ext>
                </a:extLst>
              </a:tr>
              <a:tr h="543037">
                <a:tc>
                  <a:txBody>
                    <a:bodyPr/>
                    <a:lstStyle/>
                    <a:p>
                      <a:endParaRPr lang="fr-FR" sz="2400">
                        <a:latin typeface="Arial" panose="020B0604020202020204" pitchFamily="34" charset="0"/>
                        <a:cs typeface="Arial" panose="020B0604020202020204" pitchFamily="34" charset="0"/>
                      </a:endParaRPr>
                    </a:p>
                  </a:txBody>
                  <a:tcPr marL="91435" marR="91435" marT="45703" marB="45703" anchor="ctr"/>
                </a:tc>
                <a:tc>
                  <a:txBody>
                    <a:bodyPr/>
                    <a:lstStyle/>
                    <a:p>
                      <a:endParaRPr lang="fr-FR" sz="2400">
                        <a:latin typeface="Arial" panose="020B0604020202020204" pitchFamily="34" charset="0"/>
                        <a:cs typeface="Arial" panose="020B0604020202020204" pitchFamily="34" charset="0"/>
                      </a:endParaRPr>
                    </a:p>
                  </a:txBody>
                  <a:tcPr marL="91435" marR="91435" marT="45703" marB="45703" anchor="ctr"/>
                </a:tc>
                <a:tc>
                  <a:txBody>
                    <a:bodyPr/>
                    <a:lstStyle/>
                    <a:p>
                      <a:r>
                        <a:rPr lang="fr-FR" sz="2400" dirty="0">
                          <a:latin typeface="Arial" panose="020B0604020202020204" pitchFamily="34" charset="0"/>
                          <a:cs typeface="Arial" panose="020B0604020202020204" pitchFamily="34" charset="0"/>
                        </a:rPr>
                        <a:t>OAT 10 ANS (APE)</a:t>
                      </a:r>
                    </a:p>
                  </a:txBody>
                  <a:tcPr marL="91435" marR="91435" marT="45703" marB="45703" anchor="ctr"/>
                </a:tc>
                <a:tc>
                  <a:txBody>
                    <a:bodyPr/>
                    <a:lstStyle/>
                    <a:p>
                      <a:r>
                        <a:rPr lang="fr-FR" sz="2400" dirty="0">
                          <a:latin typeface="Arial" panose="020B0604020202020204" pitchFamily="34" charset="0"/>
                          <a:cs typeface="Arial" panose="020B0604020202020204" pitchFamily="34" charset="0"/>
                        </a:rPr>
                        <a:t>300</a:t>
                      </a:r>
                    </a:p>
                  </a:txBody>
                  <a:tcPr marL="91435" marR="91435" marT="45703" marB="45703" anchor="ctr"/>
                </a:tc>
                <a:extLst>
                  <a:ext uri="{0D108BD9-81ED-4DB2-BD59-A6C34878D82A}">
                    <a16:rowId xmlns:a16="http://schemas.microsoft.com/office/drawing/2014/main" val="10004"/>
                  </a:ext>
                </a:extLst>
              </a:tr>
              <a:tr h="535774">
                <a:tc>
                  <a:txBody>
                    <a:bodyPr/>
                    <a:lstStyle/>
                    <a:p>
                      <a:r>
                        <a:rPr lang="fr-FR" sz="2400" b="1" dirty="0">
                          <a:latin typeface="Arial" panose="020B0604020202020204" pitchFamily="34" charset="0"/>
                          <a:cs typeface="Arial" panose="020B0604020202020204" pitchFamily="34" charset="0"/>
                        </a:rPr>
                        <a:t>Total</a:t>
                      </a:r>
                    </a:p>
                  </a:txBody>
                  <a:tcPr marL="91435" marR="91435" marT="45703" marB="45703" anchor="ctr"/>
                </a:tc>
                <a:tc>
                  <a:txBody>
                    <a:bodyPr/>
                    <a:lstStyle/>
                    <a:p>
                      <a:r>
                        <a:rPr lang="fr-FR" sz="2400" b="1" dirty="0">
                          <a:latin typeface="Arial" panose="020B0604020202020204" pitchFamily="34" charset="0"/>
                          <a:cs typeface="Arial" panose="020B0604020202020204" pitchFamily="34" charset="0"/>
                        </a:rPr>
                        <a:t>420</a:t>
                      </a:r>
                    </a:p>
                  </a:txBody>
                  <a:tcPr marL="91435" marR="91435" marT="45703" marB="45703" anchor="ctr"/>
                </a:tc>
                <a:tc>
                  <a:txBody>
                    <a:bodyPr/>
                    <a:lstStyle/>
                    <a:p>
                      <a:r>
                        <a:rPr lang="fr-FR" sz="2400" b="1" dirty="0">
                          <a:latin typeface="Arial" panose="020B0604020202020204" pitchFamily="34" charset="0"/>
                          <a:cs typeface="Arial" panose="020B0604020202020204" pitchFamily="34" charset="0"/>
                        </a:rPr>
                        <a:t>Total</a:t>
                      </a:r>
                    </a:p>
                  </a:txBody>
                  <a:tcPr marL="91435" marR="91435" marT="45703" marB="45703" anchor="ctr"/>
                </a:tc>
                <a:tc>
                  <a:txBody>
                    <a:bodyPr/>
                    <a:lstStyle/>
                    <a:p>
                      <a:r>
                        <a:rPr lang="fr-FR" sz="2400" b="1" dirty="0">
                          <a:latin typeface="Arial" panose="020B0604020202020204" pitchFamily="34" charset="0"/>
                          <a:cs typeface="Arial" panose="020B0604020202020204" pitchFamily="34" charset="0"/>
                        </a:rPr>
                        <a:t>790</a:t>
                      </a:r>
                    </a:p>
                  </a:txBody>
                  <a:tcPr marL="91435" marR="91435" marT="45703" marB="45703" anchor="ctr"/>
                </a:tc>
                <a:extLst>
                  <a:ext uri="{0D108BD9-81ED-4DB2-BD59-A6C34878D82A}">
                    <a16:rowId xmlns:a16="http://schemas.microsoft.com/office/drawing/2014/main" val="10005"/>
                  </a:ext>
                </a:extLst>
              </a:tr>
            </a:tbl>
          </a:graphicData>
        </a:graphic>
      </p:graphicFrame>
      <p:sp>
        <p:nvSpPr>
          <p:cNvPr id="9" name="ZoneTexte 8">
            <a:extLst>
              <a:ext uri="{FF2B5EF4-FFF2-40B4-BE49-F238E27FC236}">
                <a16:creationId xmlns:a16="http://schemas.microsoft.com/office/drawing/2014/main" id="{36DEACBC-A56D-4095-9D85-C0B87DC3156A}"/>
              </a:ext>
            </a:extLst>
          </p:cNvPr>
          <p:cNvSpPr txBox="1"/>
          <p:nvPr/>
        </p:nvSpPr>
        <p:spPr>
          <a:xfrm>
            <a:off x="1397808" y="6115414"/>
            <a:ext cx="3331445" cy="326155"/>
          </a:xfrm>
          <a:prstGeom prst="rect">
            <a:avLst/>
          </a:prstGeom>
          <a:noFill/>
        </p:spPr>
        <p:txBody>
          <a:bodyPr wrap="square" lIns="0" tIns="0" bIns="0" rtlCol="0">
            <a:noAutofit/>
          </a:bodyPr>
          <a:lstStyle/>
          <a:p>
            <a:r>
              <a:rPr lang="fr-FR" sz="1600" b="1" dirty="0">
                <a:latin typeface="Arial" panose="020B0604020202020204" pitchFamily="34" charset="0"/>
                <a:cs typeface="Arial" panose="020B0604020202020204" pitchFamily="34" charset="0"/>
              </a:rPr>
              <a:t>Source : DGTCP MINEFID (2020)</a:t>
            </a:r>
            <a:endParaRPr lang="fr-BF"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645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23</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237053"/>
            <a:ext cx="10808966"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PLAN DE FINANCEMENT 2021 TRIMESTRE 1</a:t>
              </a: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6</a:t>
              </a:r>
            </a:p>
          </p:txBody>
        </p:sp>
      </p:grpSp>
      <p:graphicFrame>
        <p:nvGraphicFramePr>
          <p:cNvPr id="11" name="Tableau 10">
            <a:extLst>
              <a:ext uri="{FF2B5EF4-FFF2-40B4-BE49-F238E27FC236}">
                <a16:creationId xmlns:a16="http://schemas.microsoft.com/office/drawing/2014/main" id="{6617D7DC-745B-4665-A2A5-070F6E68828D}"/>
              </a:ext>
            </a:extLst>
          </p:cNvPr>
          <p:cNvGraphicFramePr>
            <a:graphicFrameLocks noGrp="1"/>
          </p:cNvGraphicFramePr>
          <p:nvPr>
            <p:extLst>
              <p:ext uri="{D42A27DB-BD31-4B8C-83A1-F6EECF244321}">
                <p14:modId xmlns:p14="http://schemas.microsoft.com/office/powerpoint/2010/main" val="801300612"/>
              </p:ext>
            </p:extLst>
          </p:nvPr>
        </p:nvGraphicFramePr>
        <p:xfrm>
          <a:off x="1173769" y="1397809"/>
          <a:ext cx="10585298" cy="4647716"/>
        </p:xfrm>
        <a:graphic>
          <a:graphicData uri="http://schemas.openxmlformats.org/drawingml/2006/table">
            <a:tbl>
              <a:tblPr/>
              <a:tblGrid>
                <a:gridCol w="722882">
                  <a:extLst>
                    <a:ext uri="{9D8B030D-6E8A-4147-A177-3AD203B41FA5}">
                      <a16:colId xmlns:a16="http://schemas.microsoft.com/office/drawing/2014/main" val="20000"/>
                    </a:ext>
                  </a:extLst>
                </a:gridCol>
                <a:gridCol w="2442380">
                  <a:extLst>
                    <a:ext uri="{9D8B030D-6E8A-4147-A177-3AD203B41FA5}">
                      <a16:colId xmlns:a16="http://schemas.microsoft.com/office/drawing/2014/main" val="20001"/>
                    </a:ext>
                  </a:extLst>
                </a:gridCol>
                <a:gridCol w="3220785">
                  <a:extLst>
                    <a:ext uri="{9D8B030D-6E8A-4147-A177-3AD203B41FA5}">
                      <a16:colId xmlns:a16="http://schemas.microsoft.com/office/drawing/2014/main" val="20002"/>
                    </a:ext>
                  </a:extLst>
                </a:gridCol>
                <a:gridCol w="2890947">
                  <a:extLst>
                    <a:ext uri="{9D8B030D-6E8A-4147-A177-3AD203B41FA5}">
                      <a16:colId xmlns:a16="http://schemas.microsoft.com/office/drawing/2014/main" val="20003"/>
                    </a:ext>
                  </a:extLst>
                </a:gridCol>
                <a:gridCol w="1308304">
                  <a:extLst>
                    <a:ext uri="{9D8B030D-6E8A-4147-A177-3AD203B41FA5}">
                      <a16:colId xmlns:a16="http://schemas.microsoft.com/office/drawing/2014/main" val="20004"/>
                    </a:ext>
                  </a:extLst>
                </a:gridCol>
              </a:tblGrid>
              <a:tr h="745827">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Montant </a:t>
                      </a:r>
                    </a:p>
                    <a:p>
                      <a:pPr algn="ctr" fontAlgn="b"/>
                      <a:r>
                        <a:rPr lang="fr-FR" sz="2400" b="1" i="0" u="none" strike="noStrike" dirty="0">
                          <a:solidFill>
                            <a:srgbClr val="000000"/>
                          </a:solidFill>
                          <a:latin typeface="Arial" panose="020B0604020202020204" pitchFamily="34" charset="0"/>
                          <a:cs typeface="Arial" panose="020B0604020202020204" pitchFamily="34" charset="0"/>
                        </a:rPr>
                        <a:t>(Milliards F CFA)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400" b="1" i="0" u="none" strike="noStrike" dirty="0">
                          <a:solidFill>
                            <a:srgbClr val="000000"/>
                          </a:solidFill>
                          <a:latin typeface="Arial" panose="020B0604020202020204" pitchFamily="34" charset="0"/>
                          <a:cs typeface="Arial" panose="020B0604020202020204" pitchFamily="34" charset="0"/>
                        </a:rPr>
                        <a:t>Coupon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042">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06-janv.2021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BAT_1A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400" b="1" i="0" u="none" strike="noStrike" dirty="0">
                          <a:solidFill>
                            <a:srgbClr val="000000"/>
                          </a:solidFill>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6570">
                <a:tc>
                  <a:txBody>
                    <a:bodyPr/>
                    <a:lstStyle/>
                    <a:p>
                      <a:pPr algn="ctr" fontAlgn="ctr"/>
                      <a:r>
                        <a:rPr lang="fr-FR" sz="2400" b="1" i="0" u="none" strike="noStrike" dirty="0">
                          <a:solidFill>
                            <a:srgbClr val="000000"/>
                          </a:solidFill>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400" b="1" i="0" u="none" strike="noStrike" dirty="0">
                          <a:solidFill>
                            <a:srgbClr val="000000"/>
                          </a:solidFill>
                          <a:latin typeface="Arial" panose="020B0604020202020204" pitchFamily="34" charset="0"/>
                          <a:cs typeface="Arial" panose="020B0604020202020204" pitchFamily="34" charset="0"/>
                        </a:rPr>
                        <a:t>20-janv.2021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OAT_3A_IF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400" b="1" i="0" u="none" strike="noStrike" dirty="0">
                          <a:solidFill>
                            <a:srgbClr val="000000"/>
                          </a:solidFill>
                          <a:latin typeface="Arial" panose="020B0604020202020204" pitchFamily="34" charset="0"/>
                          <a:cs typeface="Arial" panose="020B060402020202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2572">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03-févr.2021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OAT_5A_IF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400" b="1" i="0" u="none" strike="noStrike" dirty="0">
                          <a:solidFill>
                            <a:srgbClr val="000000"/>
                          </a:solidFill>
                          <a:latin typeface="Arial" panose="020B0604020202020204" pitchFamily="34" charset="0"/>
                          <a:cs typeface="Arial" panose="020B060402020202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0506">
                <a:tc>
                  <a:txBody>
                    <a:bodyPr/>
                    <a:lstStyle/>
                    <a:p>
                      <a:pPr algn="ctr" fontAlgn="ctr"/>
                      <a:r>
                        <a:rPr lang="fr-FR" sz="2400" b="1" i="0" u="none" strike="noStrike" dirty="0">
                          <a:solidFill>
                            <a:srgbClr val="000000"/>
                          </a:solidFill>
                          <a:latin typeface="Arial" panose="020B0604020202020204" pitchFamily="34" charset="0"/>
                          <a:cs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400" b="1" i="0" u="none" strike="noStrike" dirty="0">
                          <a:solidFill>
                            <a:srgbClr val="000000"/>
                          </a:solidFill>
                          <a:latin typeface="Arial" panose="020B0604020202020204" pitchFamily="34" charset="0"/>
                          <a:cs typeface="Arial" panose="020B0604020202020204" pitchFamily="34" charset="0"/>
                        </a:rPr>
                        <a:t>17-févr.2021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BAT_6M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400" b="1" i="0" u="none" strike="noStrike" dirty="0">
                          <a:solidFill>
                            <a:srgbClr val="000000"/>
                          </a:solidFill>
                          <a:latin typeface="Arial" panose="020B0604020202020204" pitchFamily="34" charset="0"/>
                          <a:cs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0506">
                <a:tc>
                  <a:txBody>
                    <a:bodyPr/>
                    <a:lstStyle/>
                    <a:p>
                      <a:pPr algn="ctr" fontAlgn="ctr"/>
                      <a:r>
                        <a:rPr lang="fr-FR" sz="2400" b="1" i="0" u="none" strike="noStrike" dirty="0">
                          <a:solidFill>
                            <a:srgbClr val="000000"/>
                          </a:solidFill>
                          <a:latin typeface="Arial" panose="020B0604020202020204" pitchFamily="34" charset="0"/>
                          <a:cs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3-mars.2021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APE_10A_2A différé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400" b="1" i="0" u="none" strike="noStrike" dirty="0">
                          <a:solidFill>
                            <a:srgbClr val="000000"/>
                          </a:solidFill>
                          <a:latin typeface="Arial" panose="020B0604020202020204" pitchFamily="34" charset="0"/>
                          <a:cs typeface="Arial" panose="020B0604020202020204" pitchFamily="34" charset="0"/>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3017">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24-mars.2021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BAT_1A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4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12676">
                <a:tc gridSpan="3">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fr-FR"/>
                    </a:p>
                  </a:txBody>
                  <a:tcPr/>
                </a:tc>
                <a:tc hMerge="1">
                  <a:txBody>
                    <a:bodyPr/>
                    <a:lstStyle/>
                    <a:p>
                      <a:endParaRPr lang="fr-FR"/>
                    </a:p>
                  </a:txBody>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val="10007"/>
                  </a:ext>
                </a:extLst>
              </a:tr>
            </a:tbl>
          </a:graphicData>
        </a:graphic>
      </p:graphicFrame>
      <p:sp>
        <p:nvSpPr>
          <p:cNvPr id="12" name="ZoneTexte 11">
            <a:extLst>
              <a:ext uri="{FF2B5EF4-FFF2-40B4-BE49-F238E27FC236}">
                <a16:creationId xmlns:a16="http://schemas.microsoft.com/office/drawing/2014/main" id="{1EB854A1-9DE4-4512-B0C5-5C314FF86BAF}"/>
              </a:ext>
            </a:extLst>
          </p:cNvPr>
          <p:cNvSpPr txBox="1"/>
          <p:nvPr/>
        </p:nvSpPr>
        <p:spPr>
          <a:xfrm>
            <a:off x="1368687" y="6206936"/>
            <a:ext cx="3331445" cy="326155"/>
          </a:xfrm>
          <a:prstGeom prst="rect">
            <a:avLst/>
          </a:prstGeom>
          <a:noFill/>
        </p:spPr>
        <p:txBody>
          <a:bodyPr wrap="square" lIns="0" tIns="0" bIns="0" rtlCol="0">
            <a:noAutofit/>
          </a:bodyPr>
          <a:lstStyle/>
          <a:p>
            <a:r>
              <a:rPr lang="fr-FR" sz="1600" b="1" dirty="0">
                <a:latin typeface="Arial" panose="020B0604020202020204" pitchFamily="34" charset="0"/>
                <a:cs typeface="Arial" panose="020B0604020202020204" pitchFamily="34" charset="0"/>
              </a:rPr>
              <a:t>Source : DGTCP MINEFID (2020)</a:t>
            </a:r>
            <a:endParaRPr lang="fr-BF"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075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24</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237053"/>
            <a:ext cx="10808966"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PLAN DE FINANCEMENT 2021 TRIMESTRE 2</a:t>
              </a: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6</a:t>
              </a:r>
            </a:p>
          </p:txBody>
        </p:sp>
      </p:grpSp>
      <p:graphicFrame>
        <p:nvGraphicFramePr>
          <p:cNvPr id="8" name="Tableau 7">
            <a:extLst>
              <a:ext uri="{FF2B5EF4-FFF2-40B4-BE49-F238E27FC236}">
                <a16:creationId xmlns:a16="http://schemas.microsoft.com/office/drawing/2014/main" id="{01D3F6BD-B8B1-40DE-A6F8-DE10C233EB2D}"/>
              </a:ext>
            </a:extLst>
          </p:cNvPr>
          <p:cNvGraphicFramePr>
            <a:graphicFrameLocks noGrp="1"/>
          </p:cNvGraphicFramePr>
          <p:nvPr>
            <p:extLst>
              <p:ext uri="{D42A27DB-BD31-4B8C-83A1-F6EECF244321}">
                <p14:modId xmlns:p14="http://schemas.microsoft.com/office/powerpoint/2010/main" val="2190400962"/>
              </p:ext>
            </p:extLst>
          </p:nvPr>
        </p:nvGraphicFramePr>
        <p:xfrm>
          <a:off x="1120774" y="978467"/>
          <a:ext cx="10492687" cy="5548292"/>
        </p:xfrm>
        <a:graphic>
          <a:graphicData uri="http://schemas.openxmlformats.org/drawingml/2006/table">
            <a:tbl>
              <a:tblPr/>
              <a:tblGrid>
                <a:gridCol w="737147">
                  <a:extLst>
                    <a:ext uri="{9D8B030D-6E8A-4147-A177-3AD203B41FA5}">
                      <a16:colId xmlns:a16="http://schemas.microsoft.com/office/drawing/2014/main" val="20000"/>
                    </a:ext>
                  </a:extLst>
                </a:gridCol>
                <a:gridCol w="2020999">
                  <a:extLst>
                    <a:ext uri="{9D8B030D-6E8A-4147-A177-3AD203B41FA5}">
                      <a16:colId xmlns:a16="http://schemas.microsoft.com/office/drawing/2014/main" val="20001"/>
                    </a:ext>
                  </a:extLst>
                </a:gridCol>
                <a:gridCol w="3063531">
                  <a:extLst>
                    <a:ext uri="{9D8B030D-6E8A-4147-A177-3AD203B41FA5}">
                      <a16:colId xmlns:a16="http://schemas.microsoft.com/office/drawing/2014/main" val="20002"/>
                    </a:ext>
                  </a:extLst>
                </a:gridCol>
                <a:gridCol w="2743783">
                  <a:extLst>
                    <a:ext uri="{9D8B030D-6E8A-4147-A177-3AD203B41FA5}">
                      <a16:colId xmlns:a16="http://schemas.microsoft.com/office/drawing/2014/main" val="20003"/>
                    </a:ext>
                  </a:extLst>
                </a:gridCol>
                <a:gridCol w="1927227">
                  <a:extLst>
                    <a:ext uri="{9D8B030D-6E8A-4147-A177-3AD203B41FA5}">
                      <a16:colId xmlns:a16="http://schemas.microsoft.com/office/drawing/2014/main" val="20004"/>
                    </a:ext>
                  </a:extLst>
                </a:gridCol>
              </a:tblGrid>
              <a:tr h="555714">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Montant (Milliards F CFA)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Coupon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5074">
                <a:tc rowSpan="2">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7-avr-21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OAT_5A_IF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5074">
                <a:tc vMerge="1">
                  <a:txBody>
                    <a:bodyPr/>
                    <a:lstStyle/>
                    <a:p>
                      <a:endParaRPr lang="fr-FR"/>
                    </a:p>
                  </a:txBody>
                  <a:tcPr/>
                </a:tc>
                <a:tc vMerge="1">
                  <a:txBody>
                    <a:bodyPr/>
                    <a:lstStyle/>
                    <a:p>
                      <a:endParaRPr lang="fr-FR"/>
                    </a:p>
                  </a:txBody>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OAT_7A_IF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287295">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14-avr-21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BAT_1A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6437867"/>
                  </a:ext>
                </a:extLst>
              </a:tr>
              <a:tr h="377198">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28-avr-21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BAT_1A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11714">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12-mai-21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OAT_3A_IF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40103">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26-mai-21</a:t>
                      </a:r>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BAT_6M</a:t>
                      </a:r>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11673">
                <a:tc rowSpan="3">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9-juin-21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OAT_5A_IF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311673">
                <a:tc vMerge="1">
                  <a:txBody>
                    <a:bodyPr/>
                    <a:lstStyle/>
                    <a:p>
                      <a:pPr algn="ctr" fontAlgn="ctr"/>
                      <a:endParaRPr lang="fr-FR" sz="1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fr-FR" sz="1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OAT_7A_IF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372527112"/>
                  </a:ext>
                </a:extLst>
              </a:tr>
              <a:tr h="326311">
                <a:tc vMerge="1">
                  <a:txBody>
                    <a:bodyPr/>
                    <a:lstStyle/>
                    <a:p>
                      <a:pPr algn="ctr" fontAlgn="ctr"/>
                      <a:endParaRPr lang="fr-FR" sz="1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fr-FR" sz="1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OAT_10A_IF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615810"/>
                  </a:ext>
                </a:extLst>
              </a:tr>
              <a:tr h="121300">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23-juin-21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OAT_3A_IF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70206914"/>
                  </a:ext>
                </a:extLst>
              </a:tr>
              <a:tr h="623346">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30-juin-21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APE 10A 2A différé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0"/>
                  </a:ext>
                </a:extLst>
              </a:tr>
              <a:tr h="311783">
                <a:tc>
                  <a:txBody>
                    <a:bodyPr/>
                    <a:lstStyle/>
                    <a:p>
                      <a:pPr algn="l" fontAlgn="b"/>
                      <a:r>
                        <a:rPr lang="fr-FR" sz="2400" b="0" i="0" u="none" strike="noStrike">
                          <a:solidFill>
                            <a:srgbClr val="000000"/>
                          </a:solidFill>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bl>
          </a:graphicData>
        </a:graphic>
      </p:graphicFrame>
      <p:sp>
        <p:nvSpPr>
          <p:cNvPr id="9" name="ZoneTexte 8">
            <a:extLst>
              <a:ext uri="{FF2B5EF4-FFF2-40B4-BE49-F238E27FC236}">
                <a16:creationId xmlns:a16="http://schemas.microsoft.com/office/drawing/2014/main" id="{0CEC416E-BBA4-4EDB-9E99-80E6BF7B436C}"/>
              </a:ext>
            </a:extLst>
          </p:cNvPr>
          <p:cNvSpPr txBox="1"/>
          <p:nvPr/>
        </p:nvSpPr>
        <p:spPr>
          <a:xfrm>
            <a:off x="1386160" y="6615981"/>
            <a:ext cx="3331445" cy="326155"/>
          </a:xfrm>
          <a:prstGeom prst="rect">
            <a:avLst/>
          </a:prstGeom>
          <a:noFill/>
        </p:spPr>
        <p:txBody>
          <a:bodyPr wrap="square" lIns="0" tIns="0" bIns="0" rtlCol="0">
            <a:noAutofit/>
          </a:bodyPr>
          <a:lstStyle/>
          <a:p>
            <a:r>
              <a:rPr lang="fr-FR" sz="1600" b="1" dirty="0">
                <a:latin typeface="Arial" panose="020B0604020202020204" pitchFamily="34" charset="0"/>
                <a:cs typeface="Arial" panose="020B0604020202020204" pitchFamily="34" charset="0"/>
              </a:rPr>
              <a:t>Source : DGTCP MINEFID (2020)</a:t>
            </a:r>
            <a:endParaRPr lang="fr-BF"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490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25</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237053"/>
            <a:ext cx="10808966"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PLAN DE FINANCEMENT 2021 TRIMESTRE 2</a:t>
              </a: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6</a:t>
              </a:r>
            </a:p>
          </p:txBody>
        </p:sp>
      </p:grpSp>
      <p:graphicFrame>
        <p:nvGraphicFramePr>
          <p:cNvPr id="8" name="Tableau 7">
            <a:extLst>
              <a:ext uri="{FF2B5EF4-FFF2-40B4-BE49-F238E27FC236}">
                <a16:creationId xmlns:a16="http://schemas.microsoft.com/office/drawing/2014/main" id="{01D3F6BD-B8B1-40DE-A6F8-DE10C233EB2D}"/>
              </a:ext>
            </a:extLst>
          </p:cNvPr>
          <p:cNvGraphicFramePr>
            <a:graphicFrameLocks noGrp="1"/>
          </p:cNvGraphicFramePr>
          <p:nvPr/>
        </p:nvGraphicFramePr>
        <p:xfrm>
          <a:off x="1120774" y="978467"/>
          <a:ext cx="10492687" cy="5548292"/>
        </p:xfrm>
        <a:graphic>
          <a:graphicData uri="http://schemas.openxmlformats.org/drawingml/2006/table">
            <a:tbl>
              <a:tblPr/>
              <a:tblGrid>
                <a:gridCol w="737147">
                  <a:extLst>
                    <a:ext uri="{9D8B030D-6E8A-4147-A177-3AD203B41FA5}">
                      <a16:colId xmlns:a16="http://schemas.microsoft.com/office/drawing/2014/main" val="20000"/>
                    </a:ext>
                  </a:extLst>
                </a:gridCol>
                <a:gridCol w="2020999">
                  <a:extLst>
                    <a:ext uri="{9D8B030D-6E8A-4147-A177-3AD203B41FA5}">
                      <a16:colId xmlns:a16="http://schemas.microsoft.com/office/drawing/2014/main" val="20001"/>
                    </a:ext>
                  </a:extLst>
                </a:gridCol>
                <a:gridCol w="3063531">
                  <a:extLst>
                    <a:ext uri="{9D8B030D-6E8A-4147-A177-3AD203B41FA5}">
                      <a16:colId xmlns:a16="http://schemas.microsoft.com/office/drawing/2014/main" val="20002"/>
                    </a:ext>
                  </a:extLst>
                </a:gridCol>
                <a:gridCol w="2743783">
                  <a:extLst>
                    <a:ext uri="{9D8B030D-6E8A-4147-A177-3AD203B41FA5}">
                      <a16:colId xmlns:a16="http://schemas.microsoft.com/office/drawing/2014/main" val="20003"/>
                    </a:ext>
                  </a:extLst>
                </a:gridCol>
                <a:gridCol w="1927227">
                  <a:extLst>
                    <a:ext uri="{9D8B030D-6E8A-4147-A177-3AD203B41FA5}">
                      <a16:colId xmlns:a16="http://schemas.microsoft.com/office/drawing/2014/main" val="20004"/>
                    </a:ext>
                  </a:extLst>
                </a:gridCol>
              </a:tblGrid>
              <a:tr h="555714">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Montant (Milliards F CFA)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Coupon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5074">
                <a:tc rowSpan="2">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7-avr-21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OAT_5A_IF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5074">
                <a:tc vMerge="1">
                  <a:txBody>
                    <a:bodyPr/>
                    <a:lstStyle/>
                    <a:p>
                      <a:endParaRPr lang="fr-FR"/>
                    </a:p>
                  </a:txBody>
                  <a:tcPr/>
                </a:tc>
                <a:tc vMerge="1">
                  <a:txBody>
                    <a:bodyPr/>
                    <a:lstStyle/>
                    <a:p>
                      <a:endParaRPr lang="fr-FR"/>
                    </a:p>
                  </a:txBody>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OAT_7A_IF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287295">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14-avr-21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BAT_1A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6437867"/>
                  </a:ext>
                </a:extLst>
              </a:tr>
              <a:tr h="377198">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28-avr-21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BAT_1A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11714">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12-mai-21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OAT_3A_IF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40103">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26-mai-21</a:t>
                      </a:r>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BAT_6M</a:t>
                      </a:r>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11673">
                <a:tc rowSpan="3">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9-juin-21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OAT_5A_IF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311673">
                <a:tc vMerge="1">
                  <a:txBody>
                    <a:bodyPr/>
                    <a:lstStyle/>
                    <a:p>
                      <a:pPr algn="ctr" fontAlgn="ctr"/>
                      <a:endParaRPr lang="fr-FR" sz="1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fr-FR" sz="1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OAT_7A_IF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372527112"/>
                  </a:ext>
                </a:extLst>
              </a:tr>
              <a:tr h="326311">
                <a:tc vMerge="1">
                  <a:txBody>
                    <a:bodyPr/>
                    <a:lstStyle/>
                    <a:p>
                      <a:pPr algn="ctr" fontAlgn="ctr"/>
                      <a:endParaRPr lang="fr-FR" sz="1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fr-FR" sz="1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OAT_10A_IF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615810"/>
                  </a:ext>
                </a:extLst>
              </a:tr>
              <a:tr h="121300">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23-juin-21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OAT_3A_IF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70206914"/>
                  </a:ext>
                </a:extLst>
              </a:tr>
              <a:tr h="623346">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30-juin-21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APE 10A 2A différé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0"/>
                  </a:ext>
                </a:extLst>
              </a:tr>
              <a:tr h="311783">
                <a:tc>
                  <a:txBody>
                    <a:bodyPr/>
                    <a:lstStyle/>
                    <a:p>
                      <a:pPr algn="l" fontAlgn="b"/>
                      <a:r>
                        <a:rPr lang="fr-FR" sz="2400" b="0" i="0" u="none" strike="noStrike">
                          <a:solidFill>
                            <a:srgbClr val="000000"/>
                          </a:solidFill>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bl>
          </a:graphicData>
        </a:graphic>
      </p:graphicFrame>
      <p:sp>
        <p:nvSpPr>
          <p:cNvPr id="9" name="ZoneTexte 8">
            <a:extLst>
              <a:ext uri="{FF2B5EF4-FFF2-40B4-BE49-F238E27FC236}">
                <a16:creationId xmlns:a16="http://schemas.microsoft.com/office/drawing/2014/main" id="{67F3127B-ECEA-43A0-AB13-276AF9B116EF}"/>
              </a:ext>
            </a:extLst>
          </p:cNvPr>
          <p:cNvSpPr txBox="1"/>
          <p:nvPr/>
        </p:nvSpPr>
        <p:spPr>
          <a:xfrm>
            <a:off x="1261114" y="6609176"/>
            <a:ext cx="3331445" cy="326155"/>
          </a:xfrm>
          <a:prstGeom prst="rect">
            <a:avLst/>
          </a:prstGeom>
          <a:noFill/>
        </p:spPr>
        <p:txBody>
          <a:bodyPr wrap="square" lIns="0" tIns="0" bIns="0" rtlCol="0">
            <a:noAutofit/>
          </a:bodyPr>
          <a:lstStyle/>
          <a:p>
            <a:r>
              <a:rPr lang="fr-FR" sz="1600" b="1" dirty="0">
                <a:latin typeface="Arial" panose="020B0604020202020204" pitchFamily="34" charset="0"/>
                <a:cs typeface="Arial" panose="020B0604020202020204" pitchFamily="34" charset="0"/>
              </a:rPr>
              <a:t>Source : DGTCP MINEFID (2020)</a:t>
            </a:r>
            <a:endParaRPr lang="fr-BF"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627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26</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237053"/>
            <a:ext cx="10808966"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PLAN DE FINANCEMENT 2021 TRIMESTRE 3</a:t>
              </a: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6</a:t>
              </a:r>
            </a:p>
          </p:txBody>
        </p:sp>
      </p:grpSp>
      <p:graphicFrame>
        <p:nvGraphicFramePr>
          <p:cNvPr id="9" name="Tableau 8">
            <a:extLst>
              <a:ext uri="{FF2B5EF4-FFF2-40B4-BE49-F238E27FC236}">
                <a16:creationId xmlns:a16="http://schemas.microsoft.com/office/drawing/2014/main" id="{EB56104F-744D-41C0-8632-83A6432C27FD}"/>
              </a:ext>
            </a:extLst>
          </p:cNvPr>
          <p:cNvGraphicFramePr>
            <a:graphicFrameLocks noGrp="1"/>
          </p:cNvGraphicFramePr>
          <p:nvPr>
            <p:extLst>
              <p:ext uri="{D42A27DB-BD31-4B8C-83A1-F6EECF244321}">
                <p14:modId xmlns:p14="http://schemas.microsoft.com/office/powerpoint/2010/main" val="3301080635"/>
              </p:ext>
            </p:extLst>
          </p:nvPr>
        </p:nvGraphicFramePr>
        <p:xfrm>
          <a:off x="1331334" y="1169137"/>
          <a:ext cx="10049160" cy="4847747"/>
        </p:xfrm>
        <a:graphic>
          <a:graphicData uri="http://schemas.openxmlformats.org/drawingml/2006/table">
            <a:tbl>
              <a:tblPr/>
              <a:tblGrid>
                <a:gridCol w="811973">
                  <a:extLst>
                    <a:ext uri="{9D8B030D-6E8A-4147-A177-3AD203B41FA5}">
                      <a16:colId xmlns:a16="http://schemas.microsoft.com/office/drawing/2014/main" val="20000"/>
                    </a:ext>
                  </a:extLst>
                </a:gridCol>
                <a:gridCol w="2347154">
                  <a:extLst>
                    <a:ext uri="{9D8B030D-6E8A-4147-A177-3AD203B41FA5}">
                      <a16:colId xmlns:a16="http://schemas.microsoft.com/office/drawing/2014/main" val="20001"/>
                    </a:ext>
                  </a:extLst>
                </a:gridCol>
                <a:gridCol w="3425837">
                  <a:extLst>
                    <a:ext uri="{9D8B030D-6E8A-4147-A177-3AD203B41FA5}">
                      <a16:colId xmlns:a16="http://schemas.microsoft.com/office/drawing/2014/main" val="20002"/>
                    </a:ext>
                  </a:extLst>
                </a:gridCol>
                <a:gridCol w="1672369">
                  <a:extLst>
                    <a:ext uri="{9D8B030D-6E8A-4147-A177-3AD203B41FA5}">
                      <a16:colId xmlns:a16="http://schemas.microsoft.com/office/drawing/2014/main" val="20003"/>
                    </a:ext>
                  </a:extLst>
                </a:gridCol>
                <a:gridCol w="1791827">
                  <a:extLst>
                    <a:ext uri="{9D8B030D-6E8A-4147-A177-3AD203B41FA5}">
                      <a16:colId xmlns:a16="http://schemas.microsoft.com/office/drawing/2014/main" val="20004"/>
                    </a:ext>
                  </a:extLst>
                </a:gridCol>
              </a:tblGrid>
              <a:tr h="914410">
                <a:tc>
                  <a:txBody>
                    <a:bodyPr/>
                    <a:lstStyle/>
                    <a:p>
                      <a:pPr algn="ctr" fontAlgn="ctr"/>
                      <a:r>
                        <a:rPr lang="fr-FR" sz="2400" b="1" i="0" u="none" strike="noStrike" dirty="0">
                          <a:solidFill>
                            <a:srgbClr val="000000"/>
                          </a:solidFill>
                          <a:latin typeface="Arial" panose="020B0604020202020204" pitchFamily="34" charset="0"/>
                          <a:cs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400" b="1" i="0" u="none" strike="noStrike" dirty="0">
                          <a:solidFill>
                            <a:srgbClr val="000000"/>
                          </a:solidFill>
                          <a:latin typeface="Arial" panose="020B0604020202020204" pitchFamily="34" charset="0"/>
                          <a:cs typeface="Arial" panose="020B0604020202020204" pitchFamily="34" charset="0"/>
                        </a:rPr>
                        <a:t>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400" b="1" i="0" u="none" strike="noStrike" dirty="0">
                          <a:solidFill>
                            <a:srgbClr val="000000"/>
                          </a:solidFill>
                          <a:latin typeface="Arial" panose="020B0604020202020204" pitchFamily="34" charset="0"/>
                          <a:cs typeface="Arial" panose="020B0604020202020204" pitchFamily="34" charset="0"/>
                        </a:rPr>
                        <a:t>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400" b="1" i="0" u="none" strike="noStrike">
                          <a:solidFill>
                            <a:srgbClr val="000000"/>
                          </a:solidFill>
                          <a:latin typeface="Arial" panose="020B0604020202020204" pitchFamily="34" charset="0"/>
                          <a:cs typeface="Arial" panose="020B0604020202020204" pitchFamily="34" charset="0"/>
                        </a:rPr>
                        <a:t>Montant (Milliards F CFA)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Coupon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3705">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7-juil.-21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BAT_1A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1298">
                <a:tc rowSpan="2">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28-juil.-21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OAT_3A_IF</a:t>
                      </a:r>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lvl="0" indent="0" algn="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685808">
                <a:tc vMerge="1">
                  <a:txBody>
                    <a:bodyPr/>
                    <a:lstStyle/>
                    <a:p>
                      <a:pPr algn="ctr" fontAlgn="ctr"/>
                      <a:endParaRPr lang="fr-FR" sz="2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fr-FR" sz="2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OAT_5A_IF (ABDT OAT_5A du 09/06/2021)</a:t>
                      </a:r>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400" b="0" i="0" u="none" strike="noStrike" dirty="0">
                          <a:solidFill>
                            <a:srgbClr val="000000"/>
                          </a:solidFill>
                          <a:latin typeface="Arial" panose="020B0604020202020204" pitchFamily="34" charset="0"/>
                          <a:cs typeface="Arial" panose="020B0604020202020204" pitchFamily="34" charset="0"/>
                        </a:rPr>
                        <a:t> 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34808">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18-août-21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BAT_3M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400" b="0" i="0" u="none" strike="noStrike" dirty="0">
                          <a:solidFill>
                            <a:srgbClr val="000000"/>
                          </a:solidFill>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3543804"/>
                  </a:ext>
                </a:extLst>
              </a:tr>
              <a:tr h="990611">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01-sept.-21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latin typeface="Arial" panose="020B0604020202020204" pitchFamily="34" charset="0"/>
                          <a:cs typeface="Arial" panose="020B0604020202020204" pitchFamily="34" charset="0"/>
                        </a:rPr>
                        <a:t>OAT_3A_IF (ABDT OAT_3A du 28/07/2021)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400" b="0" i="0" u="none" strike="noStrike" dirty="0">
                          <a:solidFill>
                            <a:srgbClr val="000000"/>
                          </a:solidFill>
                          <a:latin typeface="Arial" panose="020B0604020202020204" pitchFamily="34" charset="0"/>
                          <a:cs typeface="Arial" panose="020B060402020202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1334784"/>
                  </a:ext>
                </a:extLst>
              </a:tr>
              <a:tr h="381004">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15-sept.-21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OAT_5A_IF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2400" b="0" i="0" u="none" strike="noStrike" dirty="0">
                          <a:solidFill>
                            <a:srgbClr val="000000"/>
                          </a:solidFill>
                          <a:latin typeface="Arial" panose="020B0604020202020204" pitchFamily="34" charset="0"/>
                          <a:cs typeface="Arial" panose="020B0604020202020204" pitchFamily="34" charset="0"/>
                        </a:rPr>
                        <a:t>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0832893"/>
                  </a:ext>
                </a:extLst>
              </a:tr>
              <a:tr h="381004">
                <a:tc>
                  <a:txBody>
                    <a:bodyPr/>
                    <a:lstStyle/>
                    <a:p>
                      <a:pPr algn="l" fontAlgn="b"/>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b"/>
                      <a:r>
                        <a:rPr lang="fr-FR" sz="2400" b="1" i="0" u="none" strike="noStrike" dirty="0">
                          <a:solidFill>
                            <a:srgbClr val="000000"/>
                          </a:solidFill>
                          <a:latin typeface="Arial" panose="020B0604020202020204" pitchFamily="34" charset="0"/>
                          <a:cs typeface="Arial" panose="020B0604020202020204" pitchFamily="34" charset="0"/>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bl>
          </a:graphicData>
        </a:graphic>
      </p:graphicFrame>
      <p:sp>
        <p:nvSpPr>
          <p:cNvPr id="10" name="ZoneTexte 9">
            <a:extLst>
              <a:ext uri="{FF2B5EF4-FFF2-40B4-BE49-F238E27FC236}">
                <a16:creationId xmlns:a16="http://schemas.microsoft.com/office/drawing/2014/main" id="{8BEF1782-2F16-4B5A-8818-B3D38D6E4AB5}"/>
              </a:ext>
            </a:extLst>
          </p:cNvPr>
          <p:cNvSpPr txBox="1"/>
          <p:nvPr/>
        </p:nvSpPr>
        <p:spPr>
          <a:xfrm>
            <a:off x="1438578" y="6284002"/>
            <a:ext cx="3331445" cy="326155"/>
          </a:xfrm>
          <a:prstGeom prst="rect">
            <a:avLst/>
          </a:prstGeom>
          <a:noFill/>
        </p:spPr>
        <p:txBody>
          <a:bodyPr wrap="square" lIns="0" tIns="0" bIns="0" rtlCol="0">
            <a:noAutofit/>
          </a:bodyPr>
          <a:lstStyle/>
          <a:p>
            <a:r>
              <a:rPr lang="fr-FR" sz="1600" b="1" dirty="0">
                <a:latin typeface="Arial" panose="020B0604020202020204" pitchFamily="34" charset="0"/>
                <a:cs typeface="Arial" panose="020B0604020202020204" pitchFamily="34" charset="0"/>
              </a:rPr>
              <a:t>Source : DGTCP MINEFID (2020)</a:t>
            </a:r>
            <a:endParaRPr lang="fr-BF"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089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27</a:t>
            </a:fld>
            <a:endParaRPr lang="fr-CA" dirty="0"/>
          </a:p>
        </p:txBody>
      </p:sp>
      <p:grpSp>
        <p:nvGrpSpPr>
          <p:cNvPr id="21" name="Group 20">
            <a:extLst>
              <a:ext uri="{FF2B5EF4-FFF2-40B4-BE49-F238E27FC236}">
                <a16:creationId xmlns:a16="http://schemas.microsoft.com/office/drawing/2014/main" id="{C70EA6A5-AA0B-4A04-BAC8-6415FD6C1429}"/>
              </a:ext>
            </a:extLst>
          </p:cNvPr>
          <p:cNvGrpSpPr/>
          <p:nvPr/>
        </p:nvGrpSpPr>
        <p:grpSpPr>
          <a:xfrm>
            <a:off x="1261114" y="237053"/>
            <a:ext cx="10808966" cy="658997"/>
            <a:chOff x="1402735" y="1301198"/>
            <a:chExt cx="10336018" cy="658997"/>
          </a:xfrm>
          <a:solidFill>
            <a:schemeClr val="tx2"/>
          </a:solidFill>
        </p:grpSpPr>
        <p:sp>
          <p:nvSpPr>
            <p:cNvPr id="22" name="Rectangle 21">
              <a:extLst>
                <a:ext uri="{FF2B5EF4-FFF2-40B4-BE49-F238E27FC236}">
                  <a16:creationId xmlns:a16="http://schemas.microsoft.com/office/drawing/2014/main" id="{1F545077-41E4-4DB6-99C4-B31204857979}"/>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PLAN DE FINANCEMENT 2021 TRIMESTRE 4</a:t>
              </a:r>
            </a:p>
          </p:txBody>
        </p:sp>
        <p:sp>
          <p:nvSpPr>
            <p:cNvPr id="23" name="Oval 35">
              <a:extLst>
                <a:ext uri="{FF2B5EF4-FFF2-40B4-BE49-F238E27FC236}">
                  <a16:creationId xmlns:a16="http://schemas.microsoft.com/office/drawing/2014/main" id="{5DB86F15-0116-4A1A-9761-82239F469D7C}"/>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6</a:t>
              </a:r>
            </a:p>
          </p:txBody>
        </p:sp>
      </p:grpSp>
      <p:graphicFrame>
        <p:nvGraphicFramePr>
          <p:cNvPr id="8" name="Tableau 7">
            <a:extLst>
              <a:ext uri="{FF2B5EF4-FFF2-40B4-BE49-F238E27FC236}">
                <a16:creationId xmlns:a16="http://schemas.microsoft.com/office/drawing/2014/main" id="{EFDA356B-D2A7-4E97-B453-BAAC64A8D2BA}"/>
              </a:ext>
            </a:extLst>
          </p:cNvPr>
          <p:cNvGraphicFramePr>
            <a:graphicFrameLocks noGrp="1"/>
          </p:cNvGraphicFramePr>
          <p:nvPr>
            <p:extLst>
              <p:ext uri="{D42A27DB-BD31-4B8C-83A1-F6EECF244321}">
                <p14:modId xmlns:p14="http://schemas.microsoft.com/office/powerpoint/2010/main" val="1597417123"/>
              </p:ext>
            </p:extLst>
          </p:nvPr>
        </p:nvGraphicFramePr>
        <p:xfrm>
          <a:off x="1220343" y="1172033"/>
          <a:ext cx="10474657" cy="5230436"/>
        </p:xfrm>
        <a:graphic>
          <a:graphicData uri="http://schemas.openxmlformats.org/drawingml/2006/table">
            <a:tbl>
              <a:tblPr/>
              <a:tblGrid>
                <a:gridCol w="754062">
                  <a:extLst>
                    <a:ext uri="{9D8B030D-6E8A-4147-A177-3AD203B41FA5}">
                      <a16:colId xmlns:a16="http://schemas.microsoft.com/office/drawing/2014/main" val="20000"/>
                    </a:ext>
                  </a:extLst>
                </a:gridCol>
                <a:gridCol w="2405396">
                  <a:extLst>
                    <a:ext uri="{9D8B030D-6E8A-4147-A177-3AD203B41FA5}">
                      <a16:colId xmlns:a16="http://schemas.microsoft.com/office/drawing/2014/main" val="20001"/>
                    </a:ext>
                  </a:extLst>
                </a:gridCol>
                <a:gridCol w="3302323">
                  <a:extLst>
                    <a:ext uri="{9D8B030D-6E8A-4147-A177-3AD203B41FA5}">
                      <a16:colId xmlns:a16="http://schemas.microsoft.com/office/drawing/2014/main" val="20002"/>
                    </a:ext>
                  </a:extLst>
                </a:gridCol>
                <a:gridCol w="2450370">
                  <a:extLst>
                    <a:ext uri="{9D8B030D-6E8A-4147-A177-3AD203B41FA5}">
                      <a16:colId xmlns:a16="http://schemas.microsoft.com/office/drawing/2014/main" val="20003"/>
                    </a:ext>
                  </a:extLst>
                </a:gridCol>
                <a:gridCol w="1562506">
                  <a:extLst>
                    <a:ext uri="{9D8B030D-6E8A-4147-A177-3AD203B41FA5}">
                      <a16:colId xmlns:a16="http://schemas.microsoft.com/office/drawing/2014/main" val="20004"/>
                    </a:ext>
                  </a:extLst>
                </a:gridCol>
              </a:tblGrid>
              <a:tr h="673760">
                <a:tc>
                  <a:txBody>
                    <a:bodyPr/>
                    <a:lstStyle/>
                    <a:p>
                      <a:pPr algn="l" fontAlgn="ctr"/>
                      <a:r>
                        <a:rPr lang="fr-FR" sz="2400" b="1" i="0" u="none" strike="noStrike" dirty="0">
                          <a:solidFill>
                            <a:srgbClr val="000000"/>
                          </a:solidFill>
                          <a:latin typeface="Arial" panose="020B0604020202020204" pitchFamily="34" charset="0"/>
                          <a:cs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400" b="1" i="0" u="none" strike="noStrike" dirty="0">
                          <a:solidFill>
                            <a:srgbClr val="000000"/>
                          </a:solidFill>
                          <a:latin typeface="Arial" panose="020B0604020202020204" pitchFamily="34" charset="0"/>
                          <a:cs typeface="Arial" panose="020B0604020202020204" pitchFamily="34" charset="0"/>
                        </a:rPr>
                        <a:t>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400" b="1" i="0" u="none" strike="noStrike" dirty="0">
                          <a:solidFill>
                            <a:srgbClr val="000000"/>
                          </a:solidFill>
                          <a:latin typeface="Arial" panose="020B0604020202020204" pitchFamily="34" charset="0"/>
                          <a:cs typeface="Arial" panose="020B0604020202020204" pitchFamily="34" charset="0"/>
                        </a:rPr>
                        <a:t>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400" b="1" i="0" u="none" strike="noStrike" dirty="0">
                          <a:solidFill>
                            <a:srgbClr val="000000"/>
                          </a:solidFill>
                          <a:latin typeface="Arial" panose="020B0604020202020204" pitchFamily="34" charset="0"/>
                          <a:cs typeface="Arial" panose="020B0604020202020204" pitchFamily="34" charset="0"/>
                        </a:rPr>
                        <a:t>Montant </a:t>
                      </a:r>
                    </a:p>
                    <a:p>
                      <a:pPr algn="l" fontAlgn="ctr"/>
                      <a:r>
                        <a:rPr lang="fr-FR" sz="2400" b="1" i="0" u="none" strike="noStrike" dirty="0">
                          <a:solidFill>
                            <a:srgbClr val="000000"/>
                          </a:solidFill>
                          <a:latin typeface="Arial" panose="020B0604020202020204" pitchFamily="34" charset="0"/>
                          <a:cs typeface="Arial" panose="020B0604020202020204" pitchFamily="34" charset="0"/>
                        </a:rPr>
                        <a:t>(Milliards F CFA)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400" b="1" i="0" u="none" strike="noStrike" dirty="0">
                          <a:solidFill>
                            <a:srgbClr val="000000"/>
                          </a:solidFill>
                          <a:latin typeface="Arial" panose="020B0604020202020204" pitchFamily="34" charset="0"/>
                          <a:cs typeface="Arial" panose="020B0604020202020204" pitchFamily="34" charset="0"/>
                        </a:rPr>
                        <a:t>Coupon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0441">
                <a:tc rowSpan="2">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6-oct.-21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OAT_7A_IF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18733">
                <a:tc vMerge="1">
                  <a:txBody>
                    <a:bodyPr/>
                    <a:lstStyle/>
                    <a:p>
                      <a:endParaRPr lang="fr-FR"/>
                    </a:p>
                  </a:txBody>
                  <a:tcPr/>
                </a:tc>
                <a:tc vMerge="1">
                  <a:txBody>
                    <a:bodyPr/>
                    <a:lstStyle/>
                    <a:p>
                      <a:endParaRPr lang="fr-FR"/>
                    </a:p>
                  </a:txBody>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latin typeface="Arial" panose="020B0604020202020204" pitchFamily="34" charset="0"/>
                          <a:cs typeface="Arial" panose="020B0604020202020204" pitchFamily="34" charset="0"/>
                        </a:rPr>
                        <a:t>OAT_5A_IF (ABDT OAT_5A du 15/09/2021)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1" i="0" u="none" strike="noStrike" dirty="0">
                          <a:solidFill>
                            <a:srgbClr val="000000"/>
                          </a:solidFill>
                          <a:latin typeface="Arial" panose="020B0604020202020204" pitchFamily="34" charset="0"/>
                          <a:cs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a:solidFill>
                            <a:srgbClr val="000000"/>
                          </a:solidFill>
                          <a:latin typeface="Arial" panose="020B0604020202020204" pitchFamily="34" charset="0"/>
                          <a:cs typeface="Arial" panose="020B0604020202020204" pitchFamily="34" charset="0"/>
                        </a:rPr>
                        <a:t>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490441">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20-oct.-21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BAT_1A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a:solidFill>
                            <a:srgbClr val="000000"/>
                          </a:solidFill>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0374">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3-nov.-21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OAT_3A_IF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1"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40726">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17-nov.-21</a:t>
                      </a:r>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BAT_1A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2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40747">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01-déc.-21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OAT_3A_IF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6,15%</a:t>
                      </a:r>
                    </a:p>
                    <a:p>
                      <a:pPr algn="ctr" fontAlgn="ctr"/>
                      <a:r>
                        <a:rPr lang="fr-FR" sz="2400" b="0" i="0" u="none" strike="noStrike" dirty="0">
                          <a:solidFill>
                            <a:srgbClr val="000000"/>
                          </a:solidFill>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595535">
                <a:tc>
                  <a:txBody>
                    <a:bodyPr/>
                    <a:lstStyle/>
                    <a:p>
                      <a:pPr algn="ctr" fontAlgn="ctr"/>
                      <a:r>
                        <a:rPr lang="fr-FR" sz="2400" b="0" i="0" u="none" strike="noStrike">
                          <a:solidFill>
                            <a:srgbClr val="000000"/>
                          </a:solidFill>
                          <a:latin typeface="Arial" panose="020B0604020202020204" pitchFamily="34" charset="0"/>
                          <a:cs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15-déc.-21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BAT_1A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342513">
                <a:tc gridSpan="2">
                  <a:txBody>
                    <a:bodyPr/>
                    <a:lstStyle/>
                    <a:p>
                      <a:pPr algn="ctr" fontAlgn="ctr"/>
                      <a:r>
                        <a:rPr lang="fr-FR" sz="2400" b="1" i="0" u="none" strike="noStrike">
                          <a:solidFill>
                            <a:srgbClr val="000000"/>
                          </a:solidFill>
                          <a:latin typeface="Arial" panose="020B0604020202020204" pitchFamily="34" charset="0"/>
                          <a:cs typeface="Arial" panose="020B0604020202020204" pitchFamily="34" charset="0"/>
                        </a:rPr>
                        <a:t>Montant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hMerge="1">
                  <a:txBody>
                    <a:bodyPr/>
                    <a:lstStyle/>
                    <a:p>
                      <a:endParaRPr lang="fr-FR"/>
                    </a:p>
                  </a:txBody>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fr-FR" sz="2400" b="1" i="0" u="none" strike="noStrike">
                          <a:solidFill>
                            <a:srgbClr val="000000"/>
                          </a:solidFill>
                          <a:latin typeface="Arial" panose="020B0604020202020204" pitchFamily="34" charset="0"/>
                          <a:cs typeface="Arial" panose="020B0604020202020204" pitchFamily="34" charset="0"/>
                        </a:rPr>
                        <a:t>250</a:t>
                      </a:r>
                      <a:endParaRPr lang="fr-FR" sz="24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fr-FR" sz="2400" b="0" i="0" u="none" strike="noStrike" dirty="0">
                          <a:solidFill>
                            <a:srgbClr val="000000"/>
                          </a:solidFill>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8"/>
                  </a:ext>
                </a:extLst>
              </a:tr>
            </a:tbl>
          </a:graphicData>
        </a:graphic>
      </p:graphicFrame>
      <p:sp>
        <p:nvSpPr>
          <p:cNvPr id="10" name="ZoneTexte 9">
            <a:extLst>
              <a:ext uri="{FF2B5EF4-FFF2-40B4-BE49-F238E27FC236}">
                <a16:creationId xmlns:a16="http://schemas.microsoft.com/office/drawing/2014/main" id="{FE3C8483-E2C6-4C23-8612-25663F28AB57}"/>
              </a:ext>
            </a:extLst>
          </p:cNvPr>
          <p:cNvSpPr txBox="1"/>
          <p:nvPr/>
        </p:nvSpPr>
        <p:spPr>
          <a:xfrm>
            <a:off x="1467699" y="6452903"/>
            <a:ext cx="3331445" cy="326155"/>
          </a:xfrm>
          <a:prstGeom prst="rect">
            <a:avLst/>
          </a:prstGeom>
          <a:noFill/>
        </p:spPr>
        <p:txBody>
          <a:bodyPr wrap="square" lIns="0" tIns="0" bIns="0" rtlCol="0">
            <a:noAutofit/>
          </a:bodyPr>
          <a:lstStyle/>
          <a:p>
            <a:r>
              <a:rPr lang="fr-FR" sz="1600" b="1" dirty="0">
                <a:latin typeface="Arial" panose="020B0604020202020204" pitchFamily="34" charset="0"/>
                <a:cs typeface="Arial" panose="020B0604020202020204" pitchFamily="34" charset="0"/>
              </a:rPr>
              <a:t>Source : DGTCP MINEFID (2020)</a:t>
            </a:r>
            <a:endParaRPr lang="fr-BF"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61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4198C06-5F21-41A6-9537-2A8C0A5DFF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14198C06-5F21-41A6-9537-2A8C0A5DFF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009F46"/>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txBox="1"/>
          <p:nvPr/>
        </p:nvSpPr>
        <p:spPr>
          <a:xfrm>
            <a:off x="636180" y="5853480"/>
            <a:ext cx="2382190" cy="684803"/>
          </a:xfrm>
          <a:prstGeom prst="rect">
            <a:avLst/>
          </a:prstGeom>
        </p:spPr>
        <p:txBody>
          <a:bodyPr vert="horz" wrap="square" lIns="0" tIns="12700" rIns="0" bIns="0" rtlCol="0">
            <a:spAutoFit/>
          </a:bodyPr>
          <a:lstStyle/>
          <a:p>
            <a:pPr marL="12065" marR="5080" lvl="0" indent="2540" algn="ctr" defTabSz="457200" rtl="0" eaLnBrk="1" fontAlgn="auto" latinLnBrk="0" hangingPunct="1">
              <a:lnSpc>
                <a:spcPct val="100000"/>
              </a:lnSpc>
              <a:spcBef>
                <a:spcPts val="100"/>
              </a:spcBef>
              <a:spcAft>
                <a:spcPts val="0"/>
              </a:spcAft>
              <a:buClrTx/>
              <a:buSzTx/>
              <a:buFontTx/>
              <a:buNone/>
              <a:tabLst/>
              <a:defRPr/>
            </a:pPr>
            <a:r>
              <a:rPr lang="fr-CA" sz="1400" b="1" spc="-10" dirty="0">
                <a:solidFill>
                  <a:srgbClr val="FFFFFF"/>
                </a:solidFill>
                <a:latin typeface="Calibri"/>
                <a:cs typeface="Calibri"/>
              </a:rPr>
              <a:t>MINEFID </a:t>
            </a:r>
          </a:p>
          <a:p>
            <a:pPr marL="12065" marR="5080" lvl="0" indent="2540" algn="ctr" defTabSz="457200" rtl="0" eaLnBrk="1" fontAlgn="auto" latinLnBrk="0" hangingPunct="1">
              <a:lnSpc>
                <a:spcPct val="100000"/>
              </a:lnSpc>
              <a:spcBef>
                <a:spcPts val="100"/>
              </a:spcBef>
              <a:spcAft>
                <a:spcPts val="0"/>
              </a:spcAft>
              <a:buClrTx/>
              <a:buSzTx/>
              <a:buFontTx/>
              <a:buNone/>
              <a:tabLst/>
              <a:defRPr/>
            </a:pPr>
            <a:r>
              <a:rPr kumimoji="0" lang="fr-CA" sz="1400" b="1" i="0" u="none" strike="noStrike" kern="1200" cap="none" spc="-10" normalizeH="0" baseline="0" noProof="0" dirty="0">
                <a:ln>
                  <a:noFill/>
                </a:ln>
                <a:solidFill>
                  <a:srgbClr val="FFFFFF"/>
                </a:solidFill>
                <a:effectLst/>
                <a:uLnTx/>
                <a:uFillTx/>
                <a:latin typeface="Calibri"/>
                <a:ea typeface="+mn-ea"/>
                <a:cs typeface="Calibri"/>
              </a:rPr>
              <a:t>-----</a:t>
            </a:r>
          </a:p>
          <a:p>
            <a:pPr marL="12065" marR="5080" lvl="0" indent="2540" algn="ctr" defTabSz="457200" rtl="0" eaLnBrk="1" fontAlgn="auto" latinLnBrk="0" hangingPunct="1">
              <a:lnSpc>
                <a:spcPct val="100000"/>
              </a:lnSpc>
              <a:spcBef>
                <a:spcPts val="100"/>
              </a:spcBef>
              <a:spcAft>
                <a:spcPts val="0"/>
              </a:spcAft>
              <a:buClrTx/>
              <a:buSzTx/>
              <a:buFontTx/>
              <a:buNone/>
              <a:tabLst/>
              <a:defRPr/>
            </a:pPr>
            <a:r>
              <a:rPr lang="fr-CA" sz="1400" b="1" spc="-10" dirty="0">
                <a:solidFill>
                  <a:srgbClr val="FFFFFF"/>
                </a:solidFill>
                <a:latin typeface="Calibri"/>
                <a:cs typeface="Calibri"/>
              </a:rPr>
              <a:t>DGEP</a:t>
            </a:r>
            <a:endParaRPr kumimoji="0" lang="fr-CA"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p:nvPr/>
        </p:nvSpPr>
        <p:spPr>
          <a:xfrm>
            <a:off x="1251203" y="4648200"/>
            <a:ext cx="1152144" cy="1150620"/>
          </a:xfrm>
          <a:prstGeom prst="rect">
            <a:avLst/>
          </a:prstGeom>
          <a:blipFill>
            <a:blip r:embed="rId6"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body" idx="1"/>
          </p:nvPr>
        </p:nvSpPr>
        <p:spPr>
          <a:xfrm>
            <a:off x="828149" y="2550996"/>
            <a:ext cx="10253929" cy="751488"/>
          </a:xfrm>
          <a:prstGeom prst="rect">
            <a:avLst/>
          </a:prstGeom>
        </p:spPr>
        <p:txBody>
          <a:bodyPr vert="horz" wrap="square" lIns="0" tIns="12700" rIns="0" bIns="0" rtlCol="0">
            <a:spAutoFit/>
          </a:bodyPr>
          <a:lstStyle/>
          <a:p>
            <a:pPr marL="191770" marR="5080" indent="234315" algn="ctr">
              <a:lnSpc>
                <a:spcPct val="100000"/>
              </a:lnSpc>
              <a:spcBef>
                <a:spcPts val="100"/>
              </a:spcBef>
            </a:pPr>
            <a:r>
              <a:rPr lang="fr-CA" sz="4800" spc="-20" dirty="0"/>
              <a:t>MERCI POUR VOTRE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extLst>
              <p:ext uri="{D42A27DB-BD31-4B8C-83A1-F6EECF244321}">
                <p14:modId xmlns:p14="http://schemas.microsoft.com/office/powerpoint/2010/main" val="41621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3</a:t>
            </a:fld>
            <a:endParaRPr lang="fr-CA" dirty="0"/>
          </a:p>
        </p:txBody>
      </p:sp>
      <p:grpSp>
        <p:nvGrpSpPr>
          <p:cNvPr id="5" name="Group 4">
            <a:extLst>
              <a:ext uri="{FF2B5EF4-FFF2-40B4-BE49-F238E27FC236}">
                <a16:creationId xmlns:a16="http://schemas.microsoft.com/office/drawing/2014/main" id="{425A265E-0A35-4AD0-BE71-1AB736D5E5F7}"/>
              </a:ext>
            </a:extLst>
          </p:cNvPr>
          <p:cNvGrpSpPr/>
          <p:nvPr/>
        </p:nvGrpSpPr>
        <p:grpSpPr>
          <a:xfrm>
            <a:off x="1192317" y="133685"/>
            <a:ext cx="9180672" cy="658997"/>
            <a:chOff x="1402735" y="1301198"/>
            <a:chExt cx="10336018" cy="658997"/>
          </a:xfrm>
          <a:solidFill>
            <a:schemeClr val="tx2"/>
          </a:solidFill>
        </p:grpSpPr>
        <p:sp>
          <p:nvSpPr>
            <p:cNvPr id="6" name="Rectangle 5">
              <a:extLst>
                <a:ext uri="{FF2B5EF4-FFF2-40B4-BE49-F238E27FC236}">
                  <a16:creationId xmlns:a16="http://schemas.microsoft.com/office/drawing/2014/main" id="{8CAD0F0D-52EA-43EC-A30D-7816A3961860}"/>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BREF APERÇU DU PAYS </a:t>
              </a:r>
              <a:endParaRPr kumimoji="0" lang="fr-CA" sz="2200" b="1"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7" name="Oval 35">
              <a:extLst>
                <a:ext uri="{FF2B5EF4-FFF2-40B4-BE49-F238E27FC236}">
                  <a16:creationId xmlns:a16="http://schemas.microsoft.com/office/drawing/2014/main" id="{BD7A2279-D400-448A-9745-49414D051891}"/>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1</a:t>
              </a:r>
            </a:p>
          </p:txBody>
        </p:sp>
      </p:grpSp>
      <p:pic>
        <p:nvPicPr>
          <p:cNvPr id="8" name="Image 7"/>
          <p:cNvPicPr>
            <a:picLocks noChangeAspect="1"/>
          </p:cNvPicPr>
          <p:nvPr/>
        </p:nvPicPr>
        <p:blipFill>
          <a:blip r:embed="rId6"/>
          <a:stretch>
            <a:fillRect/>
          </a:stretch>
        </p:blipFill>
        <p:spPr>
          <a:xfrm>
            <a:off x="982865" y="1914564"/>
            <a:ext cx="5842378" cy="3314941"/>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1413870094"/>
              </p:ext>
            </p:extLst>
          </p:nvPr>
        </p:nvGraphicFramePr>
        <p:xfrm>
          <a:off x="6863864" y="321313"/>
          <a:ext cx="5091432" cy="6035040"/>
        </p:xfrm>
        <a:graphic>
          <a:graphicData uri="http://schemas.openxmlformats.org/drawingml/2006/table">
            <a:tbl>
              <a:tblPr firstRow="1" bandRow="1">
                <a:tableStyleId>{5C22544A-7EE6-4342-B048-85BDC9FD1C3A}</a:tableStyleId>
              </a:tblPr>
              <a:tblGrid>
                <a:gridCol w="1393744">
                  <a:extLst>
                    <a:ext uri="{9D8B030D-6E8A-4147-A177-3AD203B41FA5}">
                      <a16:colId xmlns:a16="http://schemas.microsoft.com/office/drawing/2014/main" val="1298219647"/>
                    </a:ext>
                  </a:extLst>
                </a:gridCol>
                <a:gridCol w="3697688">
                  <a:extLst>
                    <a:ext uri="{9D8B030D-6E8A-4147-A177-3AD203B41FA5}">
                      <a16:colId xmlns:a16="http://schemas.microsoft.com/office/drawing/2014/main" val="403183119"/>
                    </a:ext>
                  </a:extLst>
                </a:gridCol>
              </a:tblGrid>
              <a:tr h="370840">
                <a:tc>
                  <a:txBody>
                    <a:bodyPr/>
                    <a:lstStyle/>
                    <a:p>
                      <a:r>
                        <a:rPr lang="fr-FR" sz="1300" b="1" dirty="0">
                          <a:solidFill>
                            <a:schemeClr val="tx2"/>
                          </a:solidFill>
                          <a:latin typeface="Arial" panose="020B0604020202020204" pitchFamily="34" charset="0"/>
                          <a:cs typeface="Arial" panose="020B0604020202020204" pitchFamily="34" charset="0"/>
                        </a:rPr>
                        <a:t>Population</a:t>
                      </a:r>
                    </a:p>
                  </a:txBody>
                  <a:tcPr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lumMod val="95000"/>
                      </a:schemeClr>
                    </a:solidFill>
                  </a:tcPr>
                </a:tc>
                <a:tc>
                  <a:txBody>
                    <a:bodyPr/>
                    <a:lstStyle/>
                    <a:p>
                      <a:pPr algn="l"/>
                      <a:r>
                        <a:rPr lang="fr-FR" sz="1200" b="0" dirty="0">
                          <a:solidFill>
                            <a:schemeClr val="tx1"/>
                          </a:solidFill>
                          <a:latin typeface="Arial" panose="020B0604020202020204" pitchFamily="34" charset="0"/>
                          <a:cs typeface="Arial" panose="020B0604020202020204" pitchFamily="34" charset="0"/>
                        </a:rPr>
                        <a:t>- </a:t>
                      </a:r>
                      <a:r>
                        <a:rPr lang="fr-FR" sz="1200" b="1" dirty="0">
                          <a:solidFill>
                            <a:schemeClr val="tx1"/>
                          </a:solidFill>
                          <a:latin typeface="Arial" panose="020B0604020202020204" pitchFamily="34" charset="0"/>
                          <a:cs typeface="Arial" panose="020B0604020202020204" pitchFamily="34" charset="0"/>
                        </a:rPr>
                        <a:t>20 487 979 habitants </a:t>
                      </a:r>
                      <a:r>
                        <a:rPr lang="fr-FR" sz="1200" b="0" dirty="0">
                          <a:solidFill>
                            <a:schemeClr val="tx1"/>
                          </a:solidFill>
                          <a:latin typeface="Arial" panose="020B0604020202020204" pitchFamily="34" charset="0"/>
                          <a:cs typeface="Arial" panose="020B0604020202020204" pitchFamily="34" charset="0"/>
                        </a:rPr>
                        <a:t>avec </a:t>
                      </a:r>
                      <a:r>
                        <a:rPr lang="fr-FR" sz="1200" b="1" dirty="0">
                          <a:solidFill>
                            <a:schemeClr val="tx1"/>
                          </a:solidFill>
                          <a:latin typeface="Arial" panose="020B0604020202020204" pitchFamily="34" charset="0"/>
                          <a:cs typeface="Arial" panose="020B0604020202020204" pitchFamily="34" charset="0"/>
                        </a:rPr>
                        <a:t>51,7% de femmes </a:t>
                      </a:r>
                      <a:r>
                        <a:rPr lang="fr-FR" sz="1200" b="0" dirty="0">
                          <a:solidFill>
                            <a:schemeClr val="tx1"/>
                          </a:solidFill>
                          <a:latin typeface="Arial" panose="020B0604020202020204" pitchFamily="34" charset="0"/>
                          <a:cs typeface="Arial" panose="020B0604020202020204" pitchFamily="34" charset="0"/>
                        </a:rPr>
                        <a:t>soit 10 593 951</a:t>
                      </a:r>
                      <a:r>
                        <a:rPr lang="fr-FR" sz="1200" b="0" baseline="0" dirty="0">
                          <a:solidFill>
                            <a:schemeClr val="tx1"/>
                          </a:solidFill>
                          <a:latin typeface="Arial" panose="020B0604020202020204" pitchFamily="34" charset="0"/>
                          <a:cs typeface="Arial" panose="020B0604020202020204" pitchFamily="34" charset="0"/>
                        </a:rPr>
                        <a:t> (RGPH, 2019).</a:t>
                      </a:r>
                      <a:endParaRPr lang="fr-FR" sz="1200" b="0" dirty="0">
                        <a:solidFill>
                          <a:schemeClr val="tx1"/>
                        </a:solidFill>
                        <a:latin typeface="Arial" panose="020B0604020202020204" pitchFamily="34" charset="0"/>
                        <a:cs typeface="Arial" panose="020B0604020202020204" pitchFamily="34" charset="0"/>
                      </a:endParaRPr>
                    </a:p>
                    <a:p>
                      <a:pPr algn="l"/>
                      <a:r>
                        <a:rPr lang="fr-FR" sz="1200" b="0" dirty="0">
                          <a:solidFill>
                            <a:schemeClr val="tx1"/>
                          </a:solidFill>
                          <a:latin typeface="Arial" panose="020B0604020202020204" pitchFamily="34" charset="0"/>
                          <a:cs typeface="Arial" panose="020B0604020202020204" pitchFamily="34" charset="0"/>
                        </a:rPr>
                        <a:t>- Taux d’accroissement démographique </a:t>
                      </a:r>
                      <a:r>
                        <a:rPr lang="fr-FR" sz="1200" b="1" dirty="0">
                          <a:solidFill>
                            <a:schemeClr val="tx1"/>
                          </a:solidFill>
                          <a:latin typeface="Arial" panose="020B0604020202020204" pitchFamily="34" charset="0"/>
                          <a:cs typeface="Arial" panose="020B0604020202020204" pitchFamily="34" charset="0"/>
                        </a:rPr>
                        <a:t>de 2,93% </a:t>
                      </a:r>
                      <a:r>
                        <a:rPr lang="fr-FR" sz="1200" b="0" dirty="0">
                          <a:solidFill>
                            <a:schemeClr val="tx1"/>
                          </a:solidFill>
                          <a:latin typeface="Arial" panose="020B0604020202020204" pitchFamily="34" charset="0"/>
                          <a:cs typeface="Arial" panose="020B0604020202020204" pitchFamily="34" charset="0"/>
                        </a:rPr>
                        <a:t>(2006-2019).</a:t>
                      </a:r>
                    </a:p>
                  </a:txBody>
                  <a:tcP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729906944"/>
                  </a:ext>
                </a:extLst>
              </a:tr>
              <a:tr h="370840">
                <a:tc>
                  <a:txBody>
                    <a:bodyPr/>
                    <a:lstStyle/>
                    <a:p>
                      <a:r>
                        <a:rPr lang="fr-FR" sz="1300" b="1" dirty="0">
                          <a:solidFill>
                            <a:schemeClr val="tx2"/>
                          </a:solidFill>
                          <a:latin typeface="Arial" panose="020B0604020202020204" pitchFamily="34" charset="0"/>
                          <a:cs typeface="Arial" panose="020B0604020202020204" pitchFamily="34" charset="0"/>
                        </a:rPr>
                        <a:t>CPIA</a:t>
                      </a:r>
                    </a:p>
                  </a:txBody>
                  <a:tcPr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lumMod val="95000"/>
                      </a:schemeClr>
                    </a:solidFill>
                  </a:tcPr>
                </a:tc>
                <a:tc>
                  <a:txBody>
                    <a:bodyPr/>
                    <a:lstStyle/>
                    <a:p>
                      <a:pPr algn="l"/>
                      <a:r>
                        <a:rPr lang="fr-FR" sz="1200" b="0" kern="1200" dirty="0">
                          <a:solidFill>
                            <a:schemeClr val="tx1"/>
                          </a:solidFill>
                          <a:latin typeface="Arial" panose="020B0604020202020204" pitchFamily="34" charset="0"/>
                          <a:ea typeface="+mn-ea"/>
                          <a:cs typeface="Arial" panose="020B0604020202020204" pitchFamily="34" charset="0"/>
                        </a:rPr>
                        <a:t>EPIN restée </a:t>
                      </a:r>
                      <a:r>
                        <a:rPr lang="fr-FR" sz="1200" b="1" kern="1200" dirty="0">
                          <a:solidFill>
                            <a:schemeClr val="tx1"/>
                          </a:solidFill>
                          <a:latin typeface="Arial" panose="020B0604020202020204" pitchFamily="34" charset="0"/>
                          <a:ea typeface="+mn-ea"/>
                          <a:cs typeface="Arial" panose="020B0604020202020204" pitchFamily="34" charset="0"/>
                        </a:rPr>
                        <a:t>stable sur la période 2015-2018</a:t>
                      </a:r>
                      <a:r>
                        <a:rPr lang="fr-FR" sz="1200" b="0" kern="1200" dirty="0">
                          <a:solidFill>
                            <a:schemeClr val="tx1"/>
                          </a:solidFill>
                          <a:latin typeface="Arial" panose="020B0604020202020204" pitchFamily="34" charset="0"/>
                          <a:ea typeface="+mn-ea"/>
                          <a:cs typeface="Arial" panose="020B0604020202020204" pitchFamily="34" charset="0"/>
                        </a:rPr>
                        <a:t>. </a:t>
                      </a:r>
                    </a:p>
                    <a:p>
                      <a:pPr algn="l"/>
                      <a:r>
                        <a:rPr lang="fr-FR" sz="1200" b="0" kern="1200" dirty="0">
                          <a:solidFill>
                            <a:schemeClr val="tx1"/>
                          </a:solidFill>
                          <a:latin typeface="Arial" panose="020B0604020202020204" pitchFamily="34" charset="0"/>
                          <a:ea typeface="+mn-ea"/>
                          <a:cs typeface="Arial" panose="020B0604020202020204" pitchFamily="34" charset="0"/>
                        </a:rPr>
                        <a:t>Le Burkina Faso a enregistré une note </a:t>
                      </a:r>
                      <a:r>
                        <a:rPr lang="fr-FR" sz="1200" b="1" kern="1200" dirty="0">
                          <a:solidFill>
                            <a:schemeClr val="tx1"/>
                          </a:solidFill>
                          <a:latin typeface="Arial" panose="020B0604020202020204" pitchFamily="34" charset="0"/>
                          <a:ea typeface="+mn-ea"/>
                          <a:cs typeface="Arial" panose="020B0604020202020204" pitchFamily="34" charset="0"/>
                        </a:rPr>
                        <a:t>de 3,5 en 2019 contre 3,6 en 2018</a:t>
                      </a:r>
                      <a:r>
                        <a:rPr lang="fr-FR" sz="1200" b="0" kern="1200" dirty="0">
                          <a:solidFill>
                            <a:schemeClr val="tx1"/>
                          </a:solidFill>
                          <a:latin typeface="Arial" panose="020B0604020202020204" pitchFamily="34" charset="0"/>
                          <a:ea typeface="+mn-ea"/>
                          <a:cs typeface="Arial" panose="020B0604020202020204" pitchFamily="34" charset="0"/>
                        </a:rPr>
                        <a:t>.</a:t>
                      </a:r>
                    </a:p>
                  </a:txBody>
                  <a:tcP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74567141"/>
                  </a:ext>
                </a:extLst>
              </a:tr>
              <a:tr h="370840">
                <a:tc>
                  <a:txBody>
                    <a:bodyPr/>
                    <a:lstStyle/>
                    <a:p>
                      <a:r>
                        <a:rPr lang="fr-FR" sz="1300" b="1" dirty="0">
                          <a:solidFill>
                            <a:schemeClr val="tx2"/>
                          </a:solidFill>
                          <a:latin typeface="Arial" panose="020B0604020202020204" pitchFamily="34" charset="0"/>
                          <a:cs typeface="Arial" panose="020B0604020202020204" pitchFamily="34" charset="0"/>
                        </a:rPr>
                        <a:t>Indices Mo Ibrahim</a:t>
                      </a:r>
                    </a:p>
                  </a:txBody>
                  <a:tcPr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lumMod val="95000"/>
                      </a:schemeClr>
                    </a:solidFill>
                  </a:tcPr>
                </a:tc>
                <a:tc>
                  <a:txBody>
                    <a:bodyPr/>
                    <a:lstStyle/>
                    <a:p>
                      <a:r>
                        <a:rPr lang="fr-FR" sz="1200" b="0" kern="1200" dirty="0">
                          <a:solidFill>
                            <a:schemeClr val="tx1"/>
                          </a:solidFill>
                          <a:latin typeface="Arial" panose="020B0604020202020204" pitchFamily="34" charset="0"/>
                          <a:ea typeface="+mn-ea"/>
                          <a:cs typeface="Arial" panose="020B0604020202020204" pitchFamily="34" charset="0"/>
                        </a:rPr>
                        <a:t>L’IPC au Burkina Faso </a:t>
                      </a:r>
                      <a:r>
                        <a:rPr lang="fr-FR" sz="1200" b="1" kern="1200" dirty="0">
                          <a:solidFill>
                            <a:schemeClr val="tx1"/>
                          </a:solidFill>
                          <a:latin typeface="Arial" panose="020B0604020202020204" pitchFamily="34" charset="0"/>
                          <a:ea typeface="+mn-ea"/>
                          <a:cs typeface="Arial" panose="020B0604020202020204" pitchFamily="34" charset="0"/>
                        </a:rPr>
                        <a:t>a baissé de façon continue depuis 2016</a:t>
                      </a:r>
                      <a:r>
                        <a:rPr lang="fr-FR" sz="1200" b="0" kern="1200" dirty="0">
                          <a:solidFill>
                            <a:schemeClr val="tx1"/>
                          </a:solidFill>
                          <a:latin typeface="Arial" panose="020B0604020202020204" pitchFamily="34" charset="0"/>
                          <a:ea typeface="+mn-ea"/>
                          <a:cs typeface="Arial" panose="020B0604020202020204" pitchFamily="34" charset="0"/>
                        </a:rPr>
                        <a:t>. Classé </a:t>
                      </a:r>
                      <a:r>
                        <a:rPr lang="fr-FR" sz="1200" b="1" kern="1200" dirty="0">
                          <a:solidFill>
                            <a:schemeClr val="tx1"/>
                          </a:solidFill>
                          <a:latin typeface="Arial" panose="020B0604020202020204" pitchFamily="34" charset="0"/>
                          <a:ea typeface="+mn-ea"/>
                          <a:cs typeface="Arial" panose="020B0604020202020204" pitchFamily="34" charset="0"/>
                        </a:rPr>
                        <a:t>78è en 2018 </a:t>
                      </a:r>
                      <a:r>
                        <a:rPr lang="fr-FR" sz="1200" b="0" kern="1200" dirty="0">
                          <a:solidFill>
                            <a:schemeClr val="tx1"/>
                          </a:solidFill>
                          <a:latin typeface="Arial" panose="020B0604020202020204" pitchFamily="34" charset="0"/>
                          <a:ea typeface="+mn-ea"/>
                          <a:cs typeface="Arial" panose="020B0604020202020204" pitchFamily="34" charset="0"/>
                        </a:rPr>
                        <a:t>sur un total de 180 pays, le Burkina perd 7 places et se classe </a:t>
                      </a:r>
                      <a:r>
                        <a:rPr lang="fr-FR" sz="1200" b="1" kern="1200" dirty="0">
                          <a:solidFill>
                            <a:schemeClr val="tx1"/>
                          </a:solidFill>
                          <a:latin typeface="Arial" panose="020B0604020202020204" pitchFamily="34" charset="0"/>
                          <a:ea typeface="+mn-ea"/>
                          <a:cs typeface="Arial" panose="020B0604020202020204" pitchFamily="34" charset="0"/>
                        </a:rPr>
                        <a:t>85è en 2019.</a:t>
                      </a:r>
                    </a:p>
                  </a:txBody>
                  <a:tcP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187413440"/>
                  </a:ext>
                </a:extLst>
              </a:tr>
              <a:tr h="370840">
                <a:tc>
                  <a:txBody>
                    <a:bodyPr/>
                    <a:lstStyle/>
                    <a:p>
                      <a:r>
                        <a:rPr lang="fr-FR" sz="1300" b="1" dirty="0" err="1">
                          <a:solidFill>
                            <a:schemeClr val="tx2"/>
                          </a:solidFill>
                          <a:latin typeface="Arial" panose="020B0604020202020204" pitchFamily="34" charset="0"/>
                          <a:cs typeface="Arial" panose="020B0604020202020204" pitchFamily="34" charset="0"/>
                        </a:rPr>
                        <a:t>Transparency</a:t>
                      </a:r>
                      <a:r>
                        <a:rPr lang="fr-FR" sz="1300" b="1" dirty="0">
                          <a:solidFill>
                            <a:schemeClr val="tx2"/>
                          </a:solidFill>
                          <a:latin typeface="Arial" panose="020B0604020202020204" pitchFamily="34" charset="0"/>
                          <a:cs typeface="Arial" panose="020B0604020202020204" pitchFamily="34" charset="0"/>
                        </a:rPr>
                        <a:t> International</a:t>
                      </a:r>
                    </a:p>
                  </a:txBody>
                  <a:tcPr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lumMod val="95000"/>
                      </a:schemeClr>
                    </a:solidFill>
                  </a:tcPr>
                </a:tc>
                <a:tc>
                  <a:txBody>
                    <a:bodyPr/>
                    <a:lstStyle/>
                    <a:p>
                      <a:r>
                        <a:rPr lang="fr-FR" sz="1200" b="0" kern="1200" dirty="0">
                          <a:solidFill>
                            <a:schemeClr val="tx1"/>
                          </a:solidFill>
                          <a:latin typeface="Arial" panose="020B0604020202020204" pitchFamily="34" charset="0"/>
                          <a:ea typeface="+mn-ea"/>
                          <a:cs typeface="Arial" panose="020B0604020202020204" pitchFamily="34" charset="0"/>
                        </a:rPr>
                        <a:t>L’IPC est passé de 48 en 2016 à 40 en 2019.</a:t>
                      </a:r>
                      <a:r>
                        <a:rPr lang="fr-FR" sz="1200" b="0" kern="1200" baseline="0" dirty="0">
                          <a:solidFill>
                            <a:schemeClr val="tx1"/>
                          </a:solidFill>
                          <a:latin typeface="Arial" panose="020B0604020202020204" pitchFamily="34" charset="0"/>
                          <a:ea typeface="+mn-ea"/>
                          <a:cs typeface="Arial" panose="020B0604020202020204" pitchFamily="34" charset="0"/>
                        </a:rPr>
                        <a:t> Le pays a perdu 7 places et se classe </a:t>
                      </a:r>
                      <a:r>
                        <a:rPr lang="fr-FR" sz="1200" b="1" kern="1200" baseline="0" dirty="0">
                          <a:solidFill>
                            <a:schemeClr val="tx1"/>
                          </a:solidFill>
                          <a:latin typeface="Arial" panose="020B0604020202020204" pitchFamily="34" charset="0"/>
                          <a:ea typeface="+mn-ea"/>
                          <a:cs typeface="Arial" panose="020B0604020202020204" pitchFamily="34" charset="0"/>
                        </a:rPr>
                        <a:t>85è en 2019 </a:t>
                      </a:r>
                      <a:r>
                        <a:rPr lang="fr-FR" sz="1200" b="0" kern="1200" baseline="0" dirty="0">
                          <a:solidFill>
                            <a:schemeClr val="tx1"/>
                          </a:solidFill>
                          <a:latin typeface="Arial" panose="020B0604020202020204" pitchFamily="34" charset="0"/>
                          <a:ea typeface="+mn-ea"/>
                          <a:cs typeface="Arial" panose="020B0604020202020204" pitchFamily="34" charset="0"/>
                        </a:rPr>
                        <a:t>contre </a:t>
                      </a:r>
                      <a:r>
                        <a:rPr lang="fr-FR" sz="1200" b="1" kern="1200" baseline="0" dirty="0">
                          <a:solidFill>
                            <a:schemeClr val="tx1"/>
                          </a:solidFill>
                          <a:latin typeface="Arial" panose="020B0604020202020204" pitchFamily="34" charset="0"/>
                          <a:ea typeface="+mn-ea"/>
                          <a:cs typeface="Arial" panose="020B0604020202020204" pitchFamily="34" charset="0"/>
                        </a:rPr>
                        <a:t>78è en 2018 </a:t>
                      </a:r>
                      <a:r>
                        <a:rPr lang="fr-FR" sz="1200" b="0" kern="1200" baseline="0" dirty="0">
                          <a:solidFill>
                            <a:schemeClr val="tx1"/>
                          </a:solidFill>
                          <a:latin typeface="Arial" panose="020B0604020202020204" pitchFamily="34" charset="0"/>
                          <a:ea typeface="+mn-ea"/>
                          <a:cs typeface="Arial" panose="020B0604020202020204" pitchFamily="34" charset="0"/>
                        </a:rPr>
                        <a:t>sur un total de 180.</a:t>
                      </a:r>
                      <a:endParaRPr lang="fr-FR" sz="1200" b="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02197959"/>
                  </a:ext>
                </a:extLst>
              </a:tr>
              <a:tr h="370840">
                <a:tc>
                  <a:txBody>
                    <a:bodyPr/>
                    <a:lstStyle/>
                    <a:p>
                      <a:r>
                        <a:rPr lang="fr-FR" sz="1300" b="1" dirty="0" err="1">
                          <a:solidFill>
                            <a:schemeClr val="tx2"/>
                          </a:solidFill>
                          <a:latin typeface="Arial" panose="020B0604020202020204" pitchFamily="34" charset="0"/>
                          <a:cs typeface="Arial" panose="020B0604020202020204" pitchFamily="34" charset="0"/>
                        </a:rPr>
                        <a:t>Doing</a:t>
                      </a:r>
                      <a:r>
                        <a:rPr lang="fr-FR" sz="1300" b="1" dirty="0">
                          <a:solidFill>
                            <a:schemeClr val="tx2"/>
                          </a:solidFill>
                          <a:latin typeface="Arial" panose="020B0604020202020204" pitchFamily="34" charset="0"/>
                          <a:cs typeface="Arial" panose="020B0604020202020204" pitchFamily="34" charset="0"/>
                        </a:rPr>
                        <a:t> Business 2020</a:t>
                      </a:r>
                    </a:p>
                  </a:txBody>
                  <a:tcPr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lumMod val="95000"/>
                      </a:schemeClr>
                    </a:solidFill>
                  </a:tcPr>
                </a:tc>
                <a:tc>
                  <a:txBody>
                    <a:bodyPr/>
                    <a:lstStyle/>
                    <a:p>
                      <a:r>
                        <a:rPr lang="fr-FR" sz="1200" b="0" kern="1200" dirty="0">
                          <a:solidFill>
                            <a:schemeClr val="tx1"/>
                          </a:solidFill>
                          <a:latin typeface="Arial" panose="020B0604020202020204" pitchFamily="34" charset="0"/>
                          <a:ea typeface="+mn-ea"/>
                          <a:cs typeface="Arial" panose="020B0604020202020204" pitchFamily="34" charset="0"/>
                        </a:rPr>
                        <a:t>Le Burkina Faso (</a:t>
                      </a:r>
                      <a:r>
                        <a:rPr lang="fr-FR" sz="1200" b="1" kern="1200" dirty="0">
                          <a:solidFill>
                            <a:schemeClr val="tx1"/>
                          </a:solidFill>
                          <a:latin typeface="Arial" panose="020B0604020202020204" pitchFamily="34" charset="0"/>
                          <a:ea typeface="+mn-ea"/>
                          <a:cs typeface="Arial" panose="020B0604020202020204" pitchFamily="34" charset="0"/>
                        </a:rPr>
                        <a:t>88,2</a:t>
                      </a:r>
                      <a:r>
                        <a:rPr lang="fr-FR" sz="1200" b="0" kern="1200" dirty="0">
                          <a:solidFill>
                            <a:schemeClr val="tx1"/>
                          </a:solidFill>
                          <a:latin typeface="Arial" panose="020B0604020202020204" pitchFamily="34" charset="0"/>
                          <a:ea typeface="+mn-ea"/>
                          <a:cs typeface="Arial" panose="020B0604020202020204" pitchFamily="34" charset="0"/>
                        </a:rPr>
                        <a:t>) occupe le </a:t>
                      </a:r>
                      <a:r>
                        <a:rPr lang="fr-FR" sz="1200" b="1" kern="1200" dirty="0">
                          <a:solidFill>
                            <a:schemeClr val="tx1"/>
                          </a:solidFill>
                          <a:latin typeface="Arial" panose="020B0604020202020204" pitchFamily="34" charset="0"/>
                          <a:ea typeface="+mn-ea"/>
                          <a:cs typeface="Arial" panose="020B0604020202020204" pitchFamily="34" charset="0"/>
                        </a:rPr>
                        <a:t>151e rang </a:t>
                      </a:r>
                      <a:r>
                        <a:rPr lang="fr-FR" sz="1200" b="0" kern="1200" dirty="0">
                          <a:solidFill>
                            <a:schemeClr val="tx1"/>
                          </a:solidFill>
                          <a:latin typeface="Arial" panose="020B0604020202020204" pitchFamily="34" charset="0"/>
                          <a:ea typeface="+mn-ea"/>
                          <a:cs typeface="Arial" panose="020B0604020202020204" pitchFamily="34" charset="0"/>
                        </a:rPr>
                        <a:t>mondial sur 190 pays</a:t>
                      </a:r>
                      <a:r>
                        <a:rPr lang="fr-FR" sz="1200" b="0" kern="1200" baseline="0" dirty="0">
                          <a:solidFill>
                            <a:schemeClr val="tx1"/>
                          </a:solidFill>
                          <a:latin typeface="Arial" panose="020B0604020202020204" pitchFamily="34" charset="0"/>
                          <a:ea typeface="+mn-ea"/>
                          <a:cs typeface="Arial" panose="020B0604020202020204" pitchFamily="34" charset="0"/>
                        </a:rPr>
                        <a:t> en 2018 et 2019. Dans l’UEMOA après la Côte d’Ivoire (93,7) et le Bénin (90,6).</a:t>
                      </a:r>
                      <a:endParaRPr lang="fr-FR" sz="1200" b="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4111980759"/>
                  </a:ext>
                </a:extLst>
              </a:tr>
              <a:tr h="370840">
                <a:tc>
                  <a:txBody>
                    <a:bodyPr/>
                    <a:lstStyle/>
                    <a:p>
                      <a:r>
                        <a:rPr lang="fr-FR" sz="1300" b="1" dirty="0">
                          <a:solidFill>
                            <a:schemeClr val="tx2"/>
                          </a:solidFill>
                          <a:latin typeface="Arial" panose="020B0604020202020204" pitchFamily="34" charset="0"/>
                          <a:cs typeface="Arial" panose="020B0604020202020204" pitchFamily="34" charset="0"/>
                        </a:rPr>
                        <a:t>Notation financière</a:t>
                      </a:r>
                    </a:p>
                  </a:txBody>
                  <a:tcPr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lumMod val="95000"/>
                      </a:schemeClr>
                    </a:solidFill>
                  </a:tcPr>
                </a:tc>
                <a:tc>
                  <a:txBody>
                    <a:bodyPr/>
                    <a:lstStyle/>
                    <a:p>
                      <a:r>
                        <a:rPr lang="fr-FR" sz="1200" b="1" kern="1200" dirty="0">
                          <a:solidFill>
                            <a:schemeClr val="tx1"/>
                          </a:solidFill>
                          <a:latin typeface="Arial" panose="020B0604020202020204" pitchFamily="34" charset="0"/>
                          <a:ea typeface="+mn-ea"/>
                          <a:cs typeface="Arial" panose="020B0604020202020204" pitchFamily="34" charset="0"/>
                        </a:rPr>
                        <a:t>Note globale de la CPIA 3,5 en 2019 contre 3,6 en 2018. </a:t>
                      </a:r>
                      <a:r>
                        <a:rPr lang="fr-FR" sz="1200" b="0" kern="1200" dirty="0">
                          <a:solidFill>
                            <a:schemeClr val="tx1"/>
                          </a:solidFill>
                          <a:latin typeface="Arial" panose="020B0604020202020204" pitchFamily="34" charset="0"/>
                          <a:ea typeface="+mn-ea"/>
                          <a:cs typeface="Arial" panose="020B0604020202020204" pitchFamily="34" charset="0"/>
                        </a:rPr>
                        <a:t>Dans l’UEMOA occupe</a:t>
                      </a:r>
                      <a:r>
                        <a:rPr lang="fr-FR" sz="1200" b="0" kern="1200" baseline="0" dirty="0">
                          <a:solidFill>
                            <a:schemeClr val="tx1"/>
                          </a:solidFill>
                          <a:latin typeface="Arial" panose="020B0604020202020204" pitchFamily="34" charset="0"/>
                          <a:ea typeface="+mn-ea"/>
                          <a:cs typeface="Arial" panose="020B0604020202020204" pitchFamily="34" charset="0"/>
                        </a:rPr>
                        <a:t> la 3è place avec la </a:t>
                      </a:r>
                      <a:r>
                        <a:rPr lang="fr-FR" sz="1200" b="0" kern="1200" dirty="0">
                          <a:solidFill>
                            <a:schemeClr val="tx1"/>
                          </a:solidFill>
                          <a:latin typeface="Arial" panose="020B0604020202020204" pitchFamily="34" charset="0"/>
                          <a:ea typeface="+mn-ea"/>
                          <a:cs typeface="Arial" panose="020B0604020202020204" pitchFamily="34" charset="0"/>
                        </a:rPr>
                        <a:t>Côte d’Ivoire (3,5) et à la suite du Sénégal</a:t>
                      </a:r>
                      <a:r>
                        <a:rPr lang="fr-FR" sz="1200" b="0" kern="1200" baseline="0" dirty="0">
                          <a:solidFill>
                            <a:schemeClr val="tx1"/>
                          </a:solidFill>
                          <a:latin typeface="Arial" panose="020B0604020202020204" pitchFamily="34" charset="0"/>
                          <a:ea typeface="+mn-ea"/>
                          <a:cs typeface="Arial" panose="020B0604020202020204" pitchFamily="34" charset="0"/>
                        </a:rPr>
                        <a:t> (</a:t>
                      </a:r>
                      <a:r>
                        <a:rPr lang="fr-FR" sz="1200" b="0" kern="1200" dirty="0">
                          <a:solidFill>
                            <a:schemeClr val="tx1"/>
                          </a:solidFill>
                          <a:latin typeface="Arial" panose="020B0604020202020204" pitchFamily="34" charset="0"/>
                          <a:ea typeface="+mn-ea"/>
                          <a:cs typeface="Arial" panose="020B0604020202020204" pitchFamily="34" charset="0"/>
                        </a:rPr>
                        <a:t>3,7)</a:t>
                      </a:r>
                      <a:r>
                        <a:rPr lang="fr-FR" sz="1200" b="0" kern="1200" baseline="0" dirty="0">
                          <a:solidFill>
                            <a:schemeClr val="tx1"/>
                          </a:solidFill>
                          <a:latin typeface="Arial" panose="020B0604020202020204" pitchFamily="34" charset="0"/>
                          <a:ea typeface="+mn-ea"/>
                          <a:cs typeface="Arial" panose="020B0604020202020204" pitchFamily="34" charset="0"/>
                        </a:rPr>
                        <a:t> et </a:t>
                      </a:r>
                      <a:r>
                        <a:rPr lang="fr-FR" sz="1200" b="0" kern="1200" dirty="0">
                          <a:solidFill>
                            <a:schemeClr val="tx1"/>
                          </a:solidFill>
                          <a:latin typeface="Arial" panose="020B0604020202020204" pitchFamily="34" charset="0"/>
                          <a:ea typeface="+mn-ea"/>
                          <a:cs typeface="Arial" panose="020B0604020202020204" pitchFamily="34" charset="0"/>
                        </a:rPr>
                        <a:t>Bénin</a:t>
                      </a:r>
                      <a:r>
                        <a:rPr lang="fr-FR" sz="1200" b="0" kern="1200" baseline="0" dirty="0">
                          <a:solidFill>
                            <a:schemeClr val="tx1"/>
                          </a:solidFill>
                          <a:latin typeface="Arial" panose="020B0604020202020204" pitchFamily="34" charset="0"/>
                          <a:ea typeface="+mn-ea"/>
                          <a:cs typeface="Arial" panose="020B0604020202020204" pitchFamily="34" charset="0"/>
                        </a:rPr>
                        <a:t> (</a:t>
                      </a:r>
                      <a:r>
                        <a:rPr lang="fr-FR" sz="1200" b="0" kern="1200" dirty="0">
                          <a:solidFill>
                            <a:schemeClr val="tx1"/>
                          </a:solidFill>
                          <a:latin typeface="Arial" panose="020B0604020202020204" pitchFamily="34" charset="0"/>
                          <a:ea typeface="+mn-ea"/>
                          <a:cs typeface="Arial" panose="020B0604020202020204" pitchFamily="34" charset="0"/>
                        </a:rPr>
                        <a:t>3,6),</a:t>
                      </a:r>
                    </a:p>
                  </a:txBody>
                  <a:tcP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112656984"/>
                  </a:ext>
                </a:extLst>
              </a:tr>
              <a:tr h="370840">
                <a:tc>
                  <a:txBody>
                    <a:bodyPr/>
                    <a:lstStyle/>
                    <a:p>
                      <a:r>
                        <a:rPr lang="fr-FR" sz="1300" b="1" dirty="0">
                          <a:solidFill>
                            <a:schemeClr val="tx2"/>
                          </a:solidFill>
                          <a:latin typeface="Arial" panose="020B0604020202020204" pitchFamily="34" charset="0"/>
                          <a:cs typeface="Arial" panose="020B0604020202020204" pitchFamily="34" charset="0"/>
                        </a:rPr>
                        <a:t>Indice IDH</a:t>
                      </a:r>
                    </a:p>
                  </a:txBody>
                  <a:tcPr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lumMod val="95000"/>
                      </a:schemeClr>
                    </a:solidFill>
                  </a:tcPr>
                </a:tc>
                <a:tc>
                  <a:txBody>
                    <a:bodyPr/>
                    <a:lstStyle/>
                    <a:p>
                      <a:r>
                        <a:rPr lang="fr-FR" sz="1200" b="0" kern="1200" dirty="0">
                          <a:solidFill>
                            <a:schemeClr val="tx1"/>
                          </a:solidFill>
                          <a:latin typeface="Arial" panose="020B0604020202020204" pitchFamily="34" charset="0"/>
                          <a:ea typeface="+mn-ea"/>
                          <a:cs typeface="Arial" panose="020B0604020202020204" pitchFamily="34" charset="0"/>
                        </a:rPr>
                        <a:t>Entre 2000 et 2019, l’IDH a progressé, passant de </a:t>
                      </a:r>
                      <a:r>
                        <a:rPr lang="fr-FR" sz="1200" b="1" kern="1200" dirty="0">
                          <a:solidFill>
                            <a:schemeClr val="tx1"/>
                          </a:solidFill>
                          <a:latin typeface="Arial" panose="020B0604020202020204" pitchFamily="34" charset="0"/>
                          <a:ea typeface="+mn-ea"/>
                          <a:cs typeface="Arial" panose="020B0604020202020204" pitchFamily="34" charset="0"/>
                        </a:rPr>
                        <a:t>0,293 à 0,452 </a:t>
                      </a:r>
                      <a:r>
                        <a:rPr lang="fr-FR" sz="1200" b="0" kern="1200" dirty="0">
                          <a:solidFill>
                            <a:schemeClr val="tx1"/>
                          </a:solidFill>
                          <a:latin typeface="Arial" panose="020B0604020202020204" pitchFamily="34" charset="0"/>
                          <a:ea typeface="+mn-ea"/>
                          <a:cs typeface="Arial" panose="020B0604020202020204" pitchFamily="34" charset="0"/>
                        </a:rPr>
                        <a:t>(+</a:t>
                      </a:r>
                      <a:r>
                        <a:rPr lang="fr-FR" sz="1200" b="0" kern="1200" baseline="0" dirty="0">
                          <a:solidFill>
                            <a:schemeClr val="tx1"/>
                          </a:solidFill>
                          <a:latin typeface="Arial" panose="020B0604020202020204" pitchFamily="34" charset="0"/>
                          <a:ea typeface="+mn-ea"/>
                          <a:cs typeface="Arial" panose="020B0604020202020204" pitchFamily="34" charset="0"/>
                        </a:rPr>
                        <a:t> </a:t>
                      </a:r>
                      <a:r>
                        <a:rPr lang="fr-FR" sz="1200" b="0" kern="1200" dirty="0">
                          <a:solidFill>
                            <a:schemeClr val="tx1"/>
                          </a:solidFill>
                          <a:latin typeface="Arial" panose="020B0604020202020204" pitchFamily="34" charset="0"/>
                          <a:ea typeface="+mn-ea"/>
                          <a:cs typeface="Arial" panose="020B0604020202020204" pitchFamily="34" charset="0"/>
                        </a:rPr>
                        <a:t>de 54,3%). L’espérance de vie à la naissance a augmenté de </a:t>
                      </a:r>
                      <a:r>
                        <a:rPr lang="fr-FR" sz="1200" b="1" kern="1200" dirty="0">
                          <a:solidFill>
                            <a:schemeClr val="tx1"/>
                          </a:solidFill>
                          <a:latin typeface="Arial" panose="020B0604020202020204" pitchFamily="34" charset="0"/>
                          <a:ea typeface="+mn-ea"/>
                          <a:cs typeface="Arial" panose="020B0604020202020204" pitchFamily="34" charset="0"/>
                        </a:rPr>
                        <a:t>12,1 années</a:t>
                      </a:r>
                      <a:r>
                        <a:rPr lang="fr-FR" sz="1200" b="1" kern="1200" baseline="0" dirty="0">
                          <a:solidFill>
                            <a:schemeClr val="tx1"/>
                          </a:solidFill>
                          <a:latin typeface="Arial" panose="020B0604020202020204" pitchFamily="34" charset="0"/>
                          <a:ea typeface="+mn-ea"/>
                          <a:cs typeface="Arial" panose="020B0604020202020204" pitchFamily="34" charset="0"/>
                        </a:rPr>
                        <a:t> </a:t>
                      </a:r>
                      <a:r>
                        <a:rPr lang="fr-FR" sz="1200" b="0" kern="1200" baseline="0" dirty="0">
                          <a:solidFill>
                            <a:schemeClr val="tx1"/>
                          </a:solidFill>
                          <a:latin typeface="Arial" panose="020B0604020202020204" pitchFamily="34" charset="0"/>
                          <a:ea typeface="+mn-ea"/>
                          <a:cs typeface="Arial" panose="020B0604020202020204" pitchFamily="34" charset="0"/>
                        </a:rPr>
                        <a:t>et le RNB par habitant a </a:t>
                      </a:r>
                      <a:r>
                        <a:rPr lang="fr-FR" sz="1200" b="1" kern="1200" baseline="0" dirty="0">
                          <a:solidFill>
                            <a:schemeClr val="tx1"/>
                          </a:solidFill>
                          <a:latin typeface="Arial" panose="020B0604020202020204" pitchFamily="34" charset="0"/>
                          <a:ea typeface="+mn-ea"/>
                          <a:cs typeface="Arial" panose="020B0604020202020204" pitchFamily="34" charset="0"/>
                        </a:rPr>
                        <a:t>plus que doublé en 25 ans</a:t>
                      </a:r>
                      <a:r>
                        <a:rPr lang="fr-FR" sz="1200" b="0" kern="1200" baseline="0" dirty="0">
                          <a:solidFill>
                            <a:schemeClr val="tx1"/>
                          </a:solidFill>
                          <a:latin typeface="Arial" panose="020B0604020202020204" pitchFamily="34" charset="0"/>
                          <a:ea typeface="+mn-ea"/>
                          <a:cs typeface="Arial" panose="020B0604020202020204" pitchFamily="34" charset="0"/>
                        </a:rPr>
                        <a:t>.</a:t>
                      </a:r>
                      <a:endParaRPr lang="fr-FR" sz="1200" b="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4167243241"/>
                  </a:ext>
                </a:extLst>
              </a:tr>
              <a:tr h="370840">
                <a:tc>
                  <a:txBody>
                    <a:bodyPr/>
                    <a:lstStyle/>
                    <a:p>
                      <a:r>
                        <a:rPr lang="fr-FR" sz="1300" b="1" dirty="0">
                          <a:solidFill>
                            <a:schemeClr val="tx2"/>
                          </a:solidFill>
                          <a:latin typeface="Arial" panose="020B0604020202020204" pitchFamily="34" charset="0"/>
                          <a:cs typeface="Arial" panose="020B0604020202020204" pitchFamily="34" charset="0"/>
                        </a:rPr>
                        <a:t>PIB par habitant</a:t>
                      </a:r>
                    </a:p>
                  </a:txBody>
                  <a:tcPr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lumMod val="95000"/>
                      </a:schemeClr>
                    </a:solidFill>
                  </a:tcPr>
                </a:tc>
                <a:tc>
                  <a:txBody>
                    <a:bodyPr/>
                    <a:lstStyle/>
                    <a:p>
                      <a:r>
                        <a:rPr lang="fr-FR" sz="1200" b="0" kern="1200" dirty="0">
                          <a:solidFill>
                            <a:schemeClr val="tx1"/>
                          </a:solidFill>
                          <a:latin typeface="Arial" panose="020B0604020202020204" pitchFamily="34" charset="0"/>
                          <a:ea typeface="+mn-ea"/>
                          <a:cs typeface="Arial" panose="020B0604020202020204" pitchFamily="34" charset="0"/>
                        </a:rPr>
                        <a:t>Le PIB/H a été multiplié par </a:t>
                      </a:r>
                      <a:r>
                        <a:rPr lang="fr-FR" sz="1200" b="1" kern="1200" dirty="0">
                          <a:solidFill>
                            <a:schemeClr val="tx1"/>
                          </a:solidFill>
                          <a:latin typeface="Arial" panose="020B0604020202020204" pitchFamily="34" charset="0"/>
                          <a:ea typeface="+mn-ea"/>
                          <a:cs typeface="Arial" panose="020B0604020202020204" pitchFamily="34" charset="0"/>
                        </a:rPr>
                        <a:t>2,5 en 20 ans </a:t>
                      </a:r>
                      <a:r>
                        <a:rPr lang="fr-FR" sz="1200" b="0" kern="1200" dirty="0">
                          <a:solidFill>
                            <a:schemeClr val="tx1"/>
                          </a:solidFill>
                          <a:latin typeface="Arial" panose="020B0604020202020204" pitchFamily="34" charset="0"/>
                          <a:ea typeface="+mn-ea"/>
                          <a:cs typeface="Arial" panose="020B0604020202020204" pitchFamily="34" charset="0"/>
                        </a:rPr>
                        <a:t>passant de </a:t>
                      </a:r>
                      <a:r>
                        <a:rPr lang="fr-FR" sz="1200" b="1" kern="1200" dirty="0">
                          <a:solidFill>
                            <a:schemeClr val="tx1"/>
                          </a:solidFill>
                          <a:latin typeface="Arial" panose="020B0604020202020204" pitchFamily="34" charset="0"/>
                          <a:ea typeface="+mn-ea"/>
                          <a:cs typeface="Arial" panose="020B0604020202020204" pitchFamily="34" charset="0"/>
                        </a:rPr>
                        <a:t>163 540 en 2000</a:t>
                      </a:r>
                      <a:r>
                        <a:rPr lang="fr-FR" sz="1200" b="1" kern="1200" baseline="0" dirty="0">
                          <a:solidFill>
                            <a:schemeClr val="tx1"/>
                          </a:solidFill>
                          <a:latin typeface="Arial" panose="020B0604020202020204" pitchFamily="34" charset="0"/>
                          <a:ea typeface="+mn-ea"/>
                          <a:cs typeface="Arial" panose="020B0604020202020204" pitchFamily="34" charset="0"/>
                        </a:rPr>
                        <a:t> à 409 507 en 2019</a:t>
                      </a:r>
                      <a:r>
                        <a:rPr lang="fr-FR" sz="1200" b="0" kern="1200" baseline="0" dirty="0">
                          <a:solidFill>
                            <a:schemeClr val="tx1"/>
                          </a:solidFill>
                          <a:latin typeface="Arial" panose="020B0604020202020204" pitchFamily="34" charset="0"/>
                          <a:ea typeface="+mn-ea"/>
                          <a:cs typeface="Arial" panose="020B0604020202020204" pitchFamily="34" charset="0"/>
                        </a:rPr>
                        <a:t> soit une progression moyenne de 5,02% par an.</a:t>
                      </a:r>
                      <a:endParaRPr lang="fr-FR" sz="1200" b="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798169850"/>
                  </a:ext>
                </a:extLst>
              </a:tr>
            </a:tbl>
          </a:graphicData>
        </a:graphic>
      </p:graphicFrame>
    </p:spTree>
    <p:extLst>
      <p:ext uri="{BB962C8B-B14F-4D97-AF65-F5344CB8AC3E}">
        <p14:creationId xmlns:p14="http://schemas.microsoft.com/office/powerpoint/2010/main" val="335962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921174"/>
            <a:ext cx="10591181" cy="5342465"/>
          </a:xfrm>
        </p:spPr>
        <p:txBody>
          <a:bodyPr/>
          <a:lstStyle/>
          <a:p>
            <a:pPr algn="just"/>
            <a:r>
              <a:rPr lang="fr-FR" sz="2400" dirty="0">
                <a:solidFill>
                  <a:schemeClr val="tx1"/>
                </a:solidFill>
                <a:latin typeface="Arial" panose="020B0604020202020204" pitchFamily="34" charset="0"/>
                <a:cs typeface="Arial" panose="020B0604020202020204" pitchFamily="34" charset="0"/>
              </a:rPr>
              <a:t>L’activité socio-économique en 2020 s’est déroulée dans un environnement socioéconomique difficile, caractérisé :</a:t>
            </a:r>
          </a:p>
          <a:p>
            <a:pPr marL="342900" indent="-342900" algn="just">
              <a:buFont typeface="Wingdings" panose="05000000000000000000" pitchFamily="2" charset="2"/>
              <a:buChar char="§"/>
            </a:pPr>
            <a:r>
              <a:rPr lang="fr-FR" sz="2400" dirty="0">
                <a:solidFill>
                  <a:schemeClr val="tx1"/>
                </a:solidFill>
                <a:latin typeface="Arial" panose="020B0604020202020204" pitchFamily="34" charset="0"/>
                <a:cs typeface="Arial" panose="020B0604020202020204" pitchFamily="34" charset="0"/>
              </a:rPr>
              <a:t>au </a:t>
            </a:r>
            <a:r>
              <a:rPr lang="fr-FR" sz="2400" dirty="0">
                <a:solidFill>
                  <a:srgbClr val="FF0000"/>
                </a:solidFill>
                <a:latin typeface="Arial" panose="020B0604020202020204" pitchFamily="34" charset="0"/>
                <a:cs typeface="Arial" panose="020B0604020202020204" pitchFamily="34" charset="0"/>
              </a:rPr>
              <a:t>niveau sanitaire </a:t>
            </a:r>
            <a:r>
              <a:rPr lang="fr-FR" sz="2400" dirty="0">
                <a:solidFill>
                  <a:schemeClr val="tx1"/>
                </a:solidFill>
                <a:latin typeface="Arial" panose="020B0604020202020204" pitchFamily="34" charset="0"/>
                <a:cs typeface="Arial" panose="020B0604020202020204" pitchFamily="34" charset="0"/>
              </a:rPr>
              <a:t>par la pandémie de la COVID-19, </a:t>
            </a:r>
          </a:p>
          <a:p>
            <a:pPr marL="342900" indent="-342900" algn="just">
              <a:buFont typeface="Wingdings" panose="05000000000000000000" pitchFamily="2" charset="2"/>
              <a:buChar char="§"/>
            </a:pPr>
            <a:r>
              <a:rPr lang="fr-FR" sz="2400" dirty="0">
                <a:solidFill>
                  <a:schemeClr val="tx1"/>
                </a:solidFill>
                <a:latin typeface="Arial" panose="020B0604020202020204" pitchFamily="34" charset="0"/>
                <a:cs typeface="Arial" panose="020B0604020202020204" pitchFamily="34" charset="0"/>
              </a:rPr>
              <a:t>au</a:t>
            </a:r>
            <a:r>
              <a:rPr lang="fr-FR" sz="2400" dirty="0">
                <a:solidFill>
                  <a:srgbClr val="FF0000"/>
                </a:solidFill>
                <a:latin typeface="Arial" panose="020B0604020202020204" pitchFamily="34" charset="0"/>
                <a:cs typeface="Arial" panose="020B0604020202020204" pitchFamily="34" charset="0"/>
              </a:rPr>
              <a:t> niveau sécuritaire </a:t>
            </a:r>
            <a:r>
              <a:rPr lang="fr-FR" sz="2400" dirty="0">
                <a:solidFill>
                  <a:schemeClr val="tx1"/>
                </a:solidFill>
                <a:latin typeface="Arial" panose="020B0604020202020204" pitchFamily="34" charset="0"/>
                <a:cs typeface="Arial" panose="020B0604020202020204" pitchFamily="34" charset="0"/>
              </a:rPr>
              <a:t>par des actes terroristes et un déplacement interne de populations et,</a:t>
            </a:r>
          </a:p>
          <a:p>
            <a:pPr marL="342900" indent="-342900" algn="just">
              <a:buFont typeface="Wingdings" panose="05000000000000000000" pitchFamily="2" charset="2"/>
              <a:buChar char="§"/>
            </a:pPr>
            <a:r>
              <a:rPr lang="fr-FR" sz="2400" dirty="0">
                <a:solidFill>
                  <a:schemeClr val="tx1"/>
                </a:solidFill>
                <a:latin typeface="Arial" panose="020B0604020202020204" pitchFamily="34" charset="0"/>
                <a:cs typeface="Arial" panose="020B0604020202020204" pitchFamily="34" charset="0"/>
              </a:rPr>
              <a:t>au</a:t>
            </a:r>
            <a:r>
              <a:rPr lang="fr-FR" sz="2400" dirty="0">
                <a:solidFill>
                  <a:schemeClr val="accent6">
                    <a:lumMod val="75000"/>
                  </a:schemeClr>
                </a:solidFill>
                <a:latin typeface="Arial" panose="020B0604020202020204" pitchFamily="34" charset="0"/>
                <a:cs typeface="Arial" panose="020B0604020202020204" pitchFamily="34" charset="0"/>
              </a:rPr>
              <a:t> niveau politique </a:t>
            </a:r>
            <a:r>
              <a:rPr lang="fr-FR" sz="2400" dirty="0">
                <a:solidFill>
                  <a:schemeClr val="tx1"/>
                </a:solidFill>
                <a:latin typeface="Arial" panose="020B0604020202020204" pitchFamily="34" charset="0"/>
                <a:cs typeface="Arial" panose="020B0604020202020204" pitchFamily="34" charset="0"/>
              </a:rPr>
              <a:t>par la tenue des élections couplées présidentielle et législative.</a:t>
            </a:r>
          </a:p>
          <a:p>
            <a:pPr algn="just"/>
            <a:endParaRPr lang="fr-FR" sz="240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La croissance du PIB afficherait une progression de près de </a:t>
            </a:r>
            <a:r>
              <a:rPr lang="fr-FR" sz="2400" dirty="0">
                <a:solidFill>
                  <a:schemeClr val="tx2"/>
                </a:solidFill>
                <a:latin typeface="Arial" panose="020B0604020202020204" pitchFamily="34" charset="0"/>
                <a:cs typeface="Arial" panose="020B0604020202020204" pitchFamily="34" charset="0"/>
              </a:rPr>
              <a:t>2,0% en 2020 contre 5,7% en 2019 et 6,7% en 2018</a:t>
            </a:r>
            <a:r>
              <a:rPr lang="fr-FR" sz="2400" dirty="0">
                <a:solidFill>
                  <a:schemeClr val="tx1"/>
                </a:solidFill>
                <a:latin typeface="Arial" panose="020B0604020202020204" pitchFamily="34" charset="0"/>
                <a:cs typeface="Arial" panose="020B0604020202020204" pitchFamily="34" charset="0"/>
              </a:rPr>
              <a:t>, imputable principalement au secteur primaire </a:t>
            </a:r>
            <a:r>
              <a:rPr lang="fr-FR" sz="2400" dirty="0">
                <a:solidFill>
                  <a:schemeClr val="accent6">
                    <a:lumMod val="75000"/>
                  </a:schemeClr>
                </a:solidFill>
                <a:latin typeface="Arial" panose="020B0604020202020204" pitchFamily="34" charset="0"/>
                <a:cs typeface="Arial" panose="020B0604020202020204" pitchFamily="34" charset="0"/>
              </a:rPr>
              <a:t>(+6,3%) </a:t>
            </a:r>
            <a:r>
              <a:rPr lang="fr-FR" sz="2400" dirty="0">
                <a:solidFill>
                  <a:schemeClr val="tx1"/>
                </a:solidFill>
                <a:latin typeface="Arial" panose="020B0604020202020204" pitchFamily="34" charset="0"/>
                <a:cs typeface="Arial" panose="020B0604020202020204" pitchFamily="34" charset="0"/>
              </a:rPr>
              <a:t>et au secteur secondaire </a:t>
            </a:r>
            <a:r>
              <a:rPr lang="fr-FR" sz="2400" dirty="0">
                <a:solidFill>
                  <a:schemeClr val="accent6">
                    <a:lumMod val="75000"/>
                  </a:schemeClr>
                </a:solidFill>
                <a:latin typeface="Arial" panose="020B0604020202020204" pitchFamily="34" charset="0"/>
                <a:cs typeface="Arial" panose="020B0604020202020204" pitchFamily="34" charset="0"/>
              </a:rPr>
              <a:t>(+3%) </a:t>
            </a:r>
            <a:r>
              <a:rPr lang="fr-FR" sz="2400" dirty="0">
                <a:solidFill>
                  <a:schemeClr val="tx1"/>
                </a:solidFill>
                <a:latin typeface="Arial" panose="020B0604020202020204" pitchFamily="34" charset="0"/>
                <a:cs typeface="Arial" panose="020B0604020202020204" pitchFamily="34" charset="0"/>
              </a:rPr>
              <a:t>dont +5% pour les activités extractives. </a:t>
            </a:r>
          </a:p>
          <a:p>
            <a:pPr algn="just"/>
            <a:endParaRPr lang="fr-FR" sz="24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4</a:t>
            </a:fld>
            <a:endParaRPr lang="fr-CA" dirty="0"/>
          </a:p>
        </p:txBody>
      </p:sp>
      <p:grpSp>
        <p:nvGrpSpPr>
          <p:cNvPr id="15" name="Group 14">
            <a:extLst>
              <a:ext uri="{FF2B5EF4-FFF2-40B4-BE49-F238E27FC236}">
                <a16:creationId xmlns:a16="http://schemas.microsoft.com/office/drawing/2014/main" id="{AE76E900-5D7D-462A-BBEF-BDD992DBD666}"/>
              </a:ext>
            </a:extLst>
          </p:cNvPr>
          <p:cNvGrpSpPr/>
          <p:nvPr/>
        </p:nvGrpSpPr>
        <p:grpSpPr>
          <a:xfrm>
            <a:off x="1302045" y="123400"/>
            <a:ext cx="9180672" cy="658997"/>
            <a:chOff x="1402735" y="1301198"/>
            <a:chExt cx="10336018" cy="658997"/>
          </a:xfrm>
          <a:solidFill>
            <a:schemeClr val="tx2"/>
          </a:solidFill>
        </p:grpSpPr>
        <p:sp>
          <p:nvSpPr>
            <p:cNvPr id="16" name="Rectangle 15">
              <a:extLst>
                <a:ext uri="{FF2B5EF4-FFF2-40B4-BE49-F238E27FC236}">
                  <a16:creationId xmlns:a16="http://schemas.microsoft.com/office/drawing/2014/main" id="{3B823E79-82DA-4771-9582-76475D4A6786}"/>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defTabSz="914400">
                <a:defRPr/>
              </a:pPr>
              <a:r>
                <a:rPr lang="fr-FR" sz="2200" b="1" dirty="0">
                  <a:latin typeface="Arial" panose="020B0604020202020204" pitchFamily="34" charset="0"/>
                  <a:cs typeface="Arial" panose="020B0604020202020204" pitchFamily="34" charset="0"/>
                </a:rPr>
                <a:t>EVOLUTION DE LA SITUATION ÉCONOMIQUE</a:t>
              </a:r>
              <a:endParaRPr lang="fr-CA" sz="2200" b="1" dirty="0">
                <a:latin typeface="Arial" panose="020B0604020202020204" pitchFamily="34" charset="0"/>
                <a:cs typeface="Arial" panose="020B0604020202020204" pitchFamily="34" charset="0"/>
              </a:endParaRPr>
            </a:p>
          </p:txBody>
        </p:sp>
        <p:sp>
          <p:nvSpPr>
            <p:cNvPr id="17" name="Oval 35">
              <a:extLst>
                <a:ext uri="{FF2B5EF4-FFF2-40B4-BE49-F238E27FC236}">
                  <a16:creationId xmlns:a16="http://schemas.microsoft.com/office/drawing/2014/main" id="{77692384-D772-42C3-A37B-082EF441E857}"/>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2</a:t>
              </a:r>
            </a:p>
          </p:txBody>
        </p:sp>
      </p:grpSp>
    </p:spTree>
    <p:extLst>
      <p:ext uri="{BB962C8B-B14F-4D97-AF65-F5344CB8AC3E}">
        <p14:creationId xmlns:p14="http://schemas.microsoft.com/office/powerpoint/2010/main" val="35507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5</a:t>
            </a:fld>
            <a:endParaRPr lang="fr-CA" dirty="0"/>
          </a:p>
        </p:txBody>
      </p:sp>
      <p:grpSp>
        <p:nvGrpSpPr>
          <p:cNvPr id="15" name="Group 14">
            <a:extLst>
              <a:ext uri="{FF2B5EF4-FFF2-40B4-BE49-F238E27FC236}">
                <a16:creationId xmlns:a16="http://schemas.microsoft.com/office/drawing/2014/main" id="{AE76E900-5D7D-462A-BBEF-BDD992DBD666}"/>
              </a:ext>
            </a:extLst>
          </p:cNvPr>
          <p:cNvGrpSpPr/>
          <p:nvPr/>
        </p:nvGrpSpPr>
        <p:grpSpPr>
          <a:xfrm>
            <a:off x="1302045" y="123400"/>
            <a:ext cx="9180672" cy="658997"/>
            <a:chOff x="1402735" y="1301198"/>
            <a:chExt cx="10336018" cy="658997"/>
          </a:xfrm>
          <a:solidFill>
            <a:schemeClr val="tx2"/>
          </a:solidFill>
        </p:grpSpPr>
        <p:sp>
          <p:nvSpPr>
            <p:cNvPr id="16" name="Rectangle 15">
              <a:extLst>
                <a:ext uri="{FF2B5EF4-FFF2-40B4-BE49-F238E27FC236}">
                  <a16:creationId xmlns:a16="http://schemas.microsoft.com/office/drawing/2014/main" id="{3B823E79-82DA-4771-9582-76475D4A6786}"/>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defTabSz="914400">
                <a:defRPr/>
              </a:pPr>
              <a:r>
                <a:rPr lang="fr-FR" sz="2200" b="1" dirty="0">
                  <a:latin typeface="Arial" panose="020B0604020202020204" pitchFamily="34" charset="0"/>
                  <a:cs typeface="Arial" panose="020B0604020202020204" pitchFamily="34" charset="0"/>
                </a:rPr>
                <a:t>EVOLUTION DE LA SITUATION ÉCONOMIQUE</a:t>
              </a:r>
              <a:endParaRPr lang="fr-CA" sz="2200" b="1" dirty="0">
                <a:latin typeface="Arial" panose="020B0604020202020204" pitchFamily="34" charset="0"/>
                <a:cs typeface="Arial" panose="020B0604020202020204" pitchFamily="34" charset="0"/>
              </a:endParaRPr>
            </a:p>
          </p:txBody>
        </p:sp>
        <p:sp>
          <p:nvSpPr>
            <p:cNvPr id="17" name="Oval 35">
              <a:extLst>
                <a:ext uri="{FF2B5EF4-FFF2-40B4-BE49-F238E27FC236}">
                  <a16:creationId xmlns:a16="http://schemas.microsoft.com/office/drawing/2014/main" id="{77692384-D772-42C3-A37B-082EF441E857}"/>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2</a:t>
              </a:r>
            </a:p>
          </p:txBody>
        </p:sp>
      </p:grpSp>
      <p:graphicFrame>
        <p:nvGraphicFramePr>
          <p:cNvPr id="9" name="Graphique 8">
            <a:extLst>
              <a:ext uri="{FF2B5EF4-FFF2-40B4-BE49-F238E27FC236}">
                <a16:creationId xmlns:a16="http://schemas.microsoft.com/office/drawing/2014/main" id="{00000000-0008-0000-0100-000003000000}"/>
              </a:ext>
            </a:extLst>
          </p:cNvPr>
          <p:cNvGraphicFramePr/>
          <p:nvPr>
            <p:extLst>
              <p:ext uri="{D42A27DB-BD31-4B8C-83A1-F6EECF244321}">
                <p14:modId xmlns:p14="http://schemas.microsoft.com/office/powerpoint/2010/main" val="1367395139"/>
              </p:ext>
            </p:extLst>
          </p:nvPr>
        </p:nvGraphicFramePr>
        <p:xfrm>
          <a:off x="1532954" y="910477"/>
          <a:ext cx="9897046" cy="5133707"/>
        </p:xfrm>
        <a:graphic>
          <a:graphicData uri="http://schemas.openxmlformats.org/drawingml/2006/chart">
            <c:chart xmlns:c="http://schemas.openxmlformats.org/drawingml/2006/chart" xmlns:r="http://schemas.openxmlformats.org/officeDocument/2006/relationships" r:id="rId6"/>
          </a:graphicData>
        </a:graphic>
      </p:graphicFrame>
      <p:sp>
        <p:nvSpPr>
          <p:cNvPr id="8" name="ZoneTexte 7"/>
          <p:cNvSpPr txBox="1"/>
          <p:nvPr/>
        </p:nvSpPr>
        <p:spPr>
          <a:xfrm>
            <a:off x="1532954" y="6232909"/>
            <a:ext cx="3867912" cy="246888"/>
          </a:xfrm>
          <a:prstGeom prst="rect">
            <a:avLst/>
          </a:prstGeom>
          <a:noFill/>
        </p:spPr>
        <p:txBody>
          <a:bodyPr wrap="square" lIns="0" tIns="0" bIns="0" rtlCol="0">
            <a:noAutofit/>
          </a:bodyPr>
          <a:lstStyle/>
          <a:p>
            <a:r>
              <a:rPr lang="fr-FR" sz="1200" b="1" dirty="0">
                <a:latin typeface="Arial" panose="020B0604020202020204" pitchFamily="34" charset="0"/>
                <a:cs typeface="Arial" panose="020B0604020202020204" pitchFamily="34" charset="0"/>
              </a:rPr>
              <a:t>Source : DGEP/MINEFID (2020)</a:t>
            </a:r>
          </a:p>
        </p:txBody>
      </p:sp>
    </p:spTree>
    <p:extLst>
      <p:ext uri="{BB962C8B-B14F-4D97-AF65-F5344CB8AC3E}">
        <p14:creationId xmlns:p14="http://schemas.microsoft.com/office/powerpoint/2010/main" val="424782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1103736"/>
            <a:ext cx="10591181" cy="5435179"/>
          </a:xfrm>
        </p:spPr>
        <p:txBody>
          <a:bodyPr/>
          <a:lstStyle/>
          <a:p>
            <a:pPr algn="just"/>
            <a:r>
              <a:rPr lang="fr-FR" sz="2400" dirty="0">
                <a:solidFill>
                  <a:schemeClr val="tx1"/>
                </a:solidFill>
                <a:latin typeface="Arial" panose="020B0604020202020204" pitchFamily="34" charset="0"/>
                <a:cs typeface="Arial" panose="020B0604020202020204" pitchFamily="34" charset="0"/>
              </a:rPr>
              <a:t>La croissance du secteur primaire </a:t>
            </a:r>
            <a:r>
              <a:rPr lang="fr-FR" sz="2400" dirty="0">
                <a:solidFill>
                  <a:schemeClr val="accent6">
                    <a:lumMod val="75000"/>
                  </a:schemeClr>
                </a:solidFill>
                <a:latin typeface="Arial" panose="020B0604020202020204" pitchFamily="34" charset="0"/>
                <a:cs typeface="Arial" panose="020B0604020202020204" pitchFamily="34" charset="0"/>
              </a:rPr>
              <a:t>(+6,3% en 2020 était de +1,7% en 2019 et +13,3% en 2018)</a:t>
            </a:r>
            <a:r>
              <a:rPr lang="fr-FR" sz="2400" dirty="0">
                <a:solidFill>
                  <a:schemeClr val="tx1"/>
                </a:solidFill>
                <a:latin typeface="Arial" panose="020B0604020202020204" pitchFamily="34" charset="0"/>
                <a:cs typeface="Arial" panose="020B0604020202020204" pitchFamily="34" charset="0"/>
              </a:rPr>
              <a:t> serait due principalement au dynamisme de l’agriculture (+7,9%) notamment à </a:t>
            </a:r>
            <a:r>
              <a:rPr lang="fr-FR" sz="2400" b="1" dirty="0">
                <a:solidFill>
                  <a:schemeClr val="tx1"/>
                </a:solidFill>
                <a:latin typeface="Arial" panose="020B0604020202020204" pitchFamily="34" charset="0"/>
                <a:cs typeface="Arial" panose="020B0604020202020204" pitchFamily="34" charset="0"/>
              </a:rPr>
              <a:t>l’agriculture de rente </a:t>
            </a:r>
            <a:r>
              <a:rPr lang="fr-FR" sz="2400" dirty="0">
                <a:solidFill>
                  <a:schemeClr val="tx1"/>
                </a:solidFill>
                <a:latin typeface="Arial" panose="020B0604020202020204" pitchFamily="34" charset="0"/>
                <a:cs typeface="Arial" panose="020B0604020202020204" pitchFamily="34" charset="0"/>
              </a:rPr>
              <a:t>(+13,3%) sous l’impulsion de la performance des filières arachide et sésame dont les productions augmenteraient respectivement de 44,2% et 11,7%. </a:t>
            </a:r>
          </a:p>
          <a:p>
            <a:pPr algn="just"/>
            <a:endParaRPr lang="fr-FR" sz="240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Le secteur secondaire </a:t>
            </a:r>
            <a:r>
              <a:rPr lang="fr-FR" sz="2400" dirty="0">
                <a:solidFill>
                  <a:schemeClr val="accent6">
                    <a:lumMod val="75000"/>
                  </a:schemeClr>
                </a:solidFill>
                <a:latin typeface="Arial" panose="020B0604020202020204" pitchFamily="34" charset="0"/>
                <a:cs typeface="Arial" panose="020B0604020202020204" pitchFamily="34" charset="0"/>
              </a:rPr>
              <a:t>(+3,0% en 2020 contre +2,3% en 2019 et +2,8% en 2018)</a:t>
            </a:r>
            <a:r>
              <a:rPr lang="fr-FR" sz="2400" dirty="0">
                <a:solidFill>
                  <a:schemeClr val="tx1"/>
                </a:solidFill>
                <a:latin typeface="Arial" panose="020B0604020202020204" pitchFamily="34" charset="0"/>
                <a:cs typeface="Arial" panose="020B0604020202020204" pitchFamily="34" charset="0"/>
              </a:rPr>
              <a:t> serait principalement impulsée par les </a:t>
            </a:r>
            <a:r>
              <a:rPr lang="fr-FR" sz="2400" b="1" dirty="0">
                <a:solidFill>
                  <a:schemeClr val="tx1"/>
                </a:solidFill>
                <a:latin typeface="Arial" panose="020B0604020202020204" pitchFamily="34" charset="0"/>
                <a:cs typeface="Arial" panose="020B0604020202020204" pitchFamily="34" charset="0"/>
              </a:rPr>
              <a:t>sous-secteurs des activités extractives </a:t>
            </a:r>
            <a:r>
              <a:rPr lang="fr-FR" sz="2400" dirty="0">
                <a:solidFill>
                  <a:schemeClr val="tx1"/>
                </a:solidFill>
                <a:latin typeface="Arial" panose="020B0604020202020204" pitchFamily="34" charset="0"/>
                <a:cs typeface="Arial" panose="020B0604020202020204" pitchFamily="34" charset="0"/>
              </a:rPr>
              <a:t>(+5,0% après -0,5% en 2019 et 9,0% en 2018) alors que les </a:t>
            </a:r>
            <a:r>
              <a:rPr lang="fr-FR" sz="2400" b="1" dirty="0">
                <a:solidFill>
                  <a:schemeClr val="tx1"/>
                </a:solidFill>
                <a:latin typeface="Arial" panose="020B0604020202020204" pitchFamily="34" charset="0"/>
                <a:cs typeface="Arial" panose="020B0604020202020204" pitchFamily="34" charset="0"/>
              </a:rPr>
              <a:t>sous-secteurs activités manufacturières </a:t>
            </a:r>
            <a:r>
              <a:rPr lang="fr-FR" sz="2400" dirty="0">
                <a:solidFill>
                  <a:schemeClr val="tx1"/>
                </a:solidFill>
                <a:latin typeface="Arial" panose="020B0604020202020204" pitchFamily="34" charset="0"/>
                <a:cs typeface="Arial" panose="020B0604020202020204" pitchFamily="34" charset="0"/>
              </a:rPr>
              <a:t>(+1,3%) </a:t>
            </a:r>
            <a:r>
              <a:rPr lang="fr-FR" sz="2400" b="1" dirty="0">
                <a:solidFill>
                  <a:schemeClr val="tx1"/>
                </a:solidFill>
                <a:latin typeface="Arial" panose="020B0604020202020204" pitchFamily="34" charset="0"/>
                <a:cs typeface="Arial" panose="020B0604020202020204" pitchFamily="34" charset="0"/>
              </a:rPr>
              <a:t>et construction </a:t>
            </a:r>
            <a:r>
              <a:rPr lang="fr-FR" sz="2400" dirty="0">
                <a:solidFill>
                  <a:schemeClr val="tx1"/>
                </a:solidFill>
                <a:latin typeface="Arial" panose="020B0604020202020204" pitchFamily="34" charset="0"/>
                <a:cs typeface="Arial" panose="020B0604020202020204" pitchFamily="34" charset="0"/>
              </a:rPr>
              <a:t>(+0,3%). Ce rebond des activités extractives s’expliquerait principalement par l’entrée en production de la mine de SANBRADO et l’envolée du cours de l’or.</a:t>
            </a:r>
          </a:p>
          <a:p>
            <a:pPr algn="just"/>
            <a:endParaRPr lang="fr-FR" sz="24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6</a:t>
            </a:fld>
            <a:endParaRPr lang="fr-CA" dirty="0"/>
          </a:p>
        </p:txBody>
      </p:sp>
      <p:grpSp>
        <p:nvGrpSpPr>
          <p:cNvPr id="15" name="Group 14">
            <a:extLst>
              <a:ext uri="{FF2B5EF4-FFF2-40B4-BE49-F238E27FC236}">
                <a16:creationId xmlns:a16="http://schemas.microsoft.com/office/drawing/2014/main" id="{AE76E900-5D7D-462A-BBEF-BDD992DBD666}"/>
              </a:ext>
            </a:extLst>
          </p:cNvPr>
          <p:cNvGrpSpPr/>
          <p:nvPr/>
        </p:nvGrpSpPr>
        <p:grpSpPr>
          <a:xfrm>
            <a:off x="1302045" y="123400"/>
            <a:ext cx="9180672" cy="658997"/>
            <a:chOff x="1402735" y="1301198"/>
            <a:chExt cx="10336018" cy="658997"/>
          </a:xfrm>
          <a:solidFill>
            <a:schemeClr val="tx2"/>
          </a:solidFill>
        </p:grpSpPr>
        <p:sp>
          <p:nvSpPr>
            <p:cNvPr id="16" name="Rectangle 15">
              <a:extLst>
                <a:ext uri="{FF2B5EF4-FFF2-40B4-BE49-F238E27FC236}">
                  <a16:creationId xmlns:a16="http://schemas.microsoft.com/office/drawing/2014/main" id="{3B823E79-82DA-4771-9582-76475D4A6786}"/>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defTabSz="914400">
                <a:defRPr/>
              </a:pPr>
              <a:r>
                <a:rPr lang="fr-FR" sz="2200" b="1" dirty="0">
                  <a:latin typeface="Arial" panose="020B0604020202020204" pitchFamily="34" charset="0"/>
                  <a:cs typeface="Arial" panose="020B0604020202020204" pitchFamily="34" charset="0"/>
                </a:rPr>
                <a:t>EVOLUTION DE LA SITUATION ÉCONOMIQUE</a:t>
              </a:r>
              <a:endParaRPr lang="fr-CA" sz="2200" b="1" dirty="0">
                <a:latin typeface="Arial" panose="020B0604020202020204" pitchFamily="34" charset="0"/>
                <a:cs typeface="Arial" panose="020B0604020202020204" pitchFamily="34" charset="0"/>
              </a:endParaRPr>
            </a:p>
          </p:txBody>
        </p:sp>
        <p:sp>
          <p:nvSpPr>
            <p:cNvPr id="17" name="Oval 35">
              <a:extLst>
                <a:ext uri="{FF2B5EF4-FFF2-40B4-BE49-F238E27FC236}">
                  <a16:creationId xmlns:a16="http://schemas.microsoft.com/office/drawing/2014/main" id="{77692384-D772-42C3-A37B-082EF441E857}"/>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2</a:t>
              </a:r>
            </a:p>
          </p:txBody>
        </p:sp>
      </p:grpSp>
    </p:spTree>
    <p:extLst>
      <p:ext uri="{BB962C8B-B14F-4D97-AF65-F5344CB8AC3E}">
        <p14:creationId xmlns:p14="http://schemas.microsoft.com/office/powerpoint/2010/main" val="177168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1103737"/>
            <a:ext cx="10591181" cy="2133240"/>
          </a:xfrm>
        </p:spPr>
        <p:txBody>
          <a:bodyPr/>
          <a:lstStyle/>
          <a:p>
            <a:pPr algn="just"/>
            <a:r>
              <a:rPr lang="fr-FR" sz="2400" dirty="0">
                <a:solidFill>
                  <a:schemeClr val="tx1"/>
                </a:solidFill>
                <a:latin typeface="Arial" panose="020B0604020202020204" pitchFamily="34" charset="0"/>
                <a:cs typeface="Arial" panose="020B0604020202020204" pitchFamily="34" charset="0"/>
              </a:rPr>
              <a:t>Par contre, la valeur ajoutée du secteur tertiaire </a:t>
            </a:r>
            <a:r>
              <a:rPr lang="fr-FR" sz="2400" dirty="0">
                <a:solidFill>
                  <a:srgbClr val="FF0000"/>
                </a:solidFill>
                <a:latin typeface="Arial" panose="020B0604020202020204" pitchFamily="34" charset="0"/>
                <a:cs typeface="Arial" panose="020B0604020202020204" pitchFamily="34" charset="0"/>
              </a:rPr>
              <a:t>baisserait à 1,4% en 2020</a:t>
            </a:r>
            <a:r>
              <a:rPr lang="fr-FR" sz="2400" dirty="0">
                <a:solidFill>
                  <a:schemeClr val="tx1"/>
                </a:solidFill>
                <a:latin typeface="Arial" panose="020B0604020202020204" pitchFamily="34" charset="0"/>
                <a:cs typeface="Arial" panose="020B0604020202020204" pitchFamily="34" charset="0"/>
              </a:rPr>
              <a:t>, </a:t>
            </a:r>
            <a:r>
              <a:rPr lang="fr-FR" sz="2400" b="1" dirty="0">
                <a:solidFill>
                  <a:schemeClr val="tx1"/>
                </a:solidFill>
                <a:latin typeface="Arial" panose="020B0604020202020204" pitchFamily="34" charset="0"/>
                <a:cs typeface="Arial" panose="020B0604020202020204" pitchFamily="34" charset="0"/>
              </a:rPr>
              <a:t>après une hausse de 8,4% en 2019 et de 3,7% en 2018</a:t>
            </a:r>
            <a:r>
              <a:rPr lang="fr-FR" sz="2400" dirty="0">
                <a:solidFill>
                  <a:schemeClr val="tx1"/>
                </a:solidFill>
                <a:latin typeface="Arial" panose="020B0604020202020204" pitchFamily="34" charset="0"/>
                <a:cs typeface="Arial" panose="020B0604020202020204" pitchFamily="34" charset="0"/>
              </a:rPr>
              <a:t>, principalement imputable à l’effondrement du </a:t>
            </a:r>
            <a:r>
              <a:rPr lang="fr-FR" sz="2400" b="1" dirty="0">
                <a:solidFill>
                  <a:schemeClr val="tx1"/>
                </a:solidFill>
                <a:latin typeface="Arial" panose="020B0604020202020204" pitchFamily="34" charset="0"/>
                <a:cs typeface="Arial" panose="020B0604020202020204" pitchFamily="34" charset="0"/>
              </a:rPr>
              <a:t>sous-secteur « hébergement et restauration »</a:t>
            </a:r>
            <a:r>
              <a:rPr lang="fr-FR" sz="2400" dirty="0">
                <a:solidFill>
                  <a:schemeClr val="tx1"/>
                </a:solidFill>
                <a:latin typeface="Arial" panose="020B0604020202020204" pitchFamily="34" charset="0"/>
                <a:cs typeface="Arial" panose="020B0604020202020204" pitchFamily="34" charset="0"/>
              </a:rPr>
              <a:t> ainsi que le sous secteur des transport de passagers et d’organisation de manifestations.</a:t>
            </a:r>
          </a:p>
          <a:p>
            <a:pPr algn="just"/>
            <a:endParaRPr lang="fr-FR" sz="24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7</a:t>
            </a:fld>
            <a:endParaRPr lang="fr-CA" dirty="0"/>
          </a:p>
        </p:txBody>
      </p:sp>
      <p:grpSp>
        <p:nvGrpSpPr>
          <p:cNvPr id="15" name="Group 14">
            <a:extLst>
              <a:ext uri="{FF2B5EF4-FFF2-40B4-BE49-F238E27FC236}">
                <a16:creationId xmlns:a16="http://schemas.microsoft.com/office/drawing/2014/main" id="{AE76E900-5D7D-462A-BBEF-BDD992DBD666}"/>
              </a:ext>
            </a:extLst>
          </p:cNvPr>
          <p:cNvGrpSpPr/>
          <p:nvPr/>
        </p:nvGrpSpPr>
        <p:grpSpPr>
          <a:xfrm>
            <a:off x="1302045" y="123400"/>
            <a:ext cx="9180672" cy="658997"/>
            <a:chOff x="1402735" y="1301198"/>
            <a:chExt cx="10336018" cy="658997"/>
          </a:xfrm>
          <a:solidFill>
            <a:schemeClr val="tx2"/>
          </a:solidFill>
        </p:grpSpPr>
        <p:sp>
          <p:nvSpPr>
            <p:cNvPr id="16" name="Rectangle 15">
              <a:extLst>
                <a:ext uri="{FF2B5EF4-FFF2-40B4-BE49-F238E27FC236}">
                  <a16:creationId xmlns:a16="http://schemas.microsoft.com/office/drawing/2014/main" id="{3B823E79-82DA-4771-9582-76475D4A6786}"/>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defTabSz="914400">
                <a:defRPr/>
              </a:pPr>
              <a:r>
                <a:rPr lang="fr-FR" sz="2200" b="1" dirty="0">
                  <a:latin typeface="Arial" panose="020B0604020202020204" pitchFamily="34" charset="0"/>
                  <a:cs typeface="Arial" panose="020B0604020202020204" pitchFamily="34" charset="0"/>
                </a:rPr>
                <a:t>EVOLUTION DE LA SITUATION ÉCONOMIQUE</a:t>
              </a:r>
              <a:endParaRPr lang="fr-CA" sz="2200" b="1" dirty="0">
                <a:latin typeface="Arial" panose="020B0604020202020204" pitchFamily="34" charset="0"/>
                <a:cs typeface="Arial" panose="020B0604020202020204" pitchFamily="34" charset="0"/>
              </a:endParaRPr>
            </a:p>
          </p:txBody>
        </p:sp>
        <p:sp>
          <p:nvSpPr>
            <p:cNvPr id="17" name="Oval 35">
              <a:extLst>
                <a:ext uri="{FF2B5EF4-FFF2-40B4-BE49-F238E27FC236}">
                  <a16:creationId xmlns:a16="http://schemas.microsoft.com/office/drawing/2014/main" id="{77692384-D772-42C3-A37B-082EF441E857}"/>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2</a:t>
              </a:r>
            </a:p>
          </p:txBody>
        </p:sp>
      </p:grpSp>
      <p:graphicFrame>
        <p:nvGraphicFramePr>
          <p:cNvPr id="9" name="Tableau 8"/>
          <p:cNvGraphicFramePr>
            <a:graphicFrameLocks noGrp="1"/>
          </p:cNvGraphicFramePr>
          <p:nvPr>
            <p:extLst>
              <p:ext uri="{D42A27DB-BD31-4B8C-83A1-F6EECF244321}">
                <p14:modId xmlns:p14="http://schemas.microsoft.com/office/powerpoint/2010/main" val="6123174"/>
              </p:ext>
            </p:extLst>
          </p:nvPr>
        </p:nvGraphicFramePr>
        <p:xfrm>
          <a:off x="1140360" y="3303765"/>
          <a:ext cx="10591179" cy="2985799"/>
        </p:xfrm>
        <a:graphic>
          <a:graphicData uri="http://schemas.openxmlformats.org/drawingml/2006/table">
            <a:tbl>
              <a:tblPr firstRow="1" firstCol="1" bandRow="1">
                <a:tableStyleId>{5C22544A-7EE6-4342-B048-85BDC9FD1C3A}</a:tableStyleId>
              </a:tblPr>
              <a:tblGrid>
                <a:gridCol w="6011421">
                  <a:extLst>
                    <a:ext uri="{9D8B030D-6E8A-4147-A177-3AD203B41FA5}">
                      <a16:colId xmlns:a16="http://schemas.microsoft.com/office/drawing/2014/main" val="20000"/>
                    </a:ext>
                  </a:extLst>
                </a:gridCol>
                <a:gridCol w="1145389">
                  <a:extLst>
                    <a:ext uri="{9D8B030D-6E8A-4147-A177-3AD203B41FA5}">
                      <a16:colId xmlns:a16="http://schemas.microsoft.com/office/drawing/2014/main" val="20001"/>
                    </a:ext>
                  </a:extLst>
                </a:gridCol>
                <a:gridCol w="1227203">
                  <a:extLst>
                    <a:ext uri="{9D8B030D-6E8A-4147-A177-3AD203B41FA5}">
                      <a16:colId xmlns:a16="http://schemas.microsoft.com/office/drawing/2014/main" val="20002"/>
                    </a:ext>
                  </a:extLst>
                </a:gridCol>
                <a:gridCol w="1145389">
                  <a:extLst>
                    <a:ext uri="{9D8B030D-6E8A-4147-A177-3AD203B41FA5}">
                      <a16:colId xmlns:a16="http://schemas.microsoft.com/office/drawing/2014/main" val="20003"/>
                    </a:ext>
                  </a:extLst>
                </a:gridCol>
                <a:gridCol w="1061777">
                  <a:extLst>
                    <a:ext uri="{9D8B030D-6E8A-4147-A177-3AD203B41FA5}">
                      <a16:colId xmlns:a16="http://schemas.microsoft.com/office/drawing/2014/main" val="20004"/>
                    </a:ext>
                  </a:extLst>
                </a:gridCol>
              </a:tblGrid>
              <a:tr h="370334">
                <a:tc rowSpan="2">
                  <a:txBody>
                    <a:bodyPr/>
                    <a:lstStyle/>
                    <a:p>
                      <a:pPr algn="just">
                        <a:lnSpc>
                          <a:spcPct val="115000"/>
                        </a:lnSpc>
                        <a:spcAft>
                          <a:spcPts val="0"/>
                        </a:spcAft>
                      </a:pPr>
                      <a:r>
                        <a:rPr lang="fr-FR" sz="1800" dirty="0">
                          <a:effectLst/>
                          <a:latin typeface="Arial" panose="020B0604020202020204" pitchFamily="34" charset="0"/>
                          <a:cs typeface="Arial" panose="020B0604020202020204" pitchFamily="34" charset="0"/>
                        </a:rPr>
                        <a:t>Variables (%)</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dirty="0">
                          <a:effectLst/>
                          <a:latin typeface="Arial" panose="020B0604020202020204" pitchFamily="34" charset="0"/>
                          <a:cs typeface="Arial" panose="020B0604020202020204" pitchFamily="34" charset="0"/>
                        </a:rPr>
                        <a:t>2020</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dirty="0">
                          <a:effectLst/>
                          <a:latin typeface="Arial" panose="020B0604020202020204" pitchFamily="34" charset="0"/>
                          <a:cs typeface="Arial" panose="020B0604020202020204" pitchFamily="34" charset="0"/>
                        </a:rPr>
                        <a:t>2021</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a:effectLst/>
                          <a:latin typeface="Arial" panose="020B0604020202020204" pitchFamily="34" charset="0"/>
                          <a:cs typeface="Arial" panose="020B0604020202020204" pitchFamily="34" charset="0"/>
                        </a:rPr>
                        <a:t>2022</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dirty="0">
                          <a:effectLst/>
                          <a:latin typeface="Arial" panose="020B0604020202020204" pitchFamily="34" charset="0"/>
                          <a:cs typeface="Arial" panose="020B0604020202020204" pitchFamily="34" charset="0"/>
                        </a:rPr>
                        <a:t>2023</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extLst>
                  <a:ext uri="{0D108BD9-81ED-4DB2-BD59-A6C34878D82A}">
                    <a16:rowId xmlns:a16="http://schemas.microsoft.com/office/drawing/2014/main" val="10000"/>
                  </a:ext>
                </a:extLst>
              </a:tr>
              <a:tr h="370334">
                <a:tc vMerge="1">
                  <a:txBody>
                    <a:bodyPr/>
                    <a:lstStyle/>
                    <a:p>
                      <a:endParaRPr lang="fr-FR"/>
                    </a:p>
                  </a:txBody>
                  <a:tcPr/>
                </a:tc>
                <a:tc>
                  <a:txBody>
                    <a:bodyPr/>
                    <a:lstStyle/>
                    <a:p>
                      <a:pPr algn="ctr">
                        <a:lnSpc>
                          <a:spcPct val="115000"/>
                        </a:lnSpc>
                        <a:spcAft>
                          <a:spcPts val="0"/>
                        </a:spcAft>
                      </a:pPr>
                      <a:r>
                        <a:rPr lang="fr-FR" sz="1800" dirty="0" err="1">
                          <a:effectLst/>
                          <a:latin typeface="Arial" panose="020B0604020202020204" pitchFamily="34" charset="0"/>
                          <a:cs typeface="Arial" panose="020B0604020202020204" pitchFamily="34" charset="0"/>
                        </a:rPr>
                        <a:t>prév</a:t>
                      </a:r>
                      <a:r>
                        <a:rPr lang="fr-FR" sz="1800" dirty="0">
                          <a:effectLst/>
                          <a:latin typeface="Arial" panose="020B0604020202020204" pitchFamily="34" charset="0"/>
                          <a:cs typeface="Arial" panose="020B0604020202020204" pitchFamily="34" charset="0"/>
                        </a:rPr>
                        <a:t>.</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b"/>
                </a:tc>
                <a:tc>
                  <a:txBody>
                    <a:bodyPr/>
                    <a:lstStyle/>
                    <a:p>
                      <a:pPr algn="ctr">
                        <a:lnSpc>
                          <a:spcPct val="115000"/>
                        </a:lnSpc>
                        <a:spcAft>
                          <a:spcPts val="0"/>
                        </a:spcAft>
                      </a:pPr>
                      <a:r>
                        <a:rPr lang="fr-FR" sz="1800" dirty="0" err="1">
                          <a:effectLst/>
                          <a:latin typeface="Arial" panose="020B0604020202020204" pitchFamily="34" charset="0"/>
                          <a:cs typeface="Arial" panose="020B0604020202020204" pitchFamily="34" charset="0"/>
                        </a:rPr>
                        <a:t>prév</a:t>
                      </a:r>
                      <a:r>
                        <a:rPr lang="fr-FR" sz="1800" dirty="0">
                          <a:effectLst/>
                          <a:latin typeface="Arial" panose="020B0604020202020204" pitchFamily="34" charset="0"/>
                          <a:cs typeface="Arial" panose="020B0604020202020204" pitchFamily="34" charset="0"/>
                        </a:rPr>
                        <a:t>.</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b"/>
                </a:tc>
                <a:tc>
                  <a:txBody>
                    <a:bodyPr/>
                    <a:lstStyle/>
                    <a:p>
                      <a:pPr algn="ctr">
                        <a:lnSpc>
                          <a:spcPct val="115000"/>
                        </a:lnSpc>
                        <a:spcAft>
                          <a:spcPts val="0"/>
                        </a:spcAft>
                      </a:pPr>
                      <a:r>
                        <a:rPr lang="fr-FR" sz="1800" dirty="0" err="1">
                          <a:effectLst/>
                          <a:latin typeface="Arial" panose="020B0604020202020204" pitchFamily="34" charset="0"/>
                          <a:cs typeface="Arial" panose="020B0604020202020204" pitchFamily="34" charset="0"/>
                        </a:rPr>
                        <a:t>prév</a:t>
                      </a:r>
                      <a:r>
                        <a:rPr lang="fr-FR" sz="1800" dirty="0">
                          <a:effectLst/>
                          <a:latin typeface="Arial" panose="020B0604020202020204" pitchFamily="34" charset="0"/>
                          <a:cs typeface="Arial" panose="020B0604020202020204" pitchFamily="34" charset="0"/>
                        </a:rPr>
                        <a:t>.</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b"/>
                </a:tc>
                <a:tc>
                  <a:txBody>
                    <a:bodyPr/>
                    <a:lstStyle/>
                    <a:p>
                      <a:pPr algn="ctr">
                        <a:lnSpc>
                          <a:spcPct val="115000"/>
                        </a:lnSpc>
                        <a:spcAft>
                          <a:spcPts val="0"/>
                        </a:spcAft>
                      </a:pPr>
                      <a:r>
                        <a:rPr lang="fr-FR" sz="1800">
                          <a:effectLst/>
                          <a:latin typeface="Arial" panose="020B0604020202020204" pitchFamily="34" charset="0"/>
                          <a:cs typeface="Arial" panose="020B0604020202020204" pitchFamily="34" charset="0"/>
                        </a:rPr>
                        <a:t>prév.</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b"/>
                </a:tc>
                <a:extLst>
                  <a:ext uri="{0D108BD9-81ED-4DB2-BD59-A6C34878D82A}">
                    <a16:rowId xmlns:a16="http://schemas.microsoft.com/office/drawing/2014/main" val="10001"/>
                  </a:ext>
                </a:extLst>
              </a:tr>
              <a:tr h="763795">
                <a:tc>
                  <a:txBody>
                    <a:bodyPr/>
                    <a:lstStyle/>
                    <a:p>
                      <a:pPr>
                        <a:lnSpc>
                          <a:spcPct val="115000"/>
                        </a:lnSpc>
                        <a:spcAft>
                          <a:spcPts val="0"/>
                        </a:spcAft>
                      </a:pPr>
                      <a:r>
                        <a:rPr lang="fr-FR" sz="1800" dirty="0">
                          <a:effectLst/>
                          <a:latin typeface="Arial" panose="020B0604020202020204" pitchFamily="34" charset="0"/>
                          <a:cs typeface="Arial" panose="020B0604020202020204" pitchFamily="34" charset="0"/>
                        </a:rPr>
                        <a:t>Ratio du déficit budgétaire dons compris (base engagement) / PIB nominal</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-4,9</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-5,2</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-4,1</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3,2</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extLst>
                  <a:ext uri="{0D108BD9-81ED-4DB2-BD59-A6C34878D82A}">
                    <a16:rowId xmlns:a16="http://schemas.microsoft.com/office/drawing/2014/main" val="10002"/>
                  </a:ext>
                </a:extLst>
              </a:tr>
              <a:tr h="370334">
                <a:tc>
                  <a:txBody>
                    <a:bodyPr/>
                    <a:lstStyle/>
                    <a:p>
                      <a:pPr>
                        <a:lnSpc>
                          <a:spcPct val="115000"/>
                        </a:lnSpc>
                        <a:spcAft>
                          <a:spcPts val="0"/>
                        </a:spcAft>
                      </a:pPr>
                      <a:r>
                        <a:rPr lang="fr-FR" sz="1800">
                          <a:effectLst/>
                          <a:latin typeface="Arial" panose="020B0604020202020204" pitchFamily="34" charset="0"/>
                          <a:cs typeface="Arial" panose="020B0604020202020204" pitchFamily="34" charset="0"/>
                        </a:rPr>
                        <a:t>Taux d'inflation en moyenne annuelle </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a:effectLst/>
                          <a:latin typeface="Arial" panose="020B0604020202020204" pitchFamily="34" charset="0"/>
                          <a:cs typeface="Arial" panose="020B0604020202020204" pitchFamily="34" charset="0"/>
                        </a:rPr>
                        <a:t>1,5</a:t>
                      </a:r>
                      <a:endParaRPr lang="fr-FR" sz="1800" b="1">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a:effectLst/>
                          <a:latin typeface="Arial" panose="020B0604020202020204" pitchFamily="34" charset="0"/>
                          <a:cs typeface="Arial" panose="020B0604020202020204" pitchFamily="34" charset="0"/>
                        </a:rPr>
                        <a:t>1,6</a:t>
                      </a:r>
                      <a:endParaRPr lang="fr-FR" sz="1800" b="1">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1,6</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1,6</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extLst>
                  <a:ext uri="{0D108BD9-81ED-4DB2-BD59-A6C34878D82A}">
                    <a16:rowId xmlns:a16="http://schemas.microsoft.com/office/drawing/2014/main" val="10003"/>
                  </a:ext>
                </a:extLst>
              </a:tr>
              <a:tr h="370334">
                <a:tc>
                  <a:txBody>
                    <a:bodyPr/>
                    <a:lstStyle/>
                    <a:p>
                      <a:pPr>
                        <a:lnSpc>
                          <a:spcPct val="115000"/>
                        </a:lnSpc>
                        <a:spcAft>
                          <a:spcPts val="0"/>
                        </a:spcAft>
                      </a:pPr>
                      <a:r>
                        <a:rPr lang="fr-FR" sz="1800">
                          <a:effectLst/>
                          <a:latin typeface="Arial" panose="020B0604020202020204" pitchFamily="34" charset="0"/>
                          <a:cs typeface="Arial" panose="020B0604020202020204" pitchFamily="34" charset="0"/>
                        </a:rPr>
                        <a:t>Ratio dette publique/PIB nominal</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a:effectLst/>
                          <a:latin typeface="Arial" panose="020B0604020202020204" pitchFamily="34" charset="0"/>
                          <a:cs typeface="Arial" panose="020B0604020202020204" pitchFamily="34" charset="0"/>
                        </a:rPr>
                        <a:t>48,5</a:t>
                      </a:r>
                      <a:endParaRPr lang="fr-FR" sz="1800" b="1">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tc>
                <a:tc>
                  <a:txBody>
                    <a:bodyPr/>
                    <a:lstStyle/>
                    <a:p>
                      <a:pPr algn="ctr">
                        <a:lnSpc>
                          <a:spcPct val="115000"/>
                        </a:lnSpc>
                        <a:spcAft>
                          <a:spcPts val="0"/>
                        </a:spcAft>
                      </a:pPr>
                      <a:r>
                        <a:rPr lang="fr-FR" sz="1800" b="1">
                          <a:effectLst/>
                          <a:latin typeface="Arial" panose="020B0604020202020204" pitchFamily="34" charset="0"/>
                          <a:cs typeface="Arial" panose="020B0604020202020204" pitchFamily="34" charset="0"/>
                        </a:rPr>
                        <a:t>47,4</a:t>
                      </a:r>
                      <a:endParaRPr lang="fr-FR" sz="1800" b="1">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tc>
                <a:tc>
                  <a:txBody>
                    <a:bodyPr/>
                    <a:lstStyle/>
                    <a:p>
                      <a:pPr algn="ctr">
                        <a:lnSpc>
                          <a:spcPct val="115000"/>
                        </a:lnSpc>
                        <a:spcAft>
                          <a:spcPts val="0"/>
                        </a:spcAft>
                      </a:pPr>
                      <a:r>
                        <a:rPr lang="fr-FR" sz="1800" b="1">
                          <a:effectLst/>
                          <a:latin typeface="Arial" panose="020B0604020202020204" pitchFamily="34" charset="0"/>
                          <a:cs typeface="Arial" panose="020B0604020202020204" pitchFamily="34" charset="0"/>
                        </a:rPr>
                        <a:t>48,8</a:t>
                      </a:r>
                      <a:endParaRPr lang="fr-FR" sz="1800" b="1">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49,0</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tc>
                <a:extLst>
                  <a:ext uri="{0D108BD9-81ED-4DB2-BD59-A6C34878D82A}">
                    <a16:rowId xmlns:a16="http://schemas.microsoft.com/office/drawing/2014/main" val="10004"/>
                  </a:ext>
                </a:extLst>
              </a:tr>
              <a:tr h="370334">
                <a:tc>
                  <a:txBody>
                    <a:bodyPr/>
                    <a:lstStyle/>
                    <a:p>
                      <a:pPr>
                        <a:lnSpc>
                          <a:spcPct val="115000"/>
                        </a:lnSpc>
                        <a:spcAft>
                          <a:spcPts val="0"/>
                        </a:spcAft>
                      </a:pPr>
                      <a:r>
                        <a:rPr lang="fr-FR" sz="1800">
                          <a:effectLst/>
                          <a:latin typeface="Arial" panose="020B0604020202020204" pitchFamily="34" charset="0"/>
                          <a:cs typeface="Arial" panose="020B0604020202020204" pitchFamily="34" charset="0"/>
                        </a:rPr>
                        <a:t>Ratio masse salariale sur les recettes fiscales</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a:effectLst/>
                          <a:latin typeface="Arial" panose="020B0604020202020204" pitchFamily="34" charset="0"/>
                          <a:cs typeface="Arial" panose="020B0604020202020204" pitchFamily="34" charset="0"/>
                        </a:rPr>
                        <a:t>61,0</a:t>
                      </a:r>
                      <a:endParaRPr lang="fr-FR" sz="1800" b="1">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a:effectLst/>
                          <a:latin typeface="Arial" panose="020B0604020202020204" pitchFamily="34" charset="0"/>
                          <a:cs typeface="Arial" panose="020B0604020202020204" pitchFamily="34" charset="0"/>
                        </a:rPr>
                        <a:t>60,0</a:t>
                      </a:r>
                      <a:endParaRPr lang="fr-FR" sz="1800" b="1">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a:effectLst/>
                          <a:latin typeface="Arial" panose="020B0604020202020204" pitchFamily="34" charset="0"/>
                          <a:cs typeface="Arial" panose="020B0604020202020204" pitchFamily="34" charset="0"/>
                        </a:rPr>
                        <a:t>53,7</a:t>
                      </a:r>
                      <a:endParaRPr lang="fr-FR" sz="1800" b="1">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50,7</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extLst>
                  <a:ext uri="{0D108BD9-81ED-4DB2-BD59-A6C34878D82A}">
                    <a16:rowId xmlns:a16="http://schemas.microsoft.com/office/drawing/2014/main" val="10005"/>
                  </a:ext>
                </a:extLst>
              </a:tr>
              <a:tr h="370334">
                <a:tc>
                  <a:txBody>
                    <a:bodyPr/>
                    <a:lstStyle/>
                    <a:p>
                      <a:pPr>
                        <a:lnSpc>
                          <a:spcPct val="115000"/>
                        </a:lnSpc>
                        <a:spcAft>
                          <a:spcPts val="0"/>
                        </a:spcAft>
                      </a:pPr>
                      <a:r>
                        <a:rPr lang="fr-FR" sz="1800">
                          <a:effectLst/>
                          <a:latin typeface="Arial" panose="020B0604020202020204" pitchFamily="34" charset="0"/>
                          <a:cs typeface="Arial" panose="020B0604020202020204" pitchFamily="34" charset="0"/>
                        </a:rPr>
                        <a:t>Taux de pression fiscale</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14,4</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15,2</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16,5</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16,8</a:t>
                      </a:r>
                      <a:endParaRPr lang="fr-FR" sz="1800" b="1" dirty="0">
                        <a:effectLst/>
                        <a:latin typeface="Arial" panose="020B0604020202020204" pitchFamily="34" charset="0"/>
                        <a:ea typeface="Calibri" panose="020F0502020204030204" pitchFamily="34" charset="0"/>
                        <a:cs typeface="Arial" panose="020B0604020202020204" pitchFamily="34" charset="0"/>
                      </a:endParaRPr>
                    </a:p>
                  </a:txBody>
                  <a:tcPr marL="44185" marR="44185" marT="0" marB="0" anchor="ctr"/>
                </a:tc>
                <a:extLst>
                  <a:ext uri="{0D108BD9-81ED-4DB2-BD59-A6C34878D82A}">
                    <a16:rowId xmlns:a16="http://schemas.microsoft.com/office/drawing/2014/main" val="10006"/>
                  </a:ext>
                </a:extLst>
              </a:tr>
            </a:tbl>
          </a:graphicData>
        </a:graphic>
      </p:graphicFrame>
      <p:sp>
        <p:nvSpPr>
          <p:cNvPr id="11" name="ZoneTexte 10"/>
          <p:cNvSpPr txBox="1"/>
          <p:nvPr/>
        </p:nvSpPr>
        <p:spPr>
          <a:xfrm>
            <a:off x="1140360" y="6457257"/>
            <a:ext cx="3867912" cy="246888"/>
          </a:xfrm>
          <a:prstGeom prst="rect">
            <a:avLst/>
          </a:prstGeom>
          <a:noFill/>
        </p:spPr>
        <p:txBody>
          <a:bodyPr wrap="square" lIns="0" tIns="0" bIns="0" rtlCol="0">
            <a:noAutofit/>
          </a:bodyPr>
          <a:lstStyle/>
          <a:p>
            <a:r>
              <a:rPr lang="fr-FR" sz="1150" b="1" dirty="0"/>
              <a:t>Source : DGEP/MINEFID (2020)</a:t>
            </a:r>
          </a:p>
        </p:txBody>
      </p:sp>
    </p:spTree>
    <p:extLst>
      <p:ext uri="{BB962C8B-B14F-4D97-AF65-F5344CB8AC3E}">
        <p14:creationId xmlns:p14="http://schemas.microsoft.com/office/powerpoint/2010/main" val="47144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1021440"/>
            <a:ext cx="10591181" cy="5435179"/>
          </a:xfrm>
        </p:spPr>
        <p:txBody>
          <a:bodyPr/>
          <a:lstStyle/>
          <a:p>
            <a:pPr algn="just"/>
            <a:r>
              <a:rPr lang="fr-FR" sz="2400" dirty="0">
                <a:solidFill>
                  <a:schemeClr val="tx1"/>
                </a:solidFill>
                <a:latin typeface="Arial" panose="020B0604020202020204" pitchFamily="34" charset="0"/>
                <a:cs typeface="Arial" panose="020B0604020202020204" pitchFamily="34" charset="0"/>
              </a:rPr>
              <a:t>Au niveau des finances publiques, l’exécution des opérations financières de l’Etat donne un solde net de gestion à  334,5 milliards de FCFA. Comparé à 2019, ce solde s’est amélioré de 163,7 milliards de FCFA (+3,3%). </a:t>
            </a:r>
          </a:p>
          <a:p>
            <a:pPr algn="just"/>
            <a:endParaRPr lang="fr-FR" sz="110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Le besoin de financement est de 484,4 milliards de FCFA contre 274,7 milliards de FCFA en 2019, soit une aggravation de 209,7milliards de FCFA.</a:t>
            </a:r>
          </a:p>
          <a:p>
            <a:pPr algn="just"/>
            <a:endParaRPr lang="fr-FR" sz="105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S’agissant des échanges extérieurs, les transactions courantes en 2020 dégageraient </a:t>
            </a:r>
            <a:r>
              <a:rPr lang="fr-FR" sz="2400" dirty="0">
                <a:solidFill>
                  <a:srgbClr val="FF0000"/>
                </a:solidFill>
                <a:latin typeface="Arial" panose="020B0604020202020204" pitchFamily="34" charset="0"/>
                <a:cs typeface="Arial" panose="020B0604020202020204" pitchFamily="34" charset="0"/>
              </a:rPr>
              <a:t>un solde excédentaire pour la première fois</a:t>
            </a:r>
            <a:r>
              <a:rPr lang="fr-FR" sz="2400" dirty="0">
                <a:solidFill>
                  <a:schemeClr val="tx1"/>
                </a:solidFill>
                <a:latin typeface="Arial" panose="020B0604020202020204" pitchFamily="34" charset="0"/>
                <a:cs typeface="Arial" panose="020B0604020202020204" pitchFamily="34" charset="0"/>
              </a:rPr>
              <a:t>. Elle se situerait à 243,7 milliards de FCFA contre un déficit de 292,0 milliards de FCFA en 2019. </a:t>
            </a:r>
          </a:p>
          <a:p>
            <a:pPr algn="just"/>
            <a:endParaRPr lang="fr-FR" sz="1100" dirty="0">
              <a:solidFill>
                <a:schemeClr val="tx1"/>
              </a:solidFill>
              <a:latin typeface="Arial" panose="020B0604020202020204" pitchFamily="34" charset="0"/>
              <a:cs typeface="Arial" panose="020B0604020202020204" pitchFamily="34" charset="0"/>
            </a:endParaRPr>
          </a:p>
          <a:p>
            <a:pPr algn="just"/>
            <a:r>
              <a:rPr lang="fr-FR" sz="2400" dirty="0">
                <a:solidFill>
                  <a:schemeClr val="tx1"/>
                </a:solidFill>
                <a:latin typeface="Arial" panose="020B0604020202020204" pitchFamily="34" charset="0"/>
                <a:cs typeface="Arial" panose="020B0604020202020204" pitchFamily="34" charset="0"/>
              </a:rPr>
              <a:t>Hors dons, le déficit courant s’améliorerait de 454,6 milliards de FCFA en s’affichant à -135,6 milliards de FCFA contre -590,2 milliards de FCFA en 2019.</a:t>
            </a:r>
          </a:p>
          <a:p>
            <a:pPr algn="just"/>
            <a:endParaRPr lang="fr-FR" sz="24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8</a:t>
            </a:fld>
            <a:endParaRPr lang="fr-CA" dirty="0"/>
          </a:p>
        </p:txBody>
      </p:sp>
      <p:grpSp>
        <p:nvGrpSpPr>
          <p:cNvPr id="15" name="Group 14">
            <a:extLst>
              <a:ext uri="{FF2B5EF4-FFF2-40B4-BE49-F238E27FC236}">
                <a16:creationId xmlns:a16="http://schemas.microsoft.com/office/drawing/2014/main" id="{AE76E900-5D7D-462A-BBEF-BDD992DBD666}"/>
              </a:ext>
            </a:extLst>
          </p:cNvPr>
          <p:cNvGrpSpPr/>
          <p:nvPr/>
        </p:nvGrpSpPr>
        <p:grpSpPr>
          <a:xfrm>
            <a:off x="1302045" y="123400"/>
            <a:ext cx="9180672" cy="658997"/>
            <a:chOff x="1402735" y="1301198"/>
            <a:chExt cx="10336018" cy="658997"/>
          </a:xfrm>
          <a:solidFill>
            <a:schemeClr val="tx2"/>
          </a:solidFill>
        </p:grpSpPr>
        <p:sp>
          <p:nvSpPr>
            <p:cNvPr id="16" name="Rectangle 15">
              <a:extLst>
                <a:ext uri="{FF2B5EF4-FFF2-40B4-BE49-F238E27FC236}">
                  <a16:creationId xmlns:a16="http://schemas.microsoft.com/office/drawing/2014/main" id="{3B823E79-82DA-4771-9582-76475D4A6786}"/>
                </a:ext>
              </a:extLst>
            </p:cNvPr>
            <p:cNvSpPr/>
            <p:nvPr/>
          </p:nvSpPr>
          <p:spPr>
            <a:xfrm>
              <a:off x="2379299" y="1301198"/>
              <a:ext cx="9359454"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defTabSz="914400">
                <a:defRPr/>
              </a:pPr>
              <a:r>
                <a:rPr lang="fr-FR" sz="2200" b="1" dirty="0">
                  <a:latin typeface="Arial" panose="020B0604020202020204" pitchFamily="34" charset="0"/>
                  <a:cs typeface="Arial" panose="020B0604020202020204" pitchFamily="34" charset="0"/>
                </a:rPr>
                <a:t>EVOLUTION DE LA SITUATION ÉCONOMIQUE</a:t>
              </a:r>
              <a:endParaRPr lang="fr-CA" sz="2200" b="1" dirty="0">
                <a:latin typeface="Arial" panose="020B0604020202020204" pitchFamily="34" charset="0"/>
                <a:cs typeface="Arial" panose="020B0604020202020204" pitchFamily="34" charset="0"/>
              </a:endParaRPr>
            </a:p>
          </p:txBody>
        </p:sp>
        <p:sp>
          <p:nvSpPr>
            <p:cNvPr id="17" name="Oval 35">
              <a:extLst>
                <a:ext uri="{FF2B5EF4-FFF2-40B4-BE49-F238E27FC236}">
                  <a16:creationId xmlns:a16="http://schemas.microsoft.com/office/drawing/2014/main" id="{77692384-D772-42C3-A37B-082EF441E857}"/>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2</a:t>
              </a:r>
            </a:p>
          </p:txBody>
        </p:sp>
      </p:grpSp>
    </p:spTree>
    <p:extLst>
      <p:ext uri="{BB962C8B-B14F-4D97-AF65-F5344CB8AC3E}">
        <p14:creationId xmlns:p14="http://schemas.microsoft.com/office/powerpoint/2010/main" val="80260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8DEF7E-CBBB-4031-B1F1-26C6A4DCB6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08DEF7E-CBBB-4031-B1F1-26C6A4DCB6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contenu 9"/>
          <p:cNvSpPr>
            <a:spLocks noGrp="1"/>
          </p:cNvSpPr>
          <p:nvPr>
            <p:ph idx="1"/>
          </p:nvPr>
        </p:nvSpPr>
        <p:spPr>
          <a:xfrm>
            <a:off x="1140358" y="797812"/>
            <a:ext cx="10591181" cy="2041800"/>
          </a:xfrm>
        </p:spPr>
        <p:txBody>
          <a:bodyPr/>
          <a:lstStyle/>
          <a:p>
            <a:pPr algn="just"/>
            <a:r>
              <a:rPr lang="fr-FR" sz="2400" dirty="0">
                <a:solidFill>
                  <a:schemeClr val="tx1"/>
                </a:solidFill>
                <a:latin typeface="Arial" panose="020B0604020202020204" pitchFamily="34" charset="0"/>
                <a:cs typeface="Arial" panose="020B0604020202020204" pitchFamily="34" charset="0"/>
              </a:rPr>
              <a:t>L’activité économique croîtrait </a:t>
            </a:r>
            <a:r>
              <a:rPr lang="fr-FR" sz="2400" b="1" dirty="0">
                <a:solidFill>
                  <a:srgbClr val="FF0000"/>
                </a:solidFill>
                <a:latin typeface="Arial" panose="020B0604020202020204" pitchFamily="34" charset="0"/>
                <a:cs typeface="Arial" panose="020B0604020202020204" pitchFamily="34" charset="0"/>
              </a:rPr>
              <a:t>de 5,2% en 2021</a:t>
            </a:r>
            <a:r>
              <a:rPr lang="fr-FR" sz="2400" dirty="0">
                <a:solidFill>
                  <a:schemeClr val="tx1"/>
                </a:solidFill>
                <a:latin typeface="Arial" panose="020B0604020202020204" pitchFamily="34" charset="0"/>
                <a:cs typeface="Arial" panose="020B0604020202020204" pitchFamily="34" charset="0"/>
              </a:rPr>
              <a:t>, tirée principalement par le secteur secondaire (+11,2%). Pour les années 2022 et 2023, l’activité économique enregistrerait respectivement une croissance de sa valeur ajoutée de </a:t>
            </a:r>
            <a:r>
              <a:rPr lang="fr-FR" sz="2400" b="1" dirty="0">
                <a:solidFill>
                  <a:srgbClr val="FF0000"/>
                </a:solidFill>
                <a:latin typeface="Arial" panose="020B0604020202020204" pitchFamily="34" charset="0"/>
                <a:cs typeface="Arial" panose="020B0604020202020204" pitchFamily="34" charset="0"/>
              </a:rPr>
              <a:t>5,2% et de 6,9%. </a:t>
            </a:r>
            <a:r>
              <a:rPr lang="fr-FR" sz="2400" dirty="0">
                <a:solidFill>
                  <a:schemeClr val="tx1"/>
                </a:solidFill>
                <a:latin typeface="Arial" panose="020B0604020202020204" pitchFamily="34" charset="0"/>
                <a:cs typeface="Arial" panose="020B0604020202020204" pitchFamily="34" charset="0"/>
              </a:rPr>
              <a:t>Cette croissance serait imprimée principalement par les secteurs secondaire et tertiaire.</a:t>
            </a:r>
          </a:p>
          <a:p>
            <a:pPr algn="just"/>
            <a:endParaRPr lang="fr-FR" sz="24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a:p>
            <a:pPr algn="just"/>
            <a:endParaRPr lang="fr-FR" sz="2400" dirty="0">
              <a:solidFill>
                <a:schemeClr val="tx1"/>
              </a:solidFill>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AD23E5-669A-4FA3-9768-7F02447E1096}"/>
              </a:ext>
            </a:extLst>
          </p:cNvPr>
          <p:cNvSpPr>
            <a:spLocks noGrp="1"/>
          </p:cNvSpPr>
          <p:nvPr>
            <p:ph type="sldNum" sz="quarter" idx="4"/>
          </p:nvPr>
        </p:nvSpPr>
        <p:spPr/>
        <p:txBody>
          <a:bodyPr/>
          <a:lstStyle/>
          <a:p>
            <a:fld id="{1E7C7488-880A-664D-9DEB-69C9F2F4B68C}" type="slidenum">
              <a:rPr lang="fr-CA" smtClean="0"/>
              <a:pPr/>
              <a:t>9</a:t>
            </a:fld>
            <a:endParaRPr lang="fr-CA" dirty="0"/>
          </a:p>
        </p:txBody>
      </p:sp>
      <p:graphicFrame>
        <p:nvGraphicFramePr>
          <p:cNvPr id="8" name="Graphique 7">
            <a:extLst>
              <a:ext uri="{FF2B5EF4-FFF2-40B4-BE49-F238E27FC236}">
                <a16:creationId xmlns:a16="http://schemas.microsoft.com/office/drawing/2014/main" id="{00000000-0008-0000-0100-000003000000}"/>
              </a:ext>
            </a:extLst>
          </p:cNvPr>
          <p:cNvGraphicFramePr/>
          <p:nvPr>
            <p:extLst>
              <p:ext uri="{D42A27DB-BD31-4B8C-83A1-F6EECF244321}">
                <p14:modId xmlns:p14="http://schemas.microsoft.com/office/powerpoint/2010/main" val="1852275955"/>
              </p:ext>
            </p:extLst>
          </p:nvPr>
        </p:nvGraphicFramePr>
        <p:xfrm>
          <a:off x="1164673" y="2784105"/>
          <a:ext cx="9579528" cy="3709728"/>
        </p:xfrm>
        <a:graphic>
          <a:graphicData uri="http://schemas.openxmlformats.org/drawingml/2006/chart">
            <c:chart xmlns:c="http://schemas.openxmlformats.org/drawingml/2006/chart" xmlns:r="http://schemas.openxmlformats.org/officeDocument/2006/relationships" r:id="rId6"/>
          </a:graphicData>
        </a:graphic>
      </p:graphicFrame>
      <p:grpSp>
        <p:nvGrpSpPr>
          <p:cNvPr id="9" name="Group 17">
            <a:extLst>
              <a:ext uri="{FF2B5EF4-FFF2-40B4-BE49-F238E27FC236}">
                <a16:creationId xmlns:a16="http://schemas.microsoft.com/office/drawing/2014/main" id="{29E8E0B3-2652-4B4F-B831-0ACD484B988E}"/>
              </a:ext>
            </a:extLst>
          </p:cNvPr>
          <p:cNvGrpSpPr/>
          <p:nvPr/>
        </p:nvGrpSpPr>
        <p:grpSpPr>
          <a:xfrm>
            <a:off x="1280830" y="138815"/>
            <a:ext cx="10133326" cy="658997"/>
            <a:chOff x="1402735" y="1301198"/>
            <a:chExt cx="11408559" cy="658997"/>
          </a:xfrm>
          <a:solidFill>
            <a:schemeClr val="tx2"/>
          </a:solidFill>
        </p:grpSpPr>
        <p:sp>
          <p:nvSpPr>
            <p:cNvPr id="11" name="Rectangle 10">
              <a:extLst>
                <a:ext uri="{FF2B5EF4-FFF2-40B4-BE49-F238E27FC236}">
                  <a16:creationId xmlns:a16="http://schemas.microsoft.com/office/drawing/2014/main" id="{CE8BB9AB-AB87-4D25-8E9B-4E960A6D9B49}"/>
                </a:ext>
              </a:extLst>
            </p:cNvPr>
            <p:cNvSpPr/>
            <p:nvPr/>
          </p:nvSpPr>
          <p:spPr>
            <a:xfrm>
              <a:off x="2379299" y="1301198"/>
              <a:ext cx="10431995" cy="65403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lvl="0" defTabSz="914400">
                <a:defRPr/>
              </a:pPr>
              <a:r>
                <a:rPr lang="fr-FR" sz="2200" b="1" dirty="0">
                  <a:latin typeface="Arial" panose="020B0604020202020204" pitchFamily="34" charset="0"/>
                  <a:cs typeface="Arial" panose="020B0604020202020204" pitchFamily="34" charset="0"/>
                </a:rPr>
                <a:t>PERSPECTIVES ÉCONOMIQUES À MOYEN TERME (2021-2023)</a:t>
              </a:r>
              <a:endParaRPr lang="fr-CA" sz="2200" b="1" dirty="0">
                <a:latin typeface="Arial" panose="020B0604020202020204" pitchFamily="34" charset="0"/>
                <a:cs typeface="Arial" panose="020B0604020202020204" pitchFamily="34" charset="0"/>
              </a:endParaRPr>
            </a:p>
          </p:txBody>
        </p:sp>
        <p:sp>
          <p:nvSpPr>
            <p:cNvPr id="12" name="Oval 35">
              <a:extLst>
                <a:ext uri="{FF2B5EF4-FFF2-40B4-BE49-F238E27FC236}">
                  <a16:creationId xmlns:a16="http://schemas.microsoft.com/office/drawing/2014/main" id="{CCEB26A9-65AE-4DB5-AF34-A06401C2E2CA}"/>
                </a:ext>
              </a:extLst>
            </p:cNvPr>
            <p:cNvSpPr/>
            <p:nvPr/>
          </p:nvSpPr>
          <p:spPr>
            <a:xfrm>
              <a:off x="1402735" y="1306164"/>
              <a:ext cx="724648" cy="654031"/>
            </a:xfrm>
            <a:prstGeom prst="ellipse">
              <a:avLst/>
            </a:prstGeom>
            <a:grpFill/>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solidFill>
                    <a:schemeClr val="bg1"/>
                  </a:solidFill>
                  <a:effectLst/>
                  <a:uLnTx/>
                  <a:uFillTx/>
                  <a:ea typeface="+mn-ea"/>
                  <a:cs typeface="Arial" pitchFamily="34" charset="0"/>
                </a:rPr>
                <a:t>3</a:t>
              </a:r>
            </a:p>
          </p:txBody>
        </p:sp>
      </p:grpSp>
      <p:sp>
        <p:nvSpPr>
          <p:cNvPr id="13" name="ZoneTexte 12"/>
          <p:cNvSpPr txBox="1"/>
          <p:nvPr/>
        </p:nvSpPr>
        <p:spPr>
          <a:xfrm>
            <a:off x="1140358" y="6493833"/>
            <a:ext cx="3867912" cy="246888"/>
          </a:xfrm>
          <a:prstGeom prst="rect">
            <a:avLst/>
          </a:prstGeom>
          <a:noFill/>
        </p:spPr>
        <p:txBody>
          <a:bodyPr wrap="square" lIns="0" tIns="0" bIns="0" rtlCol="0">
            <a:noAutofit/>
          </a:bodyPr>
          <a:lstStyle/>
          <a:p>
            <a:r>
              <a:rPr lang="fr-FR" sz="1150" b="1" dirty="0"/>
              <a:t>Source : DGEP/MINEFID (2020)</a:t>
            </a:r>
          </a:p>
        </p:txBody>
      </p:sp>
    </p:spTree>
    <p:extLst>
      <p:ext uri="{BB962C8B-B14F-4D97-AF65-F5344CB8AC3E}">
        <p14:creationId xmlns:p14="http://schemas.microsoft.com/office/powerpoint/2010/main" val="2096558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G5_owK05pvaTJU9d0UOV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5Ma9WAOnTV2M0LPMIlmr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1qE1tAq9Wh63GJQ1DsItg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FyeGE9QQ.fiJ3S.kEAXo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G5_owK05pvaTJU9d0UOV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5Ma9WAOnTV2M0LPMIlmr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PX.gy0V8Tn2mwGI._9pz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qE1tAq9Wh63GJQ1DsItg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FyeGE9QQ.fiJ3S.kEAX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BI Theme">
  <a:themeElements>
    <a:clrScheme name="TBI Gov">
      <a:dk1>
        <a:sysClr val="windowText" lastClr="000000"/>
      </a:dk1>
      <a:lt1>
        <a:sysClr val="window" lastClr="FFFFFF"/>
      </a:lt1>
      <a:dk2>
        <a:srgbClr val="E63939"/>
      </a:dk2>
      <a:lt2>
        <a:srgbClr val="BCBCBC"/>
      </a:lt2>
      <a:accent1>
        <a:srgbClr val="FF4A4A"/>
      </a:accent1>
      <a:accent2>
        <a:srgbClr val="6ECDB9"/>
      </a:accent2>
      <a:accent3>
        <a:srgbClr val="FAC855"/>
      </a:accent3>
      <a:accent4>
        <a:srgbClr val="3E4BA7"/>
      </a:accent4>
      <a:accent5>
        <a:srgbClr val="FA957D"/>
      </a:accent5>
      <a:accent6>
        <a:srgbClr val="51CE8D"/>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bIns="0" rtlCol="0">
        <a:noAutofit/>
      </a:bodyPr>
      <a:lstStyle>
        <a:defPPr>
          <a:defRPr sz="1150" b="1" dirty="0" smtClean="0"/>
        </a:defPPr>
      </a:lstStyle>
    </a:txDef>
  </a:objectDefaults>
  <a:extraClrSchemeLst/>
  <a:extLst>
    <a:ext uri="{05A4C25C-085E-4340-85A3-A5531E510DB2}">
      <thm15:themeFamily xmlns:thm15="http://schemas.microsoft.com/office/thememl/2012/main" name="TBI_PowerPoint template_3" id="{782F494C-9433-6045-A60C-254BDCA66A11}" vid="{51397926-6627-0746-BD43-4D7162CFD5CF}"/>
    </a:ext>
  </a:extLst>
</a:theme>
</file>

<file path=ppt/theme/theme2.xml><?xml version="1.0" encoding="utf-8"?>
<a:theme xmlns:a="http://schemas.openxmlformats.org/drawingml/2006/main" name="1_TBI Theme">
  <a:themeElements>
    <a:clrScheme name="TBI Gov">
      <a:dk1>
        <a:sysClr val="windowText" lastClr="000000"/>
      </a:dk1>
      <a:lt1>
        <a:sysClr val="window" lastClr="FFFFFF"/>
      </a:lt1>
      <a:dk2>
        <a:srgbClr val="E63939"/>
      </a:dk2>
      <a:lt2>
        <a:srgbClr val="BCBCBC"/>
      </a:lt2>
      <a:accent1>
        <a:srgbClr val="FF4A4A"/>
      </a:accent1>
      <a:accent2>
        <a:srgbClr val="6ECDB9"/>
      </a:accent2>
      <a:accent3>
        <a:srgbClr val="FAC855"/>
      </a:accent3>
      <a:accent4>
        <a:srgbClr val="3E4BA7"/>
      </a:accent4>
      <a:accent5>
        <a:srgbClr val="FA957D"/>
      </a:accent5>
      <a:accent6>
        <a:srgbClr val="51CE8D"/>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bIns="0" rtlCol="0">
        <a:noAutofit/>
      </a:bodyPr>
      <a:lstStyle>
        <a:defPPr>
          <a:defRPr sz="1150" b="1" dirty="0" smtClean="0"/>
        </a:defPPr>
      </a:lstStyle>
    </a:txDef>
  </a:objectDefaults>
  <a:extraClrSchemeLst/>
  <a:extLst>
    <a:ext uri="{05A4C25C-085E-4340-85A3-A5531E510DB2}">
      <thm15:themeFamily xmlns:thm15="http://schemas.microsoft.com/office/thememl/2012/main" name="TBI_PowerPoint template_3" id="{782F494C-9433-6045-A60C-254BDCA66A11}" vid="{51397926-6627-0746-BD43-4D7162CFD5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BI Gov">
    <a:dk1>
      <a:sysClr val="windowText" lastClr="000000"/>
    </a:dk1>
    <a:lt1>
      <a:sysClr val="window" lastClr="FFFFFF"/>
    </a:lt1>
    <a:dk2>
      <a:srgbClr val="E63939"/>
    </a:dk2>
    <a:lt2>
      <a:srgbClr val="BCBCBC"/>
    </a:lt2>
    <a:accent1>
      <a:srgbClr val="FF4A4A"/>
    </a:accent1>
    <a:accent2>
      <a:srgbClr val="6ECDB9"/>
    </a:accent2>
    <a:accent3>
      <a:srgbClr val="FAC855"/>
    </a:accent3>
    <a:accent4>
      <a:srgbClr val="3E4BA7"/>
    </a:accent4>
    <a:accent5>
      <a:srgbClr val="FA957D"/>
    </a:accent5>
    <a:accent6>
      <a:srgbClr val="51CE8D"/>
    </a:accent6>
    <a:hlink>
      <a:srgbClr val="000000"/>
    </a:hlink>
    <a:folHlink>
      <a:srgbClr val="0000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85E2C93F0F2D4B81C2F4FB6BEA6B43" ma:contentTypeVersion="12" ma:contentTypeDescription="Create a new document." ma:contentTypeScope="" ma:versionID="95f1b9554749492e3f82df17fca8eedc">
  <xsd:schema xmlns:xsd="http://www.w3.org/2001/XMLSchema" xmlns:xs="http://www.w3.org/2001/XMLSchema" xmlns:p="http://schemas.microsoft.com/office/2006/metadata/properties" xmlns:ns3="e7d5e884-8be5-4e0c-aac3-9abd30d9a381" xmlns:ns4="c9363cce-63ef-4612-b073-a71614c221a5" targetNamespace="http://schemas.microsoft.com/office/2006/metadata/properties" ma:root="true" ma:fieldsID="37b660caaa453ad392d6cf31b56c8534" ns3:_="" ns4:_="">
    <xsd:import namespace="e7d5e884-8be5-4e0c-aac3-9abd30d9a381"/>
    <xsd:import namespace="c9363cce-63ef-4612-b073-a71614c221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d5e884-8be5-4e0c-aac3-9abd30d9a3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363cce-63ef-4612-b073-a71614c221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4D8FDC-E7FC-46FC-9E55-ACDBFB5E96C0}">
  <ds:schemaRefs>
    <ds:schemaRef ds:uri="http://schemas.microsoft.com/sharepoint/v3/contenttype/forms"/>
  </ds:schemaRefs>
</ds:datastoreItem>
</file>

<file path=customXml/itemProps2.xml><?xml version="1.0" encoding="utf-8"?>
<ds:datastoreItem xmlns:ds="http://schemas.openxmlformats.org/officeDocument/2006/customXml" ds:itemID="{C0C9557C-2416-4AF9-9DFE-59D83E213D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d5e884-8be5-4e0c-aac3-9abd30d9a381"/>
    <ds:schemaRef ds:uri="c9363cce-63ef-4612-b073-a71614c22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EAB934-9AAE-4D92-9A52-023829CBB815}">
  <ds:schemaRefs>
    <ds:schemaRef ds:uri="http://schemas.microsoft.com/office/2006/documentManagement/types"/>
    <ds:schemaRef ds:uri="e7d5e884-8be5-4e0c-aac3-9abd30d9a381"/>
    <ds:schemaRef ds:uri="http://schemas.microsoft.com/office/infopath/2007/PartnerControls"/>
    <ds:schemaRef ds:uri="http://purl.org/dc/dcmitype/"/>
    <ds:schemaRef ds:uri="http://purl.org/dc/terms/"/>
    <ds:schemaRef ds:uri="http://www.w3.org/XML/1998/namespace"/>
    <ds:schemaRef ds:uri="http://purl.org/dc/elements/1.1/"/>
    <ds:schemaRef ds:uri="http://schemas.openxmlformats.org/package/2006/metadata/core-properties"/>
    <ds:schemaRef ds:uri="c9363cce-63ef-4612-b073-a71614c221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3414</Words>
  <Application>Microsoft Office PowerPoint</Application>
  <PresentationFormat>Grand écran</PresentationFormat>
  <Paragraphs>603</Paragraphs>
  <Slides>28</Slides>
  <Notes>28</Notes>
  <HiddenSlides>0</HiddenSlides>
  <MMClips>0</MMClips>
  <ScaleCrop>false</ScaleCrop>
  <HeadingPairs>
    <vt:vector size="8" baseType="variant">
      <vt:variant>
        <vt:lpstr>Polices utilisées</vt:lpstr>
      </vt:variant>
      <vt:variant>
        <vt:i4>6</vt:i4>
      </vt:variant>
      <vt:variant>
        <vt:lpstr>Thème</vt:lpstr>
      </vt:variant>
      <vt:variant>
        <vt:i4>2</vt:i4>
      </vt:variant>
      <vt:variant>
        <vt:lpstr>Serveurs OLE incorporés</vt:lpstr>
      </vt:variant>
      <vt:variant>
        <vt:i4>1</vt:i4>
      </vt:variant>
      <vt:variant>
        <vt:lpstr>Titres des diapositives</vt:lpstr>
      </vt:variant>
      <vt:variant>
        <vt:i4>28</vt:i4>
      </vt:variant>
    </vt:vector>
  </HeadingPairs>
  <TitlesOfParts>
    <vt:vector size="37" baseType="lpstr">
      <vt:lpstr>Arial</vt:lpstr>
      <vt:lpstr>Arial Black</vt:lpstr>
      <vt:lpstr>Calibri</vt:lpstr>
      <vt:lpstr>Lato</vt:lpstr>
      <vt:lpstr>Lucida Grande</vt:lpstr>
      <vt:lpstr>Wingdings</vt:lpstr>
      <vt:lpstr>TBI Theme</vt:lpstr>
      <vt:lpstr>1_TBI Theme</vt:lpstr>
      <vt:lpstr>think-cell Slide</vt:lpstr>
      <vt:lpstr>THEME : Les enjeux de la diversification de la base des exportations  ------------------  «Focus pays 3 : BURKINA FASO »</vt:lpstr>
      <vt:lpstr>Agenda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guide to this template</dc:title>
  <dc:creator>Présidence du Faso</dc:creator>
  <cp:lastModifiedBy>ISSA KOBYAGDA</cp:lastModifiedBy>
  <cp:revision>174</cp:revision>
  <cp:lastPrinted>2020-06-26T18:29:28Z</cp:lastPrinted>
  <dcterms:created xsi:type="dcterms:W3CDTF">2018-03-09T10:52:31Z</dcterms:created>
  <dcterms:modified xsi:type="dcterms:W3CDTF">2021-01-21T11:30:25Z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0x0101009285E2C93F0F2D4B81C2F4FB6BEA6B43</vt:lpwstr>
  </property>
</Properties>
</file>