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2.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2"/>
  </p:notesMasterIdLst>
  <p:sldIdLst>
    <p:sldId id="258" r:id="rId2"/>
    <p:sldId id="415" r:id="rId3"/>
    <p:sldId id="375" r:id="rId4"/>
    <p:sldId id="389" r:id="rId5"/>
    <p:sldId id="420" r:id="rId6"/>
    <p:sldId id="419" r:id="rId7"/>
    <p:sldId id="421" r:id="rId8"/>
    <p:sldId id="351" r:id="rId9"/>
    <p:sldId id="361" r:id="rId10"/>
    <p:sldId id="414" r:id="rId1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E0D1"/>
    <a:srgbClr val="005E5C"/>
    <a:srgbClr val="008080"/>
    <a:srgbClr val="BEE0CF"/>
    <a:srgbClr val="32A87E"/>
    <a:srgbClr val="EBF9F4"/>
    <a:srgbClr val="D8F0E5"/>
    <a:srgbClr val="006666"/>
    <a:srgbClr val="7593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Style léger 3 - Accentuation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5952"/>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Feuille_de_calcul_Microsoft_Excel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2.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Feuille_de_calcul_Microsoft_Excel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Feuille_de_calcul_Microsoft_Excel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Feuille_de_calcul_Microsoft_Excel7.xlsx"/></Relationships>
</file>

<file path=ppt/charts/_rels/chart8.xml.rels><?xml version="1.0" encoding="UTF-8" standalone="yes"?>
<Relationships xmlns="http://schemas.openxmlformats.org/package/2006/relationships"><Relationship Id="rId3" Type="http://schemas.openxmlformats.org/officeDocument/2006/relationships/package" Target="../embeddings/Feuille_de_calcul_Microsoft_Excel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euille_de_calcul_Microsoft_Excel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4.8511576626240352E-2"/>
          <c:y val="7.0512820512820512E-2"/>
          <c:w val="0.90297684674751932"/>
          <c:h val="0.67886684837472222"/>
        </c:manualLayout>
      </c:layout>
      <c:barChart>
        <c:barDir val="col"/>
        <c:grouping val="clustered"/>
        <c:varyColors val="0"/>
        <c:ser>
          <c:idx val="0"/>
          <c:order val="0"/>
          <c:tx>
            <c:strRef>
              <c:f>Feuil1!$B$1</c:f>
              <c:strCache>
                <c:ptCount val="1"/>
                <c:pt idx="0">
                  <c:v>Taux de croissance du PIB réel</c:v>
                </c:pt>
              </c:strCache>
            </c:strRef>
          </c:tx>
          <c:spPr>
            <a:solidFill>
              <a:srgbClr val="006666"/>
            </a:solidFill>
            <a:ln w="22225">
              <a:solidFill>
                <a:srgbClr val="006666"/>
              </a:solidFill>
            </a:ln>
            <a:effectLst/>
          </c:spPr>
          <c:invertIfNegative val="0"/>
          <c:dPt>
            <c:idx val="4"/>
            <c:invertIfNegative val="0"/>
            <c:bubble3D val="0"/>
            <c:spPr>
              <a:solidFill>
                <a:srgbClr val="006666"/>
              </a:solidFill>
              <a:ln w="22225">
                <a:solidFill>
                  <a:srgbClr val="006666"/>
                </a:solidFill>
              </a:ln>
              <a:effectLst/>
            </c:spPr>
            <c:extLst xmlns:c16r2="http://schemas.microsoft.com/office/drawing/2015/06/chart">
              <c:ext xmlns:c16="http://schemas.microsoft.com/office/drawing/2014/chart" uri="{C3380CC4-5D6E-409C-BE32-E72D297353CC}">
                <c16:uniqueId val="{00000000-1D1A-465D-89B4-0F087337B142}"/>
              </c:ext>
            </c:extLst>
          </c:dPt>
          <c:dPt>
            <c:idx val="5"/>
            <c:invertIfNegative val="0"/>
            <c:bubble3D val="0"/>
            <c:spPr>
              <a:pattFill prst="wdUpDiag">
                <a:fgClr>
                  <a:srgbClr val="006666"/>
                </a:fgClr>
                <a:bgClr>
                  <a:schemeClr val="bg1"/>
                </a:bgClr>
              </a:pattFill>
              <a:ln w="22225">
                <a:solidFill>
                  <a:srgbClr val="006666"/>
                </a:solidFill>
              </a:ln>
              <a:effectLst/>
            </c:spPr>
            <c:extLst xmlns:c16r2="http://schemas.microsoft.com/office/drawing/2015/06/chart">
              <c:ext xmlns:c16="http://schemas.microsoft.com/office/drawing/2014/chart" uri="{C3380CC4-5D6E-409C-BE32-E72D297353CC}">
                <c16:uniqueId val="{00000002-9E07-9F4E-93B4-9159BE641435}"/>
              </c:ext>
            </c:extLst>
          </c:dPt>
          <c:dLbls>
            <c:dLbl>
              <c:idx val="1"/>
              <c:layout>
                <c:manualLayout>
                  <c:x val="-1.1660048976796273E-2"/>
                  <c:y val="-6.3919377332874623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067-44F2-A318-110DE087AFE9}"/>
                </c:ext>
                <c:ext xmlns:c15="http://schemas.microsoft.com/office/drawing/2012/chart" uri="{CE6537A1-D6FC-4f65-9D91-7224C49458BB}">
                  <c15:layout/>
                </c:ext>
              </c:extLst>
            </c:dLbl>
            <c:dLbl>
              <c:idx val="2"/>
              <c:layout>
                <c:manualLayout>
                  <c:x val="0"/>
                  <c:y val="-7.982176745424883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067-44F2-A318-110DE087AFE9}"/>
                </c:ext>
                <c:ext xmlns:c15="http://schemas.microsoft.com/office/drawing/2012/chart" uri="{CE6537A1-D6FC-4f65-9D91-7224C49458BB}">
                  <c15:layout/>
                </c:ext>
              </c:extLst>
            </c:dLbl>
            <c:dLbl>
              <c:idx val="3"/>
              <c:layout>
                <c:manualLayout>
                  <c:x val="-1.7490073465194517E-2"/>
                  <c:y val="2.135992952905139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7EC-8E46-B54C-87FD97C069A2}"/>
                </c:ext>
                <c:ext xmlns:c15="http://schemas.microsoft.com/office/drawing/2012/chart" uri="{CE6537A1-D6FC-4f65-9D91-7224C49458BB}">
                  <c15:layout/>
                </c:ext>
              </c:extLst>
            </c:dLbl>
            <c:dLbl>
              <c:idx val="7"/>
              <c:layout>
                <c:manualLayout>
                  <c:x val="-2.6235110197791615E-2"/>
                  <c:y val="4.80598414403656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8A7B-45DF-B75D-26A5F3091360}"/>
                </c:ext>
                <c:ext xmlns:c15="http://schemas.microsoft.com/office/drawing/2012/chart" uri="{CE6537A1-D6FC-4f65-9D91-7224C49458BB}"/>
              </c:extLst>
            </c:dLbl>
            <c:dLbl>
              <c:idx val="8"/>
              <c:layout>
                <c:manualLayout>
                  <c:x val="-7.2875306104976709E-2"/>
                  <c:y val="-3.737987667583995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A7B-45DF-B75D-26A5F3091360}"/>
                </c:ext>
                <c:ext xmlns:c15="http://schemas.microsoft.com/office/drawing/2012/chart" uri="{CE6537A1-D6FC-4f65-9D91-7224C49458BB}"/>
              </c:extLst>
            </c:dLbl>
            <c:dLbl>
              <c:idx val="9"/>
              <c:layout>
                <c:manualLayout>
                  <c:x val="-4.6640195907185197E-2"/>
                  <c:y val="-5.33998238226284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A7B-45DF-B75D-26A5F3091360}"/>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rgbClr val="006666"/>
                    </a:solidFill>
                    <a:latin typeface="Bookman Old Style" panose="02050604050505020204" pitchFamily="18" charset="0"/>
                    <a:ea typeface="+mn-ea"/>
                    <a:cs typeface="Estrangelo Edessa" panose="03080600000000000000" pitchFamily="66" charset="0"/>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noFill/>
                      <a:round/>
                    </a:ln>
                    <a:effectLst/>
                  </c:spPr>
                </c15:leaderLines>
              </c:ext>
            </c:extLst>
          </c:dLbls>
          <c:cat>
            <c:numRef>
              <c:f>Feuil1!$A$2:$A$7</c:f>
              <c:numCache>
                <c:formatCode>General</c:formatCode>
                <c:ptCount val="6"/>
                <c:pt idx="0">
                  <c:v>2015</c:v>
                </c:pt>
                <c:pt idx="1">
                  <c:v>2016</c:v>
                </c:pt>
                <c:pt idx="2">
                  <c:v>2017</c:v>
                </c:pt>
                <c:pt idx="3">
                  <c:v>2018</c:v>
                </c:pt>
                <c:pt idx="4">
                  <c:v>2019</c:v>
                </c:pt>
                <c:pt idx="5">
                  <c:v>2020</c:v>
                </c:pt>
              </c:numCache>
            </c:numRef>
          </c:cat>
          <c:val>
            <c:numRef>
              <c:f>Feuil1!$B$2:$B$7</c:f>
              <c:numCache>
                <c:formatCode>0.0</c:formatCode>
                <c:ptCount val="6"/>
                <c:pt idx="0">
                  <c:v>1.8</c:v>
                </c:pt>
                <c:pt idx="1">
                  <c:v>3.3</c:v>
                </c:pt>
                <c:pt idx="2">
                  <c:v>5.7</c:v>
                </c:pt>
                <c:pt idx="3">
                  <c:v>6.7</c:v>
                </c:pt>
                <c:pt idx="4">
                  <c:v>6.9</c:v>
                </c:pt>
                <c:pt idx="5">
                  <c:v>7.6</c:v>
                </c:pt>
              </c:numCache>
            </c:numRef>
          </c:val>
          <c:extLst xmlns:c16r2="http://schemas.microsoft.com/office/drawing/2015/06/chart">
            <c:ext xmlns:c16="http://schemas.microsoft.com/office/drawing/2014/chart" uri="{C3380CC4-5D6E-409C-BE32-E72D297353CC}">
              <c16:uniqueId val="{00000000-030B-4A22-9890-83355E79003F}"/>
            </c:ext>
          </c:extLst>
        </c:ser>
        <c:ser>
          <c:idx val="1"/>
          <c:order val="1"/>
          <c:tx>
            <c:strRef>
              <c:f>Feuil1!$C$1</c:f>
              <c:strCache>
                <c:ptCount val="1"/>
                <c:pt idx="0">
                  <c:v>Colonne1</c:v>
                </c:pt>
              </c:strCache>
            </c:strRef>
          </c:tx>
          <c:spPr>
            <a:pattFill prst="wdDnDiag">
              <a:fgClr>
                <a:srgbClr val="C00000"/>
              </a:fgClr>
              <a:bgClr>
                <a:schemeClr val="bg1"/>
              </a:bgClr>
            </a:pattFill>
            <a:ln>
              <a:solidFill>
                <a:srgbClr val="C00000"/>
              </a:solidFill>
              <a:prstDash val="dash"/>
            </a:ln>
            <a:effectLst/>
          </c:spPr>
          <c:invertIfNegative val="0"/>
          <c:dLbls>
            <c:dLbl>
              <c:idx val="3"/>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7EC-8E46-B54C-87FD97C069A2}"/>
                </c:ext>
                <c:ext xmlns:c15="http://schemas.microsoft.com/office/drawing/2012/chart" uri="{CE6537A1-D6FC-4f65-9D91-7224C49458BB}"/>
              </c:extLst>
            </c:dLbl>
            <c:dLbl>
              <c:idx val="4"/>
              <c:layout>
                <c:manualLayout>
                  <c:x val="1.7490073465194409E-2"/>
                  <c:y val="-4.110853392818173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7EC-8E46-B54C-87FD97C069A2}"/>
                </c:ext>
                <c:ext xmlns:c15="http://schemas.microsoft.com/office/drawing/2012/chart" uri="{CE6537A1-D6FC-4f65-9D91-7224C49458BB}"/>
              </c:extLst>
            </c:dLbl>
            <c:dLbl>
              <c:idx val="10"/>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D43-4C99-8519-926262BA8F4E}"/>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1" i="0" u="none" strike="noStrike" kern="1200" baseline="0">
                    <a:solidFill>
                      <a:srgbClr val="006666"/>
                    </a:solidFill>
                    <a:latin typeface="Bookman Old Style" panose="02050604050505020204" pitchFamily="18" charset="0"/>
                    <a:ea typeface="+mn-ea"/>
                    <a:cs typeface="Estrangelo Edessa" panose="03080600000000000000" pitchFamily="66" charset="0"/>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2015</c:v>
                </c:pt>
                <c:pt idx="1">
                  <c:v>2016</c:v>
                </c:pt>
                <c:pt idx="2">
                  <c:v>2017</c:v>
                </c:pt>
                <c:pt idx="3">
                  <c:v>2018</c:v>
                </c:pt>
                <c:pt idx="4">
                  <c:v>2019</c:v>
                </c:pt>
                <c:pt idx="5">
                  <c:v>2020</c:v>
                </c:pt>
              </c:numCache>
            </c:numRef>
          </c:cat>
          <c:val>
            <c:numRef>
              <c:f>Feuil1!$C$2:$C$7</c:f>
              <c:numCache>
                <c:formatCode>General</c:formatCode>
                <c:ptCount val="6"/>
                <c:pt idx="5">
                  <c:v>2.2999999999999998</c:v>
                </c:pt>
              </c:numCache>
            </c:numRef>
          </c:val>
          <c:extLst xmlns:c16r2="http://schemas.microsoft.com/office/drawing/2015/06/chart">
            <c:ext xmlns:c16="http://schemas.microsoft.com/office/drawing/2014/chart" uri="{C3380CC4-5D6E-409C-BE32-E72D297353CC}">
              <c16:uniqueId val="{00000000-7D43-4C99-8519-926262BA8F4E}"/>
            </c:ext>
          </c:extLst>
        </c:ser>
        <c:dLbls>
          <c:showLegendKey val="0"/>
          <c:showVal val="0"/>
          <c:showCatName val="0"/>
          <c:showSerName val="0"/>
          <c:showPercent val="0"/>
          <c:showBubbleSize val="0"/>
        </c:dLbls>
        <c:gapWidth val="91"/>
        <c:overlap val="-31"/>
        <c:axId val="115850840"/>
        <c:axId val="115850056"/>
      </c:barChart>
      <c:catAx>
        <c:axId val="115850840"/>
        <c:scaling>
          <c:orientation val="minMax"/>
        </c:scaling>
        <c:delete val="0"/>
        <c:axPos val="b"/>
        <c:numFmt formatCode="General" sourceLinked="1"/>
        <c:majorTickMark val="out"/>
        <c:minorTickMark val="none"/>
        <c:tickLblPos val="nextTo"/>
        <c:spPr>
          <a:noFill/>
          <a:ln w="12700" cap="flat" cmpd="sng" algn="ctr">
            <a:solidFill>
              <a:srgbClr val="006666"/>
            </a:solidFill>
            <a:round/>
          </a:ln>
          <a:effectLst/>
        </c:spPr>
        <c:txPr>
          <a:bodyPr rot="-60000000" spcFirstLastPara="1" vertOverflow="ellipsis" vert="horz" wrap="square" anchor="ctr" anchorCtr="1"/>
          <a:lstStyle/>
          <a:p>
            <a:pPr>
              <a:defRPr sz="900" b="1" i="0" u="none" strike="noStrike" kern="1200" baseline="0">
                <a:solidFill>
                  <a:srgbClr val="006666"/>
                </a:solidFill>
                <a:latin typeface="Bookman Old Style" panose="02050604050505020204" pitchFamily="18" charset="0"/>
                <a:ea typeface="+mn-ea"/>
                <a:cs typeface="Estrangelo Edessa" panose="03080600000000000000" pitchFamily="66" charset="0"/>
              </a:defRPr>
            </a:pPr>
            <a:endParaRPr lang="fr-FR"/>
          </a:p>
        </c:txPr>
        <c:crossAx val="115850056"/>
        <c:crosses val="autoZero"/>
        <c:auto val="1"/>
        <c:lblAlgn val="ctr"/>
        <c:lblOffset val="100"/>
        <c:noMultiLvlLbl val="0"/>
      </c:catAx>
      <c:valAx>
        <c:axId val="115850056"/>
        <c:scaling>
          <c:orientation val="minMax"/>
        </c:scaling>
        <c:delete val="1"/>
        <c:axPos val="l"/>
        <c:numFmt formatCode="0.0" sourceLinked="1"/>
        <c:majorTickMark val="out"/>
        <c:minorTickMark val="none"/>
        <c:tickLblPos val="nextTo"/>
        <c:crossAx val="11585084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b="1">
          <a:solidFill>
            <a:srgbClr val="006666"/>
          </a:solidFill>
          <a:latin typeface="Bookman Old Style" panose="02050604050505020204" pitchFamily="18" charset="0"/>
          <a:cs typeface="Estrangelo Edessa" panose="03080600000000000000" pitchFamily="66" charset="0"/>
        </a:defRPr>
      </a:pPr>
      <a:endParaRPr lang="fr-FR"/>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6469280920921269E-2"/>
          <c:y val="5.6410256410256411E-2"/>
          <c:w val="0.95972115392962865"/>
          <c:h val="0.73426327478295983"/>
        </c:manualLayout>
      </c:layout>
      <c:lineChart>
        <c:grouping val="standard"/>
        <c:varyColors val="0"/>
        <c:ser>
          <c:idx val="0"/>
          <c:order val="0"/>
          <c:tx>
            <c:strRef>
              <c:f>Feuil1!$B$1</c:f>
              <c:strCache>
                <c:ptCount val="1"/>
                <c:pt idx="0">
                  <c:v>Référence</c:v>
                </c:pt>
              </c:strCache>
            </c:strRef>
          </c:tx>
          <c:spPr>
            <a:ln w="22225" cap="rnd">
              <a:solidFill>
                <a:srgbClr val="9900CC"/>
              </a:solidFill>
              <a:round/>
            </a:ln>
            <a:effectLst/>
          </c:spPr>
          <c:marker>
            <c:symbol val="none"/>
          </c:marker>
          <c:dLbls>
            <c:dLbl>
              <c:idx val="1"/>
              <c:layout>
                <c:manualLayout>
                  <c:x val="-3.6142860863450546E-2"/>
                  <c:y val="-1.62822252374491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A74-48F2-9FCB-0C11694D581C}"/>
                </c:ext>
                <c:ext xmlns:c15="http://schemas.microsoft.com/office/drawing/2012/chart" uri="{CE6537A1-D6FC-4f65-9D91-7224C49458BB}">
                  <c15:layout/>
                </c:ext>
              </c:extLst>
            </c:dLbl>
            <c:dLbl>
              <c:idx val="3"/>
              <c:layout>
                <c:manualLayout>
                  <c:x val="-3.6142860863450504E-2"/>
                  <c:y val="5.4274084124829895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A74-48F2-9FCB-0C11694D581C}"/>
                </c:ext>
                <c:ext xmlns:c15="http://schemas.microsoft.com/office/drawing/2012/chart" uri="{CE6537A1-D6FC-4f65-9D91-7224C49458BB}">
                  <c15:layout/>
                </c:ext>
              </c:extLst>
            </c:dLbl>
            <c:dLbl>
              <c:idx val="4"/>
              <c:layout>
                <c:manualLayout>
                  <c:x val="-3.6142860863450664E-2"/>
                  <c:y val="1.08548168249660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DFC-4CFB-A0D7-F866816630A9}"/>
                </c:ext>
                <c:ext xmlns:c15="http://schemas.microsoft.com/office/drawing/2012/chart" uri="{CE6537A1-D6FC-4f65-9D91-7224C49458BB}">
                  <c15:layout/>
                </c:ext>
              </c:extLst>
            </c:dLbl>
            <c:spPr>
              <a:solidFill>
                <a:srgbClr val="DBF1ED"/>
              </a:solidFill>
              <a:ln>
                <a:solidFill>
                  <a:schemeClr val="bg1"/>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Bookman Old Style" panose="02050604050505020204" pitchFamily="18" charset="0"/>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2019</c:v>
                </c:pt>
                <c:pt idx="1">
                  <c:v>2020</c:v>
                </c:pt>
                <c:pt idx="2">
                  <c:v>2021</c:v>
                </c:pt>
                <c:pt idx="3">
                  <c:v>2022</c:v>
                </c:pt>
                <c:pt idx="4">
                  <c:v>2023</c:v>
                </c:pt>
              </c:numCache>
            </c:numRef>
          </c:cat>
          <c:val>
            <c:numRef>
              <c:f>Feuil1!$B$2:$B$6</c:f>
              <c:numCache>
                <c:formatCode>0.0</c:formatCode>
                <c:ptCount val="5"/>
                <c:pt idx="0">
                  <c:v>6.9</c:v>
                </c:pt>
                <c:pt idx="1">
                  <c:v>2.2999999999999998</c:v>
                </c:pt>
                <c:pt idx="2">
                  <c:v>6</c:v>
                </c:pt>
                <c:pt idx="3">
                  <c:v>6.8</c:v>
                </c:pt>
                <c:pt idx="4">
                  <c:v>7</c:v>
                </c:pt>
              </c:numCache>
            </c:numRef>
          </c:val>
          <c:smooth val="0"/>
          <c:extLst xmlns:c16r2="http://schemas.microsoft.com/office/drawing/2015/06/chart">
            <c:ext xmlns:c16="http://schemas.microsoft.com/office/drawing/2014/chart" uri="{C3380CC4-5D6E-409C-BE32-E72D297353CC}">
              <c16:uniqueId val="{00000000-6BB1-41DA-8855-DB6C880A7453}"/>
            </c:ext>
          </c:extLst>
        </c:ser>
        <c:ser>
          <c:idx val="1"/>
          <c:order val="1"/>
          <c:tx>
            <c:strRef>
              <c:f>Feuil1!$C$1</c:f>
              <c:strCache>
                <c:ptCount val="1"/>
                <c:pt idx="0">
                  <c:v>Optimiste</c:v>
                </c:pt>
              </c:strCache>
            </c:strRef>
          </c:tx>
          <c:spPr>
            <a:ln w="22225" cap="rnd">
              <a:solidFill>
                <a:srgbClr val="002060"/>
              </a:solidFill>
              <a:prstDash val="sysDash"/>
              <a:round/>
            </a:ln>
            <a:effectLst/>
          </c:spPr>
          <c:marker>
            <c:symbol val="none"/>
          </c:marker>
          <c:dLbls>
            <c:dLbl>
              <c:idx val="1"/>
              <c:layout>
                <c:manualLayout>
                  <c:x val="-3.6142860863450546E-2"/>
                  <c:y val="-1.62822252374491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DFC-4CFB-A0D7-F866816630A9}"/>
                </c:ext>
                <c:ext xmlns:c15="http://schemas.microsoft.com/office/drawing/2012/chart" uri="{CE6537A1-D6FC-4f65-9D91-7224C49458BB}">
                  <c15:layout/>
                </c:ext>
              </c:extLst>
            </c:dLbl>
            <c:dLbl>
              <c:idx val="2"/>
              <c:layout>
                <c:manualLayout>
                  <c:x val="-3.6142825315161761E-2"/>
                  <c:y val="-1.57232032337965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A74-48F2-9FCB-0C11694D581C}"/>
                </c:ext>
                <c:ext xmlns:c15="http://schemas.microsoft.com/office/drawing/2012/chart" uri="{CE6537A1-D6FC-4f65-9D91-7224C49458BB}">
                  <c15:layout>
                    <c:manualLayout>
                      <c:w val="4.8030004510358472E-2"/>
                      <c:h val="7.0961525241079015E-2"/>
                    </c:manualLayout>
                  </c15:layout>
                </c:ext>
              </c:extLst>
            </c:dLbl>
            <c:dLbl>
              <c:idx val="3"/>
              <c:layout>
                <c:manualLayout>
                  <c:x val="-3.6142860863450581E-2"/>
                  <c:y val="-1.08548168249660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A74-48F2-9FCB-0C11694D581C}"/>
                </c:ext>
                <c:ext xmlns:c15="http://schemas.microsoft.com/office/drawing/2012/chart" uri="{CE6537A1-D6FC-4f65-9D91-7224C49458BB}">
                  <c15:layout/>
                </c:ext>
              </c:extLst>
            </c:dLbl>
            <c:dLbl>
              <c:idx val="4"/>
              <c:layout>
                <c:manualLayout>
                  <c:x val="-3.6142860863450664E-2"/>
                  <c:y val="-5.4274084124830389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A74-48F2-9FCB-0C11694D581C}"/>
                </c:ext>
                <c:ext xmlns:c15="http://schemas.microsoft.com/office/drawing/2012/chart" uri="{CE6537A1-D6FC-4f65-9D91-7224C49458BB}">
                  <c15:layout/>
                </c:ext>
              </c:extLst>
            </c:dLbl>
            <c:spPr>
              <a:solidFill>
                <a:srgbClr val="DBF1ED"/>
              </a:solidFill>
              <a:ln>
                <a:solidFill>
                  <a:schemeClr val="bg1"/>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Bookman Old Style" panose="02050604050505020204" pitchFamily="18" charset="0"/>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noFill/>
                      <a:round/>
                    </a:ln>
                    <a:effectLst/>
                  </c:spPr>
                </c15:leaderLines>
              </c:ext>
            </c:extLst>
          </c:dLbls>
          <c:cat>
            <c:numRef>
              <c:f>Feuil1!$A$2:$A$6</c:f>
              <c:numCache>
                <c:formatCode>General</c:formatCode>
                <c:ptCount val="5"/>
                <c:pt idx="0">
                  <c:v>2019</c:v>
                </c:pt>
                <c:pt idx="1">
                  <c:v>2020</c:v>
                </c:pt>
                <c:pt idx="2">
                  <c:v>2021</c:v>
                </c:pt>
                <c:pt idx="3">
                  <c:v>2022</c:v>
                </c:pt>
                <c:pt idx="4">
                  <c:v>2023</c:v>
                </c:pt>
              </c:numCache>
            </c:numRef>
          </c:cat>
          <c:val>
            <c:numRef>
              <c:f>Feuil1!$C$2:$C$6</c:f>
              <c:numCache>
                <c:formatCode>0.0</c:formatCode>
                <c:ptCount val="5"/>
                <c:pt idx="0">
                  <c:v>6.9</c:v>
                </c:pt>
                <c:pt idx="1">
                  <c:v>2.2999999999999998</c:v>
                </c:pt>
                <c:pt idx="2">
                  <c:v>7.6</c:v>
                </c:pt>
                <c:pt idx="3">
                  <c:v>7.8</c:v>
                </c:pt>
                <c:pt idx="4">
                  <c:v>7.8</c:v>
                </c:pt>
              </c:numCache>
            </c:numRef>
          </c:val>
          <c:smooth val="0"/>
          <c:extLst xmlns:c16r2="http://schemas.microsoft.com/office/drawing/2015/06/chart">
            <c:ext xmlns:c16="http://schemas.microsoft.com/office/drawing/2014/chart" uri="{C3380CC4-5D6E-409C-BE32-E72D297353CC}">
              <c16:uniqueId val="{00000001-6BB1-41DA-8855-DB6C880A7453}"/>
            </c:ext>
          </c:extLst>
        </c:ser>
        <c:ser>
          <c:idx val="2"/>
          <c:order val="2"/>
          <c:tx>
            <c:strRef>
              <c:f>Feuil1!$D$1</c:f>
              <c:strCache>
                <c:ptCount val="1"/>
                <c:pt idx="0">
                  <c:v>Pessimiste</c:v>
                </c:pt>
              </c:strCache>
            </c:strRef>
          </c:tx>
          <c:spPr>
            <a:ln w="22225" cap="rnd">
              <a:solidFill>
                <a:srgbClr val="FF6600"/>
              </a:solidFill>
              <a:prstDash val="sysDash"/>
              <a:round/>
            </a:ln>
            <a:effectLst/>
          </c:spPr>
          <c:marker>
            <c:symbol val="none"/>
          </c:marker>
          <c:dLbls>
            <c:dLbl>
              <c:idx val="1"/>
              <c:layout>
                <c:manualLayout>
                  <c:x val="-3.3937789198621393E-2"/>
                  <c:y val="-1.62822252374491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A74-48F2-9FCB-0C11694D581C}"/>
                </c:ext>
                <c:ext xmlns:c15="http://schemas.microsoft.com/office/drawing/2012/chart" uri="{CE6537A1-D6FC-4f65-9D91-7224C49458BB}">
                  <c15:layout/>
                </c:ext>
              </c:extLst>
            </c:dLbl>
            <c:dLbl>
              <c:idx val="3"/>
              <c:layout>
                <c:manualLayout>
                  <c:x val="-3.6142860863450504E-2"/>
                  <c:y val="1.62822252374491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A74-48F2-9FCB-0C11694D581C}"/>
                </c:ext>
                <c:ext xmlns:c15="http://schemas.microsoft.com/office/drawing/2012/chart" uri="{CE6537A1-D6FC-4f65-9D91-7224C49458BB}">
                  <c15:layout/>
                </c:ext>
              </c:extLst>
            </c:dLbl>
            <c:dLbl>
              <c:idx val="4"/>
              <c:layout>
                <c:manualLayout>
                  <c:x val="-3.6142860863450504E-2"/>
                  <c:y val="1.085481682496602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A74-48F2-9FCB-0C11694D581C}"/>
                </c:ext>
                <c:ext xmlns:c15="http://schemas.microsoft.com/office/drawing/2012/chart" uri="{CE6537A1-D6FC-4f65-9D91-7224C49458BB}">
                  <c15:layout/>
                </c:ext>
              </c:extLst>
            </c:dLbl>
            <c:spPr>
              <a:solidFill>
                <a:srgbClr val="DBF1ED"/>
              </a:solidFill>
              <a:ln>
                <a:solidFill>
                  <a:schemeClr val="bg1"/>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tx1"/>
                    </a:solidFill>
                    <a:latin typeface="Bookman Old Style" panose="02050604050505020204" pitchFamily="18" charset="0"/>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noFill/>
                      <a:round/>
                    </a:ln>
                    <a:effectLst/>
                  </c:spPr>
                </c15:leaderLines>
              </c:ext>
            </c:extLst>
          </c:dLbls>
          <c:cat>
            <c:numRef>
              <c:f>Feuil1!$A$2:$A$6</c:f>
              <c:numCache>
                <c:formatCode>General</c:formatCode>
                <c:ptCount val="5"/>
                <c:pt idx="0">
                  <c:v>2019</c:v>
                </c:pt>
                <c:pt idx="1">
                  <c:v>2020</c:v>
                </c:pt>
                <c:pt idx="2">
                  <c:v>2021</c:v>
                </c:pt>
                <c:pt idx="3">
                  <c:v>2022</c:v>
                </c:pt>
                <c:pt idx="4">
                  <c:v>2023</c:v>
                </c:pt>
              </c:numCache>
            </c:numRef>
          </c:cat>
          <c:val>
            <c:numRef>
              <c:f>Feuil1!$D$2:$D$6</c:f>
              <c:numCache>
                <c:formatCode>0.0</c:formatCode>
                <c:ptCount val="5"/>
                <c:pt idx="0">
                  <c:v>6.9</c:v>
                </c:pt>
                <c:pt idx="1">
                  <c:v>2.2999999999999998</c:v>
                </c:pt>
                <c:pt idx="2">
                  <c:v>4.5</c:v>
                </c:pt>
                <c:pt idx="3">
                  <c:v>6</c:v>
                </c:pt>
                <c:pt idx="4">
                  <c:v>6</c:v>
                </c:pt>
              </c:numCache>
            </c:numRef>
          </c:val>
          <c:smooth val="0"/>
          <c:extLst xmlns:c16r2="http://schemas.microsoft.com/office/drawing/2015/06/chart">
            <c:ext xmlns:c16="http://schemas.microsoft.com/office/drawing/2014/chart" uri="{C3380CC4-5D6E-409C-BE32-E72D297353CC}">
              <c16:uniqueId val="{00000002-6BB1-41DA-8855-DB6C880A7453}"/>
            </c:ext>
          </c:extLst>
        </c:ser>
        <c:dLbls>
          <c:dLblPos val="ctr"/>
          <c:showLegendKey val="0"/>
          <c:showVal val="1"/>
          <c:showCatName val="0"/>
          <c:showSerName val="0"/>
          <c:showPercent val="0"/>
          <c:showBubbleSize val="0"/>
        </c:dLbls>
        <c:smooth val="0"/>
        <c:axId val="230782408"/>
        <c:axId val="230775352"/>
      </c:lineChart>
      <c:catAx>
        <c:axId val="230782408"/>
        <c:scaling>
          <c:orientation val="minMax"/>
        </c:scaling>
        <c:delete val="0"/>
        <c:axPos val="b"/>
        <c:numFmt formatCode="General" sourceLinked="1"/>
        <c:majorTickMark val="out"/>
        <c:minorTickMark val="none"/>
        <c:tickLblPos val="nextTo"/>
        <c:spPr>
          <a:noFill/>
          <a:ln w="9525" cap="flat" cmpd="sng" algn="ctr">
            <a:solidFill>
              <a:srgbClr val="006666"/>
            </a:solidFill>
            <a:round/>
          </a:ln>
          <a:effectLst/>
        </c:spPr>
        <c:txPr>
          <a:bodyPr rot="-60000000" spcFirstLastPara="1" vertOverflow="ellipsis" vert="horz" wrap="square" anchor="ctr" anchorCtr="1"/>
          <a:lstStyle/>
          <a:p>
            <a:pPr>
              <a:defRPr sz="900" b="1" i="0" u="none" strike="noStrike" kern="1200" baseline="0">
                <a:solidFill>
                  <a:srgbClr val="008080"/>
                </a:solidFill>
                <a:latin typeface="Bookman Old Style" panose="02050604050505020204" pitchFamily="18" charset="0"/>
                <a:ea typeface="+mn-ea"/>
                <a:cs typeface="+mn-cs"/>
              </a:defRPr>
            </a:pPr>
            <a:endParaRPr lang="fr-FR"/>
          </a:p>
        </c:txPr>
        <c:crossAx val="230775352"/>
        <c:crosses val="autoZero"/>
        <c:auto val="1"/>
        <c:lblAlgn val="ctr"/>
        <c:lblOffset val="100"/>
        <c:noMultiLvlLbl val="0"/>
      </c:catAx>
      <c:valAx>
        <c:axId val="230775352"/>
        <c:scaling>
          <c:orientation val="minMax"/>
          <c:max val="8"/>
          <c:min val="1"/>
        </c:scaling>
        <c:delete val="1"/>
        <c:axPos val="l"/>
        <c:numFmt formatCode="0.0" sourceLinked="1"/>
        <c:majorTickMark val="out"/>
        <c:minorTickMark val="none"/>
        <c:tickLblPos val="nextTo"/>
        <c:crossAx val="230782408"/>
        <c:crosses val="autoZero"/>
        <c:crossBetween val="between"/>
      </c:valAx>
      <c:spPr>
        <a:solidFill>
          <a:schemeClr val="bg1"/>
        </a:solidFill>
        <a:ln>
          <a:noFill/>
        </a:ln>
        <a:effectLst/>
      </c:spPr>
    </c:plotArea>
    <c:legend>
      <c:legendPos val="b"/>
      <c:layout>
        <c:manualLayout>
          <c:xMode val="edge"/>
          <c:yMode val="edge"/>
          <c:x val="8.4314141045933863E-2"/>
          <c:y val="0.90875118171941127"/>
          <c:w val="0.8083012506494246"/>
          <c:h val="7.057212043063972E-2"/>
        </c:manualLayout>
      </c:layout>
      <c:overlay val="0"/>
      <c:spPr>
        <a:noFill/>
        <a:ln>
          <a:noFill/>
        </a:ln>
        <a:effectLst/>
      </c:spPr>
      <c:txPr>
        <a:bodyPr rot="0" spcFirstLastPara="1" vertOverflow="ellipsis" vert="horz" wrap="square" anchor="ctr" anchorCtr="1"/>
        <a:lstStyle/>
        <a:p>
          <a:pPr>
            <a:defRPr sz="900" b="1" i="0" u="none" strike="noStrike" kern="1200" baseline="0">
              <a:solidFill>
                <a:srgbClr val="008080"/>
              </a:solidFill>
              <a:latin typeface="Bookman Old Style" panose="02050604050505020204" pitchFamily="18" charset="0"/>
              <a:ea typeface="+mn-ea"/>
              <a:cs typeface="+mn-cs"/>
            </a:defRPr>
          </a:pPr>
          <a:endParaRPr lang="fr-FR"/>
        </a:p>
      </c:txPr>
    </c:legend>
    <c:plotVisOnly val="1"/>
    <c:dispBlanksAs val="gap"/>
    <c:showDLblsOverMax val="0"/>
  </c:chart>
  <c:spPr>
    <a:noFill/>
    <a:ln w="9525" cap="flat" cmpd="sng" algn="ctr">
      <a:noFill/>
      <a:round/>
    </a:ln>
    <a:effectLst/>
  </c:spPr>
  <c:txPr>
    <a:bodyPr/>
    <a:lstStyle/>
    <a:p>
      <a:pPr>
        <a:defRPr sz="900" b="1">
          <a:solidFill>
            <a:schemeClr val="tx1"/>
          </a:solidFill>
          <a:latin typeface="Bookman Old Style" panose="02050604050505020204" pitchFamily="18" charset="0"/>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Colonne2</c:v>
                </c:pt>
              </c:strCache>
            </c:strRef>
          </c:tx>
          <c:spPr>
            <a:solidFill>
              <a:srgbClr val="8ED2C3"/>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rgbClr val="008080"/>
                    </a:solidFill>
                    <a:latin typeface="Bookman Old Style" panose="02050604050505020204" pitchFamily="18" charset="0"/>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2020</c:v>
                </c:pt>
                <c:pt idx="1">
                  <c:v>2021</c:v>
                </c:pt>
                <c:pt idx="2">
                  <c:v>2022</c:v>
                </c:pt>
                <c:pt idx="3">
                  <c:v>2023</c:v>
                </c:pt>
              </c:numCache>
            </c:numRef>
          </c:cat>
          <c:val>
            <c:numRef>
              <c:f>Feuil1!$B$2:$B$5</c:f>
              <c:numCache>
                <c:formatCode>0.0</c:formatCode>
                <c:ptCount val="4"/>
                <c:pt idx="0">
                  <c:v>-5.0999999999999996</c:v>
                </c:pt>
                <c:pt idx="1">
                  <c:v>-4.5</c:v>
                </c:pt>
                <c:pt idx="2">
                  <c:v>-2.9</c:v>
                </c:pt>
                <c:pt idx="3">
                  <c:v>-2.7</c:v>
                </c:pt>
              </c:numCache>
            </c:numRef>
          </c:val>
          <c:extLst xmlns:c16r2="http://schemas.microsoft.com/office/drawing/2015/06/chart">
            <c:ext xmlns:c16="http://schemas.microsoft.com/office/drawing/2014/chart" uri="{C3380CC4-5D6E-409C-BE32-E72D297353CC}">
              <c16:uniqueId val="{00000000-380E-4503-965F-1986542C0F85}"/>
            </c:ext>
          </c:extLst>
        </c:ser>
        <c:dLbls>
          <c:showLegendKey val="0"/>
          <c:showVal val="0"/>
          <c:showCatName val="0"/>
          <c:showSerName val="0"/>
          <c:showPercent val="0"/>
          <c:showBubbleSize val="0"/>
        </c:dLbls>
        <c:gapWidth val="350"/>
        <c:overlap val="-27"/>
        <c:axId val="230775744"/>
        <c:axId val="109346944"/>
      </c:barChart>
      <c:catAx>
        <c:axId val="230775744"/>
        <c:scaling>
          <c:orientation val="minMax"/>
        </c:scaling>
        <c:delete val="0"/>
        <c:axPos val="b"/>
        <c:numFmt formatCode="General" sourceLinked="1"/>
        <c:majorTickMark val="in"/>
        <c:minorTickMark val="none"/>
        <c:tickLblPos val="high"/>
        <c:spPr>
          <a:noFill/>
          <a:ln w="12700" cap="flat" cmpd="sng" algn="ctr">
            <a:solidFill>
              <a:srgbClr val="008080"/>
            </a:solidFill>
            <a:round/>
          </a:ln>
          <a:effectLst/>
        </c:spPr>
        <c:txPr>
          <a:bodyPr rot="-60000000" spcFirstLastPara="1" vertOverflow="ellipsis" vert="horz" wrap="square" anchor="ctr" anchorCtr="1"/>
          <a:lstStyle/>
          <a:p>
            <a:pPr>
              <a:defRPr sz="900" b="1" i="0" u="none" strike="noStrike" kern="1200" baseline="0">
                <a:solidFill>
                  <a:srgbClr val="005E5C"/>
                </a:solidFill>
                <a:latin typeface="Bookman Old Style" panose="02050604050505020204" pitchFamily="18" charset="0"/>
                <a:ea typeface="+mn-ea"/>
                <a:cs typeface="+mn-cs"/>
              </a:defRPr>
            </a:pPr>
            <a:endParaRPr lang="fr-FR"/>
          </a:p>
        </c:txPr>
        <c:crossAx val="109346944"/>
        <c:crosses val="autoZero"/>
        <c:auto val="1"/>
        <c:lblAlgn val="ctr"/>
        <c:lblOffset val="100"/>
        <c:noMultiLvlLbl val="0"/>
      </c:catAx>
      <c:valAx>
        <c:axId val="109346944"/>
        <c:scaling>
          <c:orientation val="minMax"/>
        </c:scaling>
        <c:delete val="1"/>
        <c:axPos val="l"/>
        <c:numFmt formatCode="0.0" sourceLinked="1"/>
        <c:majorTickMark val="none"/>
        <c:minorTickMark val="none"/>
        <c:tickLblPos val="nextTo"/>
        <c:crossAx val="23077574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1">
          <a:solidFill>
            <a:srgbClr val="005E5C"/>
          </a:solidFill>
          <a:latin typeface="Bookman Old Style" panose="02050604050505020204" pitchFamily="18" charset="0"/>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Dette en % du PIB</c:v>
                </c:pt>
              </c:strCache>
            </c:strRef>
          </c:tx>
          <c:spPr>
            <a:solidFill>
              <a:srgbClr val="98E0D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Garamond" panose="02020404030301010803" pitchFamily="18"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2020</c:v>
                </c:pt>
                <c:pt idx="1">
                  <c:v>2021</c:v>
                </c:pt>
                <c:pt idx="2">
                  <c:v>2022</c:v>
                </c:pt>
                <c:pt idx="3">
                  <c:v>2023</c:v>
                </c:pt>
              </c:numCache>
            </c:numRef>
          </c:cat>
          <c:val>
            <c:numRef>
              <c:f>Feuil1!$B$2:$B$5</c:f>
              <c:numCache>
                <c:formatCode>0.00</c:formatCode>
                <c:ptCount val="4"/>
                <c:pt idx="0">
                  <c:v>46.1</c:v>
                </c:pt>
                <c:pt idx="1">
                  <c:v>44.567447407236934</c:v>
                </c:pt>
                <c:pt idx="2">
                  <c:v>43.279141899613009</c:v>
                </c:pt>
                <c:pt idx="3">
                  <c:v>41.60875455233203</c:v>
                </c:pt>
              </c:numCache>
            </c:numRef>
          </c:val>
          <c:extLst xmlns:c16r2="http://schemas.microsoft.com/office/drawing/2015/06/chart">
            <c:ext xmlns:c16="http://schemas.microsoft.com/office/drawing/2014/chart" uri="{C3380CC4-5D6E-409C-BE32-E72D297353CC}">
              <c16:uniqueId val="{00000000-E9B3-481F-91C2-4AA5240DDB8D}"/>
            </c:ext>
          </c:extLst>
        </c:ser>
        <c:dLbls>
          <c:showLegendKey val="0"/>
          <c:showVal val="0"/>
          <c:showCatName val="0"/>
          <c:showSerName val="0"/>
          <c:showPercent val="0"/>
          <c:showBubbleSize val="0"/>
        </c:dLbls>
        <c:gapWidth val="185"/>
        <c:axId val="231794576"/>
        <c:axId val="231794184"/>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Feuil1!$D$1</c15:sqref>
                        </c15:formulaRef>
                      </c:ext>
                    </c:extLst>
                    <c:strCache>
                      <c:ptCount val="1"/>
                      <c:pt idx="0">
                        <c:v>Série 3</c:v>
                      </c:pt>
                    </c:strCache>
                  </c:strRef>
                </c:tx>
                <c:spPr>
                  <a:solidFill>
                    <a:schemeClr val="accent3"/>
                  </a:solidFill>
                  <a:ln>
                    <a:noFill/>
                  </a:ln>
                  <a:effectLst/>
                </c:spPr>
                <c:invertIfNegative val="0"/>
                <c:cat>
                  <c:numRef>
                    <c:extLst xmlns:c16r2="http://schemas.microsoft.com/office/drawing/2015/06/chart">
                      <c:ext uri="{02D57815-91ED-43cb-92C2-25804820EDAC}">
                        <c15:formulaRef>
                          <c15:sqref>Feuil1!$A$2:$A$5</c15:sqref>
                        </c15:formulaRef>
                      </c:ext>
                    </c:extLst>
                    <c:numCache>
                      <c:formatCode>General</c:formatCode>
                      <c:ptCount val="4"/>
                      <c:pt idx="0">
                        <c:v>2020</c:v>
                      </c:pt>
                      <c:pt idx="1">
                        <c:v>2021</c:v>
                      </c:pt>
                      <c:pt idx="2">
                        <c:v>2022</c:v>
                      </c:pt>
                      <c:pt idx="3">
                        <c:v>2023</c:v>
                      </c:pt>
                    </c:numCache>
                  </c:numRef>
                </c:cat>
                <c:val>
                  <c:numRef>
                    <c:extLst xmlns:c16r2="http://schemas.microsoft.com/office/drawing/2015/06/chart">
                      <c:ext uri="{02D57815-91ED-43cb-92C2-25804820EDAC}">
                        <c15:formulaRef>
                          <c15:sqref>Feuil1!$D$2:$D$5</c15:sqref>
                        </c15:formulaRef>
                      </c:ext>
                    </c:extLst>
                    <c:numCache>
                      <c:formatCode>General</c:formatCode>
                      <c:ptCount val="4"/>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7-E9B3-481F-91C2-4AA5240DDB8D}"/>
                  </c:ext>
                </c:extLst>
              </c15:ser>
            </c15:filteredBarSeries>
          </c:ext>
        </c:extLst>
      </c:barChart>
      <c:lineChart>
        <c:grouping val="standard"/>
        <c:varyColors val="0"/>
        <c:ser>
          <c:idx val="1"/>
          <c:order val="1"/>
          <c:tx>
            <c:strRef>
              <c:f>Feuil1!$C$1</c:f>
              <c:strCache>
                <c:ptCount val="1"/>
                <c:pt idx="0">
                  <c:v>Norme de convergence</c:v>
                </c:pt>
              </c:strCache>
            </c:strRef>
          </c:tx>
          <c:spPr>
            <a:ln w="22225" cap="rnd">
              <a:solidFill>
                <a:srgbClr val="C00000"/>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2-E9B3-481F-91C2-4AA5240DDB8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E9B3-481F-91C2-4AA5240DDB8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4-E9B3-481F-91C2-4AA5240DDB8D}"/>
                </c:ext>
                <c:ext xmlns:c15="http://schemas.microsoft.com/office/drawing/2012/chart" uri="{CE6537A1-D6FC-4f65-9D91-7224C49458BB}"/>
              </c:extLst>
            </c:dLbl>
            <c:dLbl>
              <c:idx val="3"/>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9B3-481F-91C2-4AA5240DDB8D}"/>
                </c:ex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00000"/>
                    </a:solidFill>
                    <a:latin typeface="Garamond" panose="02020404030301010803" pitchFamily="18" charset="0"/>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Feuil1!$A$2:$A$5</c:f>
              <c:numCache>
                <c:formatCode>General</c:formatCode>
                <c:ptCount val="4"/>
                <c:pt idx="0">
                  <c:v>2020</c:v>
                </c:pt>
                <c:pt idx="1">
                  <c:v>2021</c:v>
                </c:pt>
                <c:pt idx="2">
                  <c:v>2022</c:v>
                </c:pt>
                <c:pt idx="3">
                  <c:v>2023</c:v>
                </c:pt>
              </c:numCache>
            </c:numRef>
          </c:cat>
          <c:val>
            <c:numRef>
              <c:f>Feuil1!$C$2:$C$5</c:f>
              <c:numCache>
                <c:formatCode>General</c:formatCode>
                <c:ptCount val="4"/>
                <c:pt idx="0">
                  <c:v>70</c:v>
                </c:pt>
                <c:pt idx="1">
                  <c:v>70</c:v>
                </c:pt>
                <c:pt idx="2">
                  <c:v>70</c:v>
                </c:pt>
                <c:pt idx="3">
                  <c:v>70</c:v>
                </c:pt>
              </c:numCache>
            </c:numRef>
          </c:val>
          <c:smooth val="0"/>
          <c:extLst xmlns:c16r2="http://schemas.microsoft.com/office/drawing/2015/06/chart">
            <c:ext xmlns:c16="http://schemas.microsoft.com/office/drawing/2014/chart" uri="{C3380CC4-5D6E-409C-BE32-E72D297353CC}">
              <c16:uniqueId val="{00000006-E9B3-481F-91C2-4AA5240DDB8D}"/>
            </c:ext>
          </c:extLst>
        </c:ser>
        <c:dLbls>
          <c:showLegendKey val="0"/>
          <c:showVal val="0"/>
          <c:showCatName val="0"/>
          <c:showSerName val="0"/>
          <c:showPercent val="0"/>
          <c:showBubbleSize val="0"/>
        </c:dLbls>
        <c:marker val="1"/>
        <c:smooth val="0"/>
        <c:axId val="231794576"/>
        <c:axId val="231794184"/>
      </c:lineChart>
      <c:catAx>
        <c:axId val="231794576"/>
        <c:scaling>
          <c:orientation val="minMax"/>
        </c:scaling>
        <c:delete val="0"/>
        <c:axPos val="b"/>
        <c:numFmt formatCode="General" sourceLinked="1"/>
        <c:majorTickMark val="out"/>
        <c:minorTickMark val="none"/>
        <c:tickLblPos val="nextTo"/>
        <c:spPr>
          <a:noFill/>
          <a:ln w="12700" cap="flat" cmpd="sng" algn="ctr">
            <a:solidFill>
              <a:srgbClr val="006666"/>
            </a:solidFill>
            <a:round/>
          </a:ln>
          <a:effectLst/>
        </c:spPr>
        <c:txPr>
          <a:bodyPr rot="-60000000" spcFirstLastPara="1" vertOverflow="ellipsis" vert="horz" wrap="square" anchor="ctr" anchorCtr="1"/>
          <a:lstStyle/>
          <a:p>
            <a:pPr>
              <a:defRPr sz="900" b="1" i="0" u="none" strike="noStrike" kern="1200" baseline="0">
                <a:solidFill>
                  <a:srgbClr val="006666"/>
                </a:solidFill>
                <a:latin typeface="Garamond" panose="02020404030301010803" pitchFamily="18" charset="0"/>
                <a:ea typeface="+mn-ea"/>
                <a:cs typeface="+mn-cs"/>
              </a:defRPr>
            </a:pPr>
            <a:endParaRPr lang="fr-FR"/>
          </a:p>
        </c:txPr>
        <c:crossAx val="231794184"/>
        <c:crosses val="autoZero"/>
        <c:auto val="1"/>
        <c:lblAlgn val="ctr"/>
        <c:lblOffset val="100"/>
        <c:noMultiLvlLbl val="0"/>
      </c:catAx>
      <c:valAx>
        <c:axId val="231794184"/>
        <c:scaling>
          <c:orientation val="minMax"/>
        </c:scaling>
        <c:delete val="1"/>
        <c:axPos val="l"/>
        <c:numFmt formatCode="0.00" sourceLinked="1"/>
        <c:majorTickMark val="none"/>
        <c:minorTickMark val="none"/>
        <c:tickLblPos val="nextTo"/>
        <c:crossAx val="231794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6666"/>
              </a:solidFill>
              <a:latin typeface="Garamond" panose="02020404030301010803" pitchFamily="18"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solidFill>
            <a:srgbClr val="006666"/>
          </a:solidFill>
          <a:latin typeface="Garamond" panose="02020404030301010803" pitchFamily="18"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11576626240352E-2"/>
          <c:y val="7.0558050032071842E-2"/>
          <c:w val="0.90297684674751932"/>
          <c:h val="0.77534508795765511"/>
        </c:manualLayout>
      </c:layout>
      <c:lineChart>
        <c:grouping val="standard"/>
        <c:varyColors val="0"/>
        <c:ser>
          <c:idx val="0"/>
          <c:order val="0"/>
          <c:tx>
            <c:strRef>
              <c:f>Feuil1!$B$1</c:f>
              <c:strCache>
                <c:ptCount val="1"/>
                <c:pt idx="0">
                  <c:v>Inflation</c:v>
                </c:pt>
              </c:strCache>
            </c:strRef>
          </c:tx>
          <c:spPr>
            <a:ln w="22225" cap="rnd">
              <a:solidFill>
                <a:srgbClr val="006666"/>
              </a:solidFill>
              <a:round/>
            </a:ln>
            <a:effectLst/>
          </c:spPr>
          <c:marker>
            <c:symbol val="circle"/>
            <c:size val="5"/>
            <c:spPr>
              <a:solidFill>
                <a:srgbClr val="006666"/>
              </a:solidFill>
              <a:ln w="9525">
                <a:solidFill>
                  <a:schemeClr val="bg1"/>
                </a:solidFill>
              </a:ln>
              <a:effectLst/>
            </c:spPr>
          </c:marker>
          <c:dLbls>
            <c:dLbl>
              <c:idx val="0"/>
              <c:layout>
                <c:manualLayout>
                  <c:x val="-7.2862784781386442E-2"/>
                  <c:y val="-5.17520115774240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06A-4B87-8749-BE213AAEF22F}"/>
                </c:ext>
                <c:ext xmlns:c15="http://schemas.microsoft.com/office/drawing/2012/chart" uri="{CE6537A1-D6FC-4f65-9D91-7224C49458BB}">
                  <c15:layout/>
                </c:ext>
              </c:extLst>
            </c:dLbl>
            <c:dLbl>
              <c:idx val="1"/>
              <c:layout>
                <c:manualLayout>
                  <c:x val="-6.9353096868365077E-2"/>
                  <c:y val="5.12703907380606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84B-4393-A073-975C2FDDA3A3}"/>
                </c:ext>
                <c:ext xmlns:c15="http://schemas.microsoft.com/office/drawing/2012/chart" uri="{CE6537A1-D6FC-4f65-9D91-7224C49458BB}">
                  <c15:layout/>
                </c:ext>
              </c:extLst>
            </c:dLbl>
            <c:dLbl>
              <c:idx val="3"/>
              <c:layout>
                <c:manualLayout>
                  <c:x val="-4.9007804564671971E-2"/>
                  <c:y val="3.80851848297665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06A-4B87-8749-BE213AAEF22F}"/>
                </c:ext>
                <c:ext xmlns:c15="http://schemas.microsoft.com/office/drawing/2012/chart" uri="{CE6537A1-D6FC-4f65-9D91-7224C49458BB}">
                  <c15:layout/>
                </c:ext>
              </c:extLst>
            </c:dLbl>
            <c:dLbl>
              <c:idx val="4"/>
              <c:layout>
                <c:manualLayout>
                  <c:x val="-2.6993891748453479E-2"/>
                  <c:y val="6.02836468885671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E31-4A1A-B060-35CE2851A8A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006666"/>
                    </a:solidFill>
                    <a:latin typeface="Bookman Old Style" panose="02050604050505020204" pitchFamily="18" charset="0"/>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noFill/>
                      <a:round/>
                    </a:ln>
                    <a:effectLst/>
                  </c:spPr>
                </c15:leaderLines>
              </c:ext>
            </c:extLst>
          </c:dLbls>
          <c:cat>
            <c:numRef>
              <c:f>Feuil1!$A$2:$A$7</c:f>
              <c:numCache>
                <c:formatCode>General</c:formatCode>
                <c:ptCount val="6"/>
                <c:pt idx="0">
                  <c:v>2015</c:v>
                </c:pt>
                <c:pt idx="1">
                  <c:v>2016</c:v>
                </c:pt>
                <c:pt idx="2">
                  <c:v>2017</c:v>
                </c:pt>
                <c:pt idx="3">
                  <c:v>2018</c:v>
                </c:pt>
                <c:pt idx="4">
                  <c:v>2019</c:v>
                </c:pt>
                <c:pt idx="5">
                  <c:v>2020</c:v>
                </c:pt>
              </c:numCache>
            </c:numRef>
          </c:cat>
          <c:val>
            <c:numRef>
              <c:f>Feuil1!$B$2:$B$7</c:f>
              <c:numCache>
                <c:formatCode>General</c:formatCode>
                <c:ptCount val="6"/>
                <c:pt idx="0">
                  <c:v>0.2</c:v>
                </c:pt>
                <c:pt idx="1">
                  <c:v>-0.8</c:v>
                </c:pt>
                <c:pt idx="2">
                  <c:v>1.8</c:v>
                </c:pt>
                <c:pt idx="3">
                  <c:v>0.8</c:v>
                </c:pt>
                <c:pt idx="4">
                  <c:v>-0.9</c:v>
                </c:pt>
              </c:numCache>
            </c:numRef>
          </c:val>
          <c:smooth val="1"/>
          <c:extLst xmlns:c16r2="http://schemas.microsoft.com/office/drawing/2015/06/chart">
            <c:ext xmlns:c16="http://schemas.microsoft.com/office/drawing/2014/chart" uri="{C3380CC4-5D6E-409C-BE32-E72D297353CC}">
              <c16:uniqueId val="{00000002-B06A-4B87-8749-BE213AAEF22F}"/>
            </c:ext>
          </c:extLst>
        </c:ser>
        <c:ser>
          <c:idx val="1"/>
          <c:order val="1"/>
          <c:tx>
            <c:strRef>
              <c:f>Feuil1!$C$1</c:f>
              <c:strCache>
                <c:ptCount val="1"/>
                <c:pt idx="0">
                  <c:v>Projection</c:v>
                </c:pt>
              </c:strCache>
            </c:strRef>
          </c:tx>
          <c:spPr>
            <a:ln w="22225" cap="rnd">
              <a:solidFill>
                <a:srgbClr val="C00000"/>
              </a:solidFill>
              <a:prstDash val="dash"/>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4-B06A-4B87-8749-BE213AAEF22F}"/>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5-B06A-4B87-8749-BE213AAEF22F}"/>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6-B06A-4B87-8749-BE213AAEF22F}"/>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7-B06A-4B87-8749-BE213AAEF22F}"/>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1-9E31-4A1A-B060-35CE2851A8A4}"/>
                </c:ext>
                <c:ext xmlns:c15="http://schemas.microsoft.com/office/drawing/2012/chart" uri="{CE6537A1-D6FC-4f65-9D91-7224C49458BB}"/>
              </c:extLst>
            </c:dLbl>
            <c:numFmt formatCode="#,##0.0" sourceLinked="0"/>
            <c:spPr>
              <a:noFill/>
              <a:ln>
                <a:noFill/>
              </a:ln>
              <a:effectLst/>
            </c:spPr>
            <c:txPr>
              <a:bodyPr rot="0" spcFirstLastPara="1" vertOverflow="ellipsis" vert="horz" wrap="square" anchor="ctr" anchorCtr="1"/>
              <a:lstStyle/>
              <a:p>
                <a:pPr>
                  <a:defRPr sz="900" b="0" i="0" u="none" strike="noStrike" kern="1200" baseline="0">
                    <a:solidFill>
                      <a:srgbClr val="006666"/>
                    </a:solidFill>
                    <a:latin typeface="Bookman Old Style" panose="02050604050505020204" pitchFamily="18" charset="0"/>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Feuil1!$A$2:$A$7</c:f>
              <c:numCache>
                <c:formatCode>General</c:formatCode>
                <c:ptCount val="6"/>
                <c:pt idx="0">
                  <c:v>2015</c:v>
                </c:pt>
                <c:pt idx="1">
                  <c:v>2016</c:v>
                </c:pt>
                <c:pt idx="2">
                  <c:v>2017</c:v>
                </c:pt>
                <c:pt idx="3">
                  <c:v>2018</c:v>
                </c:pt>
                <c:pt idx="4">
                  <c:v>2019</c:v>
                </c:pt>
                <c:pt idx="5">
                  <c:v>2020</c:v>
                </c:pt>
              </c:numCache>
            </c:numRef>
          </c:cat>
          <c:val>
            <c:numRef>
              <c:f>Feuil1!$C$2:$C$7</c:f>
              <c:numCache>
                <c:formatCode>General</c:formatCode>
                <c:ptCount val="6"/>
                <c:pt idx="4">
                  <c:v>-0.9</c:v>
                </c:pt>
                <c:pt idx="5">
                  <c:v>3</c:v>
                </c:pt>
              </c:numCache>
            </c:numRef>
          </c:val>
          <c:smooth val="1"/>
          <c:extLst xmlns:c16r2="http://schemas.microsoft.com/office/drawing/2015/06/chart">
            <c:ext xmlns:c16="http://schemas.microsoft.com/office/drawing/2014/chart" uri="{C3380CC4-5D6E-409C-BE32-E72D297353CC}">
              <c16:uniqueId val="{00000008-B06A-4B87-8749-BE213AAEF22F}"/>
            </c:ext>
          </c:extLst>
        </c:ser>
        <c:dLbls>
          <c:dLblPos val="t"/>
          <c:showLegendKey val="0"/>
          <c:showVal val="1"/>
          <c:showCatName val="0"/>
          <c:showSerName val="0"/>
          <c:showPercent val="0"/>
          <c:showBubbleSize val="0"/>
        </c:dLbls>
        <c:marker val="1"/>
        <c:smooth val="0"/>
        <c:axId val="115852016"/>
        <c:axId val="115845744"/>
        <c:extLst xmlns:c16r2="http://schemas.microsoft.com/office/drawing/2015/06/chart">
          <c:ext xmlns:c15="http://schemas.microsoft.com/office/drawing/2012/chart" uri="{02D57815-91ED-43cb-92C2-25804820EDAC}">
            <c15:filteredLineSeries>
              <c15:ser>
                <c:idx val="2"/>
                <c:order val="2"/>
                <c:tx>
                  <c:strRef>
                    <c:extLst xmlns:c16r2="http://schemas.microsoft.com/office/drawing/2015/06/chart">
                      <c:ext uri="{02D57815-91ED-43cb-92C2-25804820EDAC}">
                        <c15:formulaRef>
                          <c15:sqref>Feuil1!$D$1</c15:sqref>
                        </c15:formulaRef>
                      </c:ext>
                    </c:extLst>
                    <c:strCache>
                      <c:ptCount val="1"/>
                      <c:pt idx="0">
                        <c:v>Norme</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6666"/>
                          </a:solidFill>
                          <a:latin typeface="Bookman Old Style" panose="02050604050505020204" pitchFamily="18" charset="0"/>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Feuil1!$A$2:$A$7</c15:sqref>
                        </c15:formulaRef>
                      </c:ext>
                    </c:extLst>
                    <c:numCache>
                      <c:formatCode>General</c:formatCode>
                      <c:ptCount val="6"/>
                      <c:pt idx="0">
                        <c:v>2015</c:v>
                      </c:pt>
                      <c:pt idx="1">
                        <c:v>2016</c:v>
                      </c:pt>
                      <c:pt idx="2">
                        <c:v>2017</c:v>
                      </c:pt>
                      <c:pt idx="3">
                        <c:v>2018</c:v>
                      </c:pt>
                      <c:pt idx="4">
                        <c:v>2019</c:v>
                      </c:pt>
                      <c:pt idx="5">
                        <c:v>2020</c:v>
                      </c:pt>
                    </c:numCache>
                  </c:numRef>
                </c:cat>
                <c:val>
                  <c:numRef>
                    <c:extLst xmlns:c16r2="http://schemas.microsoft.com/office/drawing/2015/06/chart">
                      <c:ext uri="{02D57815-91ED-43cb-92C2-25804820EDAC}">
                        <c15:formulaRef>
                          <c15:sqref>Feuil1!$D$2:$D$7</c15:sqref>
                        </c15:formulaRef>
                      </c:ext>
                    </c:extLst>
                    <c:numCache>
                      <c:formatCode>General</c:formatCode>
                      <c:ptCount val="6"/>
                      <c:pt idx="0">
                        <c:v>3</c:v>
                      </c:pt>
                      <c:pt idx="1">
                        <c:v>3</c:v>
                      </c:pt>
                      <c:pt idx="2">
                        <c:v>3</c:v>
                      </c:pt>
                      <c:pt idx="3">
                        <c:v>3</c:v>
                      </c:pt>
                      <c:pt idx="4">
                        <c:v>3</c:v>
                      </c:pt>
                      <c:pt idx="5">
                        <c:v>3</c:v>
                      </c:pt>
                    </c:numCache>
                  </c:numRef>
                </c:val>
                <c:smooth val="0"/>
                <c:extLst xmlns:c16r2="http://schemas.microsoft.com/office/drawing/2015/06/chart">
                  <c:ext xmlns:c16="http://schemas.microsoft.com/office/drawing/2014/chart" uri="{C3380CC4-5D6E-409C-BE32-E72D297353CC}">
                    <c16:uniqueId val="{00000009-B06A-4B87-8749-BE213AAEF22F}"/>
                  </c:ext>
                </c:extLst>
              </c15:ser>
            </c15:filteredLineSeries>
          </c:ext>
        </c:extLst>
      </c:lineChart>
      <c:catAx>
        <c:axId val="115852016"/>
        <c:scaling>
          <c:orientation val="minMax"/>
        </c:scaling>
        <c:delete val="0"/>
        <c:axPos val="b"/>
        <c:numFmt formatCode="General" sourceLinked="1"/>
        <c:majorTickMark val="out"/>
        <c:minorTickMark val="none"/>
        <c:tickLblPos val="nextTo"/>
        <c:spPr>
          <a:noFill/>
          <a:ln w="12700" cap="flat" cmpd="sng" algn="ctr">
            <a:solidFill>
              <a:srgbClr val="006666"/>
            </a:solidFill>
            <a:round/>
          </a:ln>
          <a:effectLst/>
        </c:spPr>
        <c:txPr>
          <a:bodyPr rot="-60000000" spcFirstLastPara="1" vertOverflow="ellipsis" vert="horz" wrap="square" anchor="ctr" anchorCtr="1"/>
          <a:lstStyle/>
          <a:p>
            <a:pPr>
              <a:defRPr sz="900" b="1" i="0" u="none" strike="noStrike" kern="1200" baseline="0">
                <a:solidFill>
                  <a:srgbClr val="006666"/>
                </a:solidFill>
                <a:latin typeface="Bookman Old Style" panose="02050604050505020204" pitchFamily="18" charset="0"/>
                <a:ea typeface="+mn-ea"/>
                <a:cs typeface="+mn-cs"/>
              </a:defRPr>
            </a:pPr>
            <a:endParaRPr lang="fr-FR"/>
          </a:p>
        </c:txPr>
        <c:crossAx val="115845744"/>
        <c:crosses val="autoZero"/>
        <c:auto val="1"/>
        <c:lblAlgn val="ctr"/>
        <c:lblOffset val="100"/>
        <c:noMultiLvlLbl val="0"/>
      </c:catAx>
      <c:valAx>
        <c:axId val="115845744"/>
        <c:scaling>
          <c:orientation val="minMax"/>
        </c:scaling>
        <c:delete val="1"/>
        <c:axPos val="l"/>
        <c:numFmt formatCode="General" sourceLinked="1"/>
        <c:majorTickMark val="none"/>
        <c:minorTickMark val="none"/>
        <c:tickLblPos val="nextTo"/>
        <c:crossAx val="1158520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6666"/>
              </a:solidFill>
              <a:latin typeface="Bookman Old Style" panose="02050604050505020204" pitchFamily="18"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solidFill>
            <a:srgbClr val="006666"/>
          </a:solidFill>
          <a:latin typeface="Bookman Old Style" panose="02050604050505020204" pitchFamily="18"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79935275080909E-2"/>
          <c:y val="2.9801143852651608E-2"/>
          <c:w val="0.90507011866235165"/>
          <c:h val="0.75673911911826641"/>
        </c:manualLayout>
      </c:layout>
      <c:barChart>
        <c:barDir val="col"/>
        <c:grouping val="clustered"/>
        <c:varyColors val="0"/>
        <c:ser>
          <c:idx val="0"/>
          <c:order val="0"/>
          <c:tx>
            <c:strRef>
              <c:f>Feuil1!$B$1</c:f>
              <c:strCache>
                <c:ptCount val="1"/>
                <c:pt idx="0">
                  <c:v>Avant Covid-19</c:v>
                </c:pt>
              </c:strCache>
            </c:strRef>
          </c:tx>
          <c:spPr>
            <a:pattFill prst="wdDnDiag">
              <a:fgClr>
                <a:srgbClr val="006666"/>
              </a:fgClr>
              <a:bgClr>
                <a:schemeClr val="bg1"/>
              </a:bgClr>
            </a:pattFill>
            <a:ln>
              <a:noFill/>
            </a:ln>
            <a:effectLst/>
          </c:spPr>
          <c:invertIfNegative val="0"/>
          <c:dPt>
            <c:idx val="4"/>
            <c:invertIfNegative val="0"/>
            <c:bubble3D val="0"/>
            <c:spPr>
              <a:pattFill prst="wdDnDiag">
                <a:fgClr>
                  <a:srgbClr val="006666"/>
                </a:fgClr>
                <a:bgClr>
                  <a:schemeClr val="bg1"/>
                </a:bgClr>
              </a:pattFill>
              <a:ln>
                <a:noFill/>
              </a:ln>
              <a:effectLst/>
            </c:spPr>
            <c:extLst xmlns:c16r2="http://schemas.microsoft.com/office/drawing/2015/06/chart">
              <c:ext xmlns:c16="http://schemas.microsoft.com/office/drawing/2014/chart" uri="{C3380CC4-5D6E-409C-BE32-E72D297353CC}">
                <c16:uniqueId val="{00000005-E195-4CA0-BE66-CCDABFCC93EA}"/>
              </c:ext>
            </c:extLst>
          </c:dPt>
          <c:cat>
            <c:numRef>
              <c:f>Feuil1!$A$2:$A$6</c:f>
              <c:numCache>
                <c:formatCode>General</c:formatCode>
                <c:ptCount val="5"/>
                <c:pt idx="0">
                  <c:v>2016</c:v>
                </c:pt>
                <c:pt idx="1">
                  <c:v>2017</c:v>
                </c:pt>
                <c:pt idx="2">
                  <c:v>2018</c:v>
                </c:pt>
                <c:pt idx="3">
                  <c:v>2019</c:v>
                </c:pt>
                <c:pt idx="4">
                  <c:v>2020</c:v>
                </c:pt>
              </c:numCache>
            </c:numRef>
          </c:cat>
          <c:val>
            <c:numRef>
              <c:f>Feuil1!$B$2:$B$6</c:f>
              <c:numCache>
                <c:formatCode>General</c:formatCode>
                <c:ptCount val="5"/>
                <c:pt idx="4">
                  <c:v>1.8</c:v>
                </c:pt>
              </c:numCache>
            </c:numRef>
          </c:val>
          <c:extLst xmlns:c16r2="http://schemas.microsoft.com/office/drawing/2015/06/chart">
            <c:ext xmlns:c16="http://schemas.microsoft.com/office/drawing/2014/chart" uri="{C3380CC4-5D6E-409C-BE32-E72D297353CC}">
              <c16:uniqueId val="{00000000-E1D9-40BE-8D81-E752A6A1FF11}"/>
            </c:ext>
          </c:extLst>
        </c:ser>
        <c:ser>
          <c:idx val="1"/>
          <c:order val="1"/>
          <c:tx>
            <c:strRef>
              <c:f>Feuil1!$C$1</c:f>
              <c:strCache>
                <c:ptCount val="1"/>
                <c:pt idx="0">
                  <c:v>Déficit budgétaire global, dons compris (% du PIB)</c:v>
                </c:pt>
              </c:strCache>
            </c:strRef>
          </c:tx>
          <c:spPr>
            <a:solidFill>
              <a:srgbClr val="006666"/>
            </a:solidFill>
            <a:ln>
              <a:noFill/>
            </a:ln>
            <a:effectLst/>
          </c:spPr>
          <c:invertIfNegative val="0"/>
          <c:dPt>
            <c:idx val="4"/>
            <c:invertIfNegative val="0"/>
            <c:bubble3D val="0"/>
            <c:spPr>
              <a:pattFill prst="wdDnDiag">
                <a:fgClr>
                  <a:srgbClr val="C00000"/>
                </a:fgClr>
                <a:bgClr>
                  <a:schemeClr val="bg1"/>
                </a:bgClr>
              </a:pattFill>
              <a:ln>
                <a:noFill/>
              </a:ln>
              <a:effectLst/>
            </c:spPr>
            <c:extLst xmlns:c16r2="http://schemas.microsoft.com/office/drawing/2015/06/chart">
              <c:ext xmlns:c16="http://schemas.microsoft.com/office/drawing/2014/chart" uri="{C3380CC4-5D6E-409C-BE32-E72D297353CC}">
                <c16:uniqueId val="{00000003-E195-4CA0-BE66-CCDABFCC93EA}"/>
              </c:ext>
            </c:extLst>
          </c:dPt>
          <c:cat>
            <c:numRef>
              <c:f>Feuil1!$A$2:$A$6</c:f>
              <c:numCache>
                <c:formatCode>General</c:formatCode>
                <c:ptCount val="5"/>
                <c:pt idx="0">
                  <c:v>2016</c:v>
                </c:pt>
                <c:pt idx="1">
                  <c:v>2017</c:v>
                </c:pt>
                <c:pt idx="2">
                  <c:v>2018</c:v>
                </c:pt>
                <c:pt idx="3">
                  <c:v>2019</c:v>
                </c:pt>
                <c:pt idx="4">
                  <c:v>2020</c:v>
                </c:pt>
              </c:numCache>
            </c:numRef>
          </c:cat>
          <c:val>
            <c:numRef>
              <c:f>Feuil1!$C$2:$C$6</c:f>
              <c:numCache>
                <c:formatCode>0.0</c:formatCode>
                <c:ptCount val="5"/>
                <c:pt idx="0">
                  <c:v>4.4000000000000004</c:v>
                </c:pt>
                <c:pt idx="1">
                  <c:v>4.3</c:v>
                </c:pt>
                <c:pt idx="2">
                  <c:v>2.9</c:v>
                </c:pt>
                <c:pt idx="3">
                  <c:v>0.5</c:v>
                </c:pt>
                <c:pt idx="4">
                  <c:v>5.0999999999999996</c:v>
                </c:pt>
              </c:numCache>
            </c:numRef>
          </c:val>
          <c:extLst xmlns:c16r2="http://schemas.microsoft.com/office/drawing/2015/06/chart">
            <c:ext xmlns:c16="http://schemas.microsoft.com/office/drawing/2014/chart" uri="{C3380CC4-5D6E-409C-BE32-E72D297353CC}">
              <c16:uniqueId val="{00000002-E195-4CA0-BE66-CCDABFCC93EA}"/>
            </c:ext>
          </c:extLst>
        </c:ser>
        <c:dLbls>
          <c:showLegendKey val="0"/>
          <c:showVal val="0"/>
          <c:showCatName val="0"/>
          <c:showSerName val="0"/>
          <c:showPercent val="0"/>
          <c:showBubbleSize val="0"/>
        </c:dLbls>
        <c:gapWidth val="117"/>
        <c:overlap val="-27"/>
        <c:axId val="115846528"/>
        <c:axId val="115849272"/>
      </c:barChart>
      <c:catAx>
        <c:axId val="115846528"/>
        <c:scaling>
          <c:orientation val="minMax"/>
        </c:scaling>
        <c:delete val="0"/>
        <c:axPos val="b"/>
        <c:numFmt formatCode="General" sourceLinked="1"/>
        <c:majorTickMark val="out"/>
        <c:minorTickMark val="none"/>
        <c:tickLblPos val="low"/>
        <c:spPr>
          <a:noFill/>
          <a:ln w="12700" cap="flat" cmpd="sng" algn="ctr">
            <a:solidFill>
              <a:srgbClr val="006666"/>
            </a:solidFill>
            <a:round/>
          </a:ln>
          <a:effectLst/>
        </c:spPr>
        <c:txPr>
          <a:bodyPr rot="-60000000" spcFirstLastPara="1" vertOverflow="ellipsis" vert="horz" wrap="square" anchor="ctr" anchorCtr="1"/>
          <a:lstStyle/>
          <a:p>
            <a:pPr>
              <a:defRPr sz="900" b="1" i="0" u="none" strike="noStrike" kern="1200" baseline="0">
                <a:solidFill>
                  <a:srgbClr val="006666"/>
                </a:solidFill>
                <a:latin typeface="Bookman Old Style" panose="02050604050505020204" pitchFamily="18" charset="0"/>
                <a:ea typeface="+mn-ea"/>
                <a:cs typeface="+mn-cs"/>
              </a:defRPr>
            </a:pPr>
            <a:endParaRPr lang="fr-FR"/>
          </a:p>
        </c:txPr>
        <c:crossAx val="115849272"/>
        <c:crosses val="autoZero"/>
        <c:auto val="0"/>
        <c:lblAlgn val="ctr"/>
        <c:lblOffset val="100"/>
        <c:noMultiLvlLbl val="0"/>
      </c:catAx>
      <c:valAx>
        <c:axId val="115849272"/>
        <c:scaling>
          <c:orientation val="minMax"/>
          <c:max val="9"/>
          <c:min val="0"/>
        </c:scaling>
        <c:delete val="1"/>
        <c:axPos val="l"/>
        <c:numFmt formatCode="General" sourceLinked="1"/>
        <c:majorTickMark val="out"/>
        <c:minorTickMark val="none"/>
        <c:tickLblPos val="nextTo"/>
        <c:crossAx val="115846528"/>
        <c:crosses val="autoZero"/>
        <c:crossBetween val="between"/>
      </c:valAx>
      <c:spPr>
        <a:noFill/>
        <a:ln>
          <a:noFill/>
        </a:ln>
        <a:effectLst/>
      </c:spPr>
    </c:plotArea>
    <c:plotVisOnly val="1"/>
    <c:dispBlanksAs val="gap"/>
    <c:showDLblsOverMax val="0"/>
  </c:chart>
  <c:spPr>
    <a:noFill/>
    <a:ln>
      <a:noFill/>
    </a:ln>
    <a:effectLst/>
  </c:spPr>
  <c:txPr>
    <a:bodyPr/>
    <a:lstStyle/>
    <a:p>
      <a:pPr>
        <a:defRPr sz="900" b="1">
          <a:solidFill>
            <a:srgbClr val="006666"/>
          </a:solidFill>
          <a:latin typeface="Bookman Old Style" panose="02050604050505020204" pitchFamily="18" charset="0"/>
        </a:defRPr>
      </a:pPr>
      <a:endParaRPr lang="fr-FR"/>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Dette en % du PIB</c:v>
                </c:pt>
              </c:strCache>
            </c:strRef>
          </c:tx>
          <c:spPr>
            <a:solidFill>
              <a:srgbClr val="006666"/>
            </a:solidFill>
            <a:ln>
              <a:noFill/>
            </a:ln>
            <a:effectLst/>
          </c:spPr>
          <c:invertIfNegative val="0"/>
          <c:dPt>
            <c:idx val="4"/>
            <c:invertIfNegative val="0"/>
            <c:bubble3D val="0"/>
            <c:spPr>
              <a:solidFill>
                <a:srgbClr val="005E5C"/>
              </a:solidFill>
              <a:ln>
                <a:solidFill>
                  <a:srgbClr val="008080"/>
                </a:solidFill>
              </a:ln>
              <a:effectLst/>
            </c:spPr>
            <c:extLst xmlns:c16r2="http://schemas.microsoft.com/office/drawing/2015/06/chart">
              <c:ext xmlns:c16="http://schemas.microsoft.com/office/drawing/2014/chart" uri="{C3380CC4-5D6E-409C-BE32-E72D297353CC}">
                <c16:uniqueId val="{00000001-0E3C-4FBA-9AF6-36AF6273C202}"/>
              </c:ext>
            </c:extLst>
          </c:dPt>
          <c:dPt>
            <c:idx val="5"/>
            <c:invertIfNegative val="0"/>
            <c:bubble3D val="0"/>
            <c:spPr>
              <a:pattFill prst="wdDnDiag">
                <a:fgClr>
                  <a:srgbClr val="FF0000"/>
                </a:fgClr>
                <a:bgClr>
                  <a:schemeClr val="bg1"/>
                </a:bgClr>
              </a:pattFill>
              <a:ln>
                <a:noFill/>
              </a:ln>
              <a:effectLst/>
            </c:spPr>
            <c:extLst xmlns:c16r2="http://schemas.microsoft.com/office/drawing/2015/06/chart">
              <c:ext xmlns:c16="http://schemas.microsoft.com/office/drawing/2014/chart" uri="{C3380CC4-5D6E-409C-BE32-E72D297353CC}">
                <c16:uniqueId val="{00000002-6C62-4F42-AE61-6EA867A19B16}"/>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C00000"/>
                    </a:solidFill>
                    <a:latin typeface="Garamond" panose="02020404030301010803" pitchFamily="18"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2015</c:v>
                </c:pt>
                <c:pt idx="1">
                  <c:v>2016</c:v>
                </c:pt>
                <c:pt idx="2">
                  <c:v>2017</c:v>
                </c:pt>
                <c:pt idx="3">
                  <c:v>2018</c:v>
                </c:pt>
                <c:pt idx="4">
                  <c:v>2019</c:v>
                </c:pt>
                <c:pt idx="5">
                  <c:v>2020</c:v>
                </c:pt>
              </c:numCache>
            </c:numRef>
          </c:cat>
          <c:val>
            <c:numRef>
              <c:f>Feuil1!$B$2:$B$7</c:f>
              <c:numCache>
                <c:formatCode>0.00</c:formatCode>
                <c:ptCount val="6"/>
                <c:pt idx="0">
                  <c:v>30.901343776911101</c:v>
                </c:pt>
                <c:pt idx="1">
                  <c:v>35.87334034714064</c:v>
                </c:pt>
                <c:pt idx="2">
                  <c:v>39.69233966889081</c:v>
                </c:pt>
                <c:pt idx="3">
                  <c:v>41.1</c:v>
                </c:pt>
                <c:pt idx="4">
                  <c:v>41.2</c:v>
                </c:pt>
                <c:pt idx="5">
                  <c:v>46.1</c:v>
                </c:pt>
              </c:numCache>
            </c:numRef>
          </c:val>
          <c:extLst xmlns:c16r2="http://schemas.microsoft.com/office/drawing/2015/06/chart">
            <c:ext xmlns:c16="http://schemas.microsoft.com/office/drawing/2014/chart" uri="{C3380CC4-5D6E-409C-BE32-E72D297353CC}">
              <c16:uniqueId val="{00000000-E9B3-481F-91C2-4AA5240DDB8D}"/>
            </c:ext>
          </c:extLst>
        </c:ser>
        <c:dLbls>
          <c:showLegendKey val="0"/>
          <c:showVal val="0"/>
          <c:showCatName val="0"/>
          <c:showSerName val="0"/>
          <c:showPercent val="0"/>
          <c:showBubbleSize val="0"/>
        </c:dLbls>
        <c:gapWidth val="185"/>
        <c:axId val="115846920"/>
        <c:axId val="115847312"/>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Feuil1!$D$1</c15:sqref>
                        </c15:formulaRef>
                      </c:ext>
                    </c:extLst>
                    <c:strCache>
                      <c:ptCount val="1"/>
                      <c:pt idx="0">
                        <c:v>Série 3</c:v>
                      </c:pt>
                    </c:strCache>
                  </c:strRef>
                </c:tx>
                <c:spPr>
                  <a:solidFill>
                    <a:schemeClr val="accent3"/>
                  </a:solidFill>
                  <a:ln>
                    <a:noFill/>
                  </a:ln>
                  <a:effectLst/>
                </c:spPr>
                <c:invertIfNegative val="0"/>
                <c:cat>
                  <c:numRef>
                    <c:extLst xmlns:c16r2="http://schemas.microsoft.com/office/drawing/2015/06/chart">
                      <c:ext uri="{02D57815-91ED-43cb-92C2-25804820EDAC}">
                        <c15:formulaRef>
                          <c15:sqref>Feuil1!$A$2:$A$7</c15:sqref>
                        </c15:formulaRef>
                      </c:ext>
                    </c:extLst>
                    <c:numCache>
                      <c:formatCode>General</c:formatCode>
                      <c:ptCount val="6"/>
                      <c:pt idx="0">
                        <c:v>2015</c:v>
                      </c:pt>
                      <c:pt idx="1">
                        <c:v>2016</c:v>
                      </c:pt>
                      <c:pt idx="2">
                        <c:v>2017</c:v>
                      </c:pt>
                      <c:pt idx="3">
                        <c:v>2018</c:v>
                      </c:pt>
                      <c:pt idx="4">
                        <c:v>2019</c:v>
                      </c:pt>
                      <c:pt idx="5">
                        <c:v>2020</c:v>
                      </c:pt>
                    </c:numCache>
                  </c:numRef>
                </c:cat>
                <c:val>
                  <c:numRef>
                    <c:extLst xmlns:c16r2="http://schemas.microsoft.com/office/drawing/2015/06/chart">
                      <c:ext uri="{02D57815-91ED-43cb-92C2-25804820EDAC}">
                        <c15:formulaRef>
                          <c15:sqref>Feuil1!$D$2:$D$7</c15:sqref>
                        </c15:formulaRef>
                      </c:ext>
                    </c:extLst>
                    <c:numCache>
                      <c:formatCode>General</c:formatCode>
                      <c:ptCount val="6"/>
                      <c:pt idx="0">
                        <c:v>2</c:v>
                      </c:pt>
                      <c:pt idx="1">
                        <c:v>2</c:v>
                      </c:pt>
                      <c:pt idx="2">
                        <c:v>3</c:v>
                      </c:pt>
                      <c:pt idx="3">
                        <c:v>5</c:v>
                      </c:pt>
                    </c:numCache>
                  </c:numRef>
                </c:val>
                <c:extLst xmlns:c16r2="http://schemas.microsoft.com/office/drawing/2015/06/chart">
                  <c:ext xmlns:c16="http://schemas.microsoft.com/office/drawing/2014/chart" uri="{C3380CC4-5D6E-409C-BE32-E72D297353CC}">
                    <c16:uniqueId val="{00000007-E9B3-481F-91C2-4AA5240DDB8D}"/>
                  </c:ext>
                </c:extLst>
              </c15:ser>
            </c15:filteredBarSeries>
          </c:ext>
        </c:extLst>
      </c:barChart>
      <c:lineChart>
        <c:grouping val="standard"/>
        <c:varyColors val="0"/>
        <c:ser>
          <c:idx val="1"/>
          <c:order val="1"/>
          <c:tx>
            <c:strRef>
              <c:f>Feuil1!$C$1</c:f>
              <c:strCache>
                <c:ptCount val="1"/>
                <c:pt idx="0">
                  <c:v>Norme de convergence</c:v>
                </c:pt>
              </c:strCache>
            </c:strRef>
          </c:tx>
          <c:spPr>
            <a:ln w="22225" cap="rnd">
              <a:solidFill>
                <a:srgbClr val="C00000"/>
              </a:solidFill>
              <a:round/>
            </a:ln>
            <a:effectLst/>
          </c:spPr>
          <c:marker>
            <c:symbol val="none"/>
          </c:marker>
          <c:dLbls>
            <c:dLbl>
              <c:idx val="0"/>
              <c:delete val="1"/>
              <c:extLst xmlns:c16r2="http://schemas.microsoft.com/office/drawing/2015/06/chart">
                <c:ext xmlns:c16="http://schemas.microsoft.com/office/drawing/2014/chart" uri="{C3380CC4-5D6E-409C-BE32-E72D297353CC}">
                  <c16:uniqueId val="{00000002-E9B3-481F-91C2-4AA5240DDB8D}"/>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3-E9B3-481F-91C2-4AA5240DDB8D}"/>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4-E9B3-481F-91C2-4AA5240DDB8D}"/>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5-E9B3-481F-91C2-4AA5240DDB8D}"/>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2-2124-2843-ACD5-783E4E882B72}"/>
                </c:ex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rgbClr val="C00000"/>
                    </a:solidFill>
                    <a:latin typeface="Garamond" panose="02020404030301010803" pitchFamily="18" charset="0"/>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Feuil1!$A$2:$A$7</c:f>
              <c:numCache>
                <c:formatCode>General</c:formatCode>
                <c:ptCount val="6"/>
                <c:pt idx="0">
                  <c:v>2015</c:v>
                </c:pt>
                <c:pt idx="1">
                  <c:v>2016</c:v>
                </c:pt>
                <c:pt idx="2">
                  <c:v>2017</c:v>
                </c:pt>
                <c:pt idx="3">
                  <c:v>2018</c:v>
                </c:pt>
                <c:pt idx="4">
                  <c:v>2019</c:v>
                </c:pt>
                <c:pt idx="5">
                  <c:v>2020</c:v>
                </c:pt>
              </c:numCache>
            </c:numRef>
          </c:cat>
          <c:val>
            <c:numRef>
              <c:f>Feuil1!$C$2:$C$7</c:f>
              <c:numCache>
                <c:formatCode>General</c:formatCode>
                <c:ptCount val="6"/>
                <c:pt idx="0">
                  <c:v>70</c:v>
                </c:pt>
                <c:pt idx="1">
                  <c:v>70</c:v>
                </c:pt>
                <c:pt idx="2">
                  <c:v>70</c:v>
                </c:pt>
                <c:pt idx="3">
                  <c:v>70</c:v>
                </c:pt>
                <c:pt idx="4">
                  <c:v>70</c:v>
                </c:pt>
                <c:pt idx="5">
                  <c:v>70</c:v>
                </c:pt>
              </c:numCache>
            </c:numRef>
          </c:val>
          <c:smooth val="0"/>
          <c:extLst xmlns:c16r2="http://schemas.microsoft.com/office/drawing/2015/06/chart">
            <c:ext xmlns:c16="http://schemas.microsoft.com/office/drawing/2014/chart" uri="{C3380CC4-5D6E-409C-BE32-E72D297353CC}">
              <c16:uniqueId val="{00000006-E9B3-481F-91C2-4AA5240DDB8D}"/>
            </c:ext>
          </c:extLst>
        </c:ser>
        <c:dLbls>
          <c:showLegendKey val="0"/>
          <c:showVal val="0"/>
          <c:showCatName val="0"/>
          <c:showSerName val="0"/>
          <c:showPercent val="0"/>
          <c:showBubbleSize val="0"/>
        </c:dLbls>
        <c:marker val="1"/>
        <c:smooth val="0"/>
        <c:axId val="115846920"/>
        <c:axId val="115847312"/>
      </c:lineChart>
      <c:catAx>
        <c:axId val="115846920"/>
        <c:scaling>
          <c:orientation val="minMax"/>
        </c:scaling>
        <c:delete val="0"/>
        <c:axPos val="b"/>
        <c:numFmt formatCode="General" sourceLinked="1"/>
        <c:majorTickMark val="out"/>
        <c:minorTickMark val="none"/>
        <c:tickLblPos val="nextTo"/>
        <c:spPr>
          <a:noFill/>
          <a:ln w="12700" cap="flat" cmpd="sng" algn="ctr">
            <a:solidFill>
              <a:srgbClr val="006666"/>
            </a:solidFill>
            <a:round/>
          </a:ln>
          <a:effectLst/>
        </c:spPr>
        <c:txPr>
          <a:bodyPr rot="-60000000" spcFirstLastPara="1" vertOverflow="ellipsis" vert="horz" wrap="square" anchor="ctr" anchorCtr="1"/>
          <a:lstStyle/>
          <a:p>
            <a:pPr>
              <a:defRPr sz="900" b="1" i="0" u="none" strike="noStrike" kern="1200" baseline="0">
                <a:solidFill>
                  <a:srgbClr val="006666"/>
                </a:solidFill>
                <a:latin typeface="Garamond" panose="02020404030301010803" pitchFamily="18" charset="0"/>
                <a:ea typeface="+mn-ea"/>
                <a:cs typeface="+mn-cs"/>
              </a:defRPr>
            </a:pPr>
            <a:endParaRPr lang="fr-FR"/>
          </a:p>
        </c:txPr>
        <c:crossAx val="115847312"/>
        <c:crosses val="autoZero"/>
        <c:auto val="1"/>
        <c:lblAlgn val="ctr"/>
        <c:lblOffset val="100"/>
        <c:noMultiLvlLbl val="0"/>
      </c:catAx>
      <c:valAx>
        <c:axId val="115847312"/>
        <c:scaling>
          <c:orientation val="minMax"/>
        </c:scaling>
        <c:delete val="1"/>
        <c:axPos val="l"/>
        <c:numFmt formatCode="0.00" sourceLinked="1"/>
        <c:majorTickMark val="none"/>
        <c:minorTickMark val="none"/>
        <c:tickLblPos val="nextTo"/>
        <c:crossAx val="115846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rgbClr val="006666"/>
              </a:solidFill>
              <a:latin typeface="Garamond" panose="02020404030301010803" pitchFamily="18" charset="0"/>
              <a:ea typeface="+mn-ea"/>
              <a:cs typeface="+mn-cs"/>
            </a:defRPr>
          </a:pPr>
          <a:endParaRPr lang="fr-FR"/>
        </a:p>
      </c:txPr>
    </c:legend>
    <c:plotVisOnly val="1"/>
    <c:dispBlanksAs val="gap"/>
    <c:showDLblsOverMax val="0"/>
  </c:chart>
  <c:spPr>
    <a:solidFill>
      <a:schemeClr val="bg1"/>
    </a:solidFill>
    <a:ln w="9525" cap="flat" cmpd="sng" algn="ctr">
      <a:noFill/>
      <a:round/>
    </a:ln>
    <a:effectLst/>
  </c:spPr>
  <c:txPr>
    <a:bodyPr/>
    <a:lstStyle/>
    <a:p>
      <a:pPr>
        <a:defRPr>
          <a:solidFill>
            <a:srgbClr val="006666"/>
          </a:solidFill>
          <a:latin typeface="Garamond" panose="02020404030301010803" pitchFamily="18" charset="0"/>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511576626240352E-2"/>
          <c:y val="5.9379217273954114E-2"/>
          <c:w val="0.90297684674751932"/>
          <c:h val="0.80137673074266513"/>
        </c:manualLayout>
      </c:layout>
      <c:lineChart>
        <c:grouping val="standard"/>
        <c:varyColors val="0"/>
        <c:ser>
          <c:idx val="0"/>
          <c:order val="0"/>
          <c:tx>
            <c:strRef>
              <c:f>Feuil1!$B$1</c:f>
              <c:strCache>
                <c:ptCount val="1"/>
                <c:pt idx="0">
                  <c:v>Coton</c:v>
                </c:pt>
              </c:strCache>
            </c:strRef>
          </c:tx>
          <c:spPr>
            <a:ln w="15875" cap="rnd">
              <a:solidFill>
                <a:srgbClr val="006666"/>
              </a:solidFill>
              <a:round/>
            </a:ln>
            <a:effectLst/>
          </c:spPr>
          <c:marker>
            <c:symbol val="circle"/>
            <c:size val="5"/>
            <c:spPr>
              <a:solidFill>
                <a:srgbClr val="006666"/>
              </a:solidFill>
              <a:ln w="9525">
                <a:solidFill>
                  <a:schemeClr val="bg1"/>
                </a:solidFill>
              </a:ln>
              <a:effectLst/>
            </c:spPr>
          </c:marker>
          <c:dLbls>
            <c:dLbl>
              <c:idx val="0"/>
              <c:layout>
                <c:manualLayout>
                  <c:x val="-0.16222729600916752"/>
                  <c:y val="-6.67359318674377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5C6-466B-8474-CBF9D2382232}"/>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1" i="0" u="none" strike="noStrike" kern="1200" baseline="0">
                    <a:solidFill>
                      <a:srgbClr val="006666"/>
                    </a:solidFill>
                    <a:latin typeface="Bookman Old Style" panose="02050604050505020204" pitchFamily="18" charset="0"/>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noFill/>
                      <a:round/>
                    </a:ln>
                    <a:effectLst/>
                  </c:spPr>
                </c15:leaderLines>
              </c:ext>
            </c:extLst>
          </c:dLbls>
          <c:cat>
            <c:numRef>
              <c:f>Feuil1!$A$2:$A$6</c:f>
              <c:numCache>
                <c:formatCode>General</c:formatCode>
                <c:ptCount val="5"/>
                <c:pt idx="0">
                  <c:v>2015</c:v>
                </c:pt>
                <c:pt idx="1">
                  <c:v>2016</c:v>
                </c:pt>
                <c:pt idx="2">
                  <c:v>2017</c:v>
                </c:pt>
                <c:pt idx="3">
                  <c:v>2018</c:v>
                </c:pt>
                <c:pt idx="4">
                  <c:v>2019</c:v>
                </c:pt>
              </c:numCache>
            </c:numRef>
          </c:cat>
          <c:val>
            <c:numRef>
              <c:f>Feuil1!$B$2:$B$6</c:f>
              <c:numCache>
                <c:formatCode>0.0</c:formatCode>
                <c:ptCount val="5"/>
                <c:pt idx="0">
                  <c:v>269218.5</c:v>
                </c:pt>
                <c:pt idx="1">
                  <c:v>451209</c:v>
                </c:pt>
                <c:pt idx="2">
                  <c:v>597573.19999999995</c:v>
                </c:pt>
                <c:pt idx="3">
                  <c:v>678000.3</c:v>
                </c:pt>
                <c:pt idx="4">
                  <c:v>714713.5</c:v>
                </c:pt>
              </c:numCache>
            </c:numRef>
          </c:val>
          <c:smooth val="0"/>
          <c:extLst xmlns:c16r2="http://schemas.microsoft.com/office/drawing/2015/06/chart">
            <c:ext xmlns:c16="http://schemas.microsoft.com/office/drawing/2014/chart" uri="{C3380CC4-5D6E-409C-BE32-E72D297353CC}">
              <c16:uniqueId val="{00000001-05C6-466B-8474-CBF9D2382232}"/>
            </c:ext>
          </c:extLst>
        </c:ser>
        <c:dLbls>
          <c:dLblPos val="t"/>
          <c:showLegendKey val="0"/>
          <c:showVal val="1"/>
          <c:showCatName val="0"/>
          <c:showSerName val="0"/>
          <c:showPercent val="0"/>
          <c:showBubbleSize val="0"/>
        </c:dLbls>
        <c:marker val="1"/>
        <c:smooth val="0"/>
        <c:axId val="109347728"/>
        <c:axId val="109348512"/>
        <c:extLst xmlns:c16r2="http://schemas.microsoft.com/office/drawing/2015/06/chart">
          <c:ext xmlns:c15="http://schemas.microsoft.com/office/drawing/2012/chart" uri="{02D57815-91ED-43cb-92C2-25804820EDAC}">
            <c15:filteredLineSeries>
              <c15:ser>
                <c:idx val="1"/>
                <c:order val="1"/>
                <c:tx>
                  <c:strRef>
                    <c:extLst xmlns:c16r2="http://schemas.microsoft.com/office/drawing/2015/06/chart">
                      <c:ext uri="{02D57815-91ED-43cb-92C2-25804820EDAC}">
                        <c15:formulaRef>
                          <c15:sqref>Feuil1!$C$1</c15:sqref>
                        </c15:formulaRef>
                      </c:ext>
                    </c:extLst>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6666"/>
                          </a:solidFill>
                          <a:latin typeface="Bookman Old Style" panose="02050604050505020204" pitchFamily="18" charset="0"/>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c:ext uri="{02D57815-91ED-43cb-92C2-25804820EDAC}">
                        <c15:formulaRef>
                          <c15:sqref>Feuil1!$A$2:$A$6</c15:sqref>
                        </c15:formulaRef>
                      </c:ext>
                    </c:extLst>
                    <c:numCache>
                      <c:formatCode>General</c:formatCode>
                      <c:ptCount val="5"/>
                      <c:pt idx="0">
                        <c:v>2015</c:v>
                      </c:pt>
                      <c:pt idx="1">
                        <c:v>2016</c:v>
                      </c:pt>
                      <c:pt idx="2">
                        <c:v>2017</c:v>
                      </c:pt>
                      <c:pt idx="3">
                        <c:v>2018</c:v>
                      </c:pt>
                      <c:pt idx="4">
                        <c:v>2019</c:v>
                      </c:pt>
                    </c:numCache>
                  </c:numRef>
                </c:cat>
                <c:val>
                  <c:numRef>
                    <c:extLst xmlns:c16r2="http://schemas.microsoft.com/office/drawing/2015/06/chart">
                      <c:ext uri="{02D57815-91ED-43cb-92C2-25804820EDAC}">
                        <c15:formulaRef>
                          <c15:sqref>Feuil1!$C$2:$C$6</c15:sqref>
                        </c15:formulaRef>
                      </c:ext>
                    </c:extLst>
                    <c:numCache>
                      <c:formatCode>General</c:formatCode>
                      <c:ptCount val="5"/>
                      <c:pt idx="0">
                        <c:v>2.4</c:v>
                      </c:pt>
                      <c:pt idx="1">
                        <c:v>4.4000000000000004</c:v>
                      </c:pt>
                      <c:pt idx="2">
                        <c:v>1.8</c:v>
                      </c:pt>
                      <c:pt idx="3">
                        <c:v>2.8</c:v>
                      </c:pt>
                    </c:numCache>
                  </c:numRef>
                </c:val>
                <c:smooth val="0"/>
                <c:extLst xmlns:c16r2="http://schemas.microsoft.com/office/drawing/2015/06/chart">
                  <c:ext xmlns:c16="http://schemas.microsoft.com/office/drawing/2014/chart" uri="{C3380CC4-5D6E-409C-BE32-E72D297353CC}">
                    <c16:uniqueId val="{00000002-05C6-466B-8474-CBF9D2382232}"/>
                  </c:ext>
                </c:extLst>
              </c15:ser>
            </c15:filteredLineSeries>
            <c15:filteredLineSeries>
              <c15:ser>
                <c:idx val="2"/>
                <c:order val="2"/>
                <c:tx>
                  <c:strRef>
                    <c:extLst xmlns:c16r2="http://schemas.microsoft.com/office/drawing/2015/06/chart" xmlns:c15="http://schemas.microsoft.com/office/drawing/2012/chart">
                      <c:ext xmlns:c15="http://schemas.microsoft.com/office/drawing/2012/chart" uri="{02D57815-91ED-43cb-92C2-25804820EDAC}">
                        <c15:formulaRef>
                          <c15:sqref>Feuil1!$D$1</c15:sqref>
                        </c15:formulaRef>
                      </c:ext>
                    </c:extLst>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006666"/>
                          </a:solidFill>
                          <a:latin typeface="Bookman Old Style" panose="02050604050505020204" pitchFamily="18" charset="0"/>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6r2="http://schemas.microsoft.com/office/drawing/2015/06/chart" xmlns:c15="http://schemas.microsoft.com/office/drawing/2012/chart">
                      <c:ext xmlns:c15="http://schemas.microsoft.com/office/drawing/2012/chart" uri="{02D57815-91ED-43cb-92C2-25804820EDAC}">
                        <c15:formulaRef>
                          <c15:sqref>Feuil1!$A$2:$A$6</c15:sqref>
                        </c15:formulaRef>
                      </c:ext>
                    </c:extLst>
                    <c:numCache>
                      <c:formatCode>General</c:formatCode>
                      <c:ptCount val="5"/>
                      <c:pt idx="0">
                        <c:v>2015</c:v>
                      </c:pt>
                      <c:pt idx="1">
                        <c:v>2016</c:v>
                      </c:pt>
                      <c:pt idx="2">
                        <c:v>2017</c:v>
                      </c:pt>
                      <c:pt idx="3">
                        <c:v>2018</c:v>
                      </c:pt>
                      <c:pt idx="4">
                        <c:v>2019</c:v>
                      </c:pt>
                    </c:numCache>
                  </c:numRef>
                </c:cat>
                <c:val>
                  <c:numRef>
                    <c:extLst xmlns:c16r2="http://schemas.microsoft.com/office/drawing/2015/06/chart" xmlns:c15="http://schemas.microsoft.com/office/drawing/2012/chart">
                      <c:ext xmlns:c15="http://schemas.microsoft.com/office/drawing/2012/chart" uri="{02D57815-91ED-43cb-92C2-25804820EDAC}">
                        <c15:formulaRef>
                          <c15:sqref>Feuil1!$D$2:$D$6</c15:sqref>
                        </c15:formulaRef>
                      </c:ext>
                    </c:extLst>
                    <c:numCache>
                      <c:formatCode>General</c:formatCode>
                      <c:ptCount val="5"/>
                      <c:pt idx="0">
                        <c:v>2</c:v>
                      </c:pt>
                      <c:pt idx="1">
                        <c:v>2</c:v>
                      </c:pt>
                      <c:pt idx="2">
                        <c:v>3</c:v>
                      </c:pt>
                      <c:pt idx="3">
                        <c:v>5</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3-05C6-466B-8474-CBF9D2382232}"/>
                  </c:ext>
                </c:extLst>
              </c15:ser>
            </c15:filteredLineSeries>
          </c:ext>
        </c:extLst>
      </c:lineChart>
      <c:catAx>
        <c:axId val="109347728"/>
        <c:scaling>
          <c:orientation val="minMax"/>
        </c:scaling>
        <c:delete val="0"/>
        <c:axPos val="b"/>
        <c:numFmt formatCode="General" sourceLinked="1"/>
        <c:majorTickMark val="out"/>
        <c:minorTickMark val="none"/>
        <c:tickLblPos val="nextTo"/>
        <c:spPr>
          <a:noFill/>
          <a:ln w="9525" cap="flat" cmpd="sng" algn="ctr">
            <a:solidFill>
              <a:srgbClr val="006666"/>
            </a:solidFill>
            <a:round/>
          </a:ln>
          <a:effectLst/>
        </c:spPr>
        <c:txPr>
          <a:bodyPr rot="-60000000" spcFirstLastPara="1" vertOverflow="ellipsis" vert="horz" wrap="square" anchor="ctr" anchorCtr="1"/>
          <a:lstStyle/>
          <a:p>
            <a:pPr>
              <a:defRPr sz="900" b="1" i="0" u="none" strike="noStrike" kern="1200" baseline="0">
                <a:solidFill>
                  <a:srgbClr val="006666"/>
                </a:solidFill>
                <a:latin typeface="Bookman Old Style" panose="02050604050505020204" pitchFamily="18" charset="0"/>
                <a:ea typeface="+mn-ea"/>
                <a:cs typeface="+mn-cs"/>
              </a:defRPr>
            </a:pPr>
            <a:endParaRPr lang="fr-FR"/>
          </a:p>
        </c:txPr>
        <c:crossAx val="109348512"/>
        <c:crosses val="autoZero"/>
        <c:auto val="1"/>
        <c:lblAlgn val="ctr"/>
        <c:lblOffset val="100"/>
        <c:noMultiLvlLbl val="0"/>
      </c:catAx>
      <c:valAx>
        <c:axId val="109348512"/>
        <c:scaling>
          <c:orientation val="minMax"/>
          <c:min val="200000"/>
        </c:scaling>
        <c:delete val="1"/>
        <c:axPos val="l"/>
        <c:numFmt formatCode="0.0" sourceLinked="1"/>
        <c:majorTickMark val="out"/>
        <c:minorTickMark val="none"/>
        <c:tickLblPos val="nextTo"/>
        <c:crossAx val="109347728"/>
        <c:crosses val="autoZero"/>
        <c:crossBetween val="between"/>
        <c:majorUnit val="100000"/>
      </c:valAx>
      <c:spPr>
        <a:solidFill>
          <a:schemeClr val="bg1"/>
        </a:solidFill>
        <a:ln>
          <a:noFill/>
        </a:ln>
        <a:effectLst/>
      </c:spPr>
    </c:plotArea>
    <c:plotVisOnly val="1"/>
    <c:dispBlanksAs val="gap"/>
    <c:showDLblsOverMax val="0"/>
  </c:chart>
  <c:spPr>
    <a:noFill/>
    <a:ln w="9525" cap="flat" cmpd="sng" algn="ctr">
      <a:noFill/>
      <a:round/>
    </a:ln>
    <a:effectLst/>
  </c:spPr>
  <c:txPr>
    <a:bodyPr/>
    <a:lstStyle/>
    <a:p>
      <a:pPr>
        <a:defRPr sz="900" b="1">
          <a:solidFill>
            <a:srgbClr val="006666"/>
          </a:solidFill>
          <a:latin typeface="Bookman Old Style" panose="02050604050505020204" pitchFamily="18" charset="0"/>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790073084483437E-2"/>
          <c:y val="4.130347531670972E-2"/>
          <c:w val="0.94356041764902843"/>
          <c:h val="0.67633440953670243"/>
        </c:manualLayout>
      </c:layout>
      <c:barChart>
        <c:barDir val="col"/>
        <c:grouping val="clustered"/>
        <c:varyColors val="0"/>
        <c:ser>
          <c:idx val="0"/>
          <c:order val="0"/>
          <c:tx>
            <c:strRef>
              <c:f>Feuil1!$B$1</c:f>
              <c:strCache>
                <c:ptCount val="1"/>
                <c:pt idx="0">
                  <c:v>Puissance intallée disponible</c:v>
                </c:pt>
              </c:strCache>
            </c:strRef>
          </c:tx>
          <c:spPr>
            <a:solidFill>
              <a:srgbClr val="D8F0E5"/>
            </a:solidFill>
            <a:ln>
              <a:noFill/>
            </a:ln>
            <a:effectLst/>
          </c:spPr>
          <c:invertIfNegative val="0"/>
          <c:dLbls>
            <c:dLbl>
              <c:idx val="3"/>
              <c:layout>
                <c:manualLayout>
                  <c:x val="1.2249897917517355E-2"/>
                  <c:y val="3.599712023038150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8A99-4E96-82AC-0CCA3CD35F16}"/>
                </c:ext>
                <c:ext xmlns:c15="http://schemas.microsoft.com/office/drawing/2012/chart" uri="{CE6537A1-D6FC-4f65-9D91-7224C49458BB}">
                  <c15:layout/>
                </c:ext>
              </c:extLst>
            </c:dLbl>
            <c:dLbl>
              <c:idx val="4"/>
              <c:layout>
                <c:manualLayout>
                  <c:x val="-8.166598611678311E-3"/>
                  <c:y val="2.15982721382289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8A99-4E96-82AC-0CCA3CD35F16}"/>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700" b="0" i="0" u="none" strike="noStrike" kern="1200" baseline="0">
                    <a:solidFill>
                      <a:srgbClr val="008080"/>
                    </a:solidFill>
                    <a:latin typeface="Bookman Old Style" panose="02050604050505020204" pitchFamily="18" charset="0"/>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2015</c:v>
                </c:pt>
                <c:pt idx="1">
                  <c:v>2016</c:v>
                </c:pt>
                <c:pt idx="2">
                  <c:v>2017</c:v>
                </c:pt>
                <c:pt idx="3">
                  <c:v>2018</c:v>
                </c:pt>
                <c:pt idx="4">
                  <c:v>2019</c:v>
                </c:pt>
                <c:pt idx="5">
                  <c:v>2020</c:v>
                </c:pt>
              </c:numCache>
            </c:numRef>
          </c:cat>
          <c:val>
            <c:numRef>
              <c:f>Feuil1!$B$2:$B$7</c:f>
              <c:numCache>
                <c:formatCode>General</c:formatCode>
                <c:ptCount val="6"/>
                <c:pt idx="0">
                  <c:v>28</c:v>
                </c:pt>
                <c:pt idx="1">
                  <c:v>28</c:v>
                </c:pt>
                <c:pt idx="2">
                  <c:v>40.299999999999997</c:v>
                </c:pt>
                <c:pt idx="3">
                  <c:v>40.299999999999997</c:v>
                </c:pt>
                <c:pt idx="4">
                  <c:v>117.3</c:v>
                </c:pt>
                <c:pt idx="5">
                  <c:v>117.3</c:v>
                </c:pt>
              </c:numCache>
            </c:numRef>
          </c:val>
          <c:extLst xmlns:c16r2="http://schemas.microsoft.com/office/drawing/2015/06/chart">
            <c:ext xmlns:c16="http://schemas.microsoft.com/office/drawing/2014/chart" uri="{C3380CC4-5D6E-409C-BE32-E72D297353CC}">
              <c16:uniqueId val="{00000002-8A99-4E96-82AC-0CCA3CD35F16}"/>
            </c:ext>
          </c:extLst>
        </c:ser>
        <c:ser>
          <c:idx val="1"/>
          <c:order val="1"/>
          <c:tx>
            <c:strRef>
              <c:f>Feuil1!$C$1</c:f>
              <c:strCache>
                <c:ptCount val="1"/>
                <c:pt idx="0">
                  <c:v>Demande maximale à la pointe</c:v>
                </c:pt>
              </c:strCache>
            </c:strRef>
          </c:tx>
          <c:spPr>
            <a:solidFill>
              <a:srgbClr val="008080"/>
            </a:solidFill>
            <a:ln>
              <a:noFill/>
            </a:ln>
            <a:effectLst/>
          </c:spPr>
          <c:invertIfNegative val="0"/>
          <c:dLbls>
            <c:dLbl>
              <c:idx val="3"/>
              <c:layout>
                <c:manualLayout>
                  <c:x val="-7.4859622488970151E-17"/>
                  <c:y val="0.162107787282529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A99-4E96-82AC-0CCA3CD35F16}"/>
                </c:ext>
                <c:ext xmlns:c15="http://schemas.microsoft.com/office/drawing/2012/chart" uri="{CE6537A1-D6FC-4f65-9D91-7224C49458BB}">
                  <c15:layout/>
                </c:ext>
              </c:extLst>
            </c:dLbl>
            <c:dLbl>
              <c:idx val="4"/>
              <c:layout>
                <c:manualLayout>
                  <c:x val="0"/>
                  <c:y val="0.15287891929275579"/>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A99-4E96-82AC-0CCA3CD35F16}"/>
                </c:ext>
                <c:ext xmlns:c15="http://schemas.microsoft.com/office/drawing/2012/chart" uri="{CE6537A1-D6FC-4f65-9D91-7224C49458BB}">
                  <c15:layout/>
                </c:ext>
              </c:extLst>
            </c:dLbl>
            <c:dLbl>
              <c:idx val="5"/>
              <c:layout>
                <c:manualLayout>
                  <c:x val="0"/>
                  <c:y val="0.1174481159617466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A99-4E96-82AC-0CCA3CD35F16}"/>
                </c:ext>
                <c:ext xmlns:c15="http://schemas.microsoft.com/office/drawing/2012/chart" uri="{CE6537A1-D6FC-4f65-9D91-7224C49458BB}">
                  <c15:layout/>
                </c:ext>
              </c:extLst>
            </c:dLbl>
            <c:numFmt formatCode="#,##0.0" sourceLinked="0"/>
            <c:spPr>
              <a:solidFill>
                <a:schemeClr val="accent2">
                  <a:lumMod val="40000"/>
                  <a:lumOff val="60000"/>
                </a:schemeClr>
              </a:solidFill>
              <a:ln>
                <a:noFill/>
              </a:ln>
              <a:effectLst/>
            </c:spPr>
            <c:txPr>
              <a:bodyPr rot="0" spcFirstLastPara="1" vertOverflow="clip" horzOverflow="clip" vert="horz" wrap="square" lIns="36576" tIns="18288" rIns="36576" bIns="18288" anchor="ctr" anchorCtr="1">
                <a:spAutoFit/>
              </a:bodyPr>
              <a:lstStyle/>
              <a:p>
                <a:pPr>
                  <a:defRPr sz="700" b="0" i="0" u="none" strike="noStrike" kern="1200" baseline="0">
                    <a:solidFill>
                      <a:srgbClr val="008080"/>
                    </a:solidFill>
                    <a:latin typeface="Bookman Old Style" panose="02050604050505020204" pitchFamily="18" charset="0"/>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2015</c:v>
                </c:pt>
                <c:pt idx="1">
                  <c:v>2016</c:v>
                </c:pt>
                <c:pt idx="2">
                  <c:v>2017</c:v>
                </c:pt>
                <c:pt idx="3">
                  <c:v>2018</c:v>
                </c:pt>
                <c:pt idx="4">
                  <c:v>2019</c:v>
                </c:pt>
                <c:pt idx="5">
                  <c:v>2020</c:v>
                </c:pt>
              </c:numCache>
            </c:numRef>
          </c:cat>
          <c:val>
            <c:numRef>
              <c:f>Feuil1!$C$2:$C$7</c:f>
              <c:numCache>
                <c:formatCode>General</c:formatCode>
                <c:ptCount val="6"/>
                <c:pt idx="0">
                  <c:v>240.8</c:v>
                </c:pt>
                <c:pt idx="1">
                  <c:v>266.14</c:v>
                </c:pt>
                <c:pt idx="2">
                  <c:v>293.10000000000002</c:v>
                </c:pt>
                <c:pt idx="3">
                  <c:v>251.78</c:v>
                </c:pt>
                <c:pt idx="4">
                  <c:v>266.83</c:v>
                </c:pt>
                <c:pt idx="5">
                  <c:v>250</c:v>
                </c:pt>
              </c:numCache>
            </c:numRef>
          </c:val>
          <c:extLst xmlns:c16r2="http://schemas.microsoft.com/office/drawing/2015/06/chart">
            <c:ext xmlns:c16="http://schemas.microsoft.com/office/drawing/2014/chart" uri="{C3380CC4-5D6E-409C-BE32-E72D297353CC}">
              <c16:uniqueId val="{00000006-8A99-4E96-82AC-0CCA3CD35F16}"/>
            </c:ext>
          </c:extLst>
        </c:ser>
        <c:dLbls>
          <c:showLegendKey val="0"/>
          <c:showVal val="1"/>
          <c:showCatName val="0"/>
          <c:showSerName val="0"/>
          <c:showPercent val="0"/>
          <c:showBubbleSize val="0"/>
        </c:dLbls>
        <c:gapWidth val="150"/>
        <c:axId val="109346160"/>
        <c:axId val="230778488"/>
      </c:barChart>
      <c:lineChart>
        <c:grouping val="standard"/>
        <c:varyColors val="0"/>
        <c:ser>
          <c:idx val="2"/>
          <c:order val="2"/>
          <c:tx>
            <c:strRef>
              <c:f>Feuil1!$D$1</c:f>
              <c:strCache>
                <c:ptCount val="1"/>
                <c:pt idx="0">
                  <c:v>taux d'autosuffisance (%)</c:v>
                </c:pt>
              </c:strCache>
            </c:strRef>
          </c:tx>
          <c:spPr>
            <a:ln w="22225" cap="rnd">
              <a:solidFill>
                <a:srgbClr val="FFC000"/>
              </a:solidFill>
              <a:round/>
            </a:ln>
            <a:effectLst/>
          </c:spPr>
          <c:marker>
            <c:symbol val="none"/>
          </c:marker>
          <c:dLbls>
            <c:dLbl>
              <c:idx val="4"/>
              <c:layout>
                <c:manualLayout>
                  <c:x val="-6.5332788893426044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A99-4E96-82AC-0CCA3CD35F16}"/>
                </c:ext>
                <c:ext xmlns:c15="http://schemas.microsoft.com/office/drawing/2012/chart" uri="{CE6537A1-D6FC-4f65-9D91-7224C49458BB}">
                  <c15:layout/>
                </c:ext>
              </c:extLst>
            </c:dLbl>
            <c:dLbl>
              <c:idx val="5"/>
              <c:layout>
                <c:manualLayout>
                  <c:x val="-4.4916292364230295E-2"/>
                  <c:y val="-1.43988480921526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8A99-4E96-82AC-0CCA3CD35F16}"/>
                </c:ext>
                <c:ext xmlns:c15="http://schemas.microsoft.com/office/drawing/2012/chart" uri="{CE6537A1-D6FC-4f65-9D91-7224C49458BB}">
                  <c15:layout/>
                </c:ext>
              </c:extLst>
            </c:dLbl>
            <c:numFmt formatCode="#,##0.0" sourceLinked="0"/>
            <c:spPr>
              <a:solidFill>
                <a:schemeClr val="accent6">
                  <a:lumMod val="20000"/>
                  <a:lumOff val="80000"/>
                </a:schemeClr>
              </a:solidFill>
              <a:ln>
                <a:noFill/>
              </a:ln>
              <a:effectLst/>
            </c:spPr>
            <c:txPr>
              <a:bodyPr rot="0" spcFirstLastPara="1" vertOverflow="clip" horzOverflow="clip" vert="horz" wrap="square" lIns="36576" tIns="18288" rIns="36576" bIns="18288" anchor="ctr" anchorCtr="1">
                <a:spAutoFit/>
              </a:bodyPr>
              <a:lstStyle/>
              <a:p>
                <a:pPr>
                  <a:defRPr sz="700" b="0" i="0" u="none" strike="noStrike" kern="1200" baseline="0">
                    <a:solidFill>
                      <a:srgbClr val="008080"/>
                    </a:solidFill>
                    <a:latin typeface="Bookman Old Style" panose="02050604050505020204" pitchFamily="18" charset="0"/>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Feuil1!$A$2:$A$7</c:f>
              <c:numCache>
                <c:formatCode>General</c:formatCode>
                <c:ptCount val="6"/>
                <c:pt idx="0">
                  <c:v>2015</c:v>
                </c:pt>
                <c:pt idx="1">
                  <c:v>2016</c:v>
                </c:pt>
                <c:pt idx="2">
                  <c:v>2017</c:v>
                </c:pt>
                <c:pt idx="3">
                  <c:v>2018</c:v>
                </c:pt>
                <c:pt idx="4">
                  <c:v>2019</c:v>
                </c:pt>
                <c:pt idx="5">
                  <c:v>2020</c:v>
                </c:pt>
              </c:numCache>
            </c:numRef>
          </c:cat>
          <c:val>
            <c:numRef>
              <c:f>Feuil1!$D$2:$D$7</c:f>
              <c:numCache>
                <c:formatCode>0.00</c:formatCode>
                <c:ptCount val="6"/>
                <c:pt idx="0">
                  <c:v>12</c:v>
                </c:pt>
                <c:pt idx="1">
                  <c:v>11</c:v>
                </c:pt>
                <c:pt idx="2">
                  <c:v>14</c:v>
                </c:pt>
                <c:pt idx="3">
                  <c:v>16</c:v>
                </c:pt>
                <c:pt idx="4">
                  <c:v>66</c:v>
                </c:pt>
                <c:pt idx="5">
                  <c:v>71</c:v>
                </c:pt>
              </c:numCache>
            </c:numRef>
          </c:val>
          <c:smooth val="0"/>
          <c:extLst xmlns:c16r2="http://schemas.microsoft.com/office/drawing/2015/06/chart">
            <c:ext xmlns:c16="http://schemas.microsoft.com/office/drawing/2014/chart" uri="{C3380CC4-5D6E-409C-BE32-E72D297353CC}">
              <c16:uniqueId val="{00000009-8A99-4E96-82AC-0CCA3CD35F16}"/>
            </c:ext>
          </c:extLst>
        </c:ser>
        <c:dLbls>
          <c:showLegendKey val="0"/>
          <c:showVal val="1"/>
          <c:showCatName val="0"/>
          <c:showSerName val="0"/>
          <c:showPercent val="0"/>
          <c:showBubbleSize val="0"/>
        </c:dLbls>
        <c:marker val="1"/>
        <c:smooth val="0"/>
        <c:axId val="230776920"/>
        <c:axId val="230779272"/>
      </c:lineChart>
      <c:catAx>
        <c:axId val="109346160"/>
        <c:scaling>
          <c:orientation val="minMax"/>
        </c:scaling>
        <c:delete val="0"/>
        <c:axPos val="b"/>
        <c:numFmt formatCode="General" sourceLinked="1"/>
        <c:majorTickMark val="out"/>
        <c:minorTickMark val="none"/>
        <c:tickLblPos val="nextTo"/>
        <c:spPr>
          <a:noFill/>
          <a:ln w="12700" cap="flat" cmpd="sng" algn="ctr">
            <a:solidFill>
              <a:srgbClr val="005E5C"/>
            </a:solidFill>
            <a:round/>
          </a:ln>
          <a:effectLst/>
        </c:spPr>
        <c:txPr>
          <a:bodyPr rot="-60000000" spcFirstLastPara="1" vertOverflow="ellipsis" vert="horz" wrap="square" anchor="ctr" anchorCtr="1"/>
          <a:lstStyle/>
          <a:p>
            <a:pPr>
              <a:defRPr sz="900" b="1" i="0" u="none" strike="noStrike" kern="1200" baseline="0">
                <a:solidFill>
                  <a:srgbClr val="008080"/>
                </a:solidFill>
                <a:latin typeface="Bookman Old Style" panose="02050604050505020204" pitchFamily="18" charset="0"/>
                <a:ea typeface="+mn-ea"/>
                <a:cs typeface="+mn-cs"/>
              </a:defRPr>
            </a:pPr>
            <a:endParaRPr lang="fr-FR"/>
          </a:p>
        </c:txPr>
        <c:crossAx val="230778488"/>
        <c:crosses val="autoZero"/>
        <c:auto val="1"/>
        <c:lblAlgn val="ctr"/>
        <c:lblOffset val="100"/>
        <c:noMultiLvlLbl val="0"/>
      </c:catAx>
      <c:valAx>
        <c:axId val="230778488"/>
        <c:scaling>
          <c:orientation val="minMax"/>
          <c:max val="350"/>
          <c:min val="0"/>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fr-FR"/>
          </a:p>
        </c:txPr>
        <c:crossAx val="109346160"/>
        <c:crosses val="autoZero"/>
        <c:crossBetween val="between"/>
        <c:majorUnit val="100"/>
      </c:valAx>
      <c:valAx>
        <c:axId val="230779272"/>
        <c:scaling>
          <c:orientation val="minMax"/>
          <c:max val="75"/>
          <c:min val="0"/>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200" b="0" i="0" u="none" strike="noStrike" kern="1200" baseline="0">
                <a:solidFill>
                  <a:schemeClr val="bg1"/>
                </a:solidFill>
                <a:latin typeface="+mn-lt"/>
                <a:ea typeface="+mn-ea"/>
                <a:cs typeface="+mn-cs"/>
              </a:defRPr>
            </a:pPr>
            <a:endParaRPr lang="fr-FR"/>
          </a:p>
        </c:txPr>
        <c:crossAx val="230776920"/>
        <c:crosses val="max"/>
        <c:crossBetween val="between"/>
        <c:majorUnit val="30"/>
      </c:valAx>
      <c:catAx>
        <c:axId val="230776920"/>
        <c:scaling>
          <c:orientation val="minMax"/>
        </c:scaling>
        <c:delete val="1"/>
        <c:axPos val="b"/>
        <c:numFmt formatCode="General" sourceLinked="1"/>
        <c:majorTickMark val="out"/>
        <c:minorTickMark val="none"/>
        <c:tickLblPos val="nextTo"/>
        <c:crossAx val="230779272"/>
        <c:crosses val="autoZero"/>
        <c:auto val="1"/>
        <c:lblAlgn val="ctr"/>
        <c:lblOffset val="100"/>
        <c:noMultiLvlLbl val="0"/>
      </c:catAx>
      <c:spPr>
        <a:noFill/>
        <a:ln>
          <a:noFill/>
        </a:ln>
        <a:effectLst/>
      </c:spPr>
    </c:plotArea>
    <c:legend>
      <c:legendPos val="b"/>
      <c:layout>
        <c:manualLayout>
          <c:xMode val="edge"/>
          <c:yMode val="edge"/>
          <c:x val="1.6281432562865124E-2"/>
          <c:y val="0.85239763496085685"/>
          <c:w val="0.96335383556843068"/>
          <c:h val="0.13320351694699067"/>
        </c:manualLayout>
      </c:layout>
      <c:overlay val="0"/>
      <c:spPr>
        <a:noFill/>
        <a:ln>
          <a:noFill/>
        </a:ln>
        <a:effectLst/>
      </c:spPr>
      <c:txPr>
        <a:bodyPr rot="0" spcFirstLastPara="1" vertOverflow="ellipsis" vert="horz" wrap="square" anchor="ctr" anchorCtr="1"/>
        <a:lstStyle/>
        <a:p>
          <a:pPr>
            <a:defRPr sz="800" b="0" i="0" u="none" strike="noStrike" kern="1200" baseline="0">
              <a:solidFill>
                <a:srgbClr val="008080"/>
              </a:solidFill>
              <a:latin typeface="+mn-lt"/>
              <a:ea typeface="+mn-ea"/>
              <a:cs typeface="+mn-cs"/>
            </a:defRPr>
          </a:pPr>
          <a:endParaRPr lang="fr-FR"/>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800">
          <a:solidFill>
            <a:srgbClr val="008080"/>
          </a:solidFill>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80" b="0" i="0" u="none" strike="noStrike" kern="1200" spc="0" baseline="0">
                <a:solidFill>
                  <a:srgbClr val="008080"/>
                </a:solidFill>
                <a:latin typeface="Bookman Old Style" panose="02050604050505020204" pitchFamily="18" charset="0"/>
                <a:ea typeface="+mn-ea"/>
                <a:cs typeface="+mn-cs"/>
              </a:defRPr>
            </a:pPr>
            <a:r>
              <a:rPr lang="en-US"/>
              <a:t>Evolution du temps de coupres (heures)</a:t>
            </a:r>
          </a:p>
        </c:rich>
      </c:tx>
      <c:layout/>
      <c:overlay val="0"/>
      <c:spPr>
        <a:noFill/>
        <a:ln>
          <a:noFill/>
        </a:ln>
        <a:effectLst/>
      </c:spPr>
      <c:txPr>
        <a:bodyPr rot="0" spcFirstLastPara="1" vertOverflow="ellipsis" vert="horz" wrap="square" anchor="ctr" anchorCtr="1"/>
        <a:lstStyle/>
        <a:p>
          <a:pPr>
            <a:defRPr sz="1080" b="0" i="0" u="none" strike="noStrike" kern="1200" spc="0" baseline="0">
              <a:solidFill>
                <a:srgbClr val="008080"/>
              </a:solidFill>
              <a:latin typeface="Bookman Old Style" panose="02050604050505020204" pitchFamily="18" charset="0"/>
              <a:ea typeface="+mn-ea"/>
              <a:cs typeface="+mn-cs"/>
            </a:defRPr>
          </a:pPr>
          <a:endParaRPr lang="fr-FR"/>
        </a:p>
      </c:txPr>
    </c:title>
    <c:autoTitleDeleted val="0"/>
    <c:plotArea>
      <c:layout/>
      <c:lineChart>
        <c:grouping val="standard"/>
        <c:varyColors val="0"/>
        <c:ser>
          <c:idx val="0"/>
          <c:order val="0"/>
          <c:tx>
            <c:strRef>
              <c:f>Feuil1!$B$1</c:f>
              <c:strCache>
                <c:ptCount val="1"/>
                <c:pt idx="0">
                  <c:v>Temps de coupure (heures)</c:v>
                </c:pt>
              </c:strCache>
            </c:strRef>
          </c:tx>
          <c:spPr>
            <a:ln w="22225" cap="rnd">
              <a:solidFill>
                <a:srgbClr val="008080"/>
              </a:solidFill>
              <a:round/>
            </a:ln>
            <a:effectLst/>
          </c:spPr>
          <c:marker>
            <c:symbol val="none"/>
          </c:marker>
          <c:dLbls>
            <c:numFmt formatCode="#,##0.0" sourceLinked="0"/>
            <c:spPr>
              <a:solidFill>
                <a:srgbClr val="008080"/>
              </a:solidFill>
              <a:ln>
                <a:no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Bookman Old Style" panose="02050604050505020204" pitchFamily="18" charset="0"/>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numRef>
              <c:f>Feuil1!$A$2:$A$6</c:f>
              <c:numCache>
                <c:formatCode>General</c:formatCode>
                <c:ptCount val="5"/>
                <c:pt idx="0">
                  <c:v>2015</c:v>
                </c:pt>
                <c:pt idx="1">
                  <c:v>2016</c:v>
                </c:pt>
                <c:pt idx="2">
                  <c:v>2017</c:v>
                </c:pt>
                <c:pt idx="3">
                  <c:v>2018</c:v>
                </c:pt>
                <c:pt idx="4">
                  <c:v>2019</c:v>
                </c:pt>
              </c:numCache>
            </c:numRef>
          </c:cat>
          <c:val>
            <c:numRef>
              <c:f>Feuil1!$B$2:$B$6</c:f>
              <c:numCache>
                <c:formatCode>General</c:formatCode>
                <c:ptCount val="5"/>
                <c:pt idx="0">
                  <c:v>75</c:v>
                </c:pt>
                <c:pt idx="1">
                  <c:v>69.39</c:v>
                </c:pt>
                <c:pt idx="2">
                  <c:v>17.39</c:v>
                </c:pt>
                <c:pt idx="3">
                  <c:v>17.39</c:v>
                </c:pt>
                <c:pt idx="4">
                  <c:v>13</c:v>
                </c:pt>
              </c:numCache>
            </c:numRef>
          </c:val>
          <c:smooth val="0"/>
          <c:extLst xmlns:c16r2="http://schemas.microsoft.com/office/drawing/2015/06/chart">
            <c:ext xmlns:c16="http://schemas.microsoft.com/office/drawing/2014/chart" uri="{C3380CC4-5D6E-409C-BE32-E72D297353CC}">
              <c16:uniqueId val="{00000000-B90F-447D-9153-A92B6D56725F}"/>
            </c:ext>
          </c:extLst>
        </c:ser>
        <c:dLbls>
          <c:dLblPos val="t"/>
          <c:showLegendKey val="0"/>
          <c:showVal val="1"/>
          <c:showCatName val="0"/>
          <c:showSerName val="0"/>
          <c:showPercent val="0"/>
          <c:showBubbleSize val="0"/>
        </c:dLbls>
        <c:smooth val="0"/>
        <c:axId val="230777312"/>
        <c:axId val="230779664"/>
        <c:extLst xmlns:c16r2="http://schemas.microsoft.com/office/drawing/2015/06/chart"/>
      </c:lineChart>
      <c:catAx>
        <c:axId val="230777312"/>
        <c:scaling>
          <c:orientation val="minMax"/>
        </c:scaling>
        <c:delete val="0"/>
        <c:axPos val="b"/>
        <c:numFmt formatCode="General" sourceLinked="1"/>
        <c:majorTickMark val="out"/>
        <c:minorTickMark val="none"/>
        <c:tickLblPos val="nextTo"/>
        <c:spPr>
          <a:noFill/>
          <a:ln w="12700" cap="flat" cmpd="sng" algn="ctr">
            <a:solidFill>
              <a:srgbClr val="005E5C"/>
            </a:solidFill>
            <a:round/>
          </a:ln>
          <a:effectLst/>
        </c:spPr>
        <c:txPr>
          <a:bodyPr rot="-60000000" spcFirstLastPara="1" vertOverflow="ellipsis" vert="horz" wrap="square" anchor="ctr" anchorCtr="1"/>
          <a:lstStyle/>
          <a:p>
            <a:pPr>
              <a:defRPr sz="900" b="0" i="0" u="none" strike="noStrike" kern="1200" baseline="0">
                <a:solidFill>
                  <a:srgbClr val="008080"/>
                </a:solidFill>
                <a:latin typeface="Bookman Old Style" panose="02050604050505020204" pitchFamily="18" charset="0"/>
                <a:ea typeface="+mn-ea"/>
                <a:cs typeface="+mn-cs"/>
              </a:defRPr>
            </a:pPr>
            <a:endParaRPr lang="fr-FR"/>
          </a:p>
        </c:txPr>
        <c:crossAx val="230779664"/>
        <c:crosses val="autoZero"/>
        <c:auto val="1"/>
        <c:lblAlgn val="ctr"/>
        <c:lblOffset val="100"/>
        <c:noMultiLvlLbl val="0"/>
      </c:catAx>
      <c:valAx>
        <c:axId val="230779664"/>
        <c:scaling>
          <c:orientation val="minMax"/>
        </c:scaling>
        <c:delete val="1"/>
        <c:axPos val="l"/>
        <c:numFmt formatCode="General" sourceLinked="1"/>
        <c:majorTickMark val="none"/>
        <c:minorTickMark val="none"/>
        <c:tickLblPos val="nextTo"/>
        <c:crossAx val="23077731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sz="900">
          <a:solidFill>
            <a:srgbClr val="008080"/>
          </a:solidFill>
          <a:latin typeface="Bookman Old Style" panose="02050604050505020204" pitchFamily="18" charset="0"/>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80" b="0" i="0" u="none" strike="noStrike" kern="1200" spc="0" baseline="0">
              <a:solidFill>
                <a:srgbClr val="008080"/>
              </a:solidFill>
              <a:latin typeface="Bookman Old Style" panose="02050604050505020204" pitchFamily="18" charset="0"/>
              <a:ea typeface="+mn-ea"/>
              <a:cs typeface="+mn-cs"/>
            </a:defRPr>
          </a:pPr>
          <a:endParaRPr lang="fr-FR"/>
        </a:p>
      </c:txPr>
    </c:title>
    <c:autoTitleDeleted val="0"/>
    <c:plotArea>
      <c:layout>
        <c:manualLayout>
          <c:layoutTarget val="inner"/>
          <c:xMode val="edge"/>
          <c:yMode val="edge"/>
          <c:x val="2.2154372379307053E-2"/>
          <c:y val="7.17857142857143E-2"/>
          <c:w val="0.95006780161300119"/>
          <c:h val="0.80577992761725004"/>
        </c:manualLayout>
      </c:layout>
      <c:lineChart>
        <c:grouping val="standard"/>
        <c:varyColors val="0"/>
        <c:ser>
          <c:idx val="0"/>
          <c:order val="0"/>
          <c:tx>
            <c:strRef>
              <c:f>Feuil1!$B$1</c:f>
              <c:strCache>
                <c:ptCount val="1"/>
                <c:pt idx="0">
                  <c:v>Evolution du parc d'abonnés SFM</c:v>
                </c:pt>
              </c:strCache>
            </c:strRef>
          </c:tx>
          <c:spPr>
            <a:ln w="22225" cap="rnd">
              <a:solidFill>
                <a:srgbClr val="008080"/>
              </a:solidFill>
              <a:round/>
            </a:ln>
            <a:effectLst/>
          </c:spPr>
          <c:marker>
            <c:symbol val="circle"/>
            <c:size val="5"/>
            <c:spPr>
              <a:solidFill>
                <a:srgbClr val="008080"/>
              </a:solidFill>
              <a:ln w="9525">
                <a:solidFill>
                  <a:schemeClr val="bg1"/>
                </a:solidFill>
              </a:ln>
              <a:effectLst/>
            </c:spPr>
          </c:marker>
          <c:dPt>
            <c:idx val="2"/>
            <c:marker>
              <c:symbol val="circle"/>
              <c:size val="5"/>
              <c:spPr>
                <a:solidFill>
                  <a:srgbClr val="008080"/>
                </a:solidFill>
                <a:ln w="9525">
                  <a:solidFill>
                    <a:schemeClr val="bg1"/>
                  </a:solidFill>
                </a:ln>
                <a:effectLst/>
              </c:spPr>
            </c:marker>
            <c:bubble3D val="0"/>
            <c:spPr>
              <a:ln w="22225" cap="rnd">
                <a:solidFill>
                  <a:srgbClr val="008080"/>
                </a:solidFill>
                <a:round/>
              </a:ln>
              <a:effectLst/>
            </c:spPr>
            <c:extLst xmlns:c16r2="http://schemas.microsoft.com/office/drawing/2015/06/chart">
              <c:ext xmlns:c16="http://schemas.microsoft.com/office/drawing/2014/chart" uri="{C3380CC4-5D6E-409C-BE32-E72D297353CC}">
                <c16:uniqueId val="{00000001-EF9F-49BD-95AF-85F7CAA8C231}"/>
              </c:ext>
            </c:extLst>
          </c:dPt>
          <c:dLbls>
            <c:dLbl>
              <c:idx val="2"/>
              <c:layout>
                <c:manualLayout>
                  <c:x val="-7.2286384826048794E-2"/>
                  <c:y val="-8.09358521436964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F9F-49BD-95AF-85F7CAA8C231}"/>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900" b="0" i="0" u="none" strike="noStrike" kern="1200" baseline="0">
                    <a:solidFill>
                      <a:srgbClr val="008080"/>
                    </a:solidFill>
                    <a:latin typeface="Bookman Old Style" panose="02050604050505020204" pitchFamily="18" charset="0"/>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noFill/>
                      <a:round/>
                    </a:ln>
                    <a:effectLst/>
                  </c:spPr>
                </c15:leaderLines>
              </c:ext>
            </c:extLst>
          </c:dLbls>
          <c:cat>
            <c:numRef>
              <c:f>Feuil1!$A$2:$A$4</c:f>
              <c:numCache>
                <c:formatCode>General</c:formatCode>
                <c:ptCount val="3"/>
                <c:pt idx="0">
                  <c:v>2017</c:v>
                </c:pt>
                <c:pt idx="1">
                  <c:v>2018</c:v>
                </c:pt>
                <c:pt idx="2">
                  <c:v>2019</c:v>
                </c:pt>
              </c:numCache>
            </c:numRef>
          </c:cat>
          <c:val>
            <c:numRef>
              <c:f>Feuil1!$B$2:$B$4</c:f>
              <c:numCache>
                <c:formatCode>General</c:formatCode>
                <c:ptCount val="3"/>
                <c:pt idx="0">
                  <c:v>1722928</c:v>
                </c:pt>
                <c:pt idx="1">
                  <c:v>2665345</c:v>
                </c:pt>
                <c:pt idx="2">
                  <c:v>3707281</c:v>
                </c:pt>
              </c:numCache>
            </c:numRef>
          </c:val>
          <c:smooth val="0"/>
          <c:extLst xmlns:c16r2="http://schemas.microsoft.com/office/drawing/2015/06/chart">
            <c:ext xmlns:c16="http://schemas.microsoft.com/office/drawing/2014/chart" uri="{C3380CC4-5D6E-409C-BE32-E72D297353CC}">
              <c16:uniqueId val="{00000002-EF9F-49BD-95AF-85F7CAA8C231}"/>
            </c:ext>
          </c:extLst>
        </c:ser>
        <c:dLbls>
          <c:dLblPos val="t"/>
          <c:showLegendKey val="0"/>
          <c:showVal val="1"/>
          <c:showCatName val="0"/>
          <c:showSerName val="0"/>
          <c:showPercent val="0"/>
          <c:showBubbleSize val="0"/>
        </c:dLbls>
        <c:marker val="1"/>
        <c:smooth val="0"/>
        <c:axId val="230781624"/>
        <c:axId val="230780056"/>
      </c:lineChart>
      <c:catAx>
        <c:axId val="230781624"/>
        <c:scaling>
          <c:orientation val="minMax"/>
        </c:scaling>
        <c:delete val="0"/>
        <c:axPos val="b"/>
        <c:numFmt formatCode="General" sourceLinked="1"/>
        <c:majorTickMark val="out"/>
        <c:minorTickMark val="none"/>
        <c:tickLblPos val="nextTo"/>
        <c:spPr>
          <a:noFill/>
          <a:ln w="9525" cap="flat" cmpd="sng" algn="ctr">
            <a:solidFill>
              <a:srgbClr val="008080"/>
            </a:solidFill>
            <a:round/>
          </a:ln>
          <a:effectLst/>
        </c:spPr>
        <c:txPr>
          <a:bodyPr rot="-60000000" spcFirstLastPara="1" vertOverflow="ellipsis" vert="horz" wrap="square" anchor="ctr" anchorCtr="1"/>
          <a:lstStyle/>
          <a:p>
            <a:pPr>
              <a:defRPr sz="900" b="0" i="0" u="none" strike="noStrike" kern="1200" baseline="0">
                <a:solidFill>
                  <a:srgbClr val="008080"/>
                </a:solidFill>
                <a:latin typeface="Bookman Old Style" panose="02050604050505020204" pitchFamily="18" charset="0"/>
                <a:ea typeface="+mn-ea"/>
                <a:cs typeface="+mn-cs"/>
              </a:defRPr>
            </a:pPr>
            <a:endParaRPr lang="fr-FR"/>
          </a:p>
        </c:txPr>
        <c:crossAx val="230780056"/>
        <c:crosses val="autoZero"/>
        <c:auto val="1"/>
        <c:lblAlgn val="ctr"/>
        <c:lblOffset val="100"/>
        <c:noMultiLvlLbl val="0"/>
      </c:catAx>
      <c:valAx>
        <c:axId val="230780056"/>
        <c:scaling>
          <c:orientation val="minMax"/>
          <c:min val="1500000"/>
        </c:scaling>
        <c:delete val="1"/>
        <c:axPos val="l"/>
        <c:numFmt formatCode="General" sourceLinked="1"/>
        <c:majorTickMark val="out"/>
        <c:minorTickMark val="none"/>
        <c:tickLblPos val="nextTo"/>
        <c:crossAx val="23078162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a:solidFill>
            <a:srgbClr val="008080"/>
          </a:solidFill>
          <a:latin typeface="Bookman Old Style" panose="02050604050505020204" pitchFamily="18" charset="0"/>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080" b="0" i="0" u="none" strike="noStrike" kern="1200" spc="0" baseline="0">
              <a:solidFill>
                <a:srgbClr val="008080"/>
              </a:solidFill>
              <a:latin typeface="Bookman Old Style" panose="02050604050505020204" pitchFamily="18" charset="0"/>
              <a:ea typeface="+mn-ea"/>
              <a:cs typeface="+mn-cs"/>
            </a:defRPr>
          </a:pPr>
          <a:endParaRPr lang="fr-FR"/>
        </a:p>
      </c:txPr>
    </c:title>
    <c:autoTitleDeleted val="0"/>
    <c:plotArea>
      <c:layout>
        <c:manualLayout>
          <c:layoutTarget val="inner"/>
          <c:xMode val="edge"/>
          <c:yMode val="edge"/>
          <c:x val="2.2154372379307053E-2"/>
          <c:y val="7.17857142857143E-2"/>
          <c:w val="0.95006780161300119"/>
          <c:h val="0.81442915151484285"/>
        </c:manualLayout>
      </c:layout>
      <c:lineChart>
        <c:grouping val="standard"/>
        <c:varyColors val="0"/>
        <c:ser>
          <c:idx val="0"/>
          <c:order val="0"/>
          <c:tx>
            <c:strRef>
              <c:f>Feuil1!$B$1</c:f>
              <c:strCache>
                <c:ptCount val="1"/>
                <c:pt idx="0">
                  <c:v>Evolution des valeurs totales des transactions via SFM (en milliards FCFA)</c:v>
                </c:pt>
              </c:strCache>
            </c:strRef>
          </c:tx>
          <c:spPr>
            <a:ln w="19050" cap="rnd">
              <a:solidFill>
                <a:srgbClr val="008080"/>
              </a:solidFill>
              <a:round/>
            </a:ln>
            <a:effectLst/>
          </c:spPr>
          <c:marker>
            <c:symbol val="circle"/>
            <c:size val="5"/>
            <c:spPr>
              <a:solidFill>
                <a:schemeClr val="bg1"/>
              </a:solidFill>
              <a:ln w="9525">
                <a:solidFill>
                  <a:srgbClr val="008080"/>
                </a:solidFill>
              </a:ln>
              <a:effectLst/>
            </c:spPr>
          </c:marker>
          <c:dPt>
            <c:idx val="2"/>
            <c:marker>
              <c:symbol val="circle"/>
              <c:size val="5"/>
              <c:spPr>
                <a:solidFill>
                  <a:schemeClr val="bg1"/>
                </a:solidFill>
                <a:ln w="9525">
                  <a:solidFill>
                    <a:srgbClr val="008080"/>
                  </a:solidFill>
                </a:ln>
                <a:effectLst/>
              </c:spPr>
            </c:marker>
            <c:bubble3D val="0"/>
            <c:spPr>
              <a:ln w="19050" cap="rnd">
                <a:solidFill>
                  <a:srgbClr val="008080"/>
                </a:solidFill>
                <a:round/>
              </a:ln>
              <a:effectLst/>
            </c:spPr>
            <c:extLst xmlns:c16r2="http://schemas.microsoft.com/office/drawing/2015/06/chart">
              <c:ext xmlns:c16="http://schemas.microsoft.com/office/drawing/2014/chart" uri="{C3380CC4-5D6E-409C-BE32-E72D297353CC}">
                <c16:uniqueId val="{00000001-A47D-4C71-A57B-B7B67AC4DB2C}"/>
              </c:ext>
            </c:extLst>
          </c:dPt>
          <c:dLbls>
            <c:spPr>
              <a:noFill/>
              <a:ln>
                <a:noFill/>
              </a:ln>
              <a:effectLst/>
            </c:spPr>
            <c:txPr>
              <a:bodyPr rot="0" spcFirstLastPara="1" vertOverflow="ellipsis" vert="horz" wrap="square" anchor="ctr" anchorCtr="1"/>
              <a:lstStyle/>
              <a:p>
                <a:pPr>
                  <a:defRPr sz="900" b="0" i="0" u="none" strike="noStrike" kern="1200" baseline="0">
                    <a:solidFill>
                      <a:srgbClr val="008080"/>
                    </a:solidFill>
                    <a:latin typeface="Bookman Old Style" panose="02050604050505020204" pitchFamily="18" charset="0"/>
                    <a:ea typeface="+mn-ea"/>
                    <a:cs typeface="+mn-cs"/>
                  </a:defRPr>
                </a:pPr>
                <a:endParaRPr lang="fr-F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noFill/>
                      <a:round/>
                    </a:ln>
                    <a:effectLst/>
                  </c:spPr>
                </c15:leaderLines>
              </c:ext>
            </c:extLst>
          </c:dLbls>
          <c:cat>
            <c:numRef>
              <c:f>Feuil1!$A$2:$A$4</c:f>
              <c:numCache>
                <c:formatCode>General</c:formatCode>
                <c:ptCount val="3"/>
                <c:pt idx="0">
                  <c:v>2017</c:v>
                </c:pt>
                <c:pt idx="1">
                  <c:v>2018</c:v>
                </c:pt>
                <c:pt idx="2">
                  <c:v>2019</c:v>
                </c:pt>
              </c:numCache>
            </c:numRef>
          </c:cat>
          <c:val>
            <c:numRef>
              <c:f>Feuil1!$B$2:$B$4</c:f>
              <c:numCache>
                <c:formatCode>General</c:formatCode>
                <c:ptCount val="3"/>
                <c:pt idx="0">
                  <c:v>1974.9</c:v>
                </c:pt>
                <c:pt idx="1">
                  <c:v>2081.8000000000002</c:v>
                </c:pt>
                <c:pt idx="2">
                  <c:v>2676.64</c:v>
                </c:pt>
              </c:numCache>
            </c:numRef>
          </c:val>
          <c:smooth val="0"/>
          <c:extLst xmlns:c16r2="http://schemas.microsoft.com/office/drawing/2015/06/chart">
            <c:ext xmlns:c16="http://schemas.microsoft.com/office/drawing/2014/chart" uri="{C3380CC4-5D6E-409C-BE32-E72D297353CC}">
              <c16:uniqueId val="{00000002-A47D-4C71-A57B-B7B67AC4DB2C}"/>
            </c:ext>
          </c:extLst>
        </c:ser>
        <c:dLbls>
          <c:showLegendKey val="0"/>
          <c:showVal val="1"/>
          <c:showCatName val="0"/>
          <c:showSerName val="0"/>
          <c:showPercent val="0"/>
          <c:showBubbleSize val="0"/>
        </c:dLbls>
        <c:marker val="1"/>
        <c:smooth val="0"/>
        <c:axId val="230777704"/>
        <c:axId val="230780840"/>
      </c:lineChart>
      <c:catAx>
        <c:axId val="230777704"/>
        <c:scaling>
          <c:orientation val="minMax"/>
        </c:scaling>
        <c:delete val="0"/>
        <c:axPos val="b"/>
        <c:numFmt formatCode="General" sourceLinked="1"/>
        <c:majorTickMark val="out"/>
        <c:minorTickMark val="none"/>
        <c:tickLblPos val="nextTo"/>
        <c:spPr>
          <a:noFill/>
          <a:ln w="9525" cap="flat" cmpd="sng" algn="ctr">
            <a:solidFill>
              <a:srgbClr val="008080"/>
            </a:solidFill>
            <a:round/>
          </a:ln>
          <a:effectLst/>
        </c:spPr>
        <c:txPr>
          <a:bodyPr rot="-60000000" spcFirstLastPara="1" vertOverflow="ellipsis" vert="horz" wrap="square" anchor="ctr" anchorCtr="1"/>
          <a:lstStyle/>
          <a:p>
            <a:pPr>
              <a:defRPr sz="900" b="0" i="0" u="none" strike="noStrike" kern="1200" baseline="0">
                <a:solidFill>
                  <a:srgbClr val="008080"/>
                </a:solidFill>
                <a:latin typeface="Bookman Old Style" panose="02050604050505020204" pitchFamily="18" charset="0"/>
                <a:ea typeface="+mn-ea"/>
                <a:cs typeface="+mn-cs"/>
              </a:defRPr>
            </a:pPr>
            <a:endParaRPr lang="fr-FR"/>
          </a:p>
        </c:txPr>
        <c:crossAx val="230780840"/>
        <c:crosses val="autoZero"/>
        <c:auto val="1"/>
        <c:lblAlgn val="ctr"/>
        <c:lblOffset val="100"/>
        <c:noMultiLvlLbl val="0"/>
      </c:catAx>
      <c:valAx>
        <c:axId val="230780840"/>
        <c:scaling>
          <c:orientation val="minMax"/>
          <c:max val="2900"/>
          <c:min val="1700"/>
        </c:scaling>
        <c:delete val="1"/>
        <c:axPos val="l"/>
        <c:numFmt formatCode="General" sourceLinked="1"/>
        <c:majorTickMark val="out"/>
        <c:minorTickMark val="none"/>
        <c:tickLblPos val="nextTo"/>
        <c:crossAx val="230777704"/>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900">
          <a:solidFill>
            <a:srgbClr val="008080"/>
          </a:solidFill>
          <a:latin typeface="Bookman Old Style" panose="02050604050505020204" pitchFamily="18"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A835D2-DAB8-4148-AAEE-BC1391A78A46}" type="doc">
      <dgm:prSet loTypeId="urn:microsoft.com/office/officeart/2005/8/layout/matrix2" loCatId="relationship" qsTypeId="urn:microsoft.com/office/officeart/2005/8/quickstyle/simple1" qsCatId="simple" csTypeId="urn:microsoft.com/office/officeart/2005/8/colors/accent1_4" csCatId="accent1" phldr="1"/>
      <dgm:spPr/>
      <dgm:t>
        <a:bodyPr/>
        <a:lstStyle/>
        <a:p>
          <a:endParaRPr lang="fr-FR"/>
        </a:p>
      </dgm:t>
    </dgm:pt>
    <dgm:pt modelId="{7DC45638-84B3-4FD2-9FDC-0864630EC7ED}">
      <dgm:prSet phldrT="[Texte]" custT="1"/>
      <dgm:spPr>
        <a:solidFill>
          <a:schemeClr val="tx2">
            <a:lumMod val="75000"/>
          </a:schemeClr>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2400" b="1">
              <a:latin typeface="Bookman Old Style" panose="02050604050505020204" pitchFamily="18" charset="0"/>
            </a:rPr>
            <a:t>Recours prioritaire aux financements extérieurs concessionnels </a:t>
          </a:r>
          <a:endParaRPr lang="fr-FR" sz="2400" b="1" dirty="0">
            <a:latin typeface="Bookman Old Style" panose="02050604050505020204" pitchFamily="18" charset="0"/>
          </a:endParaRPr>
        </a:p>
      </dgm:t>
    </dgm:pt>
    <dgm:pt modelId="{72CBFBEF-0665-44D1-B1BF-5EB38480BF07}" type="parTrans" cxnId="{19D5D1D1-B7CB-4AB0-8A92-4121DEB6D80E}">
      <dgm:prSet/>
      <dgm:spPr/>
      <dgm:t>
        <a:bodyPr/>
        <a:lstStyle/>
        <a:p>
          <a:pPr algn="just"/>
          <a:endParaRPr lang="fr-FR">
            <a:latin typeface="Bookman Old Style" pitchFamily="18" charset="0"/>
          </a:endParaRPr>
        </a:p>
      </dgm:t>
    </dgm:pt>
    <dgm:pt modelId="{28F3AC0A-7389-4636-96CE-05A55149D378}" type="sibTrans" cxnId="{19D5D1D1-B7CB-4AB0-8A92-4121DEB6D80E}">
      <dgm:prSet/>
      <dgm:spPr/>
      <dgm:t>
        <a:bodyPr/>
        <a:lstStyle/>
        <a:p>
          <a:pPr algn="just"/>
          <a:endParaRPr lang="fr-FR">
            <a:latin typeface="Bookman Old Style" pitchFamily="18" charset="0"/>
          </a:endParaRPr>
        </a:p>
      </dgm:t>
    </dgm:pt>
    <dgm:pt modelId="{FB1D4D48-55BF-2541-8769-ABB1394BCF45}">
      <dgm:prSet custT="1"/>
      <dgm:spPr>
        <a:solidFill>
          <a:srgbClr val="FFC000"/>
        </a:solidFill>
      </dgm:spPr>
      <dgm:t>
        <a:bodyPr/>
        <a:lstStyle/>
        <a:p>
          <a:r>
            <a:rPr lang="fr-FR" sz="2400" b="1" kern="1200" dirty="0">
              <a:solidFill>
                <a:prstClr val="white"/>
              </a:solidFill>
              <a:latin typeface="Bookman Old Style" panose="02050604050505020204" pitchFamily="18" charset="0"/>
              <a:ea typeface="+mn-ea"/>
              <a:cs typeface="+mn-cs"/>
            </a:rPr>
            <a:t>Recours aux bailleurs non traditionnels</a:t>
          </a:r>
        </a:p>
      </dgm:t>
    </dgm:pt>
    <dgm:pt modelId="{D21F3F78-1B06-7D4A-A9AE-3783F8951AC7}" type="parTrans" cxnId="{9682C629-F0D3-8043-9274-6D9199203406}">
      <dgm:prSet/>
      <dgm:spPr/>
      <dgm:t>
        <a:bodyPr/>
        <a:lstStyle/>
        <a:p>
          <a:endParaRPr lang="fr-FR"/>
        </a:p>
      </dgm:t>
    </dgm:pt>
    <dgm:pt modelId="{8FD54E9C-2FB0-634A-9B5B-31B7B5A5988E}" type="sibTrans" cxnId="{9682C629-F0D3-8043-9274-6D9199203406}">
      <dgm:prSet/>
      <dgm:spPr/>
      <dgm:t>
        <a:bodyPr/>
        <a:lstStyle/>
        <a:p>
          <a:endParaRPr lang="fr-FR"/>
        </a:p>
      </dgm:t>
    </dgm:pt>
    <dgm:pt modelId="{C5F82616-7DF5-1148-A8B4-C4E47EED0584}">
      <dgm:prSet custT="1"/>
      <dgm:spPr>
        <a:solidFill>
          <a:srgbClr val="8ED2C3"/>
        </a:solidFill>
      </dgm:spPr>
      <dgm:t>
        <a:bodyPr/>
        <a:lstStyle/>
        <a:p>
          <a:r>
            <a:rPr lang="fr-FR" sz="2400" b="1" dirty="0">
              <a:solidFill>
                <a:srgbClr val="005E5C"/>
              </a:solidFill>
              <a:latin typeface="Bookman Old Style" panose="02050604050505020204" pitchFamily="18" charset="0"/>
            </a:rPr>
            <a:t>Réduction progressive du recours aux bons de Trésor</a:t>
          </a:r>
        </a:p>
      </dgm:t>
    </dgm:pt>
    <dgm:pt modelId="{8FA548AB-8C2C-224C-9EFF-1CF3613C41C4}" type="parTrans" cxnId="{9D3D3847-5AB4-034C-B40C-00A469512D70}">
      <dgm:prSet/>
      <dgm:spPr/>
      <dgm:t>
        <a:bodyPr/>
        <a:lstStyle/>
        <a:p>
          <a:endParaRPr lang="fr-FR"/>
        </a:p>
      </dgm:t>
    </dgm:pt>
    <dgm:pt modelId="{161C9E35-765C-4446-9F4B-290415F3316F}" type="sibTrans" cxnId="{9D3D3847-5AB4-034C-B40C-00A469512D70}">
      <dgm:prSet/>
      <dgm:spPr/>
      <dgm:t>
        <a:bodyPr/>
        <a:lstStyle/>
        <a:p>
          <a:endParaRPr lang="fr-FR"/>
        </a:p>
      </dgm:t>
    </dgm:pt>
    <dgm:pt modelId="{97941DDE-E8F0-884C-8264-4F15B766DA37}">
      <dgm:prSet custT="1"/>
      <dgm:spPr>
        <a:solidFill>
          <a:srgbClr val="FF800E"/>
        </a:solidFill>
      </dgm:spPr>
      <dgm:t>
        <a:bodyPr/>
        <a:lstStyle/>
        <a:p>
          <a:r>
            <a:rPr lang="fr-FR" sz="2400" b="1" kern="1200" dirty="0">
              <a:solidFill>
                <a:prstClr val="white"/>
              </a:solidFill>
              <a:latin typeface="Bookman Old Style" panose="02050604050505020204" pitchFamily="18" charset="0"/>
              <a:ea typeface="+mn-ea"/>
              <a:cs typeface="+mn-cs"/>
            </a:rPr>
            <a:t>Allongement de la maturité des obligations </a:t>
          </a:r>
        </a:p>
      </dgm:t>
    </dgm:pt>
    <dgm:pt modelId="{5BBF68F4-D2FC-F443-ACB2-F79A3FC812DD}" type="parTrans" cxnId="{598AA72C-0871-0A42-A964-13CF4DC3CCE8}">
      <dgm:prSet/>
      <dgm:spPr/>
      <dgm:t>
        <a:bodyPr/>
        <a:lstStyle/>
        <a:p>
          <a:endParaRPr lang="fr-FR"/>
        </a:p>
      </dgm:t>
    </dgm:pt>
    <dgm:pt modelId="{A999466A-9C27-7C4D-B12C-A62A9105F68F}" type="sibTrans" cxnId="{598AA72C-0871-0A42-A964-13CF4DC3CCE8}">
      <dgm:prSet/>
      <dgm:spPr/>
      <dgm:t>
        <a:bodyPr/>
        <a:lstStyle/>
        <a:p>
          <a:endParaRPr lang="fr-FR"/>
        </a:p>
      </dgm:t>
    </dgm:pt>
    <dgm:pt modelId="{AEEAED9B-5B8F-E548-90E9-F98C8E76511D}" type="pres">
      <dgm:prSet presAssocID="{73A835D2-DAB8-4148-AAEE-BC1391A78A46}" presName="matrix" presStyleCnt="0">
        <dgm:presLayoutVars>
          <dgm:chMax val="1"/>
          <dgm:dir/>
          <dgm:resizeHandles val="exact"/>
        </dgm:presLayoutVars>
      </dgm:prSet>
      <dgm:spPr/>
      <dgm:t>
        <a:bodyPr/>
        <a:lstStyle/>
        <a:p>
          <a:endParaRPr lang="fr-FR"/>
        </a:p>
      </dgm:t>
    </dgm:pt>
    <dgm:pt modelId="{EDFE0EC3-1B3E-9341-A40E-74A5ADA5C133}" type="pres">
      <dgm:prSet presAssocID="{73A835D2-DAB8-4148-AAEE-BC1391A78A46}" presName="axisShape" presStyleLbl="bgShp" presStyleIdx="0" presStyleCnt="1" custScaleX="203091"/>
      <dgm:spPr>
        <a:solidFill>
          <a:srgbClr val="BEE0CF"/>
        </a:solidFill>
        <a:ln>
          <a:solidFill>
            <a:srgbClr val="EBF9F4"/>
          </a:solidFill>
        </a:ln>
      </dgm:spPr>
    </dgm:pt>
    <dgm:pt modelId="{D6283376-CE9A-EF40-910A-EC13543C9C9E}" type="pres">
      <dgm:prSet presAssocID="{73A835D2-DAB8-4148-AAEE-BC1391A78A46}" presName="rect1" presStyleLbl="node1" presStyleIdx="0" presStyleCnt="4" custScaleX="244030" custScaleY="96075" custLinFactNeighborX="-72371" custLinFactNeighborY="-3079">
        <dgm:presLayoutVars>
          <dgm:chMax val="0"/>
          <dgm:chPref val="0"/>
          <dgm:bulletEnabled val="1"/>
        </dgm:presLayoutVars>
      </dgm:prSet>
      <dgm:spPr/>
      <dgm:t>
        <a:bodyPr/>
        <a:lstStyle/>
        <a:p>
          <a:endParaRPr lang="fr-FR"/>
        </a:p>
      </dgm:t>
    </dgm:pt>
    <dgm:pt modelId="{8BB27779-837F-4540-9A89-DE344274A049}" type="pres">
      <dgm:prSet presAssocID="{73A835D2-DAB8-4148-AAEE-BC1391A78A46}" presName="rect2" presStyleLbl="node1" presStyleIdx="1" presStyleCnt="4" custScaleX="244030" custScaleY="96075" custLinFactNeighborX="73758" custLinFactNeighborY="-1570">
        <dgm:presLayoutVars>
          <dgm:chMax val="0"/>
          <dgm:chPref val="0"/>
          <dgm:bulletEnabled val="1"/>
        </dgm:presLayoutVars>
      </dgm:prSet>
      <dgm:spPr/>
      <dgm:t>
        <a:bodyPr/>
        <a:lstStyle/>
        <a:p>
          <a:endParaRPr lang="fr-FR"/>
        </a:p>
      </dgm:t>
    </dgm:pt>
    <dgm:pt modelId="{BDDDFF9E-DF4A-D04C-8555-69E0CEF4D9A7}" type="pres">
      <dgm:prSet presAssocID="{73A835D2-DAB8-4148-AAEE-BC1391A78A46}" presName="rect3" presStyleLbl="node1" presStyleIdx="2" presStyleCnt="4" custScaleX="244030" custScaleY="96075" custLinFactNeighborX="-72897" custLinFactNeighborY="3149">
        <dgm:presLayoutVars>
          <dgm:chMax val="0"/>
          <dgm:chPref val="0"/>
          <dgm:bulletEnabled val="1"/>
        </dgm:presLayoutVars>
      </dgm:prSet>
      <dgm:spPr/>
      <dgm:t>
        <a:bodyPr/>
        <a:lstStyle/>
        <a:p>
          <a:endParaRPr lang="fr-FR"/>
        </a:p>
      </dgm:t>
    </dgm:pt>
    <dgm:pt modelId="{7746A610-867D-E545-A6F7-5CB993E1C96D}" type="pres">
      <dgm:prSet presAssocID="{73A835D2-DAB8-4148-AAEE-BC1391A78A46}" presName="rect4" presStyleLbl="node1" presStyleIdx="3" presStyleCnt="4" custScaleX="244030" custScaleY="96075" custLinFactNeighborX="73758" custLinFactNeighborY="0">
        <dgm:presLayoutVars>
          <dgm:chMax val="0"/>
          <dgm:chPref val="0"/>
          <dgm:bulletEnabled val="1"/>
        </dgm:presLayoutVars>
      </dgm:prSet>
      <dgm:spPr/>
      <dgm:t>
        <a:bodyPr/>
        <a:lstStyle/>
        <a:p>
          <a:endParaRPr lang="fr-FR"/>
        </a:p>
      </dgm:t>
    </dgm:pt>
  </dgm:ptLst>
  <dgm:cxnLst>
    <dgm:cxn modelId="{19D5D1D1-B7CB-4AB0-8A92-4121DEB6D80E}" srcId="{73A835D2-DAB8-4148-AAEE-BC1391A78A46}" destId="{7DC45638-84B3-4FD2-9FDC-0864630EC7ED}" srcOrd="0" destOrd="0" parTransId="{72CBFBEF-0665-44D1-B1BF-5EB38480BF07}" sibTransId="{28F3AC0A-7389-4636-96CE-05A55149D378}"/>
    <dgm:cxn modelId="{598AA72C-0871-0A42-A964-13CF4DC3CCE8}" srcId="{73A835D2-DAB8-4148-AAEE-BC1391A78A46}" destId="{97941DDE-E8F0-884C-8264-4F15B766DA37}" srcOrd="3" destOrd="0" parTransId="{5BBF68F4-D2FC-F443-ACB2-F79A3FC812DD}" sibTransId="{A999466A-9C27-7C4D-B12C-A62A9105F68F}"/>
    <dgm:cxn modelId="{EEA7228F-B743-3146-8770-51750D6D48A2}" type="presOf" srcId="{FB1D4D48-55BF-2541-8769-ABB1394BCF45}" destId="{8BB27779-837F-4540-9A89-DE344274A049}" srcOrd="0" destOrd="0" presId="urn:microsoft.com/office/officeart/2005/8/layout/matrix2"/>
    <dgm:cxn modelId="{1EB142D5-B524-1440-A1F7-637187D688F2}" type="presOf" srcId="{97941DDE-E8F0-884C-8264-4F15B766DA37}" destId="{7746A610-867D-E545-A6F7-5CB993E1C96D}" srcOrd="0" destOrd="0" presId="urn:microsoft.com/office/officeart/2005/8/layout/matrix2"/>
    <dgm:cxn modelId="{B992C386-6279-6644-AE74-E7CE1935851F}" type="presOf" srcId="{73A835D2-DAB8-4148-AAEE-BC1391A78A46}" destId="{AEEAED9B-5B8F-E548-90E9-F98C8E76511D}" srcOrd="0" destOrd="0" presId="urn:microsoft.com/office/officeart/2005/8/layout/matrix2"/>
    <dgm:cxn modelId="{A5DFAD26-0AD9-4D4B-95A7-22EC53DE7A73}" type="presOf" srcId="{C5F82616-7DF5-1148-A8B4-C4E47EED0584}" destId="{BDDDFF9E-DF4A-D04C-8555-69E0CEF4D9A7}" srcOrd="0" destOrd="0" presId="urn:microsoft.com/office/officeart/2005/8/layout/matrix2"/>
    <dgm:cxn modelId="{9D3D3847-5AB4-034C-B40C-00A469512D70}" srcId="{73A835D2-DAB8-4148-AAEE-BC1391A78A46}" destId="{C5F82616-7DF5-1148-A8B4-C4E47EED0584}" srcOrd="2" destOrd="0" parTransId="{8FA548AB-8C2C-224C-9EFF-1CF3613C41C4}" sibTransId="{161C9E35-765C-4446-9F4B-290415F3316F}"/>
    <dgm:cxn modelId="{9682C629-F0D3-8043-9274-6D9199203406}" srcId="{73A835D2-DAB8-4148-AAEE-BC1391A78A46}" destId="{FB1D4D48-55BF-2541-8769-ABB1394BCF45}" srcOrd="1" destOrd="0" parTransId="{D21F3F78-1B06-7D4A-A9AE-3783F8951AC7}" sibTransId="{8FD54E9C-2FB0-634A-9B5B-31B7B5A5988E}"/>
    <dgm:cxn modelId="{48A2636C-738A-4644-81B0-2D9E59F86103}" type="presOf" srcId="{7DC45638-84B3-4FD2-9FDC-0864630EC7ED}" destId="{D6283376-CE9A-EF40-910A-EC13543C9C9E}" srcOrd="0" destOrd="0" presId="urn:microsoft.com/office/officeart/2005/8/layout/matrix2"/>
    <dgm:cxn modelId="{F6977837-1192-C449-843F-0B7294A42A9C}" type="presParOf" srcId="{AEEAED9B-5B8F-E548-90E9-F98C8E76511D}" destId="{EDFE0EC3-1B3E-9341-A40E-74A5ADA5C133}" srcOrd="0" destOrd="0" presId="urn:microsoft.com/office/officeart/2005/8/layout/matrix2"/>
    <dgm:cxn modelId="{9AB624CC-40E0-C74D-A85C-CAF295AE3D92}" type="presParOf" srcId="{AEEAED9B-5B8F-E548-90E9-F98C8E76511D}" destId="{D6283376-CE9A-EF40-910A-EC13543C9C9E}" srcOrd="1" destOrd="0" presId="urn:microsoft.com/office/officeart/2005/8/layout/matrix2"/>
    <dgm:cxn modelId="{5930F9B3-F2AF-C64A-BE65-F4F48F8A4AD4}" type="presParOf" srcId="{AEEAED9B-5B8F-E548-90E9-F98C8E76511D}" destId="{8BB27779-837F-4540-9A89-DE344274A049}" srcOrd="2" destOrd="0" presId="urn:microsoft.com/office/officeart/2005/8/layout/matrix2"/>
    <dgm:cxn modelId="{7B2F8E25-F7BD-B642-BD3D-06DE2200FEA9}" type="presParOf" srcId="{AEEAED9B-5B8F-E548-90E9-F98C8E76511D}" destId="{BDDDFF9E-DF4A-D04C-8555-69E0CEF4D9A7}" srcOrd="3" destOrd="0" presId="urn:microsoft.com/office/officeart/2005/8/layout/matrix2"/>
    <dgm:cxn modelId="{923E4839-225B-A949-91AC-8A51F66A3EDC}" type="presParOf" srcId="{AEEAED9B-5B8F-E548-90E9-F98C8E76511D}" destId="{7746A610-867D-E545-A6F7-5CB993E1C96D}" srcOrd="4" destOrd="0" presId="urn:microsoft.com/office/officeart/2005/8/layout/matrix2"/>
  </dgm:cxnLst>
  <dgm:bg>
    <a:solidFill>
      <a:schemeClr val="bg1"/>
    </a:solid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FE0EC3-1B3E-9341-A40E-74A5ADA5C133}">
      <dsp:nvSpPr>
        <dsp:cNvPr id="0" name=""/>
        <dsp:cNvSpPr/>
      </dsp:nvSpPr>
      <dsp:spPr>
        <a:xfrm>
          <a:off x="217505" y="0"/>
          <a:ext cx="9512496" cy="4683859"/>
        </a:xfrm>
        <a:prstGeom prst="quadArrow">
          <a:avLst>
            <a:gd name="adj1" fmla="val 2000"/>
            <a:gd name="adj2" fmla="val 4000"/>
            <a:gd name="adj3" fmla="val 5000"/>
          </a:avLst>
        </a:prstGeom>
        <a:solidFill>
          <a:srgbClr val="BEE0CF"/>
        </a:solidFill>
        <a:ln>
          <a:solidFill>
            <a:srgbClr val="EBF9F4"/>
          </a:solidFill>
        </a:ln>
        <a:effectLst/>
      </dsp:spPr>
      <dsp:style>
        <a:lnRef idx="0">
          <a:scrgbClr r="0" g="0" b="0"/>
        </a:lnRef>
        <a:fillRef idx="1">
          <a:scrgbClr r="0" g="0" b="0"/>
        </a:fillRef>
        <a:effectRef idx="0">
          <a:scrgbClr r="0" g="0" b="0"/>
        </a:effectRef>
        <a:fontRef idx="minor"/>
      </dsp:style>
    </dsp:sp>
    <dsp:sp modelId="{D6283376-CE9A-EF40-910A-EC13543C9C9E}">
      <dsp:nvSpPr>
        <dsp:cNvPr id="0" name=""/>
        <dsp:cNvSpPr/>
      </dsp:nvSpPr>
      <dsp:spPr>
        <a:xfrm>
          <a:off x="231140" y="283532"/>
          <a:ext cx="4572008" cy="1800007"/>
        </a:xfrm>
        <a:prstGeom prst="roundRect">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fr-FR" sz="2400" b="1" kern="1200">
              <a:latin typeface="Bookman Old Style" panose="02050604050505020204" pitchFamily="18" charset="0"/>
            </a:rPr>
            <a:t>Recours prioritaire aux financements extérieurs concessionnels </a:t>
          </a:r>
          <a:endParaRPr lang="fr-FR" sz="2400" b="1" kern="1200" dirty="0">
            <a:latin typeface="Bookman Old Style" panose="02050604050505020204" pitchFamily="18" charset="0"/>
          </a:endParaRPr>
        </a:p>
      </dsp:txBody>
      <dsp:txXfrm>
        <a:off x="319009" y="371401"/>
        <a:ext cx="4396270" cy="1624269"/>
      </dsp:txXfrm>
    </dsp:sp>
    <dsp:sp modelId="{8BB27779-837F-4540-9A89-DE344274A049}">
      <dsp:nvSpPr>
        <dsp:cNvPr id="0" name=""/>
        <dsp:cNvSpPr/>
      </dsp:nvSpPr>
      <dsp:spPr>
        <a:xfrm>
          <a:off x="5170344" y="311804"/>
          <a:ext cx="4572008" cy="180000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a:solidFill>
                <a:prstClr val="white"/>
              </a:solidFill>
              <a:latin typeface="Bookman Old Style" panose="02050604050505020204" pitchFamily="18" charset="0"/>
              <a:ea typeface="+mn-ea"/>
              <a:cs typeface="+mn-cs"/>
            </a:rPr>
            <a:t>Recours aux bailleurs non traditionnels</a:t>
          </a:r>
        </a:p>
      </dsp:txBody>
      <dsp:txXfrm>
        <a:off x="5258213" y="399673"/>
        <a:ext cx="4396270" cy="1624269"/>
      </dsp:txXfrm>
    </dsp:sp>
    <dsp:sp modelId="{BDDDFF9E-DF4A-D04C-8555-69E0CEF4D9A7}">
      <dsp:nvSpPr>
        <dsp:cNvPr id="0" name=""/>
        <dsp:cNvSpPr/>
      </dsp:nvSpPr>
      <dsp:spPr>
        <a:xfrm>
          <a:off x="221285" y="2601630"/>
          <a:ext cx="4572008" cy="1800007"/>
        </a:xfrm>
        <a:prstGeom prst="roundRect">
          <a:avLst/>
        </a:prstGeom>
        <a:solidFill>
          <a:srgbClr val="8ED2C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a:solidFill>
                <a:srgbClr val="005E5C"/>
              </a:solidFill>
              <a:latin typeface="Bookman Old Style" panose="02050604050505020204" pitchFamily="18" charset="0"/>
            </a:rPr>
            <a:t>Réduction progressive du recours aux bons de Trésor</a:t>
          </a:r>
        </a:p>
      </dsp:txBody>
      <dsp:txXfrm>
        <a:off x="309154" y="2689499"/>
        <a:ext cx="4396270" cy="1624269"/>
      </dsp:txXfrm>
    </dsp:sp>
    <dsp:sp modelId="{7746A610-867D-E545-A6F7-5CB993E1C96D}">
      <dsp:nvSpPr>
        <dsp:cNvPr id="0" name=""/>
        <dsp:cNvSpPr/>
      </dsp:nvSpPr>
      <dsp:spPr>
        <a:xfrm>
          <a:off x="5170344" y="2542632"/>
          <a:ext cx="4572008" cy="1800007"/>
        </a:xfrm>
        <a:prstGeom prst="roundRect">
          <a:avLst/>
        </a:prstGeom>
        <a:solidFill>
          <a:srgbClr val="FF800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b="1" kern="1200" dirty="0">
              <a:solidFill>
                <a:prstClr val="white"/>
              </a:solidFill>
              <a:latin typeface="Bookman Old Style" panose="02050604050505020204" pitchFamily="18" charset="0"/>
              <a:ea typeface="+mn-ea"/>
              <a:cs typeface="+mn-cs"/>
            </a:rPr>
            <a:t>Allongement de la maturité des obligations </a:t>
          </a:r>
        </a:p>
      </dsp:txBody>
      <dsp:txXfrm>
        <a:off x="5258213" y="2630501"/>
        <a:ext cx="4396270" cy="162426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0.86517</cdr:x>
      <cdr:y>0.39066</cdr:y>
    </cdr:from>
    <cdr:to>
      <cdr:x>0.99643</cdr:x>
      <cdr:y>0.48686</cdr:y>
    </cdr:to>
    <cdr:sp macro="" textlink="">
      <cdr:nvSpPr>
        <cdr:cNvPr id="2" name="Rectangle 1"/>
        <cdr:cNvSpPr/>
      </cdr:nvSpPr>
      <cdr:spPr>
        <a:xfrm xmlns:a="http://schemas.openxmlformats.org/drawingml/2006/main">
          <a:off x="3769350" y="844823"/>
          <a:ext cx="571842" cy="20804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r>
            <a:rPr lang="fr-FR" sz="1400" b="1" dirty="0">
              <a:solidFill>
                <a:srgbClr val="C00000"/>
              </a:solidFill>
              <a:latin typeface="Garamond" panose="02020404030301010803" pitchFamily="18" charset="0"/>
            </a:rPr>
            <a:t>2,3</a:t>
          </a:r>
        </a:p>
      </cdr:txBody>
    </cdr:sp>
  </cdr:relSizeAnchor>
</c:userShapes>
</file>

<file path=ppt/drawings/drawing2.xml><?xml version="1.0" encoding="utf-8"?>
<c:userShapes xmlns:c="http://schemas.openxmlformats.org/drawingml/2006/chart">
  <cdr:relSizeAnchor xmlns:cdr="http://schemas.openxmlformats.org/drawingml/2006/chartDrawing">
    <cdr:from>
      <cdr:x>0.0967</cdr:x>
      <cdr:y>0.22095</cdr:y>
    </cdr:from>
    <cdr:to>
      <cdr:x>0.21644</cdr:x>
      <cdr:y>0.32679</cdr:y>
    </cdr:to>
    <cdr:sp macro="" textlink="">
      <cdr:nvSpPr>
        <cdr:cNvPr id="2" name="Rectangle 1"/>
        <cdr:cNvSpPr/>
      </cdr:nvSpPr>
      <cdr:spPr>
        <a:xfrm xmlns:a="http://schemas.openxmlformats.org/drawingml/2006/main">
          <a:off x="372923" y="466884"/>
          <a:ext cx="461755" cy="22365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400" b="1" dirty="0">
              <a:solidFill>
                <a:srgbClr val="006666"/>
              </a:solidFill>
              <a:latin typeface="Garamond" panose="02020404030301010803" pitchFamily="18" charset="0"/>
            </a:rPr>
            <a:t>-4,4</a:t>
          </a:r>
        </a:p>
      </cdr:txBody>
    </cdr:sp>
  </cdr:relSizeAnchor>
  <cdr:relSizeAnchor xmlns:cdr="http://schemas.openxmlformats.org/drawingml/2006/chartDrawing">
    <cdr:from>
      <cdr:x>0.29306</cdr:x>
      <cdr:y>0.22417</cdr:y>
    </cdr:from>
    <cdr:to>
      <cdr:x>0.4128</cdr:x>
      <cdr:y>0.33001</cdr:y>
    </cdr:to>
    <cdr:sp macro="" textlink="">
      <cdr:nvSpPr>
        <cdr:cNvPr id="3" name="Rectangle 2"/>
        <cdr:cNvSpPr/>
      </cdr:nvSpPr>
      <cdr:spPr>
        <a:xfrm xmlns:a="http://schemas.openxmlformats.org/drawingml/2006/main">
          <a:off x="1130117" y="473691"/>
          <a:ext cx="461755" cy="223651"/>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400" b="1" dirty="0">
              <a:solidFill>
                <a:srgbClr val="006666"/>
              </a:solidFill>
              <a:latin typeface="Garamond" panose="02020404030301010803" pitchFamily="18" charset="0"/>
            </a:rPr>
            <a:t>-4,3</a:t>
          </a:r>
        </a:p>
      </cdr:txBody>
    </cdr:sp>
  </cdr:relSizeAnchor>
  <cdr:relSizeAnchor xmlns:cdr="http://schemas.openxmlformats.org/drawingml/2006/chartDrawing">
    <cdr:from>
      <cdr:x>0.45745</cdr:x>
      <cdr:y>0.33591</cdr:y>
    </cdr:from>
    <cdr:to>
      <cdr:x>0.57719</cdr:x>
      <cdr:y>0.44175</cdr:y>
    </cdr:to>
    <cdr:sp macro="" textlink="">
      <cdr:nvSpPr>
        <cdr:cNvPr id="4" name="Rectangle 3"/>
        <cdr:cNvSpPr/>
      </cdr:nvSpPr>
      <cdr:spPr>
        <a:xfrm xmlns:a="http://schemas.openxmlformats.org/drawingml/2006/main">
          <a:off x="1764079" y="660279"/>
          <a:ext cx="461755" cy="208043"/>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400" b="1" dirty="0">
              <a:solidFill>
                <a:srgbClr val="006666"/>
              </a:solidFill>
              <a:latin typeface="Garamond" panose="02020404030301010803" pitchFamily="18" charset="0"/>
            </a:rPr>
            <a:t>-2,9</a:t>
          </a:r>
        </a:p>
      </cdr:txBody>
    </cdr:sp>
  </cdr:relSizeAnchor>
  <cdr:relSizeAnchor xmlns:cdr="http://schemas.openxmlformats.org/drawingml/2006/chartDrawing">
    <cdr:from>
      <cdr:x>0.61791</cdr:x>
      <cdr:y>0.4748</cdr:y>
    </cdr:from>
    <cdr:to>
      <cdr:x>0.73765</cdr:x>
      <cdr:y>0.62471</cdr:y>
    </cdr:to>
    <cdr:sp macro="" textlink="">
      <cdr:nvSpPr>
        <cdr:cNvPr id="5" name="Rectangle 4"/>
        <cdr:cNvSpPr/>
      </cdr:nvSpPr>
      <cdr:spPr>
        <a:xfrm xmlns:a="http://schemas.openxmlformats.org/drawingml/2006/main">
          <a:off x="2382847" y="933280"/>
          <a:ext cx="461755" cy="29467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fr-FR" sz="1400" b="1" dirty="0">
              <a:solidFill>
                <a:srgbClr val="006666"/>
              </a:solidFill>
              <a:latin typeface="Garamond" panose="02020404030301010803" pitchFamily="18" charset="0"/>
            </a:rPr>
            <a:t>-0,5</a:t>
          </a:r>
          <a:endParaRPr lang="fr-FR" sz="800" b="1" dirty="0">
            <a:solidFill>
              <a:srgbClr val="C00000"/>
            </a:solidFill>
            <a:latin typeface="Garamond" panose="02020404030301010803" pitchFamily="18" charset="0"/>
          </a:endParaRPr>
        </a:p>
      </cdr:txBody>
    </cdr:sp>
  </cdr:relSizeAnchor>
  <cdr:relSizeAnchor xmlns:cdr="http://schemas.openxmlformats.org/drawingml/2006/chartDrawing">
    <cdr:from>
      <cdr:x>0.74181</cdr:x>
      <cdr:y>0.40247</cdr:y>
    </cdr:from>
    <cdr:to>
      <cdr:x>0.87171</cdr:x>
      <cdr:y>0.51645</cdr:y>
    </cdr:to>
    <cdr:sp macro="" textlink="">
      <cdr:nvSpPr>
        <cdr:cNvPr id="6" name="Rectangle 5"/>
        <cdr:cNvSpPr/>
      </cdr:nvSpPr>
      <cdr:spPr>
        <a:xfrm xmlns:a="http://schemas.openxmlformats.org/drawingml/2006/main">
          <a:off x="2860644" y="791113"/>
          <a:ext cx="500955" cy="224050"/>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defPPr>
            <a:defRPr lang="fr-F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r>
            <a:rPr lang="fr-FR" sz="1400" b="1" dirty="0">
              <a:solidFill>
                <a:srgbClr val="006666"/>
              </a:solidFill>
              <a:latin typeface="Garamond" panose="02020404030301010803" pitchFamily="18" charset="0"/>
            </a:rPr>
            <a:t>- 1,8</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54ED97-77FC-4B39-8698-8EC949129A4D}" type="datetimeFigureOut">
              <a:rPr lang="fr-FR" smtClean="0"/>
              <a:t>20/01/2021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6A9EA-9771-4F5C-B854-6A157CFFB102}" type="slidenum">
              <a:rPr lang="fr-FR" smtClean="0"/>
              <a:t>‹N°›</a:t>
            </a:fld>
            <a:endParaRPr lang="fr-FR"/>
          </a:p>
        </p:txBody>
      </p:sp>
    </p:spTree>
    <p:extLst>
      <p:ext uri="{BB962C8B-B14F-4D97-AF65-F5344CB8AC3E}">
        <p14:creationId xmlns:p14="http://schemas.microsoft.com/office/powerpoint/2010/main" val="1411710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0"/>
            <a:ext cx="5486400" cy="1255100"/>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Cette diapositive montre les faiblesses de l’économie béninoise</a:t>
            </a:r>
            <a:r>
              <a:rPr lang="fr-FR" baseline="0" dirty="0"/>
              <a:t>, les défis auquel il faut faire face et les actions qui ont été déployées depuis 2016 pour atteindre les objectifs qu’illustrent ces défis</a:t>
            </a:r>
            <a:endParaRPr lang="fr-FR" dirty="0"/>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t>2</a:t>
            </a:fld>
            <a:endParaRPr lang="fr-FR"/>
          </a:p>
        </p:txBody>
      </p:sp>
    </p:spTree>
    <p:extLst>
      <p:ext uri="{BB962C8B-B14F-4D97-AF65-F5344CB8AC3E}">
        <p14:creationId xmlns:p14="http://schemas.microsoft.com/office/powerpoint/2010/main" val="252162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399"/>
            <a:ext cx="5486400" cy="4041475"/>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Cette diapositive montre les chiffres clés de l’économie nationale à fin 2019 et les perspectives initiales et révisées (reflétant les effets</a:t>
            </a:r>
            <a:r>
              <a:rPr lang="fr-FR" baseline="0" dirty="0"/>
              <a:t> de la covid-19) </a:t>
            </a:r>
            <a:r>
              <a:rPr lang="fr-FR" dirty="0"/>
              <a:t>pour l’année 2020. </a:t>
            </a:r>
          </a:p>
          <a:p>
            <a:pPr algn="just">
              <a:spcBef>
                <a:spcPts val="600"/>
              </a:spcBef>
              <a:spcAft>
                <a:spcPts val="600"/>
              </a:spcAft>
            </a:pPr>
            <a:r>
              <a:rPr lang="fr-FR" dirty="0"/>
              <a:t>Le taux de croissance de l’économie s’est établi à 6,9% en 2019.</a:t>
            </a:r>
            <a:r>
              <a:rPr lang="fr-FR" baseline="0" dirty="0"/>
              <a:t> </a:t>
            </a:r>
            <a:r>
              <a:rPr lang="fr-FR" dirty="0"/>
              <a:t>Pour 2020, la croissance est attendue à 3,5%</a:t>
            </a:r>
            <a:r>
              <a:rPr lang="fr-FR" baseline="0" dirty="0"/>
              <a:t> contre une prévision initiale de 7,6%. Cette décélération anticipée du rythme de création de la richesse nationale est principalement imputable à la pandémie du coronavirus qui a induit un double choc sur l’offre et la demande mondiale. La croissance devrait se réaliser </a:t>
            </a:r>
            <a:r>
              <a:rPr lang="fr-FR" dirty="0"/>
              <a:t>dans un environnement de maîtrise des prix. Malgré le ralentissement de l’économie attendu pour 2020, la croissance resterait pourtant à un niveau appréciable par rapport aux autres pays de l’UEMOA.</a:t>
            </a:r>
          </a:p>
          <a:p>
            <a:pPr algn="just">
              <a:spcBef>
                <a:spcPts val="600"/>
              </a:spcBef>
              <a:spcAft>
                <a:spcPts val="600"/>
              </a:spcAft>
            </a:pPr>
            <a:endParaRPr lang="fr-FR" dirty="0"/>
          </a:p>
          <a:p>
            <a:pPr algn="just">
              <a:spcBef>
                <a:spcPts val="600"/>
              </a:spcBef>
              <a:spcAft>
                <a:spcPts val="600"/>
              </a:spcAft>
            </a:pPr>
            <a:r>
              <a:rPr lang="fr-FR" dirty="0"/>
              <a:t>L’accélération du rythme de création de la richesse, sur la période 2017-2019, se déroule dans un contexte de consolidation budgétaire. Le déficit budgétaire, dons compris, atteindrait 0,5% du PIB en 2019, alors qu’il est parti </a:t>
            </a:r>
            <a:r>
              <a:rPr lang="fr-FR" dirty="0">
                <a:solidFill>
                  <a:srgbClr val="FF0000"/>
                </a:solidFill>
              </a:rPr>
              <a:t>de 4,4% en 2016</a:t>
            </a:r>
            <a:r>
              <a:rPr lang="fr-FR" dirty="0"/>
              <a:t>. Pour 2020, il est attendu à 3,4% du PIB contre une prévision initiale de 1,8%,</a:t>
            </a:r>
            <a:r>
              <a:rPr lang="fr-FR" baseline="0" dirty="0"/>
              <a:t> en lien avec les effets dépressifs sur les recettes et les dépenses supplémentaires occasionnés par la crise de la covid-19. </a:t>
            </a:r>
          </a:p>
          <a:p>
            <a:pPr algn="just">
              <a:spcBef>
                <a:spcPts val="600"/>
              </a:spcBef>
              <a:spcAft>
                <a:spcPts val="600"/>
              </a:spcAft>
            </a:pPr>
            <a:endParaRPr lang="fr-FR" baseline="0" dirty="0"/>
          </a:p>
          <a:p>
            <a:pPr algn="just">
              <a:spcBef>
                <a:spcPts val="600"/>
              </a:spcBef>
              <a:spcAft>
                <a:spcPts val="600"/>
              </a:spcAft>
            </a:pPr>
            <a:r>
              <a:rPr lang="fr-FR" baseline="0" dirty="0"/>
              <a:t>Toutefois, le taux d’endettement devrait globalement être maîtrisé, s’affichant à 43,1% en 2020 contre 39,7% en 2017.</a:t>
            </a:r>
            <a:r>
              <a:rPr lang="fr-FR" dirty="0"/>
              <a:t> Selon les analyses du services techniques du MEF et du FMI, la dette du Bénin est viable et ses finances publiques soutenables. </a:t>
            </a:r>
          </a:p>
        </p:txBody>
      </p:sp>
      <p:sp>
        <p:nvSpPr>
          <p:cNvPr id="4" name="Espace réservé du numéro de diapositive 3"/>
          <p:cNvSpPr>
            <a:spLocks noGrp="1"/>
          </p:cNvSpPr>
          <p:nvPr>
            <p:ph type="sldNum" sz="quarter" idx="10"/>
          </p:nvPr>
        </p:nvSpPr>
        <p:spPr/>
        <p:txBody>
          <a:bodyPr/>
          <a:lstStyle/>
          <a:p>
            <a:fld id="{601C1A71-DBF1-FA45-B7BC-EF1D1F894726}" type="slidenum">
              <a:rPr lang="fr-FR" smtClean="0"/>
              <a:pPr/>
              <a:t>3</a:t>
            </a:fld>
            <a:endParaRPr lang="fr-FR"/>
          </a:p>
        </p:txBody>
      </p:sp>
    </p:spTree>
    <p:extLst>
      <p:ext uri="{BB962C8B-B14F-4D97-AF65-F5344CB8AC3E}">
        <p14:creationId xmlns:p14="http://schemas.microsoft.com/office/powerpoint/2010/main" val="263927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399"/>
            <a:ext cx="5486400" cy="3640395"/>
          </a:xfrm>
        </p:spPr>
        <p:style>
          <a:lnRef idx="2">
            <a:schemeClr val="accent1"/>
          </a:lnRef>
          <a:fillRef idx="1">
            <a:schemeClr val="lt1"/>
          </a:fillRef>
          <a:effectRef idx="0">
            <a:schemeClr val="accent1"/>
          </a:effectRef>
          <a:fontRef idx="minor">
            <a:schemeClr val="dk1"/>
          </a:fontRef>
        </p:style>
        <p:txBody>
          <a:bodyPr/>
          <a:lstStyle/>
          <a:p>
            <a:pPr algn="just">
              <a:spcBef>
                <a:spcPts val="600"/>
              </a:spcBef>
              <a:spcAft>
                <a:spcPts val="600"/>
              </a:spcAft>
            </a:pPr>
            <a:r>
              <a:rPr lang="fr-FR" dirty="0"/>
              <a:t>En perspective, la croissance de l’économie restera robuste à moyen terme et son taux varie en fonction des scénarii. </a:t>
            </a:r>
          </a:p>
          <a:p>
            <a:pPr algn="just"/>
            <a:r>
              <a:rPr lang="fr-FR" b="1" dirty="0"/>
              <a:t>Le scénario de référence </a:t>
            </a:r>
            <a:r>
              <a:rPr lang="fr-FR" b="0" dirty="0"/>
              <a:t>est</a:t>
            </a:r>
            <a:r>
              <a:rPr lang="fr-FR" b="0" baseline="0" dirty="0"/>
              <a:t> </a:t>
            </a:r>
            <a:r>
              <a:rPr lang="fr-FR" dirty="0"/>
              <a:t>conforme aux prévisions convenues avec le FMI pour 2021 et à moyen terme. Il suppose une amélioration de la crise de</a:t>
            </a:r>
            <a:r>
              <a:rPr lang="fr-FR" baseline="0" dirty="0"/>
              <a:t> la</a:t>
            </a:r>
            <a:r>
              <a:rPr lang="fr-FR" dirty="0"/>
              <a:t> COVID-19 au second semestre 2020 et une reprise progressive de l’économie à partir de 2021. Dans ce scénario, le taux de croissance de l’économie s’afficherait à 6,0% en 2021 contre 3,5% en 2020.</a:t>
            </a:r>
          </a:p>
          <a:p>
            <a:pPr algn="just"/>
            <a:r>
              <a:rPr lang="fr-FR" b="1" dirty="0"/>
              <a:t>Le scénario pessimiste</a:t>
            </a:r>
            <a:r>
              <a:rPr lang="fr-FR" dirty="0"/>
              <a:t> suppose une persistance des effets négatifs de la pandémie de</a:t>
            </a:r>
            <a:r>
              <a:rPr lang="fr-FR" baseline="0" dirty="0"/>
              <a:t> la</a:t>
            </a:r>
            <a:r>
              <a:rPr lang="fr-FR" dirty="0"/>
              <a:t> COVID-19 jusqu’à la fin de l’année 2020. Il tient également compte des incertitudes liées  aux élections présidentielles de 2021, notamment l’attentisme généralement observé dans le monde des affaires. Dans ce scénario, le taux de croissance s’afficherait à 4,1% en 2021 contre 2,3% en 2020.</a:t>
            </a:r>
          </a:p>
          <a:p>
            <a:pPr algn="just"/>
            <a:r>
              <a:rPr lang="fr-FR" b="1" dirty="0"/>
              <a:t>Enfin, le scénario optimiste</a:t>
            </a:r>
            <a:r>
              <a:rPr lang="fr-FR" dirty="0"/>
              <a:t> suppose des effets négatifs de la crise de</a:t>
            </a:r>
            <a:r>
              <a:rPr lang="fr-FR" baseline="0" dirty="0"/>
              <a:t> la</a:t>
            </a:r>
            <a:r>
              <a:rPr lang="fr-FR" dirty="0"/>
              <a:t> COVID-19 moins importants que prévus en 2020. Il suppose que l’économie retrouvera sa trajectoire de croissance d’avant crise dès 2021. Dans ce contexte, le taux de croissance s’afficherait à 7,6% en 2021 contre 4,5% en 2020.</a:t>
            </a:r>
          </a:p>
        </p:txBody>
      </p:sp>
      <p:sp>
        <p:nvSpPr>
          <p:cNvPr id="4" name="Espace réservé du numéro de diapositive 3"/>
          <p:cNvSpPr>
            <a:spLocks noGrp="1"/>
          </p:cNvSpPr>
          <p:nvPr>
            <p:ph type="sldNum" sz="quarter" idx="10"/>
          </p:nvPr>
        </p:nvSpPr>
        <p:spPr/>
        <p:txBody>
          <a:bodyPr/>
          <a:lstStyle/>
          <a:p>
            <a:fld id="{1CDA326B-A0FA-4FC3-A6FE-CAACA7EE0B6B}" type="slidenum">
              <a:rPr lang="fr-FR" smtClean="0"/>
              <a:pPr/>
              <a:t>8</a:t>
            </a:fld>
            <a:endParaRPr lang="fr-FR"/>
          </a:p>
        </p:txBody>
      </p:sp>
    </p:spTree>
    <p:extLst>
      <p:ext uri="{BB962C8B-B14F-4D97-AF65-F5344CB8AC3E}">
        <p14:creationId xmlns:p14="http://schemas.microsoft.com/office/powerpoint/2010/main" val="345804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4" name="Espace réservé du numéro de diapositive 3"/>
          <p:cNvSpPr>
            <a:spLocks noGrp="1"/>
          </p:cNvSpPr>
          <p:nvPr>
            <p:ph type="sldNum" sz="quarter" idx="10"/>
          </p:nvPr>
        </p:nvSpPr>
        <p:spPr/>
        <p:txBody>
          <a:bodyPr/>
          <a:lstStyle/>
          <a:p>
            <a:fld id="{601C1A71-DBF1-FA45-B7BC-EF1D1F894726}" type="slidenum">
              <a:rPr lang="fr-FR" smtClean="0"/>
              <a:pPr/>
              <a:t>9</a:t>
            </a:fld>
            <a:endParaRPr lang="fr-FR"/>
          </a:p>
        </p:txBody>
      </p:sp>
    </p:spTree>
    <p:extLst>
      <p:ext uri="{BB962C8B-B14F-4D97-AF65-F5344CB8AC3E}">
        <p14:creationId xmlns:p14="http://schemas.microsoft.com/office/powerpoint/2010/main" val="1397674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63D2B392-7FC6-4D34-A4DF-21A95F091F3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21C8812A-F96E-400F-A4E3-9EBFE114EC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A5EDB115-85C7-4D3D-B1D7-4FF6D339D570}"/>
              </a:ext>
            </a:extLst>
          </p:cNvPr>
          <p:cNvSpPr>
            <a:spLocks noGrp="1"/>
          </p:cNvSpPr>
          <p:nvPr>
            <p:ph type="dt" sz="half" idx="10"/>
          </p:nvPr>
        </p:nvSpPr>
        <p:spPr/>
        <p:txBody>
          <a:bodyPr/>
          <a:lstStyle/>
          <a:p>
            <a:fld id="{8E3FC3E6-58C0-4D71-86DA-03CBD2744C62}" type="datetime1">
              <a:rPr lang="fr-FR" smtClean="0"/>
              <a:t>20/01/2021</a:t>
            </a:fld>
            <a:endParaRPr lang="fr-FR"/>
          </a:p>
        </p:txBody>
      </p:sp>
      <p:sp>
        <p:nvSpPr>
          <p:cNvPr id="5" name="Espace réservé du pied de page 4">
            <a:extLst>
              <a:ext uri="{FF2B5EF4-FFF2-40B4-BE49-F238E27FC236}">
                <a16:creationId xmlns:a16="http://schemas.microsoft.com/office/drawing/2014/main" xmlns="" id="{5033D0F0-2F14-465B-ADCB-6A3A2A93B02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E1EBA7B3-D9A8-42D3-82D1-2D140A76FB11}"/>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3002647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0EA932B-D70A-46C1-9D18-AC87109285F7}"/>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D79C6DAE-02FD-410B-B0C5-8C709B74D0A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1647B0C-62FE-483F-8B88-F03CF5E96421}"/>
              </a:ext>
            </a:extLst>
          </p:cNvPr>
          <p:cNvSpPr>
            <a:spLocks noGrp="1"/>
          </p:cNvSpPr>
          <p:nvPr>
            <p:ph type="dt" sz="half" idx="10"/>
          </p:nvPr>
        </p:nvSpPr>
        <p:spPr/>
        <p:txBody>
          <a:bodyPr/>
          <a:lstStyle/>
          <a:p>
            <a:fld id="{0296C9A1-4451-4909-BA5B-78CFE7875BC5}" type="datetime1">
              <a:rPr lang="fr-FR" smtClean="0"/>
              <a:t>20/01/2021</a:t>
            </a:fld>
            <a:endParaRPr lang="fr-FR"/>
          </a:p>
        </p:txBody>
      </p:sp>
      <p:sp>
        <p:nvSpPr>
          <p:cNvPr id="5" name="Espace réservé du pied de page 4">
            <a:extLst>
              <a:ext uri="{FF2B5EF4-FFF2-40B4-BE49-F238E27FC236}">
                <a16:creationId xmlns:a16="http://schemas.microsoft.com/office/drawing/2014/main" xmlns="" id="{6AAFC616-ABD1-4D37-A0AF-4C18B34BB33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B10455C-3B59-4E2F-AAF7-93E306676EC8}"/>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2894939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4B81E679-D33B-4A7E-81EA-3D002C41A55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C6A7ABCA-F5C4-492F-862A-D309C638AB4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DC26AC0F-5582-4150-B3A1-41C76D823B17}"/>
              </a:ext>
            </a:extLst>
          </p:cNvPr>
          <p:cNvSpPr>
            <a:spLocks noGrp="1"/>
          </p:cNvSpPr>
          <p:nvPr>
            <p:ph type="dt" sz="half" idx="10"/>
          </p:nvPr>
        </p:nvSpPr>
        <p:spPr/>
        <p:txBody>
          <a:bodyPr/>
          <a:lstStyle/>
          <a:p>
            <a:fld id="{44BE57A2-6E9D-4914-BBD9-00EB38C831EE}" type="datetime1">
              <a:rPr lang="fr-FR" smtClean="0"/>
              <a:t>20/01/2021</a:t>
            </a:fld>
            <a:endParaRPr lang="fr-FR"/>
          </a:p>
        </p:txBody>
      </p:sp>
      <p:sp>
        <p:nvSpPr>
          <p:cNvPr id="5" name="Espace réservé du pied de page 4">
            <a:extLst>
              <a:ext uri="{FF2B5EF4-FFF2-40B4-BE49-F238E27FC236}">
                <a16:creationId xmlns:a16="http://schemas.microsoft.com/office/drawing/2014/main" xmlns="" id="{FA384D5B-36F0-4B4A-A38F-31916054820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68D1068-4444-4EBF-9945-D6A110EB192C}"/>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3528723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41219BB-E853-43EF-8AB8-46D5EA27BEB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12F830DD-1BA8-4127-A981-E9A5C7ECCD5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530E55C-D63A-42B7-998D-7449E7DD34B1}"/>
              </a:ext>
            </a:extLst>
          </p:cNvPr>
          <p:cNvSpPr>
            <a:spLocks noGrp="1"/>
          </p:cNvSpPr>
          <p:nvPr>
            <p:ph type="dt" sz="half" idx="10"/>
          </p:nvPr>
        </p:nvSpPr>
        <p:spPr/>
        <p:txBody>
          <a:bodyPr/>
          <a:lstStyle/>
          <a:p>
            <a:fld id="{F79B7138-43A6-4AA7-981D-143088E2EB7D}" type="datetime1">
              <a:rPr lang="fr-FR" smtClean="0"/>
              <a:t>20/01/2021</a:t>
            </a:fld>
            <a:endParaRPr lang="fr-FR"/>
          </a:p>
        </p:txBody>
      </p:sp>
      <p:sp>
        <p:nvSpPr>
          <p:cNvPr id="5" name="Espace réservé du pied de page 4">
            <a:extLst>
              <a:ext uri="{FF2B5EF4-FFF2-40B4-BE49-F238E27FC236}">
                <a16:creationId xmlns:a16="http://schemas.microsoft.com/office/drawing/2014/main" xmlns="" id="{7A38BBAF-D741-4C01-9A5C-65C825EC636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771DD37-B915-41C7-8795-9A586EC622C5}"/>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136594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5902A91-F2E3-43B9-BE91-F2E80276189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4C3993A8-D65C-450C-8155-3892D185FA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A7599087-2865-4F40-9D77-364A3A6398FD}"/>
              </a:ext>
            </a:extLst>
          </p:cNvPr>
          <p:cNvSpPr>
            <a:spLocks noGrp="1"/>
          </p:cNvSpPr>
          <p:nvPr>
            <p:ph type="dt" sz="half" idx="10"/>
          </p:nvPr>
        </p:nvSpPr>
        <p:spPr/>
        <p:txBody>
          <a:bodyPr/>
          <a:lstStyle/>
          <a:p>
            <a:fld id="{B4993411-285A-4FA4-93BB-6E2FC9A999BA}" type="datetime1">
              <a:rPr lang="fr-FR" smtClean="0"/>
              <a:t>20/01/2021</a:t>
            </a:fld>
            <a:endParaRPr lang="fr-FR"/>
          </a:p>
        </p:txBody>
      </p:sp>
      <p:sp>
        <p:nvSpPr>
          <p:cNvPr id="5" name="Espace réservé du pied de page 4">
            <a:extLst>
              <a:ext uri="{FF2B5EF4-FFF2-40B4-BE49-F238E27FC236}">
                <a16:creationId xmlns:a16="http://schemas.microsoft.com/office/drawing/2014/main" xmlns="" id="{488AA968-F231-4647-B9B2-FF08E5E3A6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E62F54D-F230-4A15-95A9-A2022108EE5B}"/>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109460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2042ED4-34B4-4254-A3A4-13957813C6E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870DD360-3D0A-4E1D-9225-480CA9A1FC0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2A772A36-308E-4618-80FD-BEC34774D54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ED8ACDCA-4FEB-4F7C-991F-A7F5CEFF7A51}"/>
              </a:ext>
            </a:extLst>
          </p:cNvPr>
          <p:cNvSpPr>
            <a:spLocks noGrp="1"/>
          </p:cNvSpPr>
          <p:nvPr>
            <p:ph type="dt" sz="half" idx="10"/>
          </p:nvPr>
        </p:nvSpPr>
        <p:spPr/>
        <p:txBody>
          <a:bodyPr/>
          <a:lstStyle/>
          <a:p>
            <a:fld id="{0ADD4D19-F87A-4CBD-B3E5-B2C60B22D60F}" type="datetime1">
              <a:rPr lang="fr-FR" smtClean="0"/>
              <a:t>20/01/2021</a:t>
            </a:fld>
            <a:endParaRPr lang="fr-FR"/>
          </a:p>
        </p:txBody>
      </p:sp>
      <p:sp>
        <p:nvSpPr>
          <p:cNvPr id="6" name="Espace réservé du pied de page 5">
            <a:extLst>
              <a:ext uri="{FF2B5EF4-FFF2-40B4-BE49-F238E27FC236}">
                <a16:creationId xmlns:a16="http://schemas.microsoft.com/office/drawing/2014/main" xmlns="" id="{09829692-65D0-4D7B-9443-19E8CFDF5FF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279929F-ACD7-4D14-8E34-DB39DD897538}"/>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219019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AD3455F-24E6-416B-8366-F700FB9AA5A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1FD1080B-EEDF-4872-8DCC-77589ABFB4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B6EF3467-937E-4DC0-B4C5-416A5209BF7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736A3246-809C-460F-80CF-6A253BA774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5A6E1892-B5A9-4E56-AB53-F477FA7B0AC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153D0DF3-CB45-48EC-8FC0-114A3F21714A}"/>
              </a:ext>
            </a:extLst>
          </p:cNvPr>
          <p:cNvSpPr>
            <a:spLocks noGrp="1"/>
          </p:cNvSpPr>
          <p:nvPr>
            <p:ph type="dt" sz="half" idx="10"/>
          </p:nvPr>
        </p:nvSpPr>
        <p:spPr/>
        <p:txBody>
          <a:bodyPr/>
          <a:lstStyle/>
          <a:p>
            <a:fld id="{64631580-E6B3-4C03-99D7-14703EC4067B}" type="datetime1">
              <a:rPr lang="fr-FR" smtClean="0"/>
              <a:t>20/01/2021</a:t>
            </a:fld>
            <a:endParaRPr lang="fr-FR"/>
          </a:p>
        </p:txBody>
      </p:sp>
      <p:sp>
        <p:nvSpPr>
          <p:cNvPr id="8" name="Espace réservé du pied de page 7">
            <a:extLst>
              <a:ext uri="{FF2B5EF4-FFF2-40B4-BE49-F238E27FC236}">
                <a16:creationId xmlns:a16="http://schemas.microsoft.com/office/drawing/2014/main" xmlns="" id="{157CCF87-743A-4453-9FAB-B71354FD2AC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34C2466B-840E-4732-B012-5E2AAA5855D9}"/>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2784886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D91E060-65BA-4091-9F9E-FC2C961BFE3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EE26DF3B-BCD4-4ED9-9AA1-A416D99DCFBF}"/>
              </a:ext>
            </a:extLst>
          </p:cNvPr>
          <p:cNvSpPr>
            <a:spLocks noGrp="1"/>
          </p:cNvSpPr>
          <p:nvPr>
            <p:ph type="dt" sz="half" idx="10"/>
          </p:nvPr>
        </p:nvSpPr>
        <p:spPr/>
        <p:txBody>
          <a:bodyPr/>
          <a:lstStyle/>
          <a:p>
            <a:fld id="{62DE41DA-A7DD-4B35-BE4C-F5E88B769D43}" type="datetime1">
              <a:rPr lang="fr-FR" smtClean="0"/>
              <a:t>20/01/2021</a:t>
            </a:fld>
            <a:endParaRPr lang="fr-FR"/>
          </a:p>
        </p:txBody>
      </p:sp>
      <p:sp>
        <p:nvSpPr>
          <p:cNvPr id="4" name="Espace réservé du pied de page 3">
            <a:extLst>
              <a:ext uri="{FF2B5EF4-FFF2-40B4-BE49-F238E27FC236}">
                <a16:creationId xmlns:a16="http://schemas.microsoft.com/office/drawing/2014/main" xmlns="" id="{A8AA79DD-BFB7-411F-98C1-465C0C8A0D05}"/>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15FA09B6-F6FD-41D9-A2AD-B961469FC30B}"/>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79617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D774A34-184B-471B-973D-D505E91256A3}"/>
              </a:ext>
            </a:extLst>
          </p:cNvPr>
          <p:cNvSpPr>
            <a:spLocks noGrp="1"/>
          </p:cNvSpPr>
          <p:nvPr>
            <p:ph type="dt" sz="half" idx="10"/>
          </p:nvPr>
        </p:nvSpPr>
        <p:spPr/>
        <p:txBody>
          <a:bodyPr/>
          <a:lstStyle/>
          <a:p>
            <a:fld id="{492DC0B6-5C7B-4D3B-8E70-3D17FA406DD2}" type="datetime1">
              <a:rPr lang="fr-FR" smtClean="0"/>
              <a:t>20/01/2021</a:t>
            </a:fld>
            <a:endParaRPr lang="fr-FR"/>
          </a:p>
        </p:txBody>
      </p:sp>
      <p:sp>
        <p:nvSpPr>
          <p:cNvPr id="3" name="Espace réservé du pied de page 2">
            <a:extLst>
              <a:ext uri="{FF2B5EF4-FFF2-40B4-BE49-F238E27FC236}">
                <a16:creationId xmlns:a16="http://schemas.microsoft.com/office/drawing/2014/main" xmlns="" id="{89BB9364-6FA4-4636-9AF7-94026F4888C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00090BB4-5F78-4A28-997B-B3EBCD099A51}"/>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950019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9A394C5-A145-44D8-8FEE-4903C9C1609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CD3DCDCB-3410-4F6F-B632-B0541C65C08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B3DA002B-6D86-45BE-977D-FA84F4683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2581E4CF-C74B-474E-9AA9-5C0ECC0C3709}"/>
              </a:ext>
            </a:extLst>
          </p:cNvPr>
          <p:cNvSpPr>
            <a:spLocks noGrp="1"/>
          </p:cNvSpPr>
          <p:nvPr>
            <p:ph type="dt" sz="half" idx="10"/>
          </p:nvPr>
        </p:nvSpPr>
        <p:spPr/>
        <p:txBody>
          <a:bodyPr/>
          <a:lstStyle/>
          <a:p>
            <a:fld id="{ED71B0F6-47A8-4E56-BEF9-0ABEBE7DE9BE}" type="datetime1">
              <a:rPr lang="fr-FR" smtClean="0"/>
              <a:t>20/01/2021</a:t>
            </a:fld>
            <a:endParaRPr lang="fr-FR"/>
          </a:p>
        </p:txBody>
      </p:sp>
      <p:sp>
        <p:nvSpPr>
          <p:cNvPr id="6" name="Espace réservé du pied de page 5">
            <a:extLst>
              <a:ext uri="{FF2B5EF4-FFF2-40B4-BE49-F238E27FC236}">
                <a16:creationId xmlns:a16="http://schemas.microsoft.com/office/drawing/2014/main" xmlns="" id="{6790D9A1-CF5D-4567-B067-08878A66343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B582CB4-98F3-42A9-9651-B231CE676573}"/>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661403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EA6A761B-670E-4100-977D-BB6AF89FFEF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0BB1153B-B1D3-4374-8D1D-361C90E501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30CD2B8B-E6E7-43B3-96C1-308BF66392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AFA999DC-9679-47E5-9074-63AD904CB078}"/>
              </a:ext>
            </a:extLst>
          </p:cNvPr>
          <p:cNvSpPr>
            <a:spLocks noGrp="1"/>
          </p:cNvSpPr>
          <p:nvPr>
            <p:ph type="dt" sz="half" idx="10"/>
          </p:nvPr>
        </p:nvSpPr>
        <p:spPr/>
        <p:txBody>
          <a:bodyPr/>
          <a:lstStyle/>
          <a:p>
            <a:fld id="{7D8AB24F-E8A8-4F91-920F-4F605EF854E8}" type="datetime1">
              <a:rPr lang="fr-FR" smtClean="0"/>
              <a:t>20/01/2021</a:t>
            </a:fld>
            <a:endParaRPr lang="fr-FR"/>
          </a:p>
        </p:txBody>
      </p:sp>
      <p:sp>
        <p:nvSpPr>
          <p:cNvPr id="6" name="Espace réservé du pied de page 5">
            <a:extLst>
              <a:ext uri="{FF2B5EF4-FFF2-40B4-BE49-F238E27FC236}">
                <a16:creationId xmlns:a16="http://schemas.microsoft.com/office/drawing/2014/main" xmlns="" id="{2D01C1CD-3B0B-408E-9B0A-AA5627E035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F0A398F-67B6-4504-AAD6-7239BCC8319C}"/>
              </a:ext>
            </a:extLst>
          </p:cNvPr>
          <p:cNvSpPr>
            <a:spLocks noGrp="1"/>
          </p:cNvSpPr>
          <p:nvPr>
            <p:ph type="sldNum" sz="quarter" idx="12"/>
          </p:nvPr>
        </p:nvSpPr>
        <p:spPr/>
        <p:txBody>
          <a:bodyPr/>
          <a:lstStyle/>
          <a:p>
            <a:fld id="{56D37493-F140-4737-8B23-0751C6B6BF3B}" type="slidenum">
              <a:rPr lang="fr-FR" smtClean="0"/>
              <a:t>‹N°›</a:t>
            </a:fld>
            <a:endParaRPr lang="fr-FR"/>
          </a:p>
        </p:txBody>
      </p:sp>
    </p:spTree>
    <p:extLst>
      <p:ext uri="{BB962C8B-B14F-4D97-AF65-F5344CB8AC3E}">
        <p14:creationId xmlns:p14="http://schemas.microsoft.com/office/powerpoint/2010/main" val="87531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AF1AFBBC-474C-4095-AC1A-9DBC43A2460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1EA64008-A2CA-41F0-B22A-5AEA7BF6DC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271BF30-A47F-44E5-9573-A926B8080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7BCE0-4FC1-40BD-8F1F-CD555B7CEB40}" type="datetime1">
              <a:rPr lang="fr-FR" smtClean="0"/>
              <a:t>20/01/2021</a:t>
            </a:fld>
            <a:endParaRPr lang="fr-FR"/>
          </a:p>
        </p:txBody>
      </p:sp>
      <p:sp>
        <p:nvSpPr>
          <p:cNvPr id="5" name="Espace réservé du pied de page 4">
            <a:extLst>
              <a:ext uri="{FF2B5EF4-FFF2-40B4-BE49-F238E27FC236}">
                <a16:creationId xmlns:a16="http://schemas.microsoft.com/office/drawing/2014/main" xmlns="" id="{2E9B85F0-7BAF-43E6-B54B-E31345B6D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F462A637-9385-48A1-8C86-84FF2DAC43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D37493-F140-4737-8B23-0751C6B6BF3B}" type="slidenum">
              <a:rPr lang="fr-FR" smtClean="0"/>
              <a:t>‹N°›</a:t>
            </a:fld>
            <a:endParaRPr lang="fr-FR"/>
          </a:p>
        </p:txBody>
      </p:sp>
    </p:spTree>
    <p:extLst>
      <p:ext uri="{BB962C8B-B14F-4D97-AF65-F5344CB8AC3E}">
        <p14:creationId xmlns:p14="http://schemas.microsoft.com/office/powerpoint/2010/main" val="722944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chart" Target="../charts/chart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9.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xmlns="" id="{A37A1129-7126-4E28-8E83-1C6CECDA2C90}"/>
              </a:ext>
            </a:extLst>
          </p:cNvPr>
          <p:cNvSpPr txBox="1">
            <a:spLocks/>
          </p:cNvSpPr>
          <p:nvPr/>
        </p:nvSpPr>
        <p:spPr>
          <a:xfrm>
            <a:off x="825527" y="2495371"/>
            <a:ext cx="10540946" cy="1483297"/>
          </a:xfrm>
          <a:prstGeom prst="rect">
            <a:avLst/>
          </a:prstGeom>
          <a:ln>
            <a:noFill/>
          </a:ln>
          <a:effectLst/>
        </p:spPr>
        <p:style>
          <a:lnRef idx="2">
            <a:schemeClr val="accent1"/>
          </a:lnRef>
          <a:fillRef idx="1">
            <a:schemeClr val="lt1"/>
          </a:fillRef>
          <a:effectRef idx="0">
            <a:schemeClr val="accent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lnSpc>
                <a:spcPct val="100000"/>
              </a:lnSpc>
            </a:pPr>
            <a:r>
              <a:rPr lang="fr-FR" sz="1800" b="1" dirty="0" smtClean="0">
                <a:solidFill>
                  <a:schemeClr val="tx1"/>
                </a:solidFill>
                <a:latin typeface="Bookman Old Style"/>
                <a:cs typeface="Bookman Old Style"/>
              </a:rPr>
              <a:t>PRESENTATION 1</a:t>
            </a:r>
          </a:p>
          <a:p>
            <a:pPr algn="ctr">
              <a:lnSpc>
                <a:spcPct val="100000"/>
              </a:lnSpc>
            </a:pPr>
            <a:endParaRPr lang="fr-FR" sz="1800" b="1" dirty="0" smtClean="0">
              <a:solidFill>
                <a:schemeClr val="tx1"/>
              </a:solidFill>
              <a:latin typeface="Bookman Old Style"/>
              <a:cs typeface="Bookman Old Style"/>
            </a:endParaRPr>
          </a:p>
          <a:p>
            <a:pPr algn="ctr">
              <a:lnSpc>
                <a:spcPct val="100000"/>
              </a:lnSpc>
            </a:pPr>
            <a:r>
              <a:rPr lang="fr-FR" sz="2400" b="1" dirty="0" smtClean="0">
                <a:solidFill>
                  <a:srgbClr val="008080"/>
                </a:solidFill>
                <a:latin typeface="Bookman Old Style"/>
                <a:cs typeface="Bookman Old Style"/>
              </a:rPr>
              <a:t>TRANSFORMATION </a:t>
            </a:r>
            <a:r>
              <a:rPr lang="fr-FR" sz="2400" b="1" dirty="0">
                <a:solidFill>
                  <a:srgbClr val="008080"/>
                </a:solidFill>
                <a:latin typeface="Bookman Old Style"/>
                <a:cs typeface="Bookman Old Style"/>
              </a:rPr>
              <a:t>STRUCTURELLE DE L’ECONOMIE  : SECTEURS PROTEURS ET CONTRIBUTION A LA CROISSANCE</a:t>
            </a:r>
          </a:p>
        </p:txBody>
      </p:sp>
      <p:sp>
        <p:nvSpPr>
          <p:cNvPr id="10" name="ZoneTexte 9">
            <a:extLst>
              <a:ext uri="{FF2B5EF4-FFF2-40B4-BE49-F238E27FC236}">
                <a16:creationId xmlns:a16="http://schemas.microsoft.com/office/drawing/2014/main" xmlns="" id="{859C8103-DC13-41C1-AB71-761313FB8517}"/>
              </a:ext>
            </a:extLst>
          </p:cNvPr>
          <p:cNvSpPr txBox="1"/>
          <p:nvPr/>
        </p:nvSpPr>
        <p:spPr>
          <a:xfrm>
            <a:off x="5107487" y="5891463"/>
            <a:ext cx="2236052" cy="307777"/>
          </a:xfrm>
          <a:prstGeom prst="rect">
            <a:avLst/>
          </a:prstGeom>
          <a:noFill/>
        </p:spPr>
        <p:txBody>
          <a:bodyPr wrap="square" rtlCol="0">
            <a:spAutoFit/>
          </a:bodyPr>
          <a:lstStyle/>
          <a:p>
            <a:pPr algn="ctr"/>
            <a:r>
              <a:rPr lang="fr-FR" sz="1400" b="1" dirty="0">
                <a:solidFill>
                  <a:srgbClr val="006666"/>
                </a:solidFill>
                <a:latin typeface="Bookman Old Style" panose="02050604050505020204" pitchFamily="18" charset="0"/>
              </a:rPr>
              <a:t>Janvier  2021</a:t>
            </a:r>
          </a:p>
        </p:txBody>
      </p:sp>
      <p:pic>
        <p:nvPicPr>
          <p:cNvPr id="11" name="Image 10">
            <a:extLst>
              <a:ext uri="{FF2B5EF4-FFF2-40B4-BE49-F238E27FC236}">
                <a16:creationId xmlns:a16="http://schemas.microsoft.com/office/drawing/2014/main" xmlns="" id="{56140D93-1B4D-4554-8197-2B9E4348234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978374" y="6374163"/>
            <a:ext cx="2352675" cy="104775"/>
          </a:xfrm>
          <a:prstGeom prst="rect">
            <a:avLst/>
          </a:prstGeom>
          <a:noFill/>
          <a:ln>
            <a:noFill/>
          </a:ln>
        </p:spPr>
      </p:pic>
      <p:pic>
        <p:nvPicPr>
          <p:cNvPr id="12" name="Image 11">
            <a:extLst>
              <a:ext uri="{FF2B5EF4-FFF2-40B4-BE49-F238E27FC236}">
                <a16:creationId xmlns:a16="http://schemas.microsoft.com/office/drawing/2014/main" xmlns="" id="{1DB103A8-473E-43D7-A009-1804FB6528C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5" y="87368"/>
            <a:ext cx="3580130" cy="1232146"/>
          </a:xfrm>
          <a:prstGeom prst="rect">
            <a:avLst/>
          </a:prstGeom>
          <a:noFill/>
          <a:ln>
            <a:noFill/>
          </a:ln>
        </p:spPr>
      </p:pic>
      <p:sp>
        <p:nvSpPr>
          <p:cNvPr id="13" name="Zone de texte 4">
            <a:extLst>
              <a:ext uri="{FF2B5EF4-FFF2-40B4-BE49-F238E27FC236}">
                <a16:creationId xmlns:a16="http://schemas.microsoft.com/office/drawing/2014/main" xmlns="" id="{01E5ED8C-5A83-4574-AF58-B0CF36E79B84}"/>
              </a:ext>
            </a:extLst>
          </p:cNvPr>
          <p:cNvSpPr txBox="1">
            <a:spLocks/>
          </p:cNvSpPr>
          <p:nvPr/>
        </p:nvSpPr>
        <p:spPr>
          <a:xfrm>
            <a:off x="8909990" y="87368"/>
            <a:ext cx="3095680" cy="10701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pPr>
            <a:r>
              <a:rPr lang="fr-FR" sz="800" dirty="0">
                <a:latin typeface="Bookman Old Style" panose="02050604050505020204" pitchFamily="18" charset="0"/>
                <a:ea typeface="Calibri"/>
                <a:cs typeface="Times New Roman"/>
              </a:rPr>
              <a:t>ROUTE DE L’AEROPORT, BP ; 302 COTONOU</a:t>
            </a:r>
          </a:p>
          <a:p>
            <a:pPr algn="r">
              <a:lnSpc>
                <a:spcPct val="115000"/>
              </a:lnSpc>
              <a:spcAft>
                <a:spcPts val="0"/>
              </a:spcAft>
            </a:pPr>
            <a:r>
              <a:rPr lang="fr-FR" sz="900" dirty="0">
                <a:effectLst/>
                <a:latin typeface="Bookman Old Style" panose="02050604050505020204" pitchFamily="18" charset="0"/>
                <a:ea typeface="Calibri"/>
                <a:cs typeface="Times New Roman"/>
              </a:rPr>
              <a:t>Tél : 21 30 10 20 – Fax : 21 30 18 51 </a:t>
            </a:r>
          </a:p>
          <a:p>
            <a:pPr algn="r">
              <a:lnSpc>
                <a:spcPct val="115000"/>
              </a:lnSpc>
              <a:spcAft>
                <a:spcPts val="0"/>
              </a:spcAft>
            </a:pPr>
            <a:r>
              <a:rPr lang="fr-FR" sz="900" dirty="0">
                <a:latin typeface="Bookman Old Style" panose="02050604050505020204" pitchFamily="18" charset="0"/>
                <a:ea typeface="Calibri"/>
                <a:cs typeface="Times New Roman"/>
              </a:rPr>
              <a:t>www.finances.bj ; </a:t>
            </a:r>
            <a:r>
              <a:rPr lang="fr-FR" sz="900" dirty="0">
                <a:effectLst/>
                <a:latin typeface="Bookman Old Style" panose="02050604050505020204" pitchFamily="18" charset="0"/>
                <a:ea typeface="Calibri"/>
                <a:cs typeface="Times New Roman"/>
              </a:rPr>
              <a:t>ww.dgae.finances.bj</a:t>
            </a:r>
          </a:p>
        </p:txBody>
      </p:sp>
      <p:sp>
        <p:nvSpPr>
          <p:cNvPr id="14" name="Sous-titre 2">
            <a:extLst>
              <a:ext uri="{FF2B5EF4-FFF2-40B4-BE49-F238E27FC236}">
                <a16:creationId xmlns:a16="http://schemas.microsoft.com/office/drawing/2014/main" xmlns="" id="{61DAC8F4-B530-46BD-812A-3EDA3EA16BE2}"/>
              </a:ext>
            </a:extLst>
          </p:cNvPr>
          <p:cNvSpPr txBox="1">
            <a:spLocks/>
          </p:cNvSpPr>
          <p:nvPr/>
        </p:nvSpPr>
        <p:spPr>
          <a:xfrm>
            <a:off x="3757833" y="4153591"/>
            <a:ext cx="4676335" cy="6542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fr-FR" sz="1400" b="1" dirty="0">
                <a:latin typeface="Bookman Old Style" panose="02050604050505020204" pitchFamily="18" charset="0"/>
              </a:rPr>
              <a:t>Aristide MEDENOU, </a:t>
            </a:r>
          </a:p>
          <a:p>
            <a:pPr marL="0" indent="0" algn="ctr">
              <a:lnSpc>
                <a:spcPct val="120000"/>
              </a:lnSpc>
              <a:spcBef>
                <a:spcPts val="0"/>
              </a:spcBef>
              <a:buNone/>
            </a:pPr>
            <a:r>
              <a:rPr lang="fr-FR" sz="1400" b="1" cap="small" dirty="0">
                <a:solidFill>
                  <a:srgbClr val="008080"/>
                </a:solidFill>
                <a:latin typeface="Bookman Old Style" panose="02050604050505020204" pitchFamily="18" charset="0"/>
              </a:rPr>
              <a:t>Directeur Général des Affaires Economiques </a:t>
            </a:r>
          </a:p>
          <a:p>
            <a:pPr>
              <a:lnSpc>
                <a:spcPct val="120000"/>
              </a:lnSpc>
            </a:pPr>
            <a:endParaRPr lang="fr-FR" sz="1400" b="1" dirty="0">
              <a:latin typeface="Bookman Old Style" panose="02050604050505020204" pitchFamily="18" charset="0"/>
            </a:endParaRPr>
          </a:p>
          <a:p>
            <a:endParaRPr lang="fr-FR" sz="1400" b="1" dirty="0">
              <a:solidFill>
                <a:srgbClr val="7030A0"/>
              </a:solidFill>
              <a:latin typeface="Bookman Old Style" panose="02050604050505020204" pitchFamily="18" charset="0"/>
            </a:endParaRPr>
          </a:p>
          <a:p>
            <a:endParaRPr lang="en-US" sz="1400" b="1" dirty="0">
              <a:solidFill>
                <a:srgbClr val="7030A0"/>
              </a:solidFill>
              <a:latin typeface="Bookman Old Style" panose="02050604050505020204" pitchFamily="18" charset="0"/>
            </a:endParaRPr>
          </a:p>
        </p:txBody>
      </p:sp>
    </p:spTree>
    <p:extLst>
      <p:ext uri="{BB962C8B-B14F-4D97-AF65-F5344CB8AC3E}">
        <p14:creationId xmlns:p14="http://schemas.microsoft.com/office/powerpoint/2010/main" val="3634990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F48B22DE-2C55-488A-B0A5-E91B5B8CF5D6}"/>
              </a:ext>
            </a:extLst>
          </p:cNvPr>
          <p:cNvSpPr txBox="1">
            <a:spLocks/>
          </p:cNvSpPr>
          <p:nvPr/>
        </p:nvSpPr>
        <p:spPr>
          <a:xfrm>
            <a:off x="1910454" y="2428352"/>
            <a:ext cx="8027987" cy="576262"/>
          </a:xfrm>
          <a:prstGeom prst="rect">
            <a:avLst/>
          </a:prstGeom>
        </p:spPr>
        <p:txBody>
          <a:bodyPr lIns="0" tIns="0" rIns="72000" bIns="0" anchor="b"/>
          <a:lstStyle>
            <a:lvl1pPr algn="ctr" defTabSz="914400" rtl="0" eaLnBrk="1" fontAlgn="base" latinLnBrk="0" hangingPunct="1">
              <a:lnSpc>
                <a:spcPct val="90000"/>
              </a:lnSpc>
              <a:spcBef>
                <a:spcPct val="0"/>
              </a:spcBef>
              <a:spcAft>
                <a:spcPct val="0"/>
              </a:spcAft>
              <a:buNone/>
              <a:defRPr lang="en-GB" sz="3000" b="0" kern="1200" cap="all" baseline="0" noProof="0" dirty="0" smtClean="0">
                <a:solidFill>
                  <a:schemeClr val="tx1"/>
                </a:solidFill>
                <a:latin typeface="Arial" pitchFamily="34" charset="0"/>
                <a:ea typeface="+mj-ea"/>
                <a:cs typeface="Arial" pitchFamily="34" charset="0"/>
              </a:defRPr>
            </a:lvl1pPr>
          </a:lstStyle>
          <a:p>
            <a:pPr defTabSz="457200">
              <a:defRPr/>
            </a:pPr>
            <a:r>
              <a:rPr lang="fr-FR" sz="3500" b="1" dirty="0">
                <a:solidFill>
                  <a:srgbClr val="006666"/>
                </a:solidFill>
                <a:latin typeface="Bookman Old Style" pitchFamily="18" charset="0"/>
                <a:ea typeface="+mn-ea"/>
                <a:cs typeface="+mn-cs"/>
              </a:rPr>
              <a:t>Je vous remercie</a:t>
            </a:r>
          </a:p>
        </p:txBody>
      </p:sp>
      <p:pic>
        <p:nvPicPr>
          <p:cNvPr id="10" name="Image 9">
            <a:extLst>
              <a:ext uri="{FF2B5EF4-FFF2-40B4-BE49-F238E27FC236}">
                <a16:creationId xmlns:a16="http://schemas.microsoft.com/office/drawing/2014/main" xmlns="" id="{B3C509FD-8C4F-425D-8576-2E419CF8599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748109" y="3173763"/>
            <a:ext cx="2352675" cy="104775"/>
          </a:xfrm>
          <a:prstGeom prst="rect">
            <a:avLst/>
          </a:prstGeom>
          <a:noFill/>
          <a:ln>
            <a:noFill/>
          </a:ln>
        </p:spPr>
      </p:pic>
      <p:sp>
        <p:nvSpPr>
          <p:cNvPr id="4" name="Espace réservé du numéro de diapositive 3">
            <a:extLst>
              <a:ext uri="{FF2B5EF4-FFF2-40B4-BE49-F238E27FC236}">
                <a16:creationId xmlns:a16="http://schemas.microsoft.com/office/drawing/2014/main" xmlns="" id="{D0734BBC-658E-4572-BFDF-0AEEC4957193}"/>
              </a:ext>
            </a:extLst>
          </p:cNvPr>
          <p:cNvSpPr>
            <a:spLocks noGrp="1"/>
          </p:cNvSpPr>
          <p:nvPr>
            <p:ph type="sldNum" sz="quarter" idx="12"/>
          </p:nvPr>
        </p:nvSpPr>
        <p:spPr/>
        <p:txBody>
          <a:bodyPr/>
          <a:lstStyle/>
          <a:p>
            <a:fld id="{56D37493-F140-4737-8B23-0751C6B6BF3B}" type="slidenum">
              <a:rPr lang="fr-FR" smtClean="0"/>
              <a:t>10</a:t>
            </a:fld>
            <a:endParaRPr lang="fr-FR"/>
          </a:p>
        </p:txBody>
      </p:sp>
    </p:spTree>
    <p:extLst>
      <p:ext uri="{BB962C8B-B14F-4D97-AF65-F5344CB8AC3E}">
        <p14:creationId xmlns:p14="http://schemas.microsoft.com/office/powerpoint/2010/main" val="20003564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434193" y="6606510"/>
            <a:ext cx="184666" cy="369332"/>
          </a:xfrm>
          <a:prstGeom prst="rect">
            <a:avLst/>
          </a:prstGeom>
          <a:noFill/>
        </p:spPr>
        <p:txBody>
          <a:bodyPr wrap="none" rtlCol="0">
            <a:spAutoFit/>
          </a:bodyPr>
          <a:lstStyle/>
          <a:p>
            <a:endParaRPr lang="fr-FR" dirty="0"/>
          </a:p>
        </p:txBody>
      </p:sp>
      <p:sp>
        <p:nvSpPr>
          <p:cNvPr id="79" name="Espace réservé du numéro de diapositive 3"/>
          <p:cNvSpPr>
            <a:spLocks noGrp="1"/>
          </p:cNvSpPr>
          <p:nvPr>
            <p:ph type="sldNum" sz="quarter" idx="12"/>
          </p:nvPr>
        </p:nvSpPr>
        <p:spPr>
          <a:xfrm>
            <a:off x="10960679" y="6380065"/>
            <a:ext cx="813298" cy="365125"/>
          </a:xfrm>
        </p:spPr>
        <p:txBody>
          <a:bodyPr/>
          <a:lstStyle/>
          <a:p>
            <a:fld id="{0E7CDC20-49A8-274A-B4F0-D71B743F86A1}" type="slidenum">
              <a:rPr lang="fr-FR" smtClean="0"/>
              <a:t>2</a:t>
            </a:fld>
            <a:endParaRPr lang="fr-FR" dirty="0"/>
          </a:p>
        </p:txBody>
      </p:sp>
      <p:sp>
        <p:nvSpPr>
          <p:cNvPr id="13" name="ZoneTexte 12"/>
          <p:cNvSpPr txBox="1"/>
          <p:nvPr/>
        </p:nvSpPr>
        <p:spPr>
          <a:xfrm>
            <a:off x="533968" y="211959"/>
            <a:ext cx="11051228" cy="432000"/>
          </a:xfrm>
          <a:prstGeom prst="roundRect">
            <a:avLst/>
          </a:prstGeom>
          <a:solidFill>
            <a:srgbClr val="00808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a:defRPr b="1">
                <a:solidFill>
                  <a:schemeClr val="accent1"/>
                </a:solidFill>
                <a:latin typeface="Trebuchet MS" pitchFamily="34" charset="0"/>
                <a:cs typeface="Arial" charset="0"/>
              </a:defRPr>
            </a:lvl1pPr>
          </a:lstStyle>
          <a:p>
            <a:pPr algn="ctr"/>
            <a:r>
              <a:rPr lang="fr-FR" sz="2000" dirty="0">
                <a:solidFill>
                  <a:schemeClr val="bg1"/>
                </a:solidFill>
                <a:latin typeface="Bookman Old Style" pitchFamily="18" charset="0"/>
              </a:rPr>
              <a:t>BREF APERÇU DU BENIN</a:t>
            </a:r>
          </a:p>
        </p:txBody>
      </p:sp>
      <p:graphicFrame>
        <p:nvGraphicFramePr>
          <p:cNvPr id="7" name="Table 9">
            <a:extLst>
              <a:ext uri="{FF2B5EF4-FFF2-40B4-BE49-F238E27FC236}">
                <a16:creationId xmlns:a16="http://schemas.microsoft.com/office/drawing/2014/main" xmlns="" id="{5835DAD8-A781-5F4C-879F-EB990DE98B3B}"/>
              </a:ext>
            </a:extLst>
          </p:cNvPr>
          <p:cNvGraphicFramePr>
            <a:graphicFrameLocks noGrp="1"/>
          </p:cNvGraphicFramePr>
          <p:nvPr>
            <p:custDataLst>
              <p:tags r:id="rId1"/>
            </p:custDataLst>
            <p:extLst>
              <p:ext uri="{D42A27DB-BD31-4B8C-83A1-F6EECF244321}">
                <p14:modId xmlns:p14="http://schemas.microsoft.com/office/powerpoint/2010/main" val="244596964"/>
              </p:ext>
            </p:extLst>
          </p:nvPr>
        </p:nvGraphicFramePr>
        <p:xfrm>
          <a:off x="533967" y="932441"/>
          <a:ext cx="7336490" cy="5495171"/>
        </p:xfrm>
        <a:graphic>
          <a:graphicData uri="http://schemas.openxmlformats.org/drawingml/2006/table">
            <a:tbl>
              <a:tblPr firstRow="1" bandRow="1">
                <a:tableStyleId>{5C22544A-7EE6-4342-B048-85BDC9FD1C3A}</a:tableStyleId>
              </a:tblPr>
              <a:tblGrid>
                <a:gridCol w="1876016">
                  <a:extLst>
                    <a:ext uri="{9D8B030D-6E8A-4147-A177-3AD203B41FA5}">
                      <a16:colId xmlns:a16="http://schemas.microsoft.com/office/drawing/2014/main" xmlns="" val="20000"/>
                    </a:ext>
                  </a:extLst>
                </a:gridCol>
                <a:gridCol w="5460474">
                  <a:extLst>
                    <a:ext uri="{9D8B030D-6E8A-4147-A177-3AD203B41FA5}">
                      <a16:colId xmlns:a16="http://schemas.microsoft.com/office/drawing/2014/main" xmlns="" val="20001"/>
                    </a:ext>
                  </a:extLst>
                </a:gridCol>
              </a:tblGrid>
              <a:tr h="482759">
                <a:tc>
                  <a:txBody>
                    <a:bodyPr/>
                    <a:lstStyle/>
                    <a:p>
                      <a:pPr algn="l" fontAlgn="b"/>
                      <a:r>
                        <a:rPr lang="en-GB" sz="1400" b="1" i="0" u="none" strike="noStrike" kern="1200" noProof="0" dirty="0">
                          <a:solidFill>
                            <a:schemeClr val="bg1"/>
                          </a:solidFill>
                          <a:effectLst/>
                          <a:latin typeface="Bookman Old Style" panose="02050604050505020204" pitchFamily="18" charset="0"/>
                          <a:ea typeface="+mn-ea"/>
                          <a:cs typeface="+mn-cs"/>
                        </a:rPr>
                        <a:t>Population</a:t>
                      </a:r>
                    </a:p>
                  </a:txBody>
                  <a:tcPr marL="72000" marR="9525" marT="18000" marB="1800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b="0" kern="1200" noProof="0" dirty="0">
                          <a:solidFill>
                            <a:srgbClr val="005E5C"/>
                          </a:solidFill>
                          <a:latin typeface="Bookman Old Style" panose="02050604050505020204" pitchFamily="18" charset="0"/>
                          <a:ea typeface="LF_Kai"/>
                          <a:cs typeface="+mn-cs"/>
                        </a:rPr>
                        <a:t>11.9m</a:t>
                      </a:r>
                      <a:r>
                        <a:rPr lang="en-GB" sz="1300" b="0" kern="1200" baseline="0" noProof="0" dirty="0">
                          <a:solidFill>
                            <a:srgbClr val="005E5C"/>
                          </a:solidFill>
                          <a:latin typeface="Bookman Old Style" panose="02050604050505020204" pitchFamily="18" charset="0"/>
                          <a:ea typeface="LF_Kai"/>
                          <a:cs typeface="+mn-cs"/>
                        </a:rPr>
                        <a:t>n </a:t>
                      </a:r>
                      <a:r>
                        <a:rPr lang="en-GB" sz="1300" b="0" kern="1200" noProof="0" dirty="0">
                          <a:solidFill>
                            <a:srgbClr val="005E5C"/>
                          </a:solidFill>
                          <a:latin typeface="Bookman Old Style" panose="02050604050505020204" pitchFamily="18" charset="0"/>
                          <a:ea typeface="LF_Kai"/>
                          <a:cs typeface="+mn-cs"/>
                        </a:rPr>
                        <a:t>(2019e)</a:t>
                      </a:r>
                    </a:p>
                  </a:txBody>
                  <a:tcPr marL="72000" marR="9525"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10001"/>
                  </a:ext>
                </a:extLst>
              </a:tr>
              <a:tr h="484440">
                <a:tc>
                  <a:txBody>
                    <a:bodyPr/>
                    <a:lstStyle/>
                    <a:p>
                      <a:pPr algn="l" fontAlgn="b"/>
                      <a:r>
                        <a:rPr lang="en-GB" sz="1400" b="1" i="0" u="none" strike="noStrike" kern="1200" noProof="0" dirty="0" err="1">
                          <a:solidFill>
                            <a:schemeClr val="bg1"/>
                          </a:solidFill>
                          <a:effectLst/>
                          <a:latin typeface="Bookman Old Style" panose="02050604050505020204" pitchFamily="18" charset="0"/>
                          <a:ea typeface="+mn-ea"/>
                          <a:cs typeface="+mn-cs"/>
                        </a:rPr>
                        <a:t>Taux</a:t>
                      </a:r>
                      <a:r>
                        <a:rPr lang="en-GB" sz="1400" b="1" i="0" u="none" strike="noStrike" kern="1200" noProof="0" dirty="0">
                          <a:solidFill>
                            <a:schemeClr val="bg1"/>
                          </a:solidFill>
                          <a:effectLst/>
                          <a:latin typeface="Bookman Old Style" panose="02050604050505020204" pitchFamily="18" charset="0"/>
                          <a:ea typeface="+mn-ea"/>
                          <a:cs typeface="+mn-cs"/>
                        </a:rPr>
                        <a:t> </a:t>
                      </a:r>
                      <a:r>
                        <a:rPr lang="en-GB" sz="1400" b="1" i="0" u="none" strike="noStrike" kern="1200" noProof="0" dirty="0" err="1">
                          <a:solidFill>
                            <a:schemeClr val="bg1"/>
                          </a:solidFill>
                          <a:effectLst/>
                          <a:latin typeface="Bookman Old Style" panose="02050604050505020204" pitchFamily="18" charset="0"/>
                          <a:ea typeface="+mn-ea"/>
                          <a:cs typeface="+mn-cs"/>
                        </a:rPr>
                        <a:t>d’accr</a:t>
                      </a:r>
                      <a:r>
                        <a:rPr lang="en-GB" sz="1400" b="1" i="0" u="none" strike="noStrike" kern="1200" noProof="0" dirty="0">
                          <a:solidFill>
                            <a:schemeClr val="bg1"/>
                          </a:solidFill>
                          <a:effectLst/>
                          <a:latin typeface="Bookman Old Style" panose="02050604050505020204" pitchFamily="18" charset="0"/>
                          <a:ea typeface="+mn-ea"/>
                          <a:cs typeface="+mn-cs"/>
                        </a:rPr>
                        <a:t>.</a:t>
                      </a:r>
                    </a:p>
                  </a:txBody>
                  <a:tcPr marL="72000" marR="9525" marT="18000" marB="18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a:solidFill>
                            <a:srgbClr val="005E5C"/>
                          </a:solidFill>
                          <a:latin typeface="Bookman Old Style" panose="02050604050505020204" pitchFamily="18" charset="0"/>
                          <a:ea typeface="LF_Kai"/>
                          <a:cs typeface="+mn-cs"/>
                        </a:rPr>
                        <a:t>3,5%</a:t>
                      </a:r>
                    </a:p>
                  </a:txBody>
                  <a:tcPr marL="72000" marR="9525"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09402">
                <a:tc>
                  <a:txBody>
                    <a:bodyPr/>
                    <a:lstStyle/>
                    <a:p>
                      <a:pPr algn="l" fontAlgn="b"/>
                      <a:r>
                        <a:rPr lang="en-GB" sz="1400" b="1" i="0" u="none" strike="noStrike" kern="1200" noProof="0" dirty="0" err="1">
                          <a:solidFill>
                            <a:schemeClr val="bg1"/>
                          </a:solidFill>
                          <a:effectLst/>
                          <a:latin typeface="Bookman Old Style" panose="02050604050505020204" pitchFamily="18" charset="0"/>
                          <a:ea typeface="+mn-ea"/>
                          <a:cs typeface="+mn-cs"/>
                        </a:rPr>
                        <a:t>Qualité</a:t>
                      </a:r>
                      <a:r>
                        <a:rPr lang="en-GB" sz="1400" b="1" i="0" u="none" strike="noStrike" kern="1200" noProof="0" dirty="0">
                          <a:solidFill>
                            <a:schemeClr val="bg1"/>
                          </a:solidFill>
                          <a:effectLst/>
                          <a:latin typeface="Bookman Old Style" panose="02050604050505020204" pitchFamily="18" charset="0"/>
                          <a:ea typeface="+mn-ea"/>
                          <a:cs typeface="+mn-cs"/>
                        </a:rPr>
                        <a:t> des institutions et Politiques</a:t>
                      </a:r>
                    </a:p>
                  </a:txBody>
                  <a:tcPr marL="72000" marR="9525" marT="18000" marB="18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a:solidFill>
                            <a:srgbClr val="005E5C"/>
                          </a:solidFill>
                          <a:latin typeface="Bookman Old Style" panose="02050604050505020204" pitchFamily="18" charset="0"/>
                          <a:ea typeface="LF_Kai"/>
                          <a:cs typeface="+mn-cs"/>
                        </a:rPr>
                        <a:t>CPIA 2019: 3,6 (6ème </a:t>
                      </a:r>
                      <a:r>
                        <a:rPr lang="en-GB" sz="1300" kern="1200" noProof="0" dirty="0" err="1">
                          <a:solidFill>
                            <a:srgbClr val="005E5C"/>
                          </a:solidFill>
                          <a:latin typeface="Bookman Old Style" panose="02050604050505020204" pitchFamily="18" charset="0"/>
                          <a:ea typeface="LF_Kai"/>
                          <a:cs typeface="+mn-cs"/>
                        </a:rPr>
                        <a:t>en</a:t>
                      </a:r>
                      <a:r>
                        <a:rPr lang="en-GB" sz="1300" kern="1200" noProof="0" dirty="0">
                          <a:solidFill>
                            <a:srgbClr val="005E5C"/>
                          </a:solidFill>
                          <a:latin typeface="Bookman Old Style" panose="02050604050505020204" pitchFamily="18" charset="0"/>
                          <a:ea typeface="LF_Kai"/>
                          <a:cs typeface="+mn-cs"/>
                        </a:rPr>
                        <a:t> Afrique, 2ème dans </a:t>
                      </a:r>
                      <a:r>
                        <a:rPr lang="en-GB" sz="1300" kern="1200" noProof="0" dirty="0" err="1">
                          <a:solidFill>
                            <a:srgbClr val="005E5C"/>
                          </a:solidFill>
                          <a:latin typeface="Bookman Old Style" panose="02050604050505020204" pitchFamily="18" charset="0"/>
                          <a:ea typeface="LF_Kai"/>
                          <a:cs typeface="+mn-cs"/>
                        </a:rPr>
                        <a:t>l’UEMOA</a:t>
                      </a:r>
                      <a:r>
                        <a:rPr lang="en-GB" sz="1300" kern="1200" noProof="0" dirty="0">
                          <a:solidFill>
                            <a:srgbClr val="005E5C"/>
                          </a:solidFill>
                          <a:latin typeface="Bookman Old Style" panose="02050604050505020204" pitchFamily="18" charset="0"/>
                          <a:ea typeface="LF_Kai"/>
                          <a:cs typeface="+mn-cs"/>
                        </a:rPr>
                        <a:t>)</a:t>
                      </a:r>
                    </a:p>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err="1">
                          <a:solidFill>
                            <a:srgbClr val="005E5C"/>
                          </a:solidFill>
                          <a:latin typeface="Bookman Old Style" panose="02050604050505020204" pitchFamily="18" charset="0"/>
                          <a:ea typeface="LF_Kai"/>
                          <a:cs typeface="+mn-cs"/>
                        </a:rPr>
                        <a:t>Indice</a:t>
                      </a:r>
                      <a:r>
                        <a:rPr lang="en-GB" sz="1300" kern="1200" noProof="0" dirty="0">
                          <a:solidFill>
                            <a:srgbClr val="005E5C"/>
                          </a:solidFill>
                          <a:latin typeface="Bookman Old Style" panose="02050604050505020204" pitchFamily="18" charset="0"/>
                          <a:ea typeface="LF_Kai"/>
                          <a:cs typeface="+mn-cs"/>
                        </a:rPr>
                        <a:t> Mo </a:t>
                      </a:r>
                      <a:r>
                        <a:rPr lang="en-GB" sz="1300" kern="1200" noProof="0" dirty="0" err="1">
                          <a:solidFill>
                            <a:srgbClr val="005E5C"/>
                          </a:solidFill>
                          <a:latin typeface="Bookman Old Style" panose="02050604050505020204" pitchFamily="18" charset="0"/>
                          <a:ea typeface="LF_Kai"/>
                          <a:cs typeface="+mn-cs"/>
                        </a:rPr>
                        <a:t>Ibr</a:t>
                      </a:r>
                      <a:r>
                        <a:rPr lang="en-GB" sz="1300" kern="1200" noProof="0" dirty="0">
                          <a:solidFill>
                            <a:srgbClr val="005E5C"/>
                          </a:solidFill>
                          <a:latin typeface="Bookman Old Style" panose="02050604050505020204" pitchFamily="18" charset="0"/>
                          <a:ea typeface="LF_Kai"/>
                          <a:cs typeface="+mn-cs"/>
                        </a:rPr>
                        <a:t> 2019</a:t>
                      </a:r>
                      <a:r>
                        <a:rPr lang="en-GB" sz="1300" kern="1200" baseline="0" noProof="0" dirty="0">
                          <a:solidFill>
                            <a:srgbClr val="005E5C"/>
                          </a:solidFill>
                          <a:latin typeface="Bookman Old Style" panose="02050604050505020204" pitchFamily="18" charset="0"/>
                          <a:ea typeface="LF_Kai"/>
                          <a:cs typeface="+mn-cs"/>
                        </a:rPr>
                        <a:t> </a:t>
                      </a:r>
                      <a:r>
                        <a:rPr lang="en-GB" sz="1300" kern="1200" noProof="0" dirty="0">
                          <a:solidFill>
                            <a:srgbClr val="005E5C"/>
                          </a:solidFill>
                          <a:latin typeface="Bookman Old Style" panose="02050604050505020204" pitchFamily="18" charset="0"/>
                          <a:ea typeface="LF_Kai"/>
                          <a:cs typeface="+mn-cs"/>
                        </a:rPr>
                        <a:t>: (13</a:t>
                      </a:r>
                      <a:r>
                        <a:rPr lang="en-GB" sz="1300" kern="1200" baseline="0" noProof="0" dirty="0">
                          <a:solidFill>
                            <a:srgbClr val="005E5C"/>
                          </a:solidFill>
                          <a:latin typeface="Bookman Old Style" panose="02050604050505020204" pitchFamily="18" charset="0"/>
                          <a:ea typeface="LF_Kai"/>
                          <a:cs typeface="+mn-cs"/>
                        </a:rPr>
                        <a:t> </a:t>
                      </a:r>
                      <a:r>
                        <a:rPr lang="en-GB" sz="1300" kern="1200" baseline="30000" noProof="0" dirty="0" err="1">
                          <a:solidFill>
                            <a:srgbClr val="005E5C"/>
                          </a:solidFill>
                          <a:latin typeface="Bookman Old Style" panose="02050604050505020204" pitchFamily="18" charset="0"/>
                          <a:ea typeface="LF_Kai"/>
                          <a:cs typeface="+mn-cs"/>
                        </a:rPr>
                        <a:t>ème</a:t>
                      </a:r>
                      <a:r>
                        <a:rPr lang="en-GB" sz="1300" kern="1200" noProof="0" dirty="0">
                          <a:solidFill>
                            <a:srgbClr val="005E5C"/>
                          </a:solidFill>
                          <a:latin typeface="Bookman Old Style" panose="02050604050505020204" pitchFamily="18" charset="0"/>
                          <a:ea typeface="LF_Kai"/>
                          <a:cs typeface="+mn-cs"/>
                        </a:rPr>
                        <a:t> </a:t>
                      </a:r>
                      <a:r>
                        <a:rPr lang="en-GB" sz="1300" kern="1200" noProof="0" dirty="0" err="1">
                          <a:solidFill>
                            <a:srgbClr val="005E5C"/>
                          </a:solidFill>
                          <a:latin typeface="Bookman Old Style" panose="02050604050505020204" pitchFamily="18" charset="0"/>
                          <a:ea typeface="LF_Kai"/>
                          <a:cs typeface="+mn-cs"/>
                        </a:rPr>
                        <a:t>en</a:t>
                      </a:r>
                      <a:r>
                        <a:rPr lang="en-GB" sz="1300" kern="1200" noProof="0" dirty="0">
                          <a:solidFill>
                            <a:srgbClr val="005E5C"/>
                          </a:solidFill>
                          <a:latin typeface="Bookman Old Style" panose="02050604050505020204" pitchFamily="18" charset="0"/>
                          <a:ea typeface="LF_Kai"/>
                          <a:cs typeface="+mn-cs"/>
                        </a:rPr>
                        <a:t> Afrique, 2 </a:t>
                      </a:r>
                      <a:r>
                        <a:rPr lang="en-GB" sz="1300" kern="1200" baseline="30000" noProof="0" dirty="0" err="1">
                          <a:solidFill>
                            <a:srgbClr val="005E5C"/>
                          </a:solidFill>
                          <a:latin typeface="Bookman Old Style" panose="02050604050505020204" pitchFamily="18" charset="0"/>
                          <a:ea typeface="LF_Kai"/>
                          <a:cs typeface="+mn-cs"/>
                        </a:rPr>
                        <a:t>ème</a:t>
                      </a:r>
                      <a:r>
                        <a:rPr lang="en-GB" sz="1300" kern="1200" baseline="0" noProof="0" dirty="0">
                          <a:solidFill>
                            <a:srgbClr val="005E5C"/>
                          </a:solidFill>
                          <a:latin typeface="Bookman Old Style" panose="02050604050505020204" pitchFamily="18" charset="0"/>
                          <a:ea typeface="LF_Kai"/>
                          <a:cs typeface="+mn-cs"/>
                        </a:rPr>
                        <a:t> </a:t>
                      </a:r>
                      <a:r>
                        <a:rPr lang="en-GB" sz="1300" strike="noStrike" kern="1200" noProof="0" dirty="0">
                          <a:solidFill>
                            <a:srgbClr val="005E5C"/>
                          </a:solidFill>
                          <a:latin typeface="Bookman Old Style" panose="02050604050505020204" pitchFamily="18" charset="0"/>
                          <a:ea typeface="LF_Kai"/>
                          <a:cs typeface="+mn-cs"/>
                        </a:rPr>
                        <a:t>UEMOA</a:t>
                      </a:r>
                      <a:r>
                        <a:rPr lang="en-GB" sz="1300" kern="1200" noProof="0" dirty="0">
                          <a:solidFill>
                            <a:srgbClr val="005E5C"/>
                          </a:solidFill>
                          <a:latin typeface="Bookman Old Style" panose="02050604050505020204" pitchFamily="18" charset="0"/>
                          <a:ea typeface="LF_Kai"/>
                          <a:cs typeface="+mn-cs"/>
                        </a:rPr>
                        <a:t>)</a:t>
                      </a:r>
                    </a:p>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a:solidFill>
                            <a:srgbClr val="005E5C"/>
                          </a:solidFill>
                          <a:latin typeface="Bookman Old Style" panose="02050604050505020204" pitchFamily="18" charset="0"/>
                          <a:ea typeface="LF_Kai"/>
                          <a:cs typeface="+mn-cs"/>
                        </a:rPr>
                        <a:t>Transparency Inter 2019 : (10 </a:t>
                      </a:r>
                      <a:r>
                        <a:rPr lang="en-GB" sz="1300" kern="1200" baseline="30000" noProof="0" dirty="0" err="1">
                          <a:solidFill>
                            <a:srgbClr val="005E5C"/>
                          </a:solidFill>
                          <a:latin typeface="Bookman Old Style" panose="02050604050505020204" pitchFamily="18" charset="0"/>
                          <a:ea typeface="LF_Kai"/>
                          <a:cs typeface="+mn-cs"/>
                        </a:rPr>
                        <a:t>ème</a:t>
                      </a:r>
                      <a:r>
                        <a:rPr lang="en-GB" sz="1300" kern="1200" baseline="30000" noProof="0" dirty="0">
                          <a:solidFill>
                            <a:srgbClr val="005E5C"/>
                          </a:solidFill>
                          <a:latin typeface="Bookman Old Style" panose="02050604050505020204" pitchFamily="18" charset="0"/>
                          <a:ea typeface="LF_Kai"/>
                          <a:cs typeface="+mn-cs"/>
                        </a:rPr>
                        <a:t> </a:t>
                      </a:r>
                      <a:r>
                        <a:rPr lang="en-GB" sz="1300" kern="1200" noProof="0" dirty="0" err="1">
                          <a:solidFill>
                            <a:srgbClr val="005E5C"/>
                          </a:solidFill>
                          <a:latin typeface="Bookman Old Style" panose="02050604050505020204" pitchFamily="18" charset="0"/>
                          <a:ea typeface="LF_Kai"/>
                          <a:cs typeface="+mn-cs"/>
                        </a:rPr>
                        <a:t>en</a:t>
                      </a:r>
                      <a:r>
                        <a:rPr lang="en-GB" sz="1300" kern="1200" noProof="0" dirty="0">
                          <a:solidFill>
                            <a:srgbClr val="005E5C"/>
                          </a:solidFill>
                          <a:latin typeface="Bookman Old Style" panose="02050604050505020204" pitchFamily="18" charset="0"/>
                          <a:ea typeface="LF_Kai"/>
                          <a:cs typeface="+mn-cs"/>
                        </a:rPr>
                        <a:t> </a:t>
                      </a:r>
                      <a:r>
                        <a:rPr lang="en-GB" sz="1300" kern="1200" noProof="0" dirty="0" err="1">
                          <a:solidFill>
                            <a:srgbClr val="005E5C"/>
                          </a:solidFill>
                          <a:latin typeface="Bookman Old Style" panose="02050604050505020204" pitchFamily="18" charset="0"/>
                          <a:ea typeface="LF_Kai"/>
                          <a:cs typeface="+mn-cs"/>
                        </a:rPr>
                        <a:t>Afr</a:t>
                      </a:r>
                      <a:r>
                        <a:rPr lang="en-GB" sz="1300" kern="1200" noProof="0" dirty="0">
                          <a:solidFill>
                            <a:srgbClr val="005E5C"/>
                          </a:solidFill>
                          <a:latin typeface="Bookman Old Style" panose="02050604050505020204" pitchFamily="18" charset="0"/>
                          <a:ea typeface="LF_Kai"/>
                          <a:cs typeface="+mn-cs"/>
                        </a:rPr>
                        <a:t> Sub., </a:t>
                      </a:r>
                      <a:r>
                        <a:rPr lang="en-GB" sz="1300" kern="1200" baseline="0" noProof="0" dirty="0">
                          <a:solidFill>
                            <a:srgbClr val="005E5C"/>
                          </a:solidFill>
                          <a:latin typeface="Bookman Old Style" panose="02050604050505020204" pitchFamily="18" charset="0"/>
                          <a:ea typeface="LF_Kai"/>
                          <a:cs typeface="+mn-cs"/>
                        </a:rPr>
                        <a:t>2</a:t>
                      </a:r>
                      <a:r>
                        <a:rPr lang="en-GB" sz="1300" kern="1200" baseline="30000" noProof="0" dirty="0">
                          <a:solidFill>
                            <a:srgbClr val="005E5C"/>
                          </a:solidFill>
                          <a:latin typeface="Bookman Old Style" panose="02050604050505020204" pitchFamily="18" charset="0"/>
                          <a:ea typeface="LF_Kai"/>
                          <a:cs typeface="+mn-cs"/>
                        </a:rPr>
                        <a:t> </a:t>
                      </a:r>
                      <a:r>
                        <a:rPr lang="en-GB" sz="1300" kern="1200" baseline="30000" noProof="0" dirty="0" err="1">
                          <a:solidFill>
                            <a:srgbClr val="005E5C"/>
                          </a:solidFill>
                          <a:latin typeface="Bookman Old Style" panose="02050604050505020204" pitchFamily="18" charset="0"/>
                          <a:ea typeface="LF_Kai"/>
                          <a:cs typeface="+mn-cs"/>
                        </a:rPr>
                        <a:t>ème</a:t>
                      </a:r>
                      <a:r>
                        <a:rPr lang="en-GB" sz="1300" kern="1200" baseline="30000" noProof="0" dirty="0">
                          <a:solidFill>
                            <a:srgbClr val="005E5C"/>
                          </a:solidFill>
                          <a:latin typeface="Bookman Old Style" panose="02050604050505020204" pitchFamily="18" charset="0"/>
                          <a:ea typeface="LF_Kai"/>
                          <a:cs typeface="+mn-cs"/>
                        </a:rPr>
                        <a:t> </a:t>
                      </a:r>
                      <a:r>
                        <a:rPr lang="en-GB" sz="1300" kern="1200" noProof="0" dirty="0">
                          <a:solidFill>
                            <a:srgbClr val="005E5C"/>
                          </a:solidFill>
                          <a:latin typeface="Bookman Old Style" panose="02050604050505020204" pitchFamily="18" charset="0"/>
                          <a:ea typeface="LF_Kai"/>
                          <a:cs typeface="+mn-cs"/>
                        </a:rPr>
                        <a:t>UEMOA)</a:t>
                      </a:r>
                    </a:p>
                  </a:txBody>
                  <a:tcPr marL="72000" marR="9525"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10006"/>
                  </a:ext>
                </a:extLst>
              </a:tr>
              <a:tr h="532410">
                <a:tc>
                  <a:txBody>
                    <a:bodyPr/>
                    <a:lstStyle/>
                    <a:p>
                      <a:pPr algn="l" fontAlgn="b"/>
                      <a:r>
                        <a:rPr lang="en-GB" sz="1400" b="1" i="0" u="none" strike="noStrike" kern="1200" noProof="0" dirty="0" err="1">
                          <a:solidFill>
                            <a:schemeClr val="bg1"/>
                          </a:solidFill>
                          <a:effectLst/>
                          <a:latin typeface="Bookman Old Style" panose="02050604050505020204" pitchFamily="18" charset="0"/>
                          <a:ea typeface="+mn-ea"/>
                          <a:cs typeface="+mn-cs"/>
                        </a:rPr>
                        <a:t>Facilité</a:t>
                      </a:r>
                      <a:r>
                        <a:rPr lang="en-GB" sz="1400" b="1" i="0" u="none" strike="noStrike" kern="1200" noProof="0" dirty="0">
                          <a:solidFill>
                            <a:schemeClr val="bg1"/>
                          </a:solidFill>
                          <a:effectLst/>
                          <a:latin typeface="Bookman Old Style" panose="02050604050505020204" pitchFamily="18" charset="0"/>
                          <a:ea typeface="+mn-ea"/>
                          <a:cs typeface="+mn-cs"/>
                        </a:rPr>
                        <a:t> de faire des Affaires</a:t>
                      </a:r>
                    </a:p>
                  </a:txBody>
                  <a:tcPr marL="72000" marR="9525" marT="18000" marB="18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a:solidFill>
                            <a:srgbClr val="005E5C"/>
                          </a:solidFill>
                          <a:latin typeface="Bookman Old Style" panose="02050604050505020204" pitchFamily="18" charset="0"/>
                          <a:ea typeface="LF_Kai"/>
                          <a:cs typeface="+mn-cs"/>
                        </a:rPr>
                        <a:t>DB 2020 : (149ème Mondial, 6 </a:t>
                      </a:r>
                      <a:r>
                        <a:rPr lang="en-GB" sz="1300" kern="1200" baseline="30000" noProof="0" dirty="0" err="1">
                          <a:solidFill>
                            <a:srgbClr val="005E5C"/>
                          </a:solidFill>
                          <a:latin typeface="Bookman Old Style" panose="02050604050505020204" pitchFamily="18" charset="0"/>
                          <a:ea typeface="LF_Kai"/>
                          <a:cs typeface="+mn-cs"/>
                        </a:rPr>
                        <a:t>ème</a:t>
                      </a:r>
                      <a:r>
                        <a:rPr lang="en-GB" sz="1300" kern="1200" noProof="0" dirty="0">
                          <a:solidFill>
                            <a:srgbClr val="005E5C"/>
                          </a:solidFill>
                          <a:latin typeface="Bookman Old Style" panose="02050604050505020204" pitchFamily="18" charset="0"/>
                          <a:ea typeface="LF_Kai"/>
                          <a:cs typeface="+mn-cs"/>
                        </a:rPr>
                        <a:t> UEMOA)</a:t>
                      </a:r>
                    </a:p>
                  </a:txBody>
                  <a:tcPr marL="72000" marR="9525"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92985">
                <a:tc>
                  <a:txBody>
                    <a:bodyPr/>
                    <a:lstStyle/>
                    <a:p>
                      <a:pPr algn="l" fontAlgn="b"/>
                      <a:r>
                        <a:rPr lang="en-GB" sz="1400" b="1" i="0" u="none" strike="noStrike" kern="1200" noProof="0" dirty="0">
                          <a:solidFill>
                            <a:schemeClr val="bg1"/>
                          </a:solidFill>
                          <a:effectLst/>
                          <a:latin typeface="Bookman Old Style" panose="02050604050505020204" pitchFamily="18" charset="0"/>
                          <a:ea typeface="+mn-ea"/>
                          <a:cs typeface="+mn-cs"/>
                        </a:rPr>
                        <a:t>Notation financière</a:t>
                      </a:r>
                    </a:p>
                  </a:txBody>
                  <a:tcPr marL="72000" marR="9525" marT="18000" marB="18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a:solidFill>
                            <a:srgbClr val="005E5C"/>
                          </a:solidFill>
                          <a:latin typeface="Bookman Old Style" panose="02050604050505020204" pitchFamily="18" charset="0"/>
                          <a:ea typeface="LF_Kai"/>
                          <a:cs typeface="+mn-cs"/>
                        </a:rPr>
                        <a:t>B</a:t>
                      </a:r>
                      <a:r>
                        <a:rPr lang="en-GB" sz="1300" kern="1200" baseline="30000" noProof="0" dirty="0">
                          <a:solidFill>
                            <a:srgbClr val="005E5C"/>
                          </a:solidFill>
                          <a:latin typeface="Bookman Old Style" panose="02050604050505020204" pitchFamily="18" charset="0"/>
                          <a:ea typeface="LF_Kai"/>
                          <a:cs typeface="+mn-cs"/>
                        </a:rPr>
                        <a:t>+</a:t>
                      </a:r>
                      <a:r>
                        <a:rPr lang="en-GB" sz="1300" kern="1200" baseline="0" noProof="0" dirty="0">
                          <a:solidFill>
                            <a:srgbClr val="005E5C"/>
                          </a:solidFill>
                          <a:latin typeface="Bookman Old Style" panose="02050604050505020204" pitchFamily="18" charset="0"/>
                          <a:ea typeface="LF_Kai"/>
                          <a:cs typeface="+mn-cs"/>
                        </a:rPr>
                        <a:t> perspective stable (S&amp;P)</a:t>
                      </a:r>
                    </a:p>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baseline="0" noProof="0" dirty="0">
                          <a:solidFill>
                            <a:srgbClr val="005E5C"/>
                          </a:solidFill>
                          <a:latin typeface="Bookman Old Style" panose="02050604050505020204" pitchFamily="18" charset="0"/>
                          <a:ea typeface="LF_Kai"/>
                          <a:cs typeface="+mn-cs"/>
                        </a:rPr>
                        <a:t>B stable (Fitch Rating)</a:t>
                      </a:r>
                      <a:endParaRPr lang="en-GB" sz="1300" kern="1200" noProof="0" dirty="0">
                        <a:solidFill>
                          <a:srgbClr val="005E5C"/>
                        </a:solidFill>
                        <a:latin typeface="Bookman Old Style" panose="02050604050505020204" pitchFamily="18" charset="0"/>
                        <a:ea typeface="LF_Kai"/>
                        <a:cs typeface="+mn-cs"/>
                      </a:endParaRPr>
                    </a:p>
                  </a:txBody>
                  <a:tcPr marL="72000" marR="9525"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10004"/>
                  </a:ext>
                </a:extLst>
              </a:tr>
              <a:tr h="909402">
                <a:tc>
                  <a:txBody>
                    <a:bodyPr/>
                    <a:lstStyle/>
                    <a:p>
                      <a:pPr algn="l" fontAlgn="b"/>
                      <a:r>
                        <a:rPr lang="en-GB" sz="1400" b="1" i="0" u="none" strike="noStrike" kern="1200" noProof="0" dirty="0" err="1">
                          <a:solidFill>
                            <a:schemeClr val="bg1"/>
                          </a:solidFill>
                          <a:effectLst/>
                          <a:latin typeface="Bookman Old Style" panose="02050604050505020204" pitchFamily="18" charset="0"/>
                          <a:ea typeface="+mn-ea"/>
                          <a:cs typeface="+mn-cs"/>
                        </a:rPr>
                        <a:t>Niveau</a:t>
                      </a:r>
                      <a:r>
                        <a:rPr lang="en-GB" sz="1400" b="1" i="0" u="none" strike="noStrike" kern="1200" noProof="0" dirty="0">
                          <a:solidFill>
                            <a:schemeClr val="bg1"/>
                          </a:solidFill>
                          <a:effectLst/>
                          <a:latin typeface="Bookman Old Style" panose="02050604050505020204" pitchFamily="18" charset="0"/>
                          <a:ea typeface="+mn-ea"/>
                          <a:cs typeface="+mn-cs"/>
                        </a:rPr>
                        <a:t> de </a:t>
                      </a:r>
                      <a:r>
                        <a:rPr lang="en-GB" sz="1400" b="1" i="0" u="none" strike="noStrike" kern="1200" noProof="0" dirty="0" err="1">
                          <a:solidFill>
                            <a:schemeClr val="bg1"/>
                          </a:solidFill>
                          <a:effectLst/>
                          <a:latin typeface="Bookman Old Style" panose="02050604050505020204" pitchFamily="18" charset="0"/>
                          <a:ea typeface="+mn-ea"/>
                          <a:cs typeface="+mn-cs"/>
                        </a:rPr>
                        <a:t>développement</a:t>
                      </a:r>
                      <a:endParaRPr lang="en-GB" sz="1400" b="1" i="0" u="none" strike="noStrike" kern="1200" noProof="0" dirty="0">
                        <a:solidFill>
                          <a:schemeClr val="bg1"/>
                        </a:solidFill>
                        <a:effectLst/>
                        <a:latin typeface="Bookman Old Style" panose="02050604050505020204" pitchFamily="18" charset="0"/>
                        <a:ea typeface="+mn-ea"/>
                        <a:cs typeface="+mn-cs"/>
                      </a:endParaRPr>
                    </a:p>
                  </a:txBody>
                  <a:tcPr marL="72000" marR="9525" marT="18000" marB="18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a:solidFill>
                            <a:srgbClr val="005E5C"/>
                          </a:solidFill>
                          <a:latin typeface="Bookman Old Style" panose="02050604050505020204" pitchFamily="18" charset="0"/>
                          <a:ea typeface="LF_Kai"/>
                          <a:cs typeface="+mn-cs"/>
                        </a:rPr>
                        <a:t>Pays </a:t>
                      </a:r>
                      <a:r>
                        <a:rPr lang="en-GB" sz="1300" kern="1200" noProof="0" dirty="0" err="1">
                          <a:solidFill>
                            <a:srgbClr val="005E5C"/>
                          </a:solidFill>
                          <a:latin typeface="Bookman Old Style" panose="02050604050505020204" pitchFamily="18" charset="0"/>
                          <a:ea typeface="LF_Kai"/>
                          <a:cs typeface="+mn-cs"/>
                        </a:rPr>
                        <a:t>à</a:t>
                      </a:r>
                      <a:r>
                        <a:rPr lang="en-GB" sz="1300" kern="1200" noProof="0" dirty="0">
                          <a:solidFill>
                            <a:srgbClr val="005E5C"/>
                          </a:solidFill>
                          <a:latin typeface="Bookman Old Style" panose="02050604050505020204" pitchFamily="18" charset="0"/>
                          <a:ea typeface="LF_Kai"/>
                          <a:cs typeface="+mn-cs"/>
                        </a:rPr>
                        <a:t> </a:t>
                      </a:r>
                      <a:r>
                        <a:rPr lang="en-GB" sz="1300" kern="1200" noProof="0" dirty="0" err="1">
                          <a:solidFill>
                            <a:srgbClr val="005E5C"/>
                          </a:solidFill>
                          <a:latin typeface="Bookman Old Style" panose="02050604050505020204" pitchFamily="18" charset="0"/>
                          <a:ea typeface="LF_Kai"/>
                          <a:cs typeface="+mn-cs"/>
                        </a:rPr>
                        <a:t>revenu</a:t>
                      </a:r>
                      <a:r>
                        <a:rPr lang="en-GB" sz="1300" kern="1200" noProof="0" dirty="0">
                          <a:solidFill>
                            <a:srgbClr val="005E5C"/>
                          </a:solidFill>
                          <a:latin typeface="Bookman Old Style" panose="02050604050505020204" pitchFamily="18" charset="0"/>
                          <a:ea typeface="LF_Kai"/>
                          <a:cs typeface="+mn-cs"/>
                        </a:rPr>
                        <a:t> </a:t>
                      </a:r>
                      <a:r>
                        <a:rPr lang="en-GB" sz="1300" kern="1200" noProof="0" dirty="0" err="1">
                          <a:solidFill>
                            <a:srgbClr val="005E5C"/>
                          </a:solidFill>
                          <a:latin typeface="Bookman Old Style" panose="02050604050505020204" pitchFamily="18" charset="0"/>
                          <a:ea typeface="LF_Kai"/>
                          <a:cs typeface="+mn-cs"/>
                        </a:rPr>
                        <a:t>intermédiaire</a:t>
                      </a:r>
                      <a:r>
                        <a:rPr lang="en-GB" sz="1300" kern="1200" noProof="0" dirty="0">
                          <a:solidFill>
                            <a:srgbClr val="005E5C"/>
                          </a:solidFill>
                          <a:latin typeface="Bookman Old Style" panose="02050604050505020204" pitchFamily="18" charset="0"/>
                          <a:ea typeface="LF_Kai"/>
                          <a:cs typeface="+mn-cs"/>
                        </a:rPr>
                        <a:t> de la tranche </a:t>
                      </a:r>
                      <a:r>
                        <a:rPr lang="en-GB" sz="1300" kern="1200" noProof="0" dirty="0" err="1">
                          <a:solidFill>
                            <a:srgbClr val="005E5C"/>
                          </a:solidFill>
                          <a:latin typeface="Bookman Old Style" panose="02050604050505020204" pitchFamily="18" charset="0"/>
                          <a:ea typeface="LF_Kai"/>
                          <a:cs typeface="+mn-cs"/>
                        </a:rPr>
                        <a:t>inférieure</a:t>
                      </a:r>
                      <a:endParaRPr lang="en-GB" sz="1300" kern="1200" noProof="0" dirty="0">
                        <a:solidFill>
                          <a:srgbClr val="005E5C"/>
                        </a:solidFill>
                        <a:latin typeface="Bookman Old Style" panose="02050604050505020204" pitchFamily="18" charset="0"/>
                        <a:ea typeface="LF_Kai"/>
                        <a:cs typeface="+mn-cs"/>
                      </a:endParaRPr>
                    </a:p>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a:solidFill>
                            <a:srgbClr val="005E5C"/>
                          </a:solidFill>
                          <a:latin typeface="Bookman Old Style" panose="02050604050505020204" pitchFamily="18" charset="0"/>
                          <a:ea typeface="LF_Kai"/>
                          <a:cs typeface="+mn-cs"/>
                        </a:rPr>
                        <a:t>IDH 2019 : 0,545  (158 </a:t>
                      </a:r>
                      <a:r>
                        <a:rPr lang="en-GB" sz="1300" kern="1200" baseline="30000" noProof="0" dirty="0" err="1">
                          <a:solidFill>
                            <a:srgbClr val="005E5C"/>
                          </a:solidFill>
                          <a:latin typeface="Bookman Old Style" panose="02050604050505020204" pitchFamily="18" charset="0"/>
                          <a:ea typeface="LF_Kai"/>
                          <a:cs typeface="+mn-cs"/>
                        </a:rPr>
                        <a:t>ème</a:t>
                      </a:r>
                      <a:r>
                        <a:rPr lang="en-GB" sz="1300" kern="1200" noProof="0" dirty="0">
                          <a:solidFill>
                            <a:srgbClr val="005E5C"/>
                          </a:solidFill>
                          <a:latin typeface="Bookman Old Style" panose="02050604050505020204" pitchFamily="18" charset="0"/>
                          <a:ea typeface="LF_Kai"/>
                          <a:cs typeface="+mn-cs"/>
                        </a:rPr>
                        <a:t> Mondial, 1er de </a:t>
                      </a:r>
                      <a:r>
                        <a:rPr lang="en-GB" sz="1300" kern="1200" noProof="0" dirty="0" err="1">
                          <a:solidFill>
                            <a:srgbClr val="005E5C"/>
                          </a:solidFill>
                          <a:latin typeface="Bookman Old Style" panose="02050604050505020204" pitchFamily="18" charset="0"/>
                          <a:ea typeface="LF_Kai"/>
                          <a:cs typeface="+mn-cs"/>
                        </a:rPr>
                        <a:t>l’UEMOA</a:t>
                      </a:r>
                      <a:r>
                        <a:rPr lang="en-GB" sz="1300" kern="1200" noProof="0" dirty="0">
                          <a:solidFill>
                            <a:srgbClr val="005E5C"/>
                          </a:solidFill>
                          <a:latin typeface="Bookman Old Style" panose="02050604050505020204" pitchFamily="18" charset="0"/>
                          <a:ea typeface="LF_Kai"/>
                          <a:cs typeface="+mn-cs"/>
                        </a:rPr>
                        <a:t>)</a:t>
                      </a:r>
                    </a:p>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a:solidFill>
                            <a:srgbClr val="005E5C"/>
                          </a:solidFill>
                          <a:latin typeface="Bookman Old Style" panose="02050604050505020204" pitchFamily="18" charset="0"/>
                          <a:ea typeface="LF_Kai"/>
                          <a:cs typeface="+mn-cs"/>
                        </a:rPr>
                        <a:t>PIB/tête  2019 : </a:t>
                      </a:r>
                      <a:r>
                        <a:rPr lang="fr-FR" sz="1300" kern="1200" dirty="0">
                          <a:solidFill>
                            <a:srgbClr val="005E5C"/>
                          </a:solidFill>
                          <a:latin typeface="Bookman Old Style" panose="02050604050505020204" pitchFamily="18" charset="0"/>
                          <a:ea typeface="+mn-ea"/>
                          <a:cs typeface="+mn-cs"/>
                        </a:rPr>
                        <a:t>689 101,2 FCFA FCFA</a:t>
                      </a:r>
                      <a:endParaRPr lang="en-GB" sz="1300" kern="1200" noProof="0" dirty="0">
                        <a:solidFill>
                          <a:srgbClr val="005E5C"/>
                        </a:solidFill>
                        <a:latin typeface="Bookman Old Style" panose="02050604050505020204" pitchFamily="18" charset="0"/>
                        <a:ea typeface="LF_Kai"/>
                        <a:cs typeface="+mn-cs"/>
                      </a:endParaRPr>
                    </a:p>
                  </a:txBody>
                  <a:tcPr marL="72000" marR="9525"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583773">
                <a:tc>
                  <a:txBody>
                    <a:bodyPr/>
                    <a:lstStyle/>
                    <a:p>
                      <a:pPr algn="l" fontAlgn="b"/>
                      <a:r>
                        <a:rPr lang="en-GB" sz="1400" b="1" i="0" u="none" strike="noStrike" kern="1200" noProof="0" dirty="0" err="1">
                          <a:solidFill>
                            <a:schemeClr val="bg1"/>
                          </a:solidFill>
                          <a:effectLst/>
                          <a:latin typeface="Bookman Old Style" panose="02050604050505020204" pitchFamily="18" charset="0"/>
                          <a:ea typeface="+mn-ea"/>
                          <a:cs typeface="+mn-cs"/>
                        </a:rPr>
                        <a:t>Quelques</a:t>
                      </a:r>
                      <a:r>
                        <a:rPr lang="en-GB" sz="1400" b="1" i="0" u="none" strike="noStrike" kern="1200" noProof="0" dirty="0">
                          <a:solidFill>
                            <a:schemeClr val="bg1"/>
                          </a:solidFill>
                          <a:effectLst/>
                          <a:latin typeface="Bookman Old Style" panose="02050604050505020204" pitchFamily="18" charset="0"/>
                          <a:ea typeface="+mn-ea"/>
                          <a:cs typeface="+mn-cs"/>
                        </a:rPr>
                        <a:t> distinctions </a:t>
                      </a:r>
                    </a:p>
                  </a:txBody>
                  <a:tcPr marL="72000" marR="9525" marT="18000" marB="180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8080"/>
                    </a:solidFill>
                  </a:tcPr>
                </a:tc>
                <a:tc>
                  <a:txBody>
                    <a:bodyPr/>
                    <a:lstStyle/>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noProof="0" dirty="0">
                          <a:solidFill>
                            <a:srgbClr val="005E5C"/>
                          </a:solidFill>
                          <a:latin typeface="Bookman Old Style" panose="02050604050505020204" pitchFamily="18" charset="0"/>
                          <a:ea typeface="LF_Kai"/>
                          <a:cs typeface="+mn-cs"/>
                        </a:rPr>
                        <a:t>1</a:t>
                      </a:r>
                      <a:r>
                        <a:rPr lang="en-GB" sz="1300" kern="1200" baseline="30000" noProof="0" dirty="0">
                          <a:solidFill>
                            <a:srgbClr val="005E5C"/>
                          </a:solidFill>
                          <a:latin typeface="Bookman Old Style" panose="02050604050505020204" pitchFamily="18" charset="0"/>
                          <a:ea typeface="LF_Kai"/>
                          <a:cs typeface="+mn-cs"/>
                        </a:rPr>
                        <a:t>er </a:t>
                      </a:r>
                      <a:r>
                        <a:rPr lang="en-GB" sz="1300" kern="1200" baseline="0" noProof="0" dirty="0">
                          <a:solidFill>
                            <a:srgbClr val="005E5C"/>
                          </a:solidFill>
                          <a:latin typeface="Bookman Old Style" panose="02050604050505020204" pitchFamily="18" charset="0"/>
                          <a:ea typeface="LF_Kai"/>
                          <a:cs typeface="+mn-cs"/>
                        </a:rPr>
                        <a:t> sur les 76 pays IDA </a:t>
                      </a:r>
                      <a:r>
                        <a:rPr lang="en-GB" sz="1300" kern="1200" baseline="0" noProof="0" dirty="0" err="1">
                          <a:solidFill>
                            <a:srgbClr val="005E5C"/>
                          </a:solidFill>
                          <a:latin typeface="Bookman Old Style" panose="02050604050505020204" pitchFamily="18" charset="0"/>
                          <a:ea typeface="LF_Kai"/>
                          <a:cs typeface="+mn-cs"/>
                        </a:rPr>
                        <a:t>en</a:t>
                      </a:r>
                      <a:r>
                        <a:rPr lang="en-GB" sz="1300" kern="1200" baseline="0" noProof="0" dirty="0">
                          <a:solidFill>
                            <a:srgbClr val="005E5C"/>
                          </a:solidFill>
                          <a:latin typeface="Bookman Old Style" panose="02050604050505020204" pitchFamily="18" charset="0"/>
                          <a:ea typeface="LF_Kai"/>
                          <a:cs typeface="+mn-cs"/>
                        </a:rPr>
                        <a:t> matière de </a:t>
                      </a:r>
                      <a:r>
                        <a:rPr lang="en-GB" sz="1300" kern="1200" baseline="0" noProof="0" dirty="0" err="1">
                          <a:solidFill>
                            <a:srgbClr val="005E5C"/>
                          </a:solidFill>
                          <a:latin typeface="Bookman Old Style" panose="02050604050505020204" pitchFamily="18" charset="0"/>
                          <a:ea typeface="LF_Kai"/>
                          <a:cs typeface="+mn-cs"/>
                        </a:rPr>
                        <a:t>transparence</a:t>
                      </a:r>
                      <a:r>
                        <a:rPr lang="en-GB" sz="1300" kern="1200" baseline="0" noProof="0" dirty="0">
                          <a:solidFill>
                            <a:srgbClr val="005E5C"/>
                          </a:solidFill>
                          <a:latin typeface="Bookman Old Style" panose="02050604050505020204" pitchFamily="18" charset="0"/>
                          <a:ea typeface="LF_Kai"/>
                          <a:cs typeface="+mn-cs"/>
                        </a:rPr>
                        <a:t> de la </a:t>
                      </a:r>
                      <a:r>
                        <a:rPr lang="en-GB" sz="1300" kern="1200" baseline="0" noProof="0" dirty="0" err="1">
                          <a:solidFill>
                            <a:srgbClr val="005E5C"/>
                          </a:solidFill>
                          <a:latin typeface="Bookman Old Style" panose="02050604050505020204" pitchFamily="18" charset="0"/>
                          <a:ea typeface="LF_Kai"/>
                          <a:cs typeface="+mn-cs"/>
                        </a:rPr>
                        <a:t>dette</a:t>
                      </a:r>
                      <a:r>
                        <a:rPr lang="en-GB" sz="1300" kern="1200" baseline="0" noProof="0" dirty="0">
                          <a:solidFill>
                            <a:srgbClr val="005E5C"/>
                          </a:solidFill>
                          <a:latin typeface="Bookman Old Style" panose="02050604050505020204" pitchFamily="18" charset="0"/>
                          <a:ea typeface="LF_Kai"/>
                          <a:cs typeface="+mn-cs"/>
                        </a:rPr>
                        <a:t> (Banque </a:t>
                      </a:r>
                      <a:r>
                        <a:rPr lang="en-GB" sz="1300" kern="1200" baseline="0" noProof="0" dirty="0" err="1">
                          <a:solidFill>
                            <a:srgbClr val="005E5C"/>
                          </a:solidFill>
                          <a:latin typeface="Bookman Old Style" panose="02050604050505020204" pitchFamily="18" charset="0"/>
                          <a:ea typeface="LF_Kai"/>
                          <a:cs typeface="+mn-cs"/>
                        </a:rPr>
                        <a:t>Mondiale</a:t>
                      </a:r>
                      <a:r>
                        <a:rPr lang="en-GB" sz="1300" kern="1200" baseline="0" noProof="0" dirty="0">
                          <a:solidFill>
                            <a:srgbClr val="005E5C"/>
                          </a:solidFill>
                          <a:latin typeface="Bookman Old Style" panose="02050604050505020204" pitchFamily="18" charset="0"/>
                          <a:ea typeface="LF_Kai"/>
                          <a:cs typeface="+mn-cs"/>
                        </a:rPr>
                        <a:t>, 2020)</a:t>
                      </a:r>
                    </a:p>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baseline="0" noProof="0" dirty="0" err="1">
                          <a:solidFill>
                            <a:srgbClr val="005E5C"/>
                          </a:solidFill>
                          <a:latin typeface="Bookman Old Style" panose="02050604050505020204" pitchFamily="18" charset="0"/>
                          <a:ea typeface="LF_Kai"/>
                          <a:cs typeface="+mn-cs"/>
                        </a:rPr>
                        <a:t>Meilleure</a:t>
                      </a:r>
                      <a:r>
                        <a:rPr lang="en-GB" sz="1300" kern="1200" baseline="0" noProof="0" dirty="0">
                          <a:solidFill>
                            <a:srgbClr val="005E5C"/>
                          </a:solidFill>
                          <a:latin typeface="Bookman Old Style" panose="02050604050505020204" pitchFamily="18" charset="0"/>
                          <a:ea typeface="LF_Kai"/>
                          <a:cs typeface="+mn-cs"/>
                        </a:rPr>
                        <a:t> gestion de la </a:t>
                      </a:r>
                      <a:r>
                        <a:rPr lang="en-GB" sz="1300" kern="1200" baseline="0" noProof="0" dirty="0" err="1">
                          <a:solidFill>
                            <a:srgbClr val="005E5C"/>
                          </a:solidFill>
                          <a:latin typeface="Bookman Old Style" panose="02050604050505020204" pitchFamily="18" charset="0"/>
                          <a:ea typeface="LF_Kai"/>
                          <a:cs typeface="+mn-cs"/>
                        </a:rPr>
                        <a:t>dette</a:t>
                      </a:r>
                      <a:r>
                        <a:rPr lang="en-GB" sz="1300" kern="1200" baseline="0" noProof="0" dirty="0">
                          <a:solidFill>
                            <a:srgbClr val="005E5C"/>
                          </a:solidFill>
                          <a:latin typeface="Bookman Old Style" panose="02050604050505020204" pitchFamily="18" charset="0"/>
                          <a:ea typeface="LF_Kai"/>
                          <a:cs typeface="+mn-cs"/>
                        </a:rPr>
                        <a:t> </a:t>
                      </a:r>
                      <a:r>
                        <a:rPr lang="en-GB" sz="1300" kern="1200" baseline="0" noProof="0" dirty="0" err="1">
                          <a:solidFill>
                            <a:srgbClr val="005E5C"/>
                          </a:solidFill>
                          <a:latin typeface="Bookman Old Style" panose="02050604050505020204" pitchFamily="18" charset="0"/>
                          <a:ea typeface="LF_Kai"/>
                          <a:cs typeface="+mn-cs"/>
                        </a:rPr>
                        <a:t>en</a:t>
                      </a:r>
                      <a:r>
                        <a:rPr lang="en-GB" sz="1300" kern="1200" baseline="0" noProof="0" dirty="0">
                          <a:solidFill>
                            <a:srgbClr val="005E5C"/>
                          </a:solidFill>
                          <a:latin typeface="Bookman Old Style" panose="02050604050505020204" pitchFamily="18" charset="0"/>
                          <a:ea typeface="LF_Kai"/>
                          <a:cs typeface="+mn-cs"/>
                        </a:rPr>
                        <a:t> Afrique </a:t>
                      </a:r>
                      <a:r>
                        <a:rPr lang="en-GB" sz="1300" kern="1200" baseline="0" noProof="0" dirty="0" err="1">
                          <a:solidFill>
                            <a:srgbClr val="005E5C"/>
                          </a:solidFill>
                          <a:latin typeface="Bookman Old Style" panose="02050604050505020204" pitchFamily="18" charset="0"/>
                          <a:ea typeface="LF_Kai"/>
                          <a:cs typeface="+mn-cs"/>
                        </a:rPr>
                        <a:t>Subsaharienne</a:t>
                      </a:r>
                      <a:r>
                        <a:rPr lang="en-GB" sz="1300" kern="1200" baseline="0" noProof="0" dirty="0">
                          <a:solidFill>
                            <a:srgbClr val="005E5C"/>
                          </a:solidFill>
                          <a:latin typeface="Bookman Old Style" panose="02050604050505020204" pitchFamily="18" charset="0"/>
                          <a:ea typeface="LF_Kai"/>
                          <a:cs typeface="+mn-cs"/>
                        </a:rPr>
                        <a:t> (FMI &amp; </a:t>
                      </a:r>
                      <a:r>
                        <a:rPr lang="en-GB" sz="1300" kern="1200" baseline="0" noProof="0" dirty="0" err="1">
                          <a:solidFill>
                            <a:srgbClr val="005E5C"/>
                          </a:solidFill>
                          <a:latin typeface="Bookman Old Style" panose="02050604050505020204" pitchFamily="18" charset="0"/>
                          <a:ea typeface="LF_Kai"/>
                          <a:cs typeface="+mn-cs"/>
                        </a:rPr>
                        <a:t>Banque</a:t>
                      </a:r>
                      <a:r>
                        <a:rPr lang="en-GB" sz="1300" kern="1200" baseline="0" noProof="0" dirty="0">
                          <a:solidFill>
                            <a:srgbClr val="005E5C"/>
                          </a:solidFill>
                          <a:latin typeface="Bookman Old Style" panose="02050604050505020204" pitchFamily="18" charset="0"/>
                          <a:ea typeface="LF_Kai"/>
                          <a:cs typeface="+mn-cs"/>
                        </a:rPr>
                        <a:t> </a:t>
                      </a:r>
                      <a:r>
                        <a:rPr lang="en-GB" sz="1300" kern="1200" baseline="0" noProof="0" dirty="0" err="1">
                          <a:solidFill>
                            <a:srgbClr val="005E5C"/>
                          </a:solidFill>
                          <a:latin typeface="Bookman Old Style" panose="02050604050505020204" pitchFamily="18" charset="0"/>
                          <a:ea typeface="LF_Kai"/>
                          <a:cs typeface="+mn-cs"/>
                        </a:rPr>
                        <a:t>Mondiale</a:t>
                      </a:r>
                      <a:r>
                        <a:rPr lang="en-GB" sz="1300" kern="1200" baseline="0" noProof="0" dirty="0">
                          <a:solidFill>
                            <a:srgbClr val="005E5C"/>
                          </a:solidFill>
                          <a:latin typeface="Bookman Old Style" panose="02050604050505020204" pitchFamily="18" charset="0"/>
                          <a:ea typeface="LF_Kai"/>
                          <a:cs typeface="+mn-cs"/>
                        </a:rPr>
                        <a:t>, 2019)</a:t>
                      </a:r>
                    </a:p>
                    <a:p>
                      <a:pPr marL="190500" lvl="2" indent="-190500" algn="just" rtl="0" eaLnBrk="1" fontAlgn="base" hangingPunct="1">
                        <a:spcBef>
                          <a:spcPts val="400"/>
                        </a:spcBef>
                        <a:spcAft>
                          <a:spcPts val="0"/>
                        </a:spcAft>
                        <a:buClr>
                          <a:srgbClr val="C71C25"/>
                        </a:buClr>
                        <a:buSzPct val="100000"/>
                        <a:buFont typeface="Arial" panose="020B0604020202020204" pitchFamily="34" charset="0"/>
                        <a:buChar char="•"/>
                      </a:pPr>
                      <a:r>
                        <a:rPr lang="en-GB" sz="1300" kern="1200" baseline="0" noProof="0" dirty="0">
                          <a:solidFill>
                            <a:srgbClr val="005E5C"/>
                          </a:solidFill>
                          <a:latin typeface="Bookman Old Style" panose="02050604050505020204" pitchFamily="18" charset="0"/>
                          <a:ea typeface="LF_Kai"/>
                          <a:cs typeface="+mn-cs"/>
                        </a:rPr>
                        <a:t>Top 4 des </a:t>
                      </a:r>
                      <a:r>
                        <a:rPr lang="en-GB" sz="1300" kern="1200" baseline="0" noProof="0" dirty="0" err="1">
                          <a:solidFill>
                            <a:srgbClr val="005E5C"/>
                          </a:solidFill>
                          <a:latin typeface="Bookman Old Style" panose="02050604050505020204" pitchFamily="18" charset="0"/>
                          <a:ea typeface="LF_Kai"/>
                          <a:cs typeface="+mn-cs"/>
                        </a:rPr>
                        <a:t>économies</a:t>
                      </a:r>
                      <a:r>
                        <a:rPr lang="en-GB" sz="1300" kern="1200" baseline="0" noProof="0" dirty="0">
                          <a:solidFill>
                            <a:srgbClr val="005E5C"/>
                          </a:solidFill>
                          <a:latin typeface="Bookman Old Style" panose="02050604050505020204" pitchFamily="18" charset="0"/>
                          <a:ea typeface="LF_Kai"/>
                          <a:cs typeface="+mn-cs"/>
                        </a:rPr>
                        <a:t> les plus </a:t>
                      </a:r>
                      <a:r>
                        <a:rPr lang="en-GB" sz="1300" kern="1200" baseline="0" noProof="0" dirty="0" err="1">
                          <a:solidFill>
                            <a:srgbClr val="005E5C"/>
                          </a:solidFill>
                          <a:latin typeface="Bookman Old Style" panose="02050604050505020204" pitchFamily="18" charset="0"/>
                          <a:ea typeface="LF_Kai"/>
                          <a:cs typeface="+mn-cs"/>
                        </a:rPr>
                        <a:t>dynamiques</a:t>
                      </a:r>
                      <a:r>
                        <a:rPr lang="en-GB" sz="1300" kern="1200" baseline="0" noProof="0" dirty="0">
                          <a:solidFill>
                            <a:srgbClr val="005E5C"/>
                          </a:solidFill>
                          <a:latin typeface="Bookman Old Style" panose="02050604050505020204" pitchFamily="18" charset="0"/>
                          <a:ea typeface="LF_Kai"/>
                          <a:cs typeface="+mn-cs"/>
                        </a:rPr>
                        <a:t> </a:t>
                      </a:r>
                      <a:r>
                        <a:rPr lang="en-GB" sz="1300" kern="1200" baseline="0" noProof="0" dirty="0" err="1">
                          <a:solidFill>
                            <a:srgbClr val="005E5C"/>
                          </a:solidFill>
                          <a:latin typeface="Bookman Old Style" panose="02050604050505020204" pitchFamily="18" charset="0"/>
                          <a:ea typeface="LF_Kai"/>
                          <a:cs typeface="+mn-cs"/>
                        </a:rPr>
                        <a:t>d’Afrique</a:t>
                      </a:r>
                      <a:r>
                        <a:rPr lang="en-GB" sz="1300" kern="1200" baseline="0" noProof="0" dirty="0">
                          <a:solidFill>
                            <a:srgbClr val="005E5C"/>
                          </a:solidFill>
                          <a:latin typeface="Bookman Old Style" panose="02050604050505020204" pitchFamily="18" charset="0"/>
                          <a:ea typeface="LF_Kai"/>
                          <a:cs typeface="+mn-cs"/>
                        </a:rPr>
                        <a:t> </a:t>
                      </a:r>
                      <a:r>
                        <a:rPr lang="en-GB" sz="1300" kern="1200" baseline="0" noProof="0" dirty="0" err="1">
                          <a:solidFill>
                            <a:srgbClr val="005E5C"/>
                          </a:solidFill>
                          <a:latin typeface="Bookman Old Style" panose="02050604050505020204" pitchFamily="18" charset="0"/>
                          <a:ea typeface="LF_Kai"/>
                          <a:cs typeface="+mn-cs"/>
                        </a:rPr>
                        <a:t>Subsaharienne</a:t>
                      </a:r>
                      <a:r>
                        <a:rPr lang="en-GB" sz="1300" kern="1200" baseline="0" noProof="0" dirty="0">
                          <a:solidFill>
                            <a:srgbClr val="005E5C"/>
                          </a:solidFill>
                          <a:latin typeface="Bookman Old Style" panose="02050604050505020204" pitchFamily="18" charset="0"/>
                          <a:ea typeface="LF_Kai"/>
                          <a:cs typeface="+mn-cs"/>
                        </a:rPr>
                        <a:t> (FMI, 2019)</a:t>
                      </a:r>
                      <a:endParaRPr lang="en-GB" sz="1300" kern="1200" noProof="0" dirty="0">
                        <a:solidFill>
                          <a:srgbClr val="005E5C"/>
                        </a:solidFill>
                        <a:latin typeface="Bookman Old Style" panose="02050604050505020204" pitchFamily="18" charset="0"/>
                        <a:ea typeface="LF_Kai"/>
                        <a:cs typeface="+mn-cs"/>
                      </a:endParaRPr>
                    </a:p>
                  </a:txBody>
                  <a:tcPr marL="72000" marR="9525" marT="18000" marB="1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2210193749"/>
                  </a:ext>
                </a:extLst>
              </a:tr>
            </a:tbl>
          </a:graphicData>
        </a:graphic>
      </p:graphicFrame>
      <p:grpSp>
        <p:nvGrpSpPr>
          <p:cNvPr id="81" name="Group 86">
            <a:extLst>
              <a:ext uri="{FF2B5EF4-FFF2-40B4-BE49-F238E27FC236}">
                <a16:creationId xmlns:a16="http://schemas.microsoft.com/office/drawing/2014/main" xmlns="" id="{67A108C1-05CB-5248-A1F4-A27D4A6D019F}"/>
              </a:ext>
            </a:extLst>
          </p:cNvPr>
          <p:cNvGrpSpPr/>
          <p:nvPr/>
        </p:nvGrpSpPr>
        <p:grpSpPr>
          <a:xfrm>
            <a:off x="8052789" y="827815"/>
            <a:ext cx="2177632" cy="2208068"/>
            <a:chOff x="5400675" y="815975"/>
            <a:chExt cx="2177632" cy="2208068"/>
          </a:xfrm>
        </p:grpSpPr>
        <p:grpSp>
          <p:nvGrpSpPr>
            <p:cNvPr id="82" name="Group 83">
              <a:extLst>
                <a:ext uri="{FF2B5EF4-FFF2-40B4-BE49-F238E27FC236}">
                  <a16:creationId xmlns:a16="http://schemas.microsoft.com/office/drawing/2014/main" xmlns="" id="{B9E87036-7C00-5043-828B-54C61E26587D}"/>
                </a:ext>
              </a:extLst>
            </p:cNvPr>
            <p:cNvGrpSpPr/>
            <p:nvPr/>
          </p:nvGrpSpPr>
          <p:grpSpPr>
            <a:xfrm>
              <a:off x="5400675" y="815975"/>
              <a:ext cx="2177632" cy="2181225"/>
              <a:chOff x="5400675" y="815975"/>
              <a:chExt cx="2177632" cy="2181225"/>
            </a:xfrm>
          </p:grpSpPr>
          <p:grpSp>
            <p:nvGrpSpPr>
              <p:cNvPr id="101" name="Group 82">
                <a:extLst>
                  <a:ext uri="{FF2B5EF4-FFF2-40B4-BE49-F238E27FC236}">
                    <a16:creationId xmlns:a16="http://schemas.microsoft.com/office/drawing/2014/main" xmlns="" id="{4A06DA0C-4F3D-B84F-B375-58E5EA8F0B9A}"/>
                  </a:ext>
                </a:extLst>
              </p:cNvPr>
              <p:cNvGrpSpPr/>
              <p:nvPr/>
            </p:nvGrpSpPr>
            <p:grpSpPr>
              <a:xfrm>
                <a:off x="5400675" y="815975"/>
                <a:ext cx="2177632" cy="2181225"/>
                <a:chOff x="5400675" y="815975"/>
                <a:chExt cx="2177632" cy="2181225"/>
              </a:xfrm>
            </p:grpSpPr>
            <p:sp>
              <p:nvSpPr>
                <p:cNvPr id="103" name="Rectangle 102">
                  <a:extLst>
                    <a:ext uri="{FF2B5EF4-FFF2-40B4-BE49-F238E27FC236}">
                      <a16:creationId xmlns:a16="http://schemas.microsoft.com/office/drawing/2014/main" xmlns="" id="{E6FD1B26-25BD-134E-8196-20F26398A08F}"/>
                    </a:ext>
                  </a:extLst>
                </p:cNvPr>
                <p:cNvSpPr/>
                <p:nvPr/>
              </p:nvSpPr>
              <p:spPr bwMode="auto">
                <a:xfrm>
                  <a:off x="5410200" y="815975"/>
                  <a:ext cx="2168107" cy="2181225"/>
                </a:xfrm>
                <a:prstGeom prst="rect">
                  <a:avLst/>
                </a:prstGeom>
                <a:solidFill>
                  <a:srgbClr val="CCECFF"/>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Arial" pitchFamily="34" charset="0"/>
                    <a:cs typeface="Arial" pitchFamily="34" charset="0"/>
                  </a:endParaRPr>
                </a:p>
              </p:txBody>
            </p:sp>
            <p:sp>
              <p:nvSpPr>
                <p:cNvPr id="104" name="Freeform 80">
                  <a:extLst>
                    <a:ext uri="{FF2B5EF4-FFF2-40B4-BE49-F238E27FC236}">
                      <a16:creationId xmlns:a16="http://schemas.microsoft.com/office/drawing/2014/main" xmlns="" id="{0DAC250F-E132-C141-A446-C7EDB74ECE22}"/>
                    </a:ext>
                  </a:extLst>
                </p:cNvPr>
                <p:cNvSpPr/>
                <p:nvPr/>
              </p:nvSpPr>
              <p:spPr bwMode="auto">
                <a:xfrm>
                  <a:off x="6391275" y="815975"/>
                  <a:ext cx="1177925" cy="2181225"/>
                </a:xfrm>
                <a:custGeom>
                  <a:avLst/>
                  <a:gdLst>
                    <a:gd name="connsiteX0" fmla="*/ 514350 w 1177925"/>
                    <a:gd name="connsiteY0" fmla="*/ 0 h 2181225"/>
                    <a:gd name="connsiteX1" fmla="*/ 1177925 w 1177925"/>
                    <a:gd name="connsiteY1" fmla="*/ 0 h 2181225"/>
                    <a:gd name="connsiteX2" fmla="*/ 1177925 w 1177925"/>
                    <a:gd name="connsiteY2" fmla="*/ 2181225 h 2181225"/>
                    <a:gd name="connsiteX3" fmla="*/ 879475 w 1177925"/>
                    <a:gd name="connsiteY3" fmla="*/ 2181225 h 2181225"/>
                    <a:gd name="connsiteX4" fmla="*/ 831850 w 1177925"/>
                    <a:gd name="connsiteY4" fmla="*/ 2114550 h 2181225"/>
                    <a:gd name="connsiteX5" fmla="*/ 803275 w 1177925"/>
                    <a:gd name="connsiteY5" fmla="*/ 2098675 h 2181225"/>
                    <a:gd name="connsiteX6" fmla="*/ 758825 w 1177925"/>
                    <a:gd name="connsiteY6" fmla="*/ 2070100 h 2181225"/>
                    <a:gd name="connsiteX7" fmla="*/ 746125 w 1177925"/>
                    <a:gd name="connsiteY7" fmla="*/ 2038350 h 2181225"/>
                    <a:gd name="connsiteX8" fmla="*/ 714375 w 1177925"/>
                    <a:gd name="connsiteY8" fmla="*/ 2025650 h 2181225"/>
                    <a:gd name="connsiteX9" fmla="*/ 692150 w 1177925"/>
                    <a:gd name="connsiteY9" fmla="*/ 2012950 h 2181225"/>
                    <a:gd name="connsiteX10" fmla="*/ 647700 w 1177925"/>
                    <a:gd name="connsiteY10" fmla="*/ 2019300 h 2181225"/>
                    <a:gd name="connsiteX11" fmla="*/ 603250 w 1177925"/>
                    <a:gd name="connsiteY11" fmla="*/ 2009775 h 2181225"/>
                    <a:gd name="connsiteX12" fmla="*/ 571500 w 1177925"/>
                    <a:gd name="connsiteY12" fmla="*/ 2006600 h 2181225"/>
                    <a:gd name="connsiteX13" fmla="*/ 568325 w 1177925"/>
                    <a:gd name="connsiteY13" fmla="*/ 1993900 h 2181225"/>
                    <a:gd name="connsiteX14" fmla="*/ 501650 w 1177925"/>
                    <a:gd name="connsiteY14" fmla="*/ 2003425 h 2181225"/>
                    <a:gd name="connsiteX15" fmla="*/ 457200 w 1177925"/>
                    <a:gd name="connsiteY15" fmla="*/ 2009775 h 2181225"/>
                    <a:gd name="connsiteX16" fmla="*/ 434975 w 1177925"/>
                    <a:gd name="connsiteY16" fmla="*/ 2000250 h 2181225"/>
                    <a:gd name="connsiteX17" fmla="*/ 371475 w 1177925"/>
                    <a:gd name="connsiteY17" fmla="*/ 2012950 h 2181225"/>
                    <a:gd name="connsiteX18" fmla="*/ 365125 w 1177925"/>
                    <a:gd name="connsiteY18" fmla="*/ 1987550 h 2181225"/>
                    <a:gd name="connsiteX19" fmla="*/ 406400 w 1177925"/>
                    <a:gd name="connsiteY19" fmla="*/ 1993900 h 2181225"/>
                    <a:gd name="connsiteX20" fmla="*/ 431800 w 1177925"/>
                    <a:gd name="connsiteY20" fmla="*/ 1978025 h 2181225"/>
                    <a:gd name="connsiteX21" fmla="*/ 527050 w 1177925"/>
                    <a:gd name="connsiteY21" fmla="*/ 1949450 h 2181225"/>
                    <a:gd name="connsiteX22" fmla="*/ 498475 w 1177925"/>
                    <a:gd name="connsiteY22" fmla="*/ 1936750 h 2181225"/>
                    <a:gd name="connsiteX23" fmla="*/ 406400 w 1177925"/>
                    <a:gd name="connsiteY23" fmla="*/ 1965325 h 2181225"/>
                    <a:gd name="connsiteX24" fmla="*/ 393700 w 1177925"/>
                    <a:gd name="connsiteY24" fmla="*/ 1939925 h 2181225"/>
                    <a:gd name="connsiteX25" fmla="*/ 355600 w 1177925"/>
                    <a:gd name="connsiteY25" fmla="*/ 1968500 h 2181225"/>
                    <a:gd name="connsiteX26" fmla="*/ 365125 w 1177925"/>
                    <a:gd name="connsiteY26" fmla="*/ 1993900 h 2181225"/>
                    <a:gd name="connsiteX27" fmla="*/ 371475 w 1177925"/>
                    <a:gd name="connsiteY27" fmla="*/ 2019300 h 2181225"/>
                    <a:gd name="connsiteX28" fmla="*/ 330200 w 1177925"/>
                    <a:gd name="connsiteY28" fmla="*/ 2003425 h 2181225"/>
                    <a:gd name="connsiteX29" fmla="*/ 295275 w 1177925"/>
                    <a:gd name="connsiteY29" fmla="*/ 2009775 h 2181225"/>
                    <a:gd name="connsiteX30" fmla="*/ 279400 w 1177925"/>
                    <a:gd name="connsiteY30" fmla="*/ 2012950 h 2181225"/>
                    <a:gd name="connsiteX31" fmla="*/ 238125 w 1177925"/>
                    <a:gd name="connsiteY31" fmla="*/ 2022475 h 2181225"/>
                    <a:gd name="connsiteX32" fmla="*/ 212725 w 1177925"/>
                    <a:gd name="connsiteY32" fmla="*/ 2006600 h 2181225"/>
                    <a:gd name="connsiteX33" fmla="*/ 158750 w 1177925"/>
                    <a:gd name="connsiteY33" fmla="*/ 2019300 h 2181225"/>
                    <a:gd name="connsiteX34" fmla="*/ 127000 w 1177925"/>
                    <a:gd name="connsiteY34" fmla="*/ 1920875 h 2181225"/>
                    <a:gd name="connsiteX35" fmla="*/ 0 w 1177925"/>
                    <a:gd name="connsiteY35" fmla="*/ 1358900 h 2181225"/>
                    <a:gd name="connsiteX36" fmla="*/ 130175 w 1177925"/>
                    <a:gd name="connsiteY36" fmla="*/ 762000 h 2181225"/>
                    <a:gd name="connsiteX37" fmla="*/ 142875 w 1177925"/>
                    <a:gd name="connsiteY37" fmla="*/ 733425 h 2181225"/>
                    <a:gd name="connsiteX38" fmla="*/ 149225 w 1177925"/>
                    <a:gd name="connsiteY38" fmla="*/ 717550 h 2181225"/>
                    <a:gd name="connsiteX39" fmla="*/ 361950 w 1177925"/>
                    <a:gd name="connsiteY39" fmla="*/ 174625 h 2181225"/>
                    <a:gd name="connsiteX40" fmla="*/ 409575 w 1177925"/>
                    <a:gd name="connsiteY40" fmla="*/ 31750 h 2181225"/>
                    <a:gd name="connsiteX41" fmla="*/ 514350 w 1177925"/>
                    <a:gd name="connsiteY41" fmla="*/ 0 h 2181225"/>
                    <a:gd name="connsiteX0" fmla="*/ 514350 w 1177925"/>
                    <a:gd name="connsiteY0" fmla="*/ 0 h 2181225"/>
                    <a:gd name="connsiteX1" fmla="*/ 1177925 w 1177925"/>
                    <a:gd name="connsiteY1" fmla="*/ 0 h 2181225"/>
                    <a:gd name="connsiteX2" fmla="*/ 1177925 w 1177925"/>
                    <a:gd name="connsiteY2" fmla="*/ 2181225 h 2181225"/>
                    <a:gd name="connsiteX3" fmla="*/ 879475 w 1177925"/>
                    <a:gd name="connsiteY3" fmla="*/ 2181225 h 2181225"/>
                    <a:gd name="connsiteX4" fmla="*/ 831850 w 1177925"/>
                    <a:gd name="connsiteY4" fmla="*/ 2114550 h 2181225"/>
                    <a:gd name="connsiteX5" fmla="*/ 803275 w 1177925"/>
                    <a:gd name="connsiteY5" fmla="*/ 2098675 h 2181225"/>
                    <a:gd name="connsiteX6" fmla="*/ 758825 w 1177925"/>
                    <a:gd name="connsiteY6" fmla="*/ 2070100 h 2181225"/>
                    <a:gd name="connsiteX7" fmla="*/ 746125 w 1177925"/>
                    <a:gd name="connsiteY7" fmla="*/ 2038350 h 2181225"/>
                    <a:gd name="connsiteX8" fmla="*/ 714375 w 1177925"/>
                    <a:gd name="connsiteY8" fmla="*/ 2025650 h 2181225"/>
                    <a:gd name="connsiteX9" fmla="*/ 692150 w 1177925"/>
                    <a:gd name="connsiteY9" fmla="*/ 2012950 h 2181225"/>
                    <a:gd name="connsiteX10" fmla="*/ 647700 w 1177925"/>
                    <a:gd name="connsiteY10" fmla="*/ 2019300 h 2181225"/>
                    <a:gd name="connsiteX11" fmla="*/ 603250 w 1177925"/>
                    <a:gd name="connsiteY11" fmla="*/ 2009775 h 2181225"/>
                    <a:gd name="connsiteX12" fmla="*/ 571500 w 1177925"/>
                    <a:gd name="connsiteY12" fmla="*/ 2006600 h 2181225"/>
                    <a:gd name="connsiteX13" fmla="*/ 568325 w 1177925"/>
                    <a:gd name="connsiteY13" fmla="*/ 1993900 h 2181225"/>
                    <a:gd name="connsiteX14" fmla="*/ 501650 w 1177925"/>
                    <a:gd name="connsiteY14" fmla="*/ 2003425 h 2181225"/>
                    <a:gd name="connsiteX15" fmla="*/ 457200 w 1177925"/>
                    <a:gd name="connsiteY15" fmla="*/ 2009775 h 2181225"/>
                    <a:gd name="connsiteX16" fmla="*/ 434975 w 1177925"/>
                    <a:gd name="connsiteY16" fmla="*/ 2000250 h 2181225"/>
                    <a:gd name="connsiteX17" fmla="*/ 371475 w 1177925"/>
                    <a:gd name="connsiteY17" fmla="*/ 2012950 h 2181225"/>
                    <a:gd name="connsiteX18" fmla="*/ 365125 w 1177925"/>
                    <a:gd name="connsiteY18" fmla="*/ 1987550 h 2181225"/>
                    <a:gd name="connsiteX19" fmla="*/ 406400 w 1177925"/>
                    <a:gd name="connsiteY19" fmla="*/ 1993900 h 2181225"/>
                    <a:gd name="connsiteX20" fmla="*/ 431800 w 1177925"/>
                    <a:gd name="connsiteY20" fmla="*/ 1978025 h 2181225"/>
                    <a:gd name="connsiteX21" fmla="*/ 527050 w 1177925"/>
                    <a:gd name="connsiteY21" fmla="*/ 1949450 h 2181225"/>
                    <a:gd name="connsiteX22" fmla="*/ 498475 w 1177925"/>
                    <a:gd name="connsiteY22" fmla="*/ 1936750 h 2181225"/>
                    <a:gd name="connsiteX23" fmla="*/ 406400 w 1177925"/>
                    <a:gd name="connsiteY23" fmla="*/ 1965325 h 2181225"/>
                    <a:gd name="connsiteX24" fmla="*/ 393700 w 1177925"/>
                    <a:gd name="connsiteY24" fmla="*/ 1939925 h 2181225"/>
                    <a:gd name="connsiteX25" fmla="*/ 355600 w 1177925"/>
                    <a:gd name="connsiteY25" fmla="*/ 1968500 h 2181225"/>
                    <a:gd name="connsiteX26" fmla="*/ 384175 w 1177925"/>
                    <a:gd name="connsiteY26" fmla="*/ 2001044 h 2181225"/>
                    <a:gd name="connsiteX27" fmla="*/ 371475 w 1177925"/>
                    <a:gd name="connsiteY27" fmla="*/ 2019300 h 2181225"/>
                    <a:gd name="connsiteX28" fmla="*/ 330200 w 1177925"/>
                    <a:gd name="connsiteY28" fmla="*/ 2003425 h 2181225"/>
                    <a:gd name="connsiteX29" fmla="*/ 295275 w 1177925"/>
                    <a:gd name="connsiteY29" fmla="*/ 2009775 h 2181225"/>
                    <a:gd name="connsiteX30" fmla="*/ 279400 w 1177925"/>
                    <a:gd name="connsiteY30" fmla="*/ 2012950 h 2181225"/>
                    <a:gd name="connsiteX31" fmla="*/ 238125 w 1177925"/>
                    <a:gd name="connsiteY31" fmla="*/ 2022475 h 2181225"/>
                    <a:gd name="connsiteX32" fmla="*/ 212725 w 1177925"/>
                    <a:gd name="connsiteY32" fmla="*/ 2006600 h 2181225"/>
                    <a:gd name="connsiteX33" fmla="*/ 158750 w 1177925"/>
                    <a:gd name="connsiteY33" fmla="*/ 2019300 h 2181225"/>
                    <a:gd name="connsiteX34" fmla="*/ 127000 w 1177925"/>
                    <a:gd name="connsiteY34" fmla="*/ 1920875 h 2181225"/>
                    <a:gd name="connsiteX35" fmla="*/ 0 w 1177925"/>
                    <a:gd name="connsiteY35" fmla="*/ 1358900 h 2181225"/>
                    <a:gd name="connsiteX36" fmla="*/ 130175 w 1177925"/>
                    <a:gd name="connsiteY36" fmla="*/ 762000 h 2181225"/>
                    <a:gd name="connsiteX37" fmla="*/ 142875 w 1177925"/>
                    <a:gd name="connsiteY37" fmla="*/ 733425 h 2181225"/>
                    <a:gd name="connsiteX38" fmla="*/ 149225 w 1177925"/>
                    <a:gd name="connsiteY38" fmla="*/ 717550 h 2181225"/>
                    <a:gd name="connsiteX39" fmla="*/ 361950 w 1177925"/>
                    <a:gd name="connsiteY39" fmla="*/ 174625 h 2181225"/>
                    <a:gd name="connsiteX40" fmla="*/ 409575 w 1177925"/>
                    <a:gd name="connsiteY40" fmla="*/ 31750 h 2181225"/>
                    <a:gd name="connsiteX41" fmla="*/ 514350 w 1177925"/>
                    <a:gd name="connsiteY41" fmla="*/ 0 h 2181225"/>
                    <a:gd name="connsiteX0" fmla="*/ 514350 w 1177925"/>
                    <a:gd name="connsiteY0" fmla="*/ 0 h 2181225"/>
                    <a:gd name="connsiteX1" fmla="*/ 1177925 w 1177925"/>
                    <a:gd name="connsiteY1" fmla="*/ 0 h 2181225"/>
                    <a:gd name="connsiteX2" fmla="*/ 1177925 w 1177925"/>
                    <a:gd name="connsiteY2" fmla="*/ 2181225 h 2181225"/>
                    <a:gd name="connsiteX3" fmla="*/ 879475 w 1177925"/>
                    <a:gd name="connsiteY3" fmla="*/ 2181225 h 2181225"/>
                    <a:gd name="connsiteX4" fmla="*/ 831850 w 1177925"/>
                    <a:gd name="connsiteY4" fmla="*/ 2114550 h 2181225"/>
                    <a:gd name="connsiteX5" fmla="*/ 803275 w 1177925"/>
                    <a:gd name="connsiteY5" fmla="*/ 2098675 h 2181225"/>
                    <a:gd name="connsiteX6" fmla="*/ 758825 w 1177925"/>
                    <a:gd name="connsiteY6" fmla="*/ 2070100 h 2181225"/>
                    <a:gd name="connsiteX7" fmla="*/ 746125 w 1177925"/>
                    <a:gd name="connsiteY7" fmla="*/ 2038350 h 2181225"/>
                    <a:gd name="connsiteX8" fmla="*/ 714375 w 1177925"/>
                    <a:gd name="connsiteY8" fmla="*/ 2025650 h 2181225"/>
                    <a:gd name="connsiteX9" fmla="*/ 692150 w 1177925"/>
                    <a:gd name="connsiteY9" fmla="*/ 2012950 h 2181225"/>
                    <a:gd name="connsiteX10" fmla="*/ 647700 w 1177925"/>
                    <a:gd name="connsiteY10" fmla="*/ 2019300 h 2181225"/>
                    <a:gd name="connsiteX11" fmla="*/ 603250 w 1177925"/>
                    <a:gd name="connsiteY11" fmla="*/ 2009775 h 2181225"/>
                    <a:gd name="connsiteX12" fmla="*/ 571500 w 1177925"/>
                    <a:gd name="connsiteY12" fmla="*/ 2006600 h 2181225"/>
                    <a:gd name="connsiteX13" fmla="*/ 568325 w 1177925"/>
                    <a:gd name="connsiteY13" fmla="*/ 1993900 h 2181225"/>
                    <a:gd name="connsiteX14" fmla="*/ 501650 w 1177925"/>
                    <a:gd name="connsiteY14" fmla="*/ 2003425 h 2181225"/>
                    <a:gd name="connsiteX15" fmla="*/ 457200 w 1177925"/>
                    <a:gd name="connsiteY15" fmla="*/ 2009775 h 2181225"/>
                    <a:gd name="connsiteX16" fmla="*/ 434975 w 1177925"/>
                    <a:gd name="connsiteY16" fmla="*/ 2000250 h 2181225"/>
                    <a:gd name="connsiteX17" fmla="*/ 371475 w 1177925"/>
                    <a:gd name="connsiteY17" fmla="*/ 2012950 h 2181225"/>
                    <a:gd name="connsiteX18" fmla="*/ 365125 w 1177925"/>
                    <a:gd name="connsiteY18" fmla="*/ 1987550 h 2181225"/>
                    <a:gd name="connsiteX19" fmla="*/ 406400 w 1177925"/>
                    <a:gd name="connsiteY19" fmla="*/ 1993900 h 2181225"/>
                    <a:gd name="connsiteX20" fmla="*/ 431800 w 1177925"/>
                    <a:gd name="connsiteY20" fmla="*/ 1978025 h 2181225"/>
                    <a:gd name="connsiteX21" fmla="*/ 527050 w 1177925"/>
                    <a:gd name="connsiteY21" fmla="*/ 1949450 h 2181225"/>
                    <a:gd name="connsiteX22" fmla="*/ 498475 w 1177925"/>
                    <a:gd name="connsiteY22" fmla="*/ 1936750 h 2181225"/>
                    <a:gd name="connsiteX23" fmla="*/ 406400 w 1177925"/>
                    <a:gd name="connsiteY23" fmla="*/ 1965325 h 2181225"/>
                    <a:gd name="connsiteX24" fmla="*/ 393700 w 1177925"/>
                    <a:gd name="connsiteY24" fmla="*/ 1939925 h 2181225"/>
                    <a:gd name="connsiteX25" fmla="*/ 355600 w 1177925"/>
                    <a:gd name="connsiteY25" fmla="*/ 1968500 h 2181225"/>
                    <a:gd name="connsiteX26" fmla="*/ 384175 w 1177925"/>
                    <a:gd name="connsiteY26" fmla="*/ 2001044 h 2181225"/>
                    <a:gd name="connsiteX27" fmla="*/ 369094 w 1177925"/>
                    <a:gd name="connsiteY27" fmla="*/ 2021681 h 2181225"/>
                    <a:gd name="connsiteX28" fmla="*/ 330200 w 1177925"/>
                    <a:gd name="connsiteY28" fmla="*/ 2003425 h 2181225"/>
                    <a:gd name="connsiteX29" fmla="*/ 295275 w 1177925"/>
                    <a:gd name="connsiteY29" fmla="*/ 2009775 h 2181225"/>
                    <a:gd name="connsiteX30" fmla="*/ 279400 w 1177925"/>
                    <a:gd name="connsiteY30" fmla="*/ 2012950 h 2181225"/>
                    <a:gd name="connsiteX31" fmla="*/ 238125 w 1177925"/>
                    <a:gd name="connsiteY31" fmla="*/ 2022475 h 2181225"/>
                    <a:gd name="connsiteX32" fmla="*/ 212725 w 1177925"/>
                    <a:gd name="connsiteY32" fmla="*/ 2006600 h 2181225"/>
                    <a:gd name="connsiteX33" fmla="*/ 158750 w 1177925"/>
                    <a:gd name="connsiteY33" fmla="*/ 2019300 h 2181225"/>
                    <a:gd name="connsiteX34" fmla="*/ 127000 w 1177925"/>
                    <a:gd name="connsiteY34" fmla="*/ 1920875 h 2181225"/>
                    <a:gd name="connsiteX35" fmla="*/ 0 w 1177925"/>
                    <a:gd name="connsiteY35" fmla="*/ 1358900 h 2181225"/>
                    <a:gd name="connsiteX36" fmla="*/ 130175 w 1177925"/>
                    <a:gd name="connsiteY36" fmla="*/ 762000 h 2181225"/>
                    <a:gd name="connsiteX37" fmla="*/ 142875 w 1177925"/>
                    <a:gd name="connsiteY37" fmla="*/ 733425 h 2181225"/>
                    <a:gd name="connsiteX38" fmla="*/ 149225 w 1177925"/>
                    <a:gd name="connsiteY38" fmla="*/ 717550 h 2181225"/>
                    <a:gd name="connsiteX39" fmla="*/ 361950 w 1177925"/>
                    <a:gd name="connsiteY39" fmla="*/ 174625 h 2181225"/>
                    <a:gd name="connsiteX40" fmla="*/ 409575 w 1177925"/>
                    <a:gd name="connsiteY40" fmla="*/ 31750 h 2181225"/>
                    <a:gd name="connsiteX41" fmla="*/ 514350 w 1177925"/>
                    <a:gd name="connsiteY41" fmla="*/ 0 h 2181225"/>
                    <a:gd name="connsiteX0" fmla="*/ 514350 w 1177925"/>
                    <a:gd name="connsiteY0" fmla="*/ 0 h 2181225"/>
                    <a:gd name="connsiteX1" fmla="*/ 1177925 w 1177925"/>
                    <a:gd name="connsiteY1" fmla="*/ 0 h 2181225"/>
                    <a:gd name="connsiteX2" fmla="*/ 1177925 w 1177925"/>
                    <a:gd name="connsiteY2" fmla="*/ 2181225 h 2181225"/>
                    <a:gd name="connsiteX3" fmla="*/ 879475 w 1177925"/>
                    <a:gd name="connsiteY3" fmla="*/ 2181225 h 2181225"/>
                    <a:gd name="connsiteX4" fmla="*/ 831850 w 1177925"/>
                    <a:gd name="connsiteY4" fmla="*/ 2114550 h 2181225"/>
                    <a:gd name="connsiteX5" fmla="*/ 803275 w 1177925"/>
                    <a:gd name="connsiteY5" fmla="*/ 2098675 h 2181225"/>
                    <a:gd name="connsiteX6" fmla="*/ 758825 w 1177925"/>
                    <a:gd name="connsiteY6" fmla="*/ 2070100 h 2181225"/>
                    <a:gd name="connsiteX7" fmla="*/ 746125 w 1177925"/>
                    <a:gd name="connsiteY7" fmla="*/ 2038350 h 2181225"/>
                    <a:gd name="connsiteX8" fmla="*/ 714375 w 1177925"/>
                    <a:gd name="connsiteY8" fmla="*/ 2025650 h 2181225"/>
                    <a:gd name="connsiteX9" fmla="*/ 692150 w 1177925"/>
                    <a:gd name="connsiteY9" fmla="*/ 2012950 h 2181225"/>
                    <a:gd name="connsiteX10" fmla="*/ 647700 w 1177925"/>
                    <a:gd name="connsiteY10" fmla="*/ 2019300 h 2181225"/>
                    <a:gd name="connsiteX11" fmla="*/ 603250 w 1177925"/>
                    <a:gd name="connsiteY11" fmla="*/ 2009775 h 2181225"/>
                    <a:gd name="connsiteX12" fmla="*/ 571500 w 1177925"/>
                    <a:gd name="connsiteY12" fmla="*/ 2006600 h 2181225"/>
                    <a:gd name="connsiteX13" fmla="*/ 568325 w 1177925"/>
                    <a:gd name="connsiteY13" fmla="*/ 1993900 h 2181225"/>
                    <a:gd name="connsiteX14" fmla="*/ 501650 w 1177925"/>
                    <a:gd name="connsiteY14" fmla="*/ 2003425 h 2181225"/>
                    <a:gd name="connsiteX15" fmla="*/ 457200 w 1177925"/>
                    <a:gd name="connsiteY15" fmla="*/ 2009775 h 2181225"/>
                    <a:gd name="connsiteX16" fmla="*/ 434975 w 1177925"/>
                    <a:gd name="connsiteY16" fmla="*/ 2000250 h 2181225"/>
                    <a:gd name="connsiteX17" fmla="*/ 371475 w 1177925"/>
                    <a:gd name="connsiteY17" fmla="*/ 2012950 h 2181225"/>
                    <a:gd name="connsiteX18" fmla="*/ 365125 w 1177925"/>
                    <a:gd name="connsiteY18" fmla="*/ 1987550 h 2181225"/>
                    <a:gd name="connsiteX19" fmla="*/ 406400 w 1177925"/>
                    <a:gd name="connsiteY19" fmla="*/ 1993900 h 2181225"/>
                    <a:gd name="connsiteX20" fmla="*/ 431800 w 1177925"/>
                    <a:gd name="connsiteY20" fmla="*/ 1978025 h 2181225"/>
                    <a:gd name="connsiteX21" fmla="*/ 527050 w 1177925"/>
                    <a:gd name="connsiteY21" fmla="*/ 1949450 h 2181225"/>
                    <a:gd name="connsiteX22" fmla="*/ 498475 w 1177925"/>
                    <a:gd name="connsiteY22" fmla="*/ 1936750 h 2181225"/>
                    <a:gd name="connsiteX23" fmla="*/ 406400 w 1177925"/>
                    <a:gd name="connsiteY23" fmla="*/ 1965325 h 2181225"/>
                    <a:gd name="connsiteX24" fmla="*/ 393700 w 1177925"/>
                    <a:gd name="connsiteY24" fmla="*/ 1939925 h 2181225"/>
                    <a:gd name="connsiteX25" fmla="*/ 355600 w 1177925"/>
                    <a:gd name="connsiteY25" fmla="*/ 1968500 h 2181225"/>
                    <a:gd name="connsiteX26" fmla="*/ 384175 w 1177925"/>
                    <a:gd name="connsiteY26" fmla="*/ 2001044 h 2181225"/>
                    <a:gd name="connsiteX27" fmla="*/ 328613 w 1177925"/>
                    <a:gd name="connsiteY27" fmla="*/ 2024062 h 2181225"/>
                    <a:gd name="connsiteX28" fmla="*/ 330200 w 1177925"/>
                    <a:gd name="connsiteY28" fmla="*/ 2003425 h 2181225"/>
                    <a:gd name="connsiteX29" fmla="*/ 295275 w 1177925"/>
                    <a:gd name="connsiteY29" fmla="*/ 2009775 h 2181225"/>
                    <a:gd name="connsiteX30" fmla="*/ 279400 w 1177925"/>
                    <a:gd name="connsiteY30" fmla="*/ 2012950 h 2181225"/>
                    <a:gd name="connsiteX31" fmla="*/ 238125 w 1177925"/>
                    <a:gd name="connsiteY31" fmla="*/ 2022475 h 2181225"/>
                    <a:gd name="connsiteX32" fmla="*/ 212725 w 1177925"/>
                    <a:gd name="connsiteY32" fmla="*/ 2006600 h 2181225"/>
                    <a:gd name="connsiteX33" fmla="*/ 158750 w 1177925"/>
                    <a:gd name="connsiteY33" fmla="*/ 2019300 h 2181225"/>
                    <a:gd name="connsiteX34" fmla="*/ 127000 w 1177925"/>
                    <a:gd name="connsiteY34" fmla="*/ 1920875 h 2181225"/>
                    <a:gd name="connsiteX35" fmla="*/ 0 w 1177925"/>
                    <a:gd name="connsiteY35" fmla="*/ 1358900 h 2181225"/>
                    <a:gd name="connsiteX36" fmla="*/ 130175 w 1177925"/>
                    <a:gd name="connsiteY36" fmla="*/ 762000 h 2181225"/>
                    <a:gd name="connsiteX37" fmla="*/ 142875 w 1177925"/>
                    <a:gd name="connsiteY37" fmla="*/ 733425 h 2181225"/>
                    <a:gd name="connsiteX38" fmla="*/ 149225 w 1177925"/>
                    <a:gd name="connsiteY38" fmla="*/ 717550 h 2181225"/>
                    <a:gd name="connsiteX39" fmla="*/ 361950 w 1177925"/>
                    <a:gd name="connsiteY39" fmla="*/ 174625 h 2181225"/>
                    <a:gd name="connsiteX40" fmla="*/ 409575 w 1177925"/>
                    <a:gd name="connsiteY40" fmla="*/ 31750 h 2181225"/>
                    <a:gd name="connsiteX41" fmla="*/ 514350 w 1177925"/>
                    <a:gd name="connsiteY41" fmla="*/ 0 h 2181225"/>
                    <a:gd name="connsiteX0" fmla="*/ 514350 w 1177925"/>
                    <a:gd name="connsiteY0" fmla="*/ 0 h 2181225"/>
                    <a:gd name="connsiteX1" fmla="*/ 1177925 w 1177925"/>
                    <a:gd name="connsiteY1" fmla="*/ 0 h 2181225"/>
                    <a:gd name="connsiteX2" fmla="*/ 1177925 w 1177925"/>
                    <a:gd name="connsiteY2" fmla="*/ 2181225 h 2181225"/>
                    <a:gd name="connsiteX3" fmla="*/ 879475 w 1177925"/>
                    <a:gd name="connsiteY3" fmla="*/ 2181225 h 2181225"/>
                    <a:gd name="connsiteX4" fmla="*/ 831850 w 1177925"/>
                    <a:gd name="connsiteY4" fmla="*/ 2114550 h 2181225"/>
                    <a:gd name="connsiteX5" fmla="*/ 803275 w 1177925"/>
                    <a:gd name="connsiteY5" fmla="*/ 2098675 h 2181225"/>
                    <a:gd name="connsiteX6" fmla="*/ 758825 w 1177925"/>
                    <a:gd name="connsiteY6" fmla="*/ 2070100 h 2181225"/>
                    <a:gd name="connsiteX7" fmla="*/ 746125 w 1177925"/>
                    <a:gd name="connsiteY7" fmla="*/ 2038350 h 2181225"/>
                    <a:gd name="connsiteX8" fmla="*/ 714375 w 1177925"/>
                    <a:gd name="connsiteY8" fmla="*/ 2025650 h 2181225"/>
                    <a:gd name="connsiteX9" fmla="*/ 692150 w 1177925"/>
                    <a:gd name="connsiteY9" fmla="*/ 2012950 h 2181225"/>
                    <a:gd name="connsiteX10" fmla="*/ 647700 w 1177925"/>
                    <a:gd name="connsiteY10" fmla="*/ 2019300 h 2181225"/>
                    <a:gd name="connsiteX11" fmla="*/ 603250 w 1177925"/>
                    <a:gd name="connsiteY11" fmla="*/ 2009775 h 2181225"/>
                    <a:gd name="connsiteX12" fmla="*/ 571500 w 1177925"/>
                    <a:gd name="connsiteY12" fmla="*/ 2006600 h 2181225"/>
                    <a:gd name="connsiteX13" fmla="*/ 568325 w 1177925"/>
                    <a:gd name="connsiteY13" fmla="*/ 1993900 h 2181225"/>
                    <a:gd name="connsiteX14" fmla="*/ 501650 w 1177925"/>
                    <a:gd name="connsiteY14" fmla="*/ 2003425 h 2181225"/>
                    <a:gd name="connsiteX15" fmla="*/ 457200 w 1177925"/>
                    <a:gd name="connsiteY15" fmla="*/ 2009775 h 2181225"/>
                    <a:gd name="connsiteX16" fmla="*/ 434975 w 1177925"/>
                    <a:gd name="connsiteY16" fmla="*/ 2000250 h 2181225"/>
                    <a:gd name="connsiteX17" fmla="*/ 390525 w 1177925"/>
                    <a:gd name="connsiteY17" fmla="*/ 2017712 h 2181225"/>
                    <a:gd name="connsiteX18" fmla="*/ 365125 w 1177925"/>
                    <a:gd name="connsiteY18" fmla="*/ 1987550 h 2181225"/>
                    <a:gd name="connsiteX19" fmla="*/ 406400 w 1177925"/>
                    <a:gd name="connsiteY19" fmla="*/ 1993900 h 2181225"/>
                    <a:gd name="connsiteX20" fmla="*/ 431800 w 1177925"/>
                    <a:gd name="connsiteY20" fmla="*/ 1978025 h 2181225"/>
                    <a:gd name="connsiteX21" fmla="*/ 527050 w 1177925"/>
                    <a:gd name="connsiteY21" fmla="*/ 1949450 h 2181225"/>
                    <a:gd name="connsiteX22" fmla="*/ 498475 w 1177925"/>
                    <a:gd name="connsiteY22" fmla="*/ 1936750 h 2181225"/>
                    <a:gd name="connsiteX23" fmla="*/ 406400 w 1177925"/>
                    <a:gd name="connsiteY23" fmla="*/ 1965325 h 2181225"/>
                    <a:gd name="connsiteX24" fmla="*/ 393700 w 1177925"/>
                    <a:gd name="connsiteY24" fmla="*/ 1939925 h 2181225"/>
                    <a:gd name="connsiteX25" fmla="*/ 355600 w 1177925"/>
                    <a:gd name="connsiteY25" fmla="*/ 1968500 h 2181225"/>
                    <a:gd name="connsiteX26" fmla="*/ 384175 w 1177925"/>
                    <a:gd name="connsiteY26" fmla="*/ 2001044 h 2181225"/>
                    <a:gd name="connsiteX27" fmla="*/ 328613 w 1177925"/>
                    <a:gd name="connsiteY27" fmla="*/ 2024062 h 2181225"/>
                    <a:gd name="connsiteX28" fmla="*/ 330200 w 1177925"/>
                    <a:gd name="connsiteY28" fmla="*/ 2003425 h 2181225"/>
                    <a:gd name="connsiteX29" fmla="*/ 295275 w 1177925"/>
                    <a:gd name="connsiteY29" fmla="*/ 2009775 h 2181225"/>
                    <a:gd name="connsiteX30" fmla="*/ 279400 w 1177925"/>
                    <a:gd name="connsiteY30" fmla="*/ 2012950 h 2181225"/>
                    <a:gd name="connsiteX31" fmla="*/ 238125 w 1177925"/>
                    <a:gd name="connsiteY31" fmla="*/ 2022475 h 2181225"/>
                    <a:gd name="connsiteX32" fmla="*/ 212725 w 1177925"/>
                    <a:gd name="connsiteY32" fmla="*/ 2006600 h 2181225"/>
                    <a:gd name="connsiteX33" fmla="*/ 158750 w 1177925"/>
                    <a:gd name="connsiteY33" fmla="*/ 2019300 h 2181225"/>
                    <a:gd name="connsiteX34" fmla="*/ 127000 w 1177925"/>
                    <a:gd name="connsiteY34" fmla="*/ 1920875 h 2181225"/>
                    <a:gd name="connsiteX35" fmla="*/ 0 w 1177925"/>
                    <a:gd name="connsiteY35" fmla="*/ 1358900 h 2181225"/>
                    <a:gd name="connsiteX36" fmla="*/ 130175 w 1177925"/>
                    <a:gd name="connsiteY36" fmla="*/ 762000 h 2181225"/>
                    <a:gd name="connsiteX37" fmla="*/ 142875 w 1177925"/>
                    <a:gd name="connsiteY37" fmla="*/ 733425 h 2181225"/>
                    <a:gd name="connsiteX38" fmla="*/ 149225 w 1177925"/>
                    <a:gd name="connsiteY38" fmla="*/ 717550 h 2181225"/>
                    <a:gd name="connsiteX39" fmla="*/ 361950 w 1177925"/>
                    <a:gd name="connsiteY39" fmla="*/ 174625 h 2181225"/>
                    <a:gd name="connsiteX40" fmla="*/ 409575 w 1177925"/>
                    <a:gd name="connsiteY40" fmla="*/ 31750 h 2181225"/>
                    <a:gd name="connsiteX41" fmla="*/ 514350 w 1177925"/>
                    <a:gd name="connsiteY41" fmla="*/ 0 h 2181225"/>
                    <a:gd name="connsiteX0" fmla="*/ 514350 w 1177925"/>
                    <a:gd name="connsiteY0" fmla="*/ 0 h 2181225"/>
                    <a:gd name="connsiteX1" fmla="*/ 1177925 w 1177925"/>
                    <a:gd name="connsiteY1" fmla="*/ 0 h 2181225"/>
                    <a:gd name="connsiteX2" fmla="*/ 1177925 w 1177925"/>
                    <a:gd name="connsiteY2" fmla="*/ 2181225 h 2181225"/>
                    <a:gd name="connsiteX3" fmla="*/ 879475 w 1177925"/>
                    <a:gd name="connsiteY3" fmla="*/ 2181225 h 2181225"/>
                    <a:gd name="connsiteX4" fmla="*/ 831850 w 1177925"/>
                    <a:gd name="connsiteY4" fmla="*/ 2114550 h 2181225"/>
                    <a:gd name="connsiteX5" fmla="*/ 803275 w 1177925"/>
                    <a:gd name="connsiteY5" fmla="*/ 2098675 h 2181225"/>
                    <a:gd name="connsiteX6" fmla="*/ 758825 w 1177925"/>
                    <a:gd name="connsiteY6" fmla="*/ 2070100 h 2181225"/>
                    <a:gd name="connsiteX7" fmla="*/ 746125 w 1177925"/>
                    <a:gd name="connsiteY7" fmla="*/ 2038350 h 2181225"/>
                    <a:gd name="connsiteX8" fmla="*/ 714375 w 1177925"/>
                    <a:gd name="connsiteY8" fmla="*/ 2025650 h 2181225"/>
                    <a:gd name="connsiteX9" fmla="*/ 692150 w 1177925"/>
                    <a:gd name="connsiteY9" fmla="*/ 2012950 h 2181225"/>
                    <a:gd name="connsiteX10" fmla="*/ 647700 w 1177925"/>
                    <a:gd name="connsiteY10" fmla="*/ 2019300 h 2181225"/>
                    <a:gd name="connsiteX11" fmla="*/ 603250 w 1177925"/>
                    <a:gd name="connsiteY11" fmla="*/ 2009775 h 2181225"/>
                    <a:gd name="connsiteX12" fmla="*/ 571500 w 1177925"/>
                    <a:gd name="connsiteY12" fmla="*/ 2006600 h 2181225"/>
                    <a:gd name="connsiteX13" fmla="*/ 568325 w 1177925"/>
                    <a:gd name="connsiteY13" fmla="*/ 1993900 h 2181225"/>
                    <a:gd name="connsiteX14" fmla="*/ 501650 w 1177925"/>
                    <a:gd name="connsiteY14" fmla="*/ 2003425 h 2181225"/>
                    <a:gd name="connsiteX15" fmla="*/ 457200 w 1177925"/>
                    <a:gd name="connsiteY15" fmla="*/ 2009775 h 2181225"/>
                    <a:gd name="connsiteX16" fmla="*/ 434975 w 1177925"/>
                    <a:gd name="connsiteY16" fmla="*/ 2000250 h 2181225"/>
                    <a:gd name="connsiteX17" fmla="*/ 390525 w 1177925"/>
                    <a:gd name="connsiteY17" fmla="*/ 2017712 h 2181225"/>
                    <a:gd name="connsiteX18" fmla="*/ 365125 w 1177925"/>
                    <a:gd name="connsiteY18" fmla="*/ 1987550 h 2181225"/>
                    <a:gd name="connsiteX19" fmla="*/ 406400 w 1177925"/>
                    <a:gd name="connsiteY19" fmla="*/ 1993900 h 2181225"/>
                    <a:gd name="connsiteX20" fmla="*/ 431800 w 1177925"/>
                    <a:gd name="connsiteY20" fmla="*/ 1978025 h 2181225"/>
                    <a:gd name="connsiteX21" fmla="*/ 527050 w 1177925"/>
                    <a:gd name="connsiteY21" fmla="*/ 1949450 h 2181225"/>
                    <a:gd name="connsiteX22" fmla="*/ 498475 w 1177925"/>
                    <a:gd name="connsiteY22" fmla="*/ 1936750 h 2181225"/>
                    <a:gd name="connsiteX23" fmla="*/ 406400 w 1177925"/>
                    <a:gd name="connsiteY23" fmla="*/ 1965325 h 2181225"/>
                    <a:gd name="connsiteX24" fmla="*/ 393700 w 1177925"/>
                    <a:gd name="connsiteY24" fmla="*/ 1939925 h 2181225"/>
                    <a:gd name="connsiteX25" fmla="*/ 355600 w 1177925"/>
                    <a:gd name="connsiteY25" fmla="*/ 1968500 h 2181225"/>
                    <a:gd name="connsiteX26" fmla="*/ 384175 w 1177925"/>
                    <a:gd name="connsiteY26" fmla="*/ 2001044 h 2181225"/>
                    <a:gd name="connsiteX27" fmla="*/ 342900 w 1177925"/>
                    <a:gd name="connsiteY27" fmla="*/ 2009775 h 2181225"/>
                    <a:gd name="connsiteX28" fmla="*/ 330200 w 1177925"/>
                    <a:gd name="connsiteY28" fmla="*/ 2003425 h 2181225"/>
                    <a:gd name="connsiteX29" fmla="*/ 295275 w 1177925"/>
                    <a:gd name="connsiteY29" fmla="*/ 2009775 h 2181225"/>
                    <a:gd name="connsiteX30" fmla="*/ 279400 w 1177925"/>
                    <a:gd name="connsiteY30" fmla="*/ 2012950 h 2181225"/>
                    <a:gd name="connsiteX31" fmla="*/ 238125 w 1177925"/>
                    <a:gd name="connsiteY31" fmla="*/ 2022475 h 2181225"/>
                    <a:gd name="connsiteX32" fmla="*/ 212725 w 1177925"/>
                    <a:gd name="connsiteY32" fmla="*/ 2006600 h 2181225"/>
                    <a:gd name="connsiteX33" fmla="*/ 158750 w 1177925"/>
                    <a:gd name="connsiteY33" fmla="*/ 2019300 h 2181225"/>
                    <a:gd name="connsiteX34" fmla="*/ 127000 w 1177925"/>
                    <a:gd name="connsiteY34" fmla="*/ 1920875 h 2181225"/>
                    <a:gd name="connsiteX35" fmla="*/ 0 w 1177925"/>
                    <a:gd name="connsiteY35" fmla="*/ 1358900 h 2181225"/>
                    <a:gd name="connsiteX36" fmla="*/ 130175 w 1177925"/>
                    <a:gd name="connsiteY36" fmla="*/ 762000 h 2181225"/>
                    <a:gd name="connsiteX37" fmla="*/ 142875 w 1177925"/>
                    <a:gd name="connsiteY37" fmla="*/ 733425 h 2181225"/>
                    <a:gd name="connsiteX38" fmla="*/ 149225 w 1177925"/>
                    <a:gd name="connsiteY38" fmla="*/ 717550 h 2181225"/>
                    <a:gd name="connsiteX39" fmla="*/ 361950 w 1177925"/>
                    <a:gd name="connsiteY39" fmla="*/ 174625 h 2181225"/>
                    <a:gd name="connsiteX40" fmla="*/ 409575 w 1177925"/>
                    <a:gd name="connsiteY40" fmla="*/ 31750 h 2181225"/>
                    <a:gd name="connsiteX41" fmla="*/ 514350 w 1177925"/>
                    <a:gd name="connsiteY41" fmla="*/ 0 h 2181225"/>
                    <a:gd name="connsiteX0" fmla="*/ 514350 w 1177925"/>
                    <a:gd name="connsiteY0" fmla="*/ 0 h 2181225"/>
                    <a:gd name="connsiteX1" fmla="*/ 1177925 w 1177925"/>
                    <a:gd name="connsiteY1" fmla="*/ 0 h 2181225"/>
                    <a:gd name="connsiteX2" fmla="*/ 1177925 w 1177925"/>
                    <a:gd name="connsiteY2" fmla="*/ 2181225 h 2181225"/>
                    <a:gd name="connsiteX3" fmla="*/ 879475 w 1177925"/>
                    <a:gd name="connsiteY3" fmla="*/ 2181225 h 2181225"/>
                    <a:gd name="connsiteX4" fmla="*/ 831850 w 1177925"/>
                    <a:gd name="connsiteY4" fmla="*/ 2114550 h 2181225"/>
                    <a:gd name="connsiteX5" fmla="*/ 803275 w 1177925"/>
                    <a:gd name="connsiteY5" fmla="*/ 2098675 h 2181225"/>
                    <a:gd name="connsiteX6" fmla="*/ 758825 w 1177925"/>
                    <a:gd name="connsiteY6" fmla="*/ 2070100 h 2181225"/>
                    <a:gd name="connsiteX7" fmla="*/ 746125 w 1177925"/>
                    <a:gd name="connsiteY7" fmla="*/ 2038350 h 2181225"/>
                    <a:gd name="connsiteX8" fmla="*/ 714375 w 1177925"/>
                    <a:gd name="connsiteY8" fmla="*/ 2025650 h 2181225"/>
                    <a:gd name="connsiteX9" fmla="*/ 692150 w 1177925"/>
                    <a:gd name="connsiteY9" fmla="*/ 2012950 h 2181225"/>
                    <a:gd name="connsiteX10" fmla="*/ 647700 w 1177925"/>
                    <a:gd name="connsiteY10" fmla="*/ 2019300 h 2181225"/>
                    <a:gd name="connsiteX11" fmla="*/ 603250 w 1177925"/>
                    <a:gd name="connsiteY11" fmla="*/ 2009775 h 2181225"/>
                    <a:gd name="connsiteX12" fmla="*/ 571500 w 1177925"/>
                    <a:gd name="connsiteY12" fmla="*/ 2006600 h 2181225"/>
                    <a:gd name="connsiteX13" fmla="*/ 568325 w 1177925"/>
                    <a:gd name="connsiteY13" fmla="*/ 1993900 h 2181225"/>
                    <a:gd name="connsiteX14" fmla="*/ 501650 w 1177925"/>
                    <a:gd name="connsiteY14" fmla="*/ 2003425 h 2181225"/>
                    <a:gd name="connsiteX15" fmla="*/ 457200 w 1177925"/>
                    <a:gd name="connsiteY15" fmla="*/ 2009775 h 2181225"/>
                    <a:gd name="connsiteX16" fmla="*/ 434975 w 1177925"/>
                    <a:gd name="connsiteY16" fmla="*/ 2000250 h 2181225"/>
                    <a:gd name="connsiteX17" fmla="*/ 390525 w 1177925"/>
                    <a:gd name="connsiteY17" fmla="*/ 2017712 h 2181225"/>
                    <a:gd name="connsiteX18" fmla="*/ 388937 w 1177925"/>
                    <a:gd name="connsiteY18" fmla="*/ 1994694 h 2181225"/>
                    <a:gd name="connsiteX19" fmla="*/ 406400 w 1177925"/>
                    <a:gd name="connsiteY19" fmla="*/ 1993900 h 2181225"/>
                    <a:gd name="connsiteX20" fmla="*/ 431800 w 1177925"/>
                    <a:gd name="connsiteY20" fmla="*/ 1978025 h 2181225"/>
                    <a:gd name="connsiteX21" fmla="*/ 527050 w 1177925"/>
                    <a:gd name="connsiteY21" fmla="*/ 1949450 h 2181225"/>
                    <a:gd name="connsiteX22" fmla="*/ 498475 w 1177925"/>
                    <a:gd name="connsiteY22" fmla="*/ 1936750 h 2181225"/>
                    <a:gd name="connsiteX23" fmla="*/ 406400 w 1177925"/>
                    <a:gd name="connsiteY23" fmla="*/ 1965325 h 2181225"/>
                    <a:gd name="connsiteX24" fmla="*/ 393700 w 1177925"/>
                    <a:gd name="connsiteY24" fmla="*/ 1939925 h 2181225"/>
                    <a:gd name="connsiteX25" fmla="*/ 355600 w 1177925"/>
                    <a:gd name="connsiteY25" fmla="*/ 1968500 h 2181225"/>
                    <a:gd name="connsiteX26" fmla="*/ 384175 w 1177925"/>
                    <a:gd name="connsiteY26" fmla="*/ 2001044 h 2181225"/>
                    <a:gd name="connsiteX27" fmla="*/ 342900 w 1177925"/>
                    <a:gd name="connsiteY27" fmla="*/ 2009775 h 2181225"/>
                    <a:gd name="connsiteX28" fmla="*/ 330200 w 1177925"/>
                    <a:gd name="connsiteY28" fmla="*/ 2003425 h 2181225"/>
                    <a:gd name="connsiteX29" fmla="*/ 295275 w 1177925"/>
                    <a:gd name="connsiteY29" fmla="*/ 2009775 h 2181225"/>
                    <a:gd name="connsiteX30" fmla="*/ 279400 w 1177925"/>
                    <a:gd name="connsiteY30" fmla="*/ 2012950 h 2181225"/>
                    <a:gd name="connsiteX31" fmla="*/ 238125 w 1177925"/>
                    <a:gd name="connsiteY31" fmla="*/ 2022475 h 2181225"/>
                    <a:gd name="connsiteX32" fmla="*/ 212725 w 1177925"/>
                    <a:gd name="connsiteY32" fmla="*/ 2006600 h 2181225"/>
                    <a:gd name="connsiteX33" fmla="*/ 158750 w 1177925"/>
                    <a:gd name="connsiteY33" fmla="*/ 2019300 h 2181225"/>
                    <a:gd name="connsiteX34" fmla="*/ 127000 w 1177925"/>
                    <a:gd name="connsiteY34" fmla="*/ 1920875 h 2181225"/>
                    <a:gd name="connsiteX35" fmla="*/ 0 w 1177925"/>
                    <a:gd name="connsiteY35" fmla="*/ 1358900 h 2181225"/>
                    <a:gd name="connsiteX36" fmla="*/ 130175 w 1177925"/>
                    <a:gd name="connsiteY36" fmla="*/ 762000 h 2181225"/>
                    <a:gd name="connsiteX37" fmla="*/ 142875 w 1177925"/>
                    <a:gd name="connsiteY37" fmla="*/ 733425 h 2181225"/>
                    <a:gd name="connsiteX38" fmla="*/ 149225 w 1177925"/>
                    <a:gd name="connsiteY38" fmla="*/ 717550 h 2181225"/>
                    <a:gd name="connsiteX39" fmla="*/ 361950 w 1177925"/>
                    <a:gd name="connsiteY39" fmla="*/ 174625 h 2181225"/>
                    <a:gd name="connsiteX40" fmla="*/ 409575 w 1177925"/>
                    <a:gd name="connsiteY40" fmla="*/ 31750 h 2181225"/>
                    <a:gd name="connsiteX41" fmla="*/ 514350 w 1177925"/>
                    <a:gd name="connsiteY41" fmla="*/ 0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177925" h="2181225">
                      <a:moveTo>
                        <a:pt x="514350" y="0"/>
                      </a:moveTo>
                      <a:lnTo>
                        <a:pt x="1177925" y="0"/>
                      </a:lnTo>
                      <a:lnTo>
                        <a:pt x="1177925" y="2181225"/>
                      </a:lnTo>
                      <a:lnTo>
                        <a:pt x="879475" y="2181225"/>
                      </a:lnTo>
                      <a:lnTo>
                        <a:pt x="831850" y="2114550"/>
                      </a:lnTo>
                      <a:lnTo>
                        <a:pt x="803275" y="2098675"/>
                      </a:lnTo>
                      <a:lnTo>
                        <a:pt x="758825" y="2070100"/>
                      </a:lnTo>
                      <a:lnTo>
                        <a:pt x="746125" y="2038350"/>
                      </a:lnTo>
                      <a:lnTo>
                        <a:pt x="714375" y="2025650"/>
                      </a:lnTo>
                      <a:lnTo>
                        <a:pt x="692150" y="2012950"/>
                      </a:lnTo>
                      <a:lnTo>
                        <a:pt x="647700" y="2019300"/>
                      </a:lnTo>
                      <a:lnTo>
                        <a:pt x="603250" y="2009775"/>
                      </a:lnTo>
                      <a:lnTo>
                        <a:pt x="571500" y="2006600"/>
                      </a:lnTo>
                      <a:lnTo>
                        <a:pt x="568325" y="1993900"/>
                      </a:lnTo>
                      <a:lnTo>
                        <a:pt x="501650" y="2003425"/>
                      </a:lnTo>
                      <a:lnTo>
                        <a:pt x="457200" y="2009775"/>
                      </a:lnTo>
                      <a:lnTo>
                        <a:pt x="434975" y="2000250"/>
                      </a:lnTo>
                      <a:lnTo>
                        <a:pt x="390525" y="2017712"/>
                      </a:lnTo>
                      <a:lnTo>
                        <a:pt x="388937" y="1994694"/>
                      </a:lnTo>
                      <a:lnTo>
                        <a:pt x="406400" y="1993900"/>
                      </a:lnTo>
                      <a:lnTo>
                        <a:pt x="431800" y="1978025"/>
                      </a:lnTo>
                      <a:lnTo>
                        <a:pt x="527050" y="1949450"/>
                      </a:lnTo>
                      <a:lnTo>
                        <a:pt x="498475" y="1936750"/>
                      </a:lnTo>
                      <a:lnTo>
                        <a:pt x="406400" y="1965325"/>
                      </a:lnTo>
                      <a:lnTo>
                        <a:pt x="393700" y="1939925"/>
                      </a:lnTo>
                      <a:lnTo>
                        <a:pt x="355600" y="1968500"/>
                      </a:lnTo>
                      <a:lnTo>
                        <a:pt x="384175" y="2001044"/>
                      </a:lnTo>
                      <a:lnTo>
                        <a:pt x="342900" y="2009775"/>
                      </a:lnTo>
                      <a:lnTo>
                        <a:pt x="330200" y="2003425"/>
                      </a:lnTo>
                      <a:lnTo>
                        <a:pt x="295275" y="2009775"/>
                      </a:lnTo>
                      <a:lnTo>
                        <a:pt x="279400" y="2012950"/>
                      </a:lnTo>
                      <a:lnTo>
                        <a:pt x="238125" y="2022475"/>
                      </a:lnTo>
                      <a:lnTo>
                        <a:pt x="212725" y="2006600"/>
                      </a:lnTo>
                      <a:lnTo>
                        <a:pt x="158750" y="2019300"/>
                      </a:lnTo>
                      <a:lnTo>
                        <a:pt x="127000" y="1920875"/>
                      </a:lnTo>
                      <a:lnTo>
                        <a:pt x="0" y="1358900"/>
                      </a:lnTo>
                      <a:lnTo>
                        <a:pt x="130175" y="762000"/>
                      </a:lnTo>
                      <a:cubicBezTo>
                        <a:pt x="134408" y="752475"/>
                        <a:pt x="138769" y="743006"/>
                        <a:pt x="142875" y="733425"/>
                      </a:cubicBezTo>
                      <a:cubicBezTo>
                        <a:pt x="145120" y="728187"/>
                        <a:pt x="149225" y="717550"/>
                        <a:pt x="149225" y="717550"/>
                      </a:cubicBezTo>
                      <a:lnTo>
                        <a:pt x="361950" y="174625"/>
                      </a:lnTo>
                      <a:lnTo>
                        <a:pt x="409575" y="31750"/>
                      </a:lnTo>
                      <a:lnTo>
                        <a:pt x="514350" y="0"/>
                      </a:lnTo>
                      <a:close/>
                    </a:path>
                  </a:pathLst>
                </a:custGeom>
                <a:solidFill>
                  <a:schemeClr val="bg2"/>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Arial" pitchFamily="34" charset="0"/>
                    <a:cs typeface="Arial" pitchFamily="34" charset="0"/>
                  </a:endParaRPr>
                </a:p>
              </p:txBody>
            </p:sp>
            <p:sp>
              <p:nvSpPr>
                <p:cNvPr id="105" name="Freeform 77">
                  <a:extLst>
                    <a:ext uri="{FF2B5EF4-FFF2-40B4-BE49-F238E27FC236}">
                      <a16:creationId xmlns:a16="http://schemas.microsoft.com/office/drawing/2014/main" xmlns="" id="{2D915204-A722-F34D-98CF-12F6E3F400A1}"/>
                    </a:ext>
                  </a:extLst>
                </p:cNvPr>
                <p:cNvSpPr/>
                <p:nvPr/>
              </p:nvSpPr>
              <p:spPr bwMode="auto">
                <a:xfrm>
                  <a:off x="6242050" y="815975"/>
                  <a:ext cx="663575" cy="336550"/>
                </a:xfrm>
                <a:custGeom>
                  <a:avLst/>
                  <a:gdLst>
                    <a:gd name="connsiteX0" fmla="*/ 120650 w 663575"/>
                    <a:gd name="connsiteY0" fmla="*/ 0 h 336550"/>
                    <a:gd name="connsiteX1" fmla="*/ 663575 w 663575"/>
                    <a:gd name="connsiteY1" fmla="*/ 0 h 336550"/>
                    <a:gd name="connsiteX2" fmla="*/ 603250 w 663575"/>
                    <a:gd name="connsiteY2" fmla="*/ 53975 h 336550"/>
                    <a:gd name="connsiteX3" fmla="*/ 581025 w 663575"/>
                    <a:gd name="connsiteY3" fmla="*/ 130175 h 336550"/>
                    <a:gd name="connsiteX4" fmla="*/ 603250 w 663575"/>
                    <a:gd name="connsiteY4" fmla="*/ 241300 h 336550"/>
                    <a:gd name="connsiteX5" fmla="*/ 603250 w 663575"/>
                    <a:gd name="connsiteY5" fmla="*/ 241300 h 336550"/>
                    <a:gd name="connsiteX6" fmla="*/ 593725 w 663575"/>
                    <a:gd name="connsiteY6" fmla="*/ 273050 h 336550"/>
                    <a:gd name="connsiteX7" fmla="*/ 606425 w 663575"/>
                    <a:gd name="connsiteY7" fmla="*/ 298450 h 336550"/>
                    <a:gd name="connsiteX8" fmla="*/ 596900 w 663575"/>
                    <a:gd name="connsiteY8" fmla="*/ 323850 h 336550"/>
                    <a:gd name="connsiteX9" fmla="*/ 565150 w 663575"/>
                    <a:gd name="connsiteY9" fmla="*/ 336550 h 336550"/>
                    <a:gd name="connsiteX10" fmla="*/ 508000 w 663575"/>
                    <a:gd name="connsiteY10" fmla="*/ 333375 h 336550"/>
                    <a:gd name="connsiteX11" fmla="*/ 368300 w 663575"/>
                    <a:gd name="connsiteY11" fmla="*/ 279400 h 336550"/>
                    <a:gd name="connsiteX12" fmla="*/ 161925 w 663575"/>
                    <a:gd name="connsiteY12" fmla="*/ 327025 h 336550"/>
                    <a:gd name="connsiteX13" fmla="*/ 63500 w 663575"/>
                    <a:gd name="connsiteY13" fmla="*/ 260350 h 336550"/>
                    <a:gd name="connsiteX14" fmla="*/ 0 w 663575"/>
                    <a:gd name="connsiteY14" fmla="*/ 79375 h 336550"/>
                    <a:gd name="connsiteX15" fmla="*/ 120650 w 66357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3575" h="336550">
                      <a:moveTo>
                        <a:pt x="120650" y="0"/>
                      </a:moveTo>
                      <a:lnTo>
                        <a:pt x="663575" y="0"/>
                      </a:lnTo>
                      <a:lnTo>
                        <a:pt x="603250" y="53975"/>
                      </a:lnTo>
                      <a:lnTo>
                        <a:pt x="581025" y="130175"/>
                      </a:lnTo>
                      <a:lnTo>
                        <a:pt x="603250" y="241300"/>
                      </a:lnTo>
                      <a:lnTo>
                        <a:pt x="603250" y="241300"/>
                      </a:lnTo>
                      <a:lnTo>
                        <a:pt x="593725" y="273050"/>
                      </a:lnTo>
                      <a:lnTo>
                        <a:pt x="606425" y="298450"/>
                      </a:lnTo>
                      <a:lnTo>
                        <a:pt x="596900" y="323850"/>
                      </a:lnTo>
                      <a:lnTo>
                        <a:pt x="565150" y="336550"/>
                      </a:lnTo>
                      <a:lnTo>
                        <a:pt x="508000" y="333375"/>
                      </a:lnTo>
                      <a:lnTo>
                        <a:pt x="368300" y="279400"/>
                      </a:lnTo>
                      <a:lnTo>
                        <a:pt x="161925" y="327025"/>
                      </a:lnTo>
                      <a:lnTo>
                        <a:pt x="63500" y="260350"/>
                      </a:lnTo>
                      <a:lnTo>
                        <a:pt x="0" y="79375"/>
                      </a:lnTo>
                      <a:lnTo>
                        <a:pt x="120650" y="0"/>
                      </a:lnTo>
                      <a:close/>
                    </a:path>
                  </a:pathLst>
                </a:custGeom>
                <a:solidFill>
                  <a:schemeClr val="bg2"/>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Arial" pitchFamily="34" charset="0"/>
                    <a:cs typeface="Arial" pitchFamily="34" charset="0"/>
                  </a:endParaRPr>
                </a:p>
              </p:txBody>
            </p:sp>
            <p:sp>
              <p:nvSpPr>
                <p:cNvPr id="106" name="Freeform 79">
                  <a:extLst>
                    <a:ext uri="{FF2B5EF4-FFF2-40B4-BE49-F238E27FC236}">
                      <a16:creationId xmlns:a16="http://schemas.microsoft.com/office/drawing/2014/main" xmlns="" id="{06A857EA-7FF8-D946-8DF1-6E0580E9D343}"/>
                    </a:ext>
                  </a:extLst>
                </p:cNvPr>
                <p:cNvSpPr/>
                <p:nvPr/>
              </p:nvSpPr>
              <p:spPr bwMode="auto">
                <a:xfrm>
                  <a:off x="5559425" y="1196975"/>
                  <a:ext cx="806450" cy="1720850"/>
                </a:xfrm>
                <a:custGeom>
                  <a:avLst/>
                  <a:gdLst>
                    <a:gd name="connsiteX0" fmla="*/ 508000 w 806450"/>
                    <a:gd name="connsiteY0" fmla="*/ 1720850 h 1720850"/>
                    <a:gd name="connsiteX1" fmla="*/ 600075 w 806450"/>
                    <a:gd name="connsiteY1" fmla="*/ 1689100 h 1720850"/>
                    <a:gd name="connsiteX2" fmla="*/ 720725 w 806450"/>
                    <a:gd name="connsiteY2" fmla="*/ 1657350 h 1720850"/>
                    <a:gd name="connsiteX3" fmla="*/ 787400 w 806450"/>
                    <a:gd name="connsiteY3" fmla="*/ 984250 h 1720850"/>
                    <a:gd name="connsiteX4" fmla="*/ 806450 w 806450"/>
                    <a:gd name="connsiteY4" fmla="*/ 946150 h 1720850"/>
                    <a:gd name="connsiteX5" fmla="*/ 784225 w 806450"/>
                    <a:gd name="connsiteY5" fmla="*/ 415925 h 1720850"/>
                    <a:gd name="connsiteX6" fmla="*/ 517525 w 806450"/>
                    <a:gd name="connsiteY6" fmla="*/ 98425 h 1720850"/>
                    <a:gd name="connsiteX7" fmla="*/ 295275 w 806450"/>
                    <a:gd name="connsiteY7" fmla="*/ 0 h 1720850"/>
                    <a:gd name="connsiteX8" fmla="*/ 88900 w 806450"/>
                    <a:gd name="connsiteY8" fmla="*/ 158750 h 1720850"/>
                    <a:gd name="connsiteX9" fmla="*/ 0 w 806450"/>
                    <a:gd name="connsiteY9" fmla="*/ 546100 h 1720850"/>
                    <a:gd name="connsiteX10" fmla="*/ 155575 w 806450"/>
                    <a:gd name="connsiteY10" fmla="*/ 1225550 h 1720850"/>
                    <a:gd name="connsiteX11" fmla="*/ 219075 w 806450"/>
                    <a:gd name="connsiteY11" fmla="*/ 1511300 h 1720850"/>
                    <a:gd name="connsiteX12" fmla="*/ 377825 w 806450"/>
                    <a:gd name="connsiteY12" fmla="*/ 1714500 h 1720850"/>
                    <a:gd name="connsiteX13" fmla="*/ 508000 w 806450"/>
                    <a:gd name="connsiteY13" fmla="*/ 1720850 h 172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450" h="1720850">
                      <a:moveTo>
                        <a:pt x="508000" y="1720850"/>
                      </a:moveTo>
                      <a:lnTo>
                        <a:pt x="600075" y="1689100"/>
                      </a:lnTo>
                      <a:lnTo>
                        <a:pt x="720725" y="1657350"/>
                      </a:lnTo>
                      <a:lnTo>
                        <a:pt x="787400" y="984250"/>
                      </a:lnTo>
                      <a:lnTo>
                        <a:pt x="806450" y="946150"/>
                      </a:lnTo>
                      <a:lnTo>
                        <a:pt x="784225" y="415925"/>
                      </a:lnTo>
                      <a:lnTo>
                        <a:pt x="517525" y="98425"/>
                      </a:lnTo>
                      <a:lnTo>
                        <a:pt x="295275" y="0"/>
                      </a:lnTo>
                      <a:lnTo>
                        <a:pt x="88900" y="158750"/>
                      </a:lnTo>
                      <a:lnTo>
                        <a:pt x="0" y="546100"/>
                      </a:lnTo>
                      <a:lnTo>
                        <a:pt x="155575" y="1225550"/>
                      </a:lnTo>
                      <a:lnTo>
                        <a:pt x="219075" y="1511300"/>
                      </a:lnTo>
                      <a:lnTo>
                        <a:pt x="377825" y="1714500"/>
                      </a:lnTo>
                      <a:lnTo>
                        <a:pt x="508000" y="1720850"/>
                      </a:lnTo>
                      <a:close/>
                    </a:path>
                  </a:pathLst>
                </a:custGeom>
                <a:solidFill>
                  <a:schemeClr val="bg2"/>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Arial" pitchFamily="34" charset="0"/>
                    <a:cs typeface="Arial" pitchFamily="34" charset="0"/>
                  </a:endParaRPr>
                </a:p>
              </p:txBody>
            </p:sp>
            <p:sp>
              <p:nvSpPr>
                <p:cNvPr id="107" name="Freeform 6">
                  <a:extLst>
                    <a:ext uri="{FF2B5EF4-FFF2-40B4-BE49-F238E27FC236}">
                      <a16:creationId xmlns:a16="http://schemas.microsoft.com/office/drawing/2014/main" xmlns="" id="{A3637798-E2F6-504D-91B9-ABCFC7383E2C}"/>
                    </a:ext>
                  </a:extLst>
                </p:cNvPr>
                <p:cNvSpPr/>
                <p:nvPr/>
              </p:nvSpPr>
              <p:spPr bwMode="auto">
                <a:xfrm>
                  <a:off x="5400675" y="1250950"/>
                  <a:ext cx="676275" cy="1739900"/>
                </a:xfrm>
                <a:custGeom>
                  <a:avLst/>
                  <a:gdLst>
                    <a:gd name="connsiteX0" fmla="*/ 0 w 676275"/>
                    <a:gd name="connsiteY0" fmla="*/ 101600 h 1739900"/>
                    <a:gd name="connsiteX1" fmla="*/ 0 w 676275"/>
                    <a:gd name="connsiteY1" fmla="*/ 1739900 h 1739900"/>
                    <a:gd name="connsiteX2" fmla="*/ 565150 w 676275"/>
                    <a:gd name="connsiteY2" fmla="*/ 1739900 h 1739900"/>
                    <a:gd name="connsiteX3" fmla="*/ 565150 w 676275"/>
                    <a:gd name="connsiteY3" fmla="*/ 1739900 h 1739900"/>
                    <a:gd name="connsiteX4" fmla="*/ 574675 w 676275"/>
                    <a:gd name="connsiteY4" fmla="*/ 1717675 h 1739900"/>
                    <a:gd name="connsiteX5" fmla="*/ 581025 w 676275"/>
                    <a:gd name="connsiteY5" fmla="*/ 1698625 h 1739900"/>
                    <a:gd name="connsiteX6" fmla="*/ 590550 w 676275"/>
                    <a:gd name="connsiteY6" fmla="*/ 1685925 h 1739900"/>
                    <a:gd name="connsiteX7" fmla="*/ 625475 w 676275"/>
                    <a:gd name="connsiteY7" fmla="*/ 1720850 h 1739900"/>
                    <a:gd name="connsiteX8" fmla="*/ 635000 w 676275"/>
                    <a:gd name="connsiteY8" fmla="*/ 1682750 h 1739900"/>
                    <a:gd name="connsiteX9" fmla="*/ 676275 w 676275"/>
                    <a:gd name="connsiteY9" fmla="*/ 1663700 h 1739900"/>
                    <a:gd name="connsiteX10" fmla="*/ 625475 w 676275"/>
                    <a:gd name="connsiteY10" fmla="*/ 1651000 h 1739900"/>
                    <a:gd name="connsiteX11" fmla="*/ 622300 w 676275"/>
                    <a:gd name="connsiteY11" fmla="*/ 1619250 h 1739900"/>
                    <a:gd name="connsiteX12" fmla="*/ 587375 w 676275"/>
                    <a:gd name="connsiteY12" fmla="*/ 1597025 h 1739900"/>
                    <a:gd name="connsiteX13" fmla="*/ 561975 w 676275"/>
                    <a:gd name="connsiteY13" fmla="*/ 1577975 h 1739900"/>
                    <a:gd name="connsiteX14" fmla="*/ 533400 w 676275"/>
                    <a:gd name="connsiteY14" fmla="*/ 1574800 h 1739900"/>
                    <a:gd name="connsiteX15" fmla="*/ 514350 w 676275"/>
                    <a:gd name="connsiteY15" fmla="*/ 1539875 h 1739900"/>
                    <a:gd name="connsiteX16" fmla="*/ 514350 w 676275"/>
                    <a:gd name="connsiteY16" fmla="*/ 1517650 h 1739900"/>
                    <a:gd name="connsiteX17" fmla="*/ 492125 w 676275"/>
                    <a:gd name="connsiteY17" fmla="*/ 1473200 h 1739900"/>
                    <a:gd name="connsiteX18" fmla="*/ 469900 w 676275"/>
                    <a:gd name="connsiteY18" fmla="*/ 1428750 h 1739900"/>
                    <a:gd name="connsiteX19" fmla="*/ 463550 w 676275"/>
                    <a:gd name="connsiteY19" fmla="*/ 1397000 h 1739900"/>
                    <a:gd name="connsiteX20" fmla="*/ 488950 w 676275"/>
                    <a:gd name="connsiteY20" fmla="*/ 1343025 h 1739900"/>
                    <a:gd name="connsiteX21" fmla="*/ 498475 w 676275"/>
                    <a:gd name="connsiteY21" fmla="*/ 1257300 h 1739900"/>
                    <a:gd name="connsiteX22" fmla="*/ 460375 w 676275"/>
                    <a:gd name="connsiteY22" fmla="*/ 1247775 h 1739900"/>
                    <a:gd name="connsiteX23" fmla="*/ 450850 w 676275"/>
                    <a:gd name="connsiteY23" fmla="*/ 1219200 h 1739900"/>
                    <a:gd name="connsiteX24" fmla="*/ 479425 w 676275"/>
                    <a:gd name="connsiteY24" fmla="*/ 1146175 h 1739900"/>
                    <a:gd name="connsiteX25" fmla="*/ 482600 w 676275"/>
                    <a:gd name="connsiteY25" fmla="*/ 1060450 h 1739900"/>
                    <a:gd name="connsiteX26" fmla="*/ 476250 w 676275"/>
                    <a:gd name="connsiteY26" fmla="*/ 1012825 h 1739900"/>
                    <a:gd name="connsiteX27" fmla="*/ 492125 w 676275"/>
                    <a:gd name="connsiteY27" fmla="*/ 981075 h 1739900"/>
                    <a:gd name="connsiteX28" fmla="*/ 527050 w 676275"/>
                    <a:gd name="connsiteY28" fmla="*/ 955675 h 1739900"/>
                    <a:gd name="connsiteX29" fmla="*/ 492125 w 676275"/>
                    <a:gd name="connsiteY29" fmla="*/ 917575 h 1739900"/>
                    <a:gd name="connsiteX30" fmla="*/ 431800 w 676275"/>
                    <a:gd name="connsiteY30" fmla="*/ 860425 h 1739900"/>
                    <a:gd name="connsiteX31" fmla="*/ 415925 w 676275"/>
                    <a:gd name="connsiteY31" fmla="*/ 831850 h 1739900"/>
                    <a:gd name="connsiteX32" fmla="*/ 425450 w 676275"/>
                    <a:gd name="connsiteY32" fmla="*/ 812800 h 1739900"/>
                    <a:gd name="connsiteX33" fmla="*/ 463550 w 676275"/>
                    <a:gd name="connsiteY33" fmla="*/ 803275 h 1739900"/>
                    <a:gd name="connsiteX34" fmla="*/ 441325 w 676275"/>
                    <a:gd name="connsiteY34" fmla="*/ 752475 h 1739900"/>
                    <a:gd name="connsiteX35" fmla="*/ 441325 w 676275"/>
                    <a:gd name="connsiteY35" fmla="*/ 701675 h 1739900"/>
                    <a:gd name="connsiteX36" fmla="*/ 463550 w 676275"/>
                    <a:gd name="connsiteY36" fmla="*/ 679450 h 1739900"/>
                    <a:gd name="connsiteX37" fmla="*/ 444500 w 676275"/>
                    <a:gd name="connsiteY37" fmla="*/ 657225 h 1739900"/>
                    <a:gd name="connsiteX38" fmla="*/ 466725 w 676275"/>
                    <a:gd name="connsiteY38" fmla="*/ 644525 h 1739900"/>
                    <a:gd name="connsiteX39" fmla="*/ 460375 w 676275"/>
                    <a:gd name="connsiteY39" fmla="*/ 606425 h 1739900"/>
                    <a:gd name="connsiteX40" fmla="*/ 403225 w 676275"/>
                    <a:gd name="connsiteY40" fmla="*/ 590550 h 1739900"/>
                    <a:gd name="connsiteX41" fmla="*/ 377825 w 676275"/>
                    <a:gd name="connsiteY41" fmla="*/ 619125 h 1739900"/>
                    <a:gd name="connsiteX42" fmla="*/ 365125 w 676275"/>
                    <a:gd name="connsiteY42" fmla="*/ 596900 h 1739900"/>
                    <a:gd name="connsiteX43" fmla="*/ 384175 w 676275"/>
                    <a:gd name="connsiteY43" fmla="*/ 584200 h 1739900"/>
                    <a:gd name="connsiteX44" fmla="*/ 368300 w 676275"/>
                    <a:gd name="connsiteY44" fmla="*/ 574675 h 1739900"/>
                    <a:gd name="connsiteX45" fmla="*/ 384175 w 676275"/>
                    <a:gd name="connsiteY45" fmla="*/ 565150 h 1739900"/>
                    <a:gd name="connsiteX46" fmla="*/ 409575 w 676275"/>
                    <a:gd name="connsiteY46" fmla="*/ 555625 h 1739900"/>
                    <a:gd name="connsiteX47" fmla="*/ 409575 w 676275"/>
                    <a:gd name="connsiteY47" fmla="*/ 527050 h 1739900"/>
                    <a:gd name="connsiteX48" fmla="*/ 400050 w 676275"/>
                    <a:gd name="connsiteY48" fmla="*/ 492125 h 1739900"/>
                    <a:gd name="connsiteX49" fmla="*/ 409575 w 676275"/>
                    <a:gd name="connsiteY49" fmla="*/ 460375 h 1739900"/>
                    <a:gd name="connsiteX50" fmla="*/ 412750 w 676275"/>
                    <a:gd name="connsiteY50" fmla="*/ 428625 h 1739900"/>
                    <a:gd name="connsiteX51" fmla="*/ 431800 w 676275"/>
                    <a:gd name="connsiteY51" fmla="*/ 412750 h 1739900"/>
                    <a:gd name="connsiteX52" fmla="*/ 400050 w 676275"/>
                    <a:gd name="connsiteY52" fmla="*/ 384175 h 1739900"/>
                    <a:gd name="connsiteX53" fmla="*/ 415925 w 676275"/>
                    <a:gd name="connsiteY53" fmla="*/ 330200 h 1739900"/>
                    <a:gd name="connsiteX54" fmla="*/ 396875 w 676275"/>
                    <a:gd name="connsiteY54" fmla="*/ 330200 h 1739900"/>
                    <a:gd name="connsiteX55" fmla="*/ 390525 w 676275"/>
                    <a:gd name="connsiteY55" fmla="*/ 298450 h 1739900"/>
                    <a:gd name="connsiteX56" fmla="*/ 349250 w 676275"/>
                    <a:gd name="connsiteY56" fmla="*/ 298450 h 1739900"/>
                    <a:gd name="connsiteX57" fmla="*/ 336550 w 676275"/>
                    <a:gd name="connsiteY57" fmla="*/ 250825 h 1739900"/>
                    <a:gd name="connsiteX58" fmla="*/ 279400 w 676275"/>
                    <a:gd name="connsiteY58" fmla="*/ 225425 h 1739900"/>
                    <a:gd name="connsiteX59" fmla="*/ 266700 w 676275"/>
                    <a:gd name="connsiteY59" fmla="*/ 190500 h 1739900"/>
                    <a:gd name="connsiteX60" fmla="*/ 295275 w 676275"/>
                    <a:gd name="connsiteY60" fmla="*/ 161925 h 1739900"/>
                    <a:gd name="connsiteX61" fmla="*/ 295275 w 676275"/>
                    <a:gd name="connsiteY61" fmla="*/ 120650 h 1739900"/>
                    <a:gd name="connsiteX62" fmla="*/ 304800 w 676275"/>
                    <a:gd name="connsiteY62" fmla="*/ 79375 h 1739900"/>
                    <a:gd name="connsiteX63" fmla="*/ 288925 w 676275"/>
                    <a:gd name="connsiteY63" fmla="*/ 0 h 1739900"/>
                    <a:gd name="connsiteX64" fmla="*/ 0 w 676275"/>
                    <a:gd name="connsiteY64" fmla="*/ 101600 h 17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76275" h="1739900">
                      <a:moveTo>
                        <a:pt x="0" y="101600"/>
                      </a:moveTo>
                      <a:lnTo>
                        <a:pt x="0" y="1739900"/>
                      </a:lnTo>
                      <a:lnTo>
                        <a:pt x="565150" y="1739900"/>
                      </a:lnTo>
                      <a:lnTo>
                        <a:pt x="565150" y="1739900"/>
                      </a:lnTo>
                      <a:lnTo>
                        <a:pt x="574675" y="1717675"/>
                      </a:lnTo>
                      <a:lnTo>
                        <a:pt x="581025" y="1698625"/>
                      </a:lnTo>
                      <a:lnTo>
                        <a:pt x="590550" y="1685925"/>
                      </a:lnTo>
                      <a:lnTo>
                        <a:pt x="625475" y="1720850"/>
                      </a:lnTo>
                      <a:lnTo>
                        <a:pt x="635000" y="1682750"/>
                      </a:lnTo>
                      <a:lnTo>
                        <a:pt x="676275" y="1663700"/>
                      </a:lnTo>
                      <a:lnTo>
                        <a:pt x="625475" y="1651000"/>
                      </a:lnTo>
                      <a:lnTo>
                        <a:pt x="622300" y="1619250"/>
                      </a:lnTo>
                      <a:lnTo>
                        <a:pt x="587375" y="1597025"/>
                      </a:lnTo>
                      <a:lnTo>
                        <a:pt x="561975" y="1577975"/>
                      </a:lnTo>
                      <a:lnTo>
                        <a:pt x="533400" y="1574800"/>
                      </a:lnTo>
                      <a:lnTo>
                        <a:pt x="514350" y="1539875"/>
                      </a:lnTo>
                      <a:lnTo>
                        <a:pt x="514350" y="1517650"/>
                      </a:lnTo>
                      <a:lnTo>
                        <a:pt x="492125" y="1473200"/>
                      </a:lnTo>
                      <a:lnTo>
                        <a:pt x="469900" y="1428750"/>
                      </a:lnTo>
                      <a:lnTo>
                        <a:pt x="463550" y="1397000"/>
                      </a:lnTo>
                      <a:lnTo>
                        <a:pt x="488950" y="1343025"/>
                      </a:lnTo>
                      <a:lnTo>
                        <a:pt x="498475" y="1257300"/>
                      </a:lnTo>
                      <a:lnTo>
                        <a:pt x="460375" y="1247775"/>
                      </a:lnTo>
                      <a:lnTo>
                        <a:pt x="450850" y="1219200"/>
                      </a:lnTo>
                      <a:lnTo>
                        <a:pt x="479425" y="1146175"/>
                      </a:lnTo>
                      <a:lnTo>
                        <a:pt x="482600" y="1060450"/>
                      </a:lnTo>
                      <a:lnTo>
                        <a:pt x="476250" y="1012825"/>
                      </a:lnTo>
                      <a:lnTo>
                        <a:pt x="492125" y="981075"/>
                      </a:lnTo>
                      <a:lnTo>
                        <a:pt x="527050" y="955675"/>
                      </a:lnTo>
                      <a:lnTo>
                        <a:pt x="492125" y="917575"/>
                      </a:lnTo>
                      <a:lnTo>
                        <a:pt x="431800" y="860425"/>
                      </a:lnTo>
                      <a:lnTo>
                        <a:pt x="415925" y="831850"/>
                      </a:lnTo>
                      <a:lnTo>
                        <a:pt x="425450" y="812800"/>
                      </a:lnTo>
                      <a:lnTo>
                        <a:pt x="463550" y="803275"/>
                      </a:lnTo>
                      <a:lnTo>
                        <a:pt x="441325" y="752475"/>
                      </a:lnTo>
                      <a:lnTo>
                        <a:pt x="441325" y="701675"/>
                      </a:lnTo>
                      <a:lnTo>
                        <a:pt x="463550" y="679450"/>
                      </a:lnTo>
                      <a:lnTo>
                        <a:pt x="444500" y="657225"/>
                      </a:lnTo>
                      <a:lnTo>
                        <a:pt x="466725" y="644525"/>
                      </a:lnTo>
                      <a:lnTo>
                        <a:pt x="460375" y="606425"/>
                      </a:lnTo>
                      <a:lnTo>
                        <a:pt x="403225" y="590550"/>
                      </a:lnTo>
                      <a:lnTo>
                        <a:pt x="377825" y="619125"/>
                      </a:lnTo>
                      <a:lnTo>
                        <a:pt x="365125" y="596900"/>
                      </a:lnTo>
                      <a:lnTo>
                        <a:pt x="384175" y="584200"/>
                      </a:lnTo>
                      <a:lnTo>
                        <a:pt x="368300" y="574675"/>
                      </a:lnTo>
                      <a:lnTo>
                        <a:pt x="384175" y="565150"/>
                      </a:lnTo>
                      <a:lnTo>
                        <a:pt x="409575" y="555625"/>
                      </a:lnTo>
                      <a:lnTo>
                        <a:pt x="409575" y="527050"/>
                      </a:lnTo>
                      <a:lnTo>
                        <a:pt x="400050" y="492125"/>
                      </a:lnTo>
                      <a:lnTo>
                        <a:pt x="409575" y="460375"/>
                      </a:lnTo>
                      <a:lnTo>
                        <a:pt x="412750" y="428625"/>
                      </a:lnTo>
                      <a:lnTo>
                        <a:pt x="431800" y="412750"/>
                      </a:lnTo>
                      <a:lnTo>
                        <a:pt x="400050" y="384175"/>
                      </a:lnTo>
                      <a:lnTo>
                        <a:pt x="415925" y="330200"/>
                      </a:lnTo>
                      <a:lnTo>
                        <a:pt x="396875" y="330200"/>
                      </a:lnTo>
                      <a:lnTo>
                        <a:pt x="390525" y="298450"/>
                      </a:lnTo>
                      <a:lnTo>
                        <a:pt x="349250" y="298450"/>
                      </a:lnTo>
                      <a:lnTo>
                        <a:pt x="336550" y="250825"/>
                      </a:lnTo>
                      <a:lnTo>
                        <a:pt x="279400" y="225425"/>
                      </a:lnTo>
                      <a:lnTo>
                        <a:pt x="266700" y="190500"/>
                      </a:lnTo>
                      <a:lnTo>
                        <a:pt x="295275" y="161925"/>
                      </a:lnTo>
                      <a:lnTo>
                        <a:pt x="295275" y="120650"/>
                      </a:lnTo>
                      <a:lnTo>
                        <a:pt x="304800" y="79375"/>
                      </a:lnTo>
                      <a:lnTo>
                        <a:pt x="288925" y="0"/>
                      </a:lnTo>
                      <a:lnTo>
                        <a:pt x="0" y="101600"/>
                      </a:lnTo>
                      <a:close/>
                    </a:path>
                  </a:pathLst>
                </a:custGeom>
                <a:solidFill>
                  <a:schemeClr val="bg2"/>
                </a:solidFill>
                <a:ln w="9525" cap="flat" cmpd="sng" algn="ctr">
                  <a:solidFill>
                    <a:schemeClr val="bg1"/>
                  </a:solidFill>
                  <a:prstDash val="solid"/>
                  <a:round/>
                  <a:headEnd type="none" w="med" len="med"/>
                  <a:tailEnd type="none" w="med" len="med"/>
                </a:ln>
                <a:effectLst/>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Arial" pitchFamily="34" charset="0"/>
                    <a:cs typeface="Arial" pitchFamily="34" charset="0"/>
                  </a:endParaRPr>
                </a:p>
              </p:txBody>
            </p:sp>
            <p:sp>
              <p:nvSpPr>
                <p:cNvPr id="108" name="Freeform 5">
                  <a:extLst>
                    <a:ext uri="{FF2B5EF4-FFF2-40B4-BE49-F238E27FC236}">
                      <a16:creationId xmlns:a16="http://schemas.microsoft.com/office/drawing/2014/main" xmlns="" id="{B25DC3A3-5073-4A4E-A0A3-36CD95D1ADCA}"/>
                    </a:ext>
                  </a:extLst>
                </p:cNvPr>
                <p:cNvSpPr/>
                <p:nvPr/>
              </p:nvSpPr>
              <p:spPr bwMode="auto">
                <a:xfrm>
                  <a:off x="5400675" y="815975"/>
                  <a:ext cx="1187450" cy="625475"/>
                </a:xfrm>
                <a:custGeom>
                  <a:avLst/>
                  <a:gdLst>
                    <a:gd name="connsiteX0" fmla="*/ 962025 w 1187450"/>
                    <a:gd name="connsiteY0" fmla="*/ 0 h 625475"/>
                    <a:gd name="connsiteX1" fmla="*/ 0 w 1187450"/>
                    <a:gd name="connsiteY1" fmla="*/ 0 h 625475"/>
                    <a:gd name="connsiteX2" fmla="*/ 0 w 1187450"/>
                    <a:gd name="connsiteY2" fmla="*/ 542925 h 625475"/>
                    <a:gd name="connsiteX3" fmla="*/ 53975 w 1187450"/>
                    <a:gd name="connsiteY3" fmla="*/ 542925 h 625475"/>
                    <a:gd name="connsiteX4" fmla="*/ 98425 w 1187450"/>
                    <a:gd name="connsiteY4" fmla="*/ 561975 h 625475"/>
                    <a:gd name="connsiteX5" fmla="*/ 136525 w 1187450"/>
                    <a:gd name="connsiteY5" fmla="*/ 539750 h 625475"/>
                    <a:gd name="connsiteX6" fmla="*/ 161925 w 1187450"/>
                    <a:gd name="connsiteY6" fmla="*/ 520700 h 625475"/>
                    <a:gd name="connsiteX7" fmla="*/ 174625 w 1187450"/>
                    <a:gd name="connsiteY7" fmla="*/ 488950 h 625475"/>
                    <a:gd name="connsiteX8" fmla="*/ 193675 w 1187450"/>
                    <a:gd name="connsiteY8" fmla="*/ 514350 h 625475"/>
                    <a:gd name="connsiteX9" fmla="*/ 225425 w 1187450"/>
                    <a:gd name="connsiteY9" fmla="*/ 492125 h 625475"/>
                    <a:gd name="connsiteX10" fmla="*/ 257175 w 1187450"/>
                    <a:gd name="connsiteY10" fmla="*/ 501650 h 625475"/>
                    <a:gd name="connsiteX11" fmla="*/ 288925 w 1187450"/>
                    <a:gd name="connsiteY11" fmla="*/ 514350 h 625475"/>
                    <a:gd name="connsiteX12" fmla="*/ 314325 w 1187450"/>
                    <a:gd name="connsiteY12" fmla="*/ 511175 h 625475"/>
                    <a:gd name="connsiteX13" fmla="*/ 374650 w 1187450"/>
                    <a:gd name="connsiteY13" fmla="*/ 533400 h 625475"/>
                    <a:gd name="connsiteX14" fmla="*/ 419100 w 1187450"/>
                    <a:gd name="connsiteY14" fmla="*/ 533400 h 625475"/>
                    <a:gd name="connsiteX15" fmla="*/ 431800 w 1187450"/>
                    <a:gd name="connsiteY15" fmla="*/ 546100 h 625475"/>
                    <a:gd name="connsiteX16" fmla="*/ 450850 w 1187450"/>
                    <a:gd name="connsiteY16" fmla="*/ 536575 h 625475"/>
                    <a:gd name="connsiteX17" fmla="*/ 463550 w 1187450"/>
                    <a:gd name="connsiteY17" fmla="*/ 568325 h 625475"/>
                    <a:gd name="connsiteX18" fmla="*/ 476250 w 1187450"/>
                    <a:gd name="connsiteY18" fmla="*/ 546100 h 625475"/>
                    <a:gd name="connsiteX19" fmla="*/ 549275 w 1187450"/>
                    <a:gd name="connsiteY19" fmla="*/ 542925 h 625475"/>
                    <a:gd name="connsiteX20" fmla="*/ 609600 w 1187450"/>
                    <a:gd name="connsiteY20" fmla="*/ 549275 h 625475"/>
                    <a:gd name="connsiteX21" fmla="*/ 746125 w 1187450"/>
                    <a:gd name="connsiteY21" fmla="*/ 625475 h 625475"/>
                    <a:gd name="connsiteX22" fmla="*/ 990600 w 1187450"/>
                    <a:gd name="connsiteY22" fmla="*/ 546100 h 625475"/>
                    <a:gd name="connsiteX23" fmla="*/ 1022350 w 1187450"/>
                    <a:gd name="connsiteY23" fmla="*/ 536575 h 625475"/>
                    <a:gd name="connsiteX24" fmla="*/ 1187450 w 1187450"/>
                    <a:gd name="connsiteY24" fmla="*/ 358775 h 625475"/>
                    <a:gd name="connsiteX25" fmla="*/ 1044575 w 1187450"/>
                    <a:gd name="connsiteY25" fmla="*/ 238125 h 625475"/>
                    <a:gd name="connsiteX26" fmla="*/ 971550 w 1187450"/>
                    <a:gd name="connsiteY26" fmla="*/ 158750 h 625475"/>
                    <a:gd name="connsiteX27" fmla="*/ 946150 w 1187450"/>
                    <a:gd name="connsiteY27" fmla="*/ 123825 h 625475"/>
                    <a:gd name="connsiteX28" fmla="*/ 952500 w 1187450"/>
                    <a:gd name="connsiteY28" fmla="*/ 95250 h 625475"/>
                    <a:gd name="connsiteX29" fmla="*/ 1003300 w 1187450"/>
                    <a:gd name="connsiteY29" fmla="*/ 79375 h 625475"/>
                    <a:gd name="connsiteX30" fmla="*/ 984250 w 1187450"/>
                    <a:gd name="connsiteY30" fmla="*/ 50800 h 625475"/>
                    <a:gd name="connsiteX31" fmla="*/ 962025 w 1187450"/>
                    <a:gd name="connsiteY31" fmla="*/ 0 h 62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187450" h="625475">
                      <a:moveTo>
                        <a:pt x="962025" y="0"/>
                      </a:moveTo>
                      <a:lnTo>
                        <a:pt x="0" y="0"/>
                      </a:lnTo>
                      <a:lnTo>
                        <a:pt x="0" y="542925"/>
                      </a:lnTo>
                      <a:lnTo>
                        <a:pt x="53975" y="542925"/>
                      </a:lnTo>
                      <a:lnTo>
                        <a:pt x="98425" y="561975"/>
                      </a:lnTo>
                      <a:lnTo>
                        <a:pt x="136525" y="539750"/>
                      </a:lnTo>
                      <a:lnTo>
                        <a:pt x="161925" y="520700"/>
                      </a:lnTo>
                      <a:lnTo>
                        <a:pt x="174625" y="488950"/>
                      </a:lnTo>
                      <a:lnTo>
                        <a:pt x="193675" y="514350"/>
                      </a:lnTo>
                      <a:lnTo>
                        <a:pt x="225425" y="492125"/>
                      </a:lnTo>
                      <a:lnTo>
                        <a:pt x="257175" y="501650"/>
                      </a:lnTo>
                      <a:lnTo>
                        <a:pt x="288925" y="514350"/>
                      </a:lnTo>
                      <a:lnTo>
                        <a:pt x="314325" y="511175"/>
                      </a:lnTo>
                      <a:lnTo>
                        <a:pt x="374650" y="533400"/>
                      </a:lnTo>
                      <a:lnTo>
                        <a:pt x="419100" y="533400"/>
                      </a:lnTo>
                      <a:lnTo>
                        <a:pt x="431800" y="546100"/>
                      </a:lnTo>
                      <a:lnTo>
                        <a:pt x="450850" y="536575"/>
                      </a:lnTo>
                      <a:lnTo>
                        <a:pt x="463550" y="568325"/>
                      </a:lnTo>
                      <a:lnTo>
                        <a:pt x="476250" y="546100"/>
                      </a:lnTo>
                      <a:lnTo>
                        <a:pt x="549275" y="542925"/>
                      </a:lnTo>
                      <a:lnTo>
                        <a:pt x="609600" y="549275"/>
                      </a:lnTo>
                      <a:lnTo>
                        <a:pt x="746125" y="625475"/>
                      </a:lnTo>
                      <a:lnTo>
                        <a:pt x="990600" y="546100"/>
                      </a:lnTo>
                      <a:lnTo>
                        <a:pt x="1022350" y="536575"/>
                      </a:lnTo>
                      <a:lnTo>
                        <a:pt x="1187450" y="358775"/>
                      </a:lnTo>
                      <a:lnTo>
                        <a:pt x="1044575" y="238125"/>
                      </a:lnTo>
                      <a:lnTo>
                        <a:pt x="971550" y="158750"/>
                      </a:lnTo>
                      <a:lnTo>
                        <a:pt x="946150" y="123825"/>
                      </a:lnTo>
                      <a:lnTo>
                        <a:pt x="952500" y="95250"/>
                      </a:lnTo>
                      <a:lnTo>
                        <a:pt x="1003300" y="79375"/>
                      </a:lnTo>
                      <a:lnTo>
                        <a:pt x="984250" y="50800"/>
                      </a:lnTo>
                      <a:lnTo>
                        <a:pt x="962025" y="0"/>
                      </a:lnTo>
                      <a:close/>
                    </a:path>
                  </a:pathLst>
                </a:custGeom>
                <a:solidFill>
                  <a:schemeClr val="bg2"/>
                </a:solidFill>
                <a:ln w="9525" cap="flat" cmpd="sng" algn="ctr">
                  <a:solidFill>
                    <a:schemeClr val="bg1"/>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Arial" pitchFamily="34" charset="0"/>
                    <a:cs typeface="Arial" pitchFamily="34" charset="0"/>
                  </a:endParaRPr>
                </a:p>
              </p:txBody>
            </p:sp>
            <p:sp>
              <p:nvSpPr>
                <p:cNvPr id="109" name="Freeform 2">
                  <a:extLst>
                    <a:ext uri="{FF2B5EF4-FFF2-40B4-BE49-F238E27FC236}">
                      <a16:creationId xmlns:a16="http://schemas.microsoft.com/office/drawing/2014/main" xmlns="" id="{595F7CFA-E582-6840-911B-713D7534B177}"/>
                    </a:ext>
                  </a:extLst>
                </p:cNvPr>
                <p:cNvSpPr/>
                <p:nvPr/>
              </p:nvSpPr>
              <p:spPr bwMode="auto">
                <a:xfrm>
                  <a:off x="5934075" y="908050"/>
                  <a:ext cx="968375" cy="1962150"/>
                </a:xfrm>
                <a:custGeom>
                  <a:avLst/>
                  <a:gdLst>
                    <a:gd name="connsiteX0" fmla="*/ 323850 w 968375"/>
                    <a:gd name="connsiteY0" fmla="*/ 1962150 h 1962150"/>
                    <a:gd name="connsiteX1" fmla="*/ 390525 w 968375"/>
                    <a:gd name="connsiteY1" fmla="*/ 1949450 h 1962150"/>
                    <a:gd name="connsiteX2" fmla="*/ 473075 w 968375"/>
                    <a:gd name="connsiteY2" fmla="*/ 1936750 h 1962150"/>
                    <a:gd name="connsiteX3" fmla="*/ 511175 w 968375"/>
                    <a:gd name="connsiteY3" fmla="*/ 1943100 h 1962150"/>
                    <a:gd name="connsiteX4" fmla="*/ 514350 w 968375"/>
                    <a:gd name="connsiteY4" fmla="*/ 1914525 h 1962150"/>
                    <a:gd name="connsiteX5" fmla="*/ 546100 w 968375"/>
                    <a:gd name="connsiteY5" fmla="*/ 1914525 h 1962150"/>
                    <a:gd name="connsiteX6" fmla="*/ 581025 w 968375"/>
                    <a:gd name="connsiteY6" fmla="*/ 1911350 h 1962150"/>
                    <a:gd name="connsiteX7" fmla="*/ 584200 w 968375"/>
                    <a:gd name="connsiteY7" fmla="*/ 1924050 h 1962150"/>
                    <a:gd name="connsiteX8" fmla="*/ 533400 w 968375"/>
                    <a:gd name="connsiteY8" fmla="*/ 1936750 h 1962150"/>
                    <a:gd name="connsiteX9" fmla="*/ 542925 w 968375"/>
                    <a:gd name="connsiteY9" fmla="*/ 1939925 h 1962150"/>
                    <a:gd name="connsiteX10" fmla="*/ 549275 w 968375"/>
                    <a:gd name="connsiteY10" fmla="*/ 1939925 h 1962150"/>
                    <a:gd name="connsiteX11" fmla="*/ 615950 w 968375"/>
                    <a:gd name="connsiteY11" fmla="*/ 1927225 h 1962150"/>
                    <a:gd name="connsiteX12" fmla="*/ 615950 w 968375"/>
                    <a:gd name="connsiteY12" fmla="*/ 1889125 h 1962150"/>
                    <a:gd name="connsiteX13" fmla="*/ 615950 w 968375"/>
                    <a:gd name="connsiteY13" fmla="*/ 1889125 h 1962150"/>
                    <a:gd name="connsiteX14" fmla="*/ 619125 w 968375"/>
                    <a:gd name="connsiteY14" fmla="*/ 1841500 h 1962150"/>
                    <a:gd name="connsiteX15" fmla="*/ 641350 w 968375"/>
                    <a:gd name="connsiteY15" fmla="*/ 1812925 h 1962150"/>
                    <a:gd name="connsiteX16" fmla="*/ 619125 w 968375"/>
                    <a:gd name="connsiteY16" fmla="*/ 1787525 h 1962150"/>
                    <a:gd name="connsiteX17" fmla="*/ 628650 w 968375"/>
                    <a:gd name="connsiteY17" fmla="*/ 1752600 h 1962150"/>
                    <a:gd name="connsiteX18" fmla="*/ 619125 w 968375"/>
                    <a:gd name="connsiteY18" fmla="*/ 1739900 h 1962150"/>
                    <a:gd name="connsiteX19" fmla="*/ 625475 w 968375"/>
                    <a:gd name="connsiteY19" fmla="*/ 1708150 h 1962150"/>
                    <a:gd name="connsiteX20" fmla="*/ 628650 w 968375"/>
                    <a:gd name="connsiteY20" fmla="*/ 1685925 h 1962150"/>
                    <a:gd name="connsiteX21" fmla="*/ 631825 w 968375"/>
                    <a:gd name="connsiteY21" fmla="*/ 1666875 h 1962150"/>
                    <a:gd name="connsiteX22" fmla="*/ 615950 w 968375"/>
                    <a:gd name="connsiteY22" fmla="*/ 1628775 h 1962150"/>
                    <a:gd name="connsiteX23" fmla="*/ 615950 w 968375"/>
                    <a:gd name="connsiteY23" fmla="*/ 1628775 h 1962150"/>
                    <a:gd name="connsiteX24" fmla="*/ 638175 w 968375"/>
                    <a:gd name="connsiteY24" fmla="*/ 1577975 h 1962150"/>
                    <a:gd name="connsiteX25" fmla="*/ 619125 w 968375"/>
                    <a:gd name="connsiteY25" fmla="*/ 1539875 h 1962150"/>
                    <a:gd name="connsiteX26" fmla="*/ 612775 w 968375"/>
                    <a:gd name="connsiteY26" fmla="*/ 1498600 h 1962150"/>
                    <a:gd name="connsiteX27" fmla="*/ 619125 w 968375"/>
                    <a:gd name="connsiteY27" fmla="*/ 1473200 h 1962150"/>
                    <a:gd name="connsiteX28" fmla="*/ 600075 w 968375"/>
                    <a:gd name="connsiteY28" fmla="*/ 1438275 h 1962150"/>
                    <a:gd name="connsiteX29" fmla="*/ 615950 w 968375"/>
                    <a:gd name="connsiteY29" fmla="*/ 1384300 h 1962150"/>
                    <a:gd name="connsiteX30" fmla="*/ 625475 w 968375"/>
                    <a:gd name="connsiteY30" fmla="*/ 1352550 h 1962150"/>
                    <a:gd name="connsiteX31" fmla="*/ 619125 w 968375"/>
                    <a:gd name="connsiteY31" fmla="*/ 1339850 h 1962150"/>
                    <a:gd name="connsiteX32" fmla="*/ 619125 w 968375"/>
                    <a:gd name="connsiteY32" fmla="*/ 1339850 h 1962150"/>
                    <a:gd name="connsiteX33" fmla="*/ 609600 w 968375"/>
                    <a:gd name="connsiteY33" fmla="*/ 1298575 h 1962150"/>
                    <a:gd name="connsiteX34" fmla="*/ 609600 w 968375"/>
                    <a:gd name="connsiteY34" fmla="*/ 1279525 h 1962150"/>
                    <a:gd name="connsiteX35" fmla="*/ 625475 w 968375"/>
                    <a:gd name="connsiteY35" fmla="*/ 1250950 h 1962150"/>
                    <a:gd name="connsiteX36" fmla="*/ 625475 w 968375"/>
                    <a:gd name="connsiteY36" fmla="*/ 1212850 h 1962150"/>
                    <a:gd name="connsiteX37" fmla="*/ 619125 w 968375"/>
                    <a:gd name="connsiteY37" fmla="*/ 1190625 h 1962150"/>
                    <a:gd name="connsiteX38" fmla="*/ 622300 w 968375"/>
                    <a:gd name="connsiteY38" fmla="*/ 1171575 h 1962150"/>
                    <a:gd name="connsiteX39" fmla="*/ 619125 w 968375"/>
                    <a:gd name="connsiteY39" fmla="*/ 1158875 h 1962150"/>
                    <a:gd name="connsiteX40" fmla="*/ 625475 w 968375"/>
                    <a:gd name="connsiteY40" fmla="*/ 1146175 h 1962150"/>
                    <a:gd name="connsiteX41" fmla="*/ 628650 w 968375"/>
                    <a:gd name="connsiteY41" fmla="*/ 1117600 h 1962150"/>
                    <a:gd name="connsiteX42" fmla="*/ 635000 w 968375"/>
                    <a:gd name="connsiteY42" fmla="*/ 1066800 h 1962150"/>
                    <a:gd name="connsiteX43" fmla="*/ 663575 w 968375"/>
                    <a:gd name="connsiteY43" fmla="*/ 1073150 h 1962150"/>
                    <a:gd name="connsiteX44" fmla="*/ 676275 w 968375"/>
                    <a:gd name="connsiteY44" fmla="*/ 1060450 h 1962150"/>
                    <a:gd name="connsiteX45" fmla="*/ 723900 w 968375"/>
                    <a:gd name="connsiteY45" fmla="*/ 1069975 h 1962150"/>
                    <a:gd name="connsiteX46" fmla="*/ 736600 w 968375"/>
                    <a:gd name="connsiteY46" fmla="*/ 1016000 h 1962150"/>
                    <a:gd name="connsiteX47" fmla="*/ 758825 w 968375"/>
                    <a:gd name="connsiteY47" fmla="*/ 990600 h 1962150"/>
                    <a:gd name="connsiteX48" fmla="*/ 742950 w 968375"/>
                    <a:gd name="connsiteY48" fmla="*/ 958850 h 1962150"/>
                    <a:gd name="connsiteX49" fmla="*/ 752475 w 968375"/>
                    <a:gd name="connsiteY49" fmla="*/ 933450 h 1962150"/>
                    <a:gd name="connsiteX50" fmla="*/ 784225 w 968375"/>
                    <a:gd name="connsiteY50" fmla="*/ 885825 h 1962150"/>
                    <a:gd name="connsiteX51" fmla="*/ 806450 w 968375"/>
                    <a:gd name="connsiteY51" fmla="*/ 885825 h 1962150"/>
                    <a:gd name="connsiteX52" fmla="*/ 812800 w 968375"/>
                    <a:gd name="connsiteY52" fmla="*/ 850900 h 1962150"/>
                    <a:gd name="connsiteX53" fmla="*/ 809625 w 968375"/>
                    <a:gd name="connsiteY53" fmla="*/ 835025 h 1962150"/>
                    <a:gd name="connsiteX54" fmla="*/ 838200 w 968375"/>
                    <a:gd name="connsiteY54" fmla="*/ 819150 h 1962150"/>
                    <a:gd name="connsiteX55" fmla="*/ 876300 w 968375"/>
                    <a:gd name="connsiteY55" fmla="*/ 819150 h 1962150"/>
                    <a:gd name="connsiteX56" fmla="*/ 895350 w 968375"/>
                    <a:gd name="connsiteY56" fmla="*/ 787400 h 1962150"/>
                    <a:gd name="connsiteX57" fmla="*/ 885825 w 968375"/>
                    <a:gd name="connsiteY57" fmla="*/ 746125 h 1962150"/>
                    <a:gd name="connsiteX58" fmla="*/ 911225 w 968375"/>
                    <a:gd name="connsiteY58" fmla="*/ 746125 h 1962150"/>
                    <a:gd name="connsiteX59" fmla="*/ 914400 w 968375"/>
                    <a:gd name="connsiteY59" fmla="*/ 720725 h 1962150"/>
                    <a:gd name="connsiteX60" fmla="*/ 889000 w 968375"/>
                    <a:gd name="connsiteY60" fmla="*/ 685800 h 1962150"/>
                    <a:gd name="connsiteX61" fmla="*/ 901700 w 968375"/>
                    <a:gd name="connsiteY61" fmla="*/ 638175 h 1962150"/>
                    <a:gd name="connsiteX62" fmla="*/ 927100 w 968375"/>
                    <a:gd name="connsiteY62" fmla="*/ 631825 h 1962150"/>
                    <a:gd name="connsiteX63" fmla="*/ 952500 w 968375"/>
                    <a:gd name="connsiteY63" fmla="*/ 647700 h 1962150"/>
                    <a:gd name="connsiteX64" fmla="*/ 958850 w 968375"/>
                    <a:gd name="connsiteY64" fmla="*/ 628650 h 1962150"/>
                    <a:gd name="connsiteX65" fmla="*/ 958850 w 968375"/>
                    <a:gd name="connsiteY65" fmla="*/ 606425 h 1962150"/>
                    <a:gd name="connsiteX66" fmla="*/ 968375 w 968375"/>
                    <a:gd name="connsiteY66" fmla="*/ 593725 h 1962150"/>
                    <a:gd name="connsiteX67" fmla="*/ 958850 w 968375"/>
                    <a:gd name="connsiteY67" fmla="*/ 552450 h 1962150"/>
                    <a:gd name="connsiteX68" fmla="*/ 939800 w 968375"/>
                    <a:gd name="connsiteY68" fmla="*/ 508000 h 1962150"/>
                    <a:gd name="connsiteX69" fmla="*/ 946150 w 968375"/>
                    <a:gd name="connsiteY69" fmla="*/ 473075 h 1962150"/>
                    <a:gd name="connsiteX70" fmla="*/ 923925 w 968375"/>
                    <a:gd name="connsiteY70" fmla="*/ 450850 h 1962150"/>
                    <a:gd name="connsiteX71" fmla="*/ 920750 w 968375"/>
                    <a:gd name="connsiteY71" fmla="*/ 412750 h 1962150"/>
                    <a:gd name="connsiteX72" fmla="*/ 876300 w 968375"/>
                    <a:gd name="connsiteY72" fmla="*/ 374650 h 1962150"/>
                    <a:gd name="connsiteX73" fmla="*/ 854075 w 968375"/>
                    <a:gd name="connsiteY73" fmla="*/ 358775 h 1962150"/>
                    <a:gd name="connsiteX74" fmla="*/ 863600 w 968375"/>
                    <a:gd name="connsiteY74" fmla="*/ 336550 h 1962150"/>
                    <a:gd name="connsiteX75" fmla="*/ 860425 w 968375"/>
                    <a:gd name="connsiteY75" fmla="*/ 292100 h 1962150"/>
                    <a:gd name="connsiteX76" fmla="*/ 882650 w 968375"/>
                    <a:gd name="connsiteY76" fmla="*/ 234950 h 1962150"/>
                    <a:gd name="connsiteX77" fmla="*/ 876300 w 968375"/>
                    <a:gd name="connsiteY77" fmla="*/ 212725 h 1962150"/>
                    <a:gd name="connsiteX78" fmla="*/ 847725 w 968375"/>
                    <a:gd name="connsiteY78" fmla="*/ 180975 h 1962150"/>
                    <a:gd name="connsiteX79" fmla="*/ 828675 w 968375"/>
                    <a:gd name="connsiteY79" fmla="*/ 180975 h 1962150"/>
                    <a:gd name="connsiteX80" fmla="*/ 800100 w 968375"/>
                    <a:gd name="connsiteY80" fmla="*/ 174625 h 1962150"/>
                    <a:gd name="connsiteX81" fmla="*/ 781050 w 968375"/>
                    <a:gd name="connsiteY81" fmla="*/ 149225 h 1962150"/>
                    <a:gd name="connsiteX82" fmla="*/ 774700 w 968375"/>
                    <a:gd name="connsiteY82" fmla="*/ 127000 h 1962150"/>
                    <a:gd name="connsiteX83" fmla="*/ 752475 w 968375"/>
                    <a:gd name="connsiteY83" fmla="*/ 95250 h 1962150"/>
                    <a:gd name="connsiteX84" fmla="*/ 733425 w 968375"/>
                    <a:gd name="connsiteY84" fmla="*/ 92075 h 1962150"/>
                    <a:gd name="connsiteX85" fmla="*/ 711200 w 968375"/>
                    <a:gd name="connsiteY85" fmla="*/ 73025 h 1962150"/>
                    <a:gd name="connsiteX86" fmla="*/ 698500 w 968375"/>
                    <a:gd name="connsiteY86" fmla="*/ 47625 h 1962150"/>
                    <a:gd name="connsiteX87" fmla="*/ 676275 w 968375"/>
                    <a:gd name="connsiteY87" fmla="*/ 41275 h 1962150"/>
                    <a:gd name="connsiteX88" fmla="*/ 650875 w 968375"/>
                    <a:gd name="connsiteY88" fmla="*/ 0 h 1962150"/>
                    <a:gd name="connsiteX89" fmla="*/ 603250 w 968375"/>
                    <a:gd name="connsiteY89" fmla="*/ 28575 h 1962150"/>
                    <a:gd name="connsiteX90" fmla="*/ 600075 w 968375"/>
                    <a:gd name="connsiteY90" fmla="*/ 47625 h 1962150"/>
                    <a:gd name="connsiteX91" fmla="*/ 600075 w 968375"/>
                    <a:gd name="connsiteY91" fmla="*/ 47625 h 1962150"/>
                    <a:gd name="connsiteX92" fmla="*/ 600075 w 968375"/>
                    <a:gd name="connsiteY92" fmla="*/ 47625 h 1962150"/>
                    <a:gd name="connsiteX93" fmla="*/ 561975 w 968375"/>
                    <a:gd name="connsiteY93" fmla="*/ 47625 h 1962150"/>
                    <a:gd name="connsiteX94" fmla="*/ 561975 w 968375"/>
                    <a:gd name="connsiteY94" fmla="*/ 47625 h 1962150"/>
                    <a:gd name="connsiteX95" fmla="*/ 549275 w 968375"/>
                    <a:gd name="connsiteY95" fmla="*/ 44450 h 1962150"/>
                    <a:gd name="connsiteX96" fmla="*/ 511175 w 968375"/>
                    <a:gd name="connsiteY96" fmla="*/ 69850 h 1962150"/>
                    <a:gd name="connsiteX97" fmla="*/ 523875 w 968375"/>
                    <a:gd name="connsiteY97" fmla="*/ 101600 h 1962150"/>
                    <a:gd name="connsiteX98" fmla="*/ 536575 w 968375"/>
                    <a:gd name="connsiteY98" fmla="*/ 136525 h 1962150"/>
                    <a:gd name="connsiteX99" fmla="*/ 511175 w 968375"/>
                    <a:gd name="connsiteY99" fmla="*/ 161925 h 1962150"/>
                    <a:gd name="connsiteX100" fmla="*/ 511175 w 968375"/>
                    <a:gd name="connsiteY100" fmla="*/ 200025 h 1962150"/>
                    <a:gd name="connsiteX101" fmla="*/ 479425 w 968375"/>
                    <a:gd name="connsiteY101" fmla="*/ 222250 h 1962150"/>
                    <a:gd name="connsiteX102" fmla="*/ 485775 w 968375"/>
                    <a:gd name="connsiteY102" fmla="*/ 244475 h 1962150"/>
                    <a:gd name="connsiteX103" fmla="*/ 479425 w 968375"/>
                    <a:gd name="connsiteY103" fmla="*/ 254000 h 1962150"/>
                    <a:gd name="connsiteX104" fmla="*/ 463550 w 968375"/>
                    <a:gd name="connsiteY104" fmla="*/ 257175 h 1962150"/>
                    <a:gd name="connsiteX105" fmla="*/ 434975 w 968375"/>
                    <a:gd name="connsiteY105" fmla="*/ 285750 h 1962150"/>
                    <a:gd name="connsiteX106" fmla="*/ 400050 w 968375"/>
                    <a:gd name="connsiteY106" fmla="*/ 320675 h 1962150"/>
                    <a:gd name="connsiteX107" fmla="*/ 381000 w 968375"/>
                    <a:gd name="connsiteY107" fmla="*/ 323850 h 1962150"/>
                    <a:gd name="connsiteX108" fmla="*/ 333375 w 968375"/>
                    <a:gd name="connsiteY108" fmla="*/ 314325 h 1962150"/>
                    <a:gd name="connsiteX109" fmla="*/ 317500 w 968375"/>
                    <a:gd name="connsiteY109" fmla="*/ 327025 h 1962150"/>
                    <a:gd name="connsiteX110" fmla="*/ 279400 w 968375"/>
                    <a:gd name="connsiteY110" fmla="*/ 317500 h 1962150"/>
                    <a:gd name="connsiteX111" fmla="*/ 260350 w 968375"/>
                    <a:gd name="connsiteY111" fmla="*/ 339725 h 1962150"/>
                    <a:gd name="connsiteX112" fmla="*/ 247650 w 968375"/>
                    <a:gd name="connsiteY112" fmla="*/ 314325 h 1962150"/>
                    <a:gd name="connsiteX113" fmla="*/ 203200 w 968375"/>
                    <a:gd name="connsiteY113" fmla="*/ 304800 h 1962150"/>
                    <a:gd name="connsiteX114" fmla="*/ 193675 w 968375"/>
                    <a:gd name="connsiteY114" fmla="*/ 333375 h 1962150"/>
                    <a:gd name="connsiteX115" fmla="*/ 171450 w 968375"/>
                    <a:gd name="connsiteY115" fmla="*/ 333375 h 1962150"/>
                    <a:gd name="connsiteX116" fmla="*/ 180975 w 968375"/>
                    <a:gd name="connsiteY116" fmla="*/ 355600 h 1962150"/>
                    <a:gd name="connsiteX117" fmla="*/ 174625 w 968375"/>
                    <a:gd name="connsiteY117" fmla="*/ 368300 h 1962150"/>
                    <a:gd name="connsiteX118" fmla="*/ 158750 w 968375"/>
                    <a:gd name="connsiteY118" fmla="*/ 358775 h 1962150"/>
                    <a:gd name="connsiteX119" fmla="*/ 158750 w 968375"/>
                    <a:gd name="connsiteY119" fmla="*/ 358775 h 1962150"/>
                    <a:gd name="connsiteX120" fmla="*/ 133350 w 968375"/>
                    <a:gd name="connsiteY120" fmla="*/ 368300 h 1962150"/>
                    <a:gd name="connsiteX121" fmla="*/ 117475 w 968375"/>
                    <a:gd name="connsiteY121" fmla="*/ 377825 h 1962150"/>
                    <a:gd name="connsiteX122" fmla="*/ 123825 w 968375"/>
                    <a:gd name="connsiteY122" fmla="*/ 393700 h 1962150"/>
                    <a:gd name="connsiteX123" fmla="*/ 123825 w 968375"/>
                    <a:gd name="connsiteY123" fmla="*/ 403225 h 1962150"/>
                    <a:gd name="connsiteX124" fmla="*/ 101600 w 968375"/>
                    <a:gd name="connsiteY124" fmla="*/ 400050 h 1962150"/>
                    <a:gd name="connsiteX125" fmla="*/ 98425 w 968375"/>
                    <a:gd name="connsiteY125" fmla="*/ 412750 h 1962150"/>
                    <a:gd name="connsiteX126" fmla="*/ 111125 w 968375"/>
                    <a:gd name="connsiteY126" fmla="*/ 457200 h 1962150"/>
                    <a:gd name="connsiteX127" fmla="*/ 69850 w 968375"/>
                    <a:gd name="connsiteY127" fmla="*/ 431800 h 1962150"/>
                    <a:gd name="connsiteX128" fmla="*/ 38100 w 968375"/>
                    <a:gd name="connsiteY128" fmla="*/ 460375 h 1962150"/>
                    <a:gd name="connsiteX129" fmla="*/ 44450 w 968375"/>
                    <a:gd name="connsiteY129" fmla="*/ 511175 h 1962150"/>
                    <a:gd name="connsiteX130" fmla="*/ 6350 w 968375"/>
                    <a:gd name="connsiteY130" fmla="*/ 549275 h 1962150"/>
                    <a:gd name="connsiteX131" fmla="*/ 12700 w 968375"/>
                    <a:gd name="connsiteY131" fmla="*/ 600075 h 1962150"/>
                    <a:gd name="connsiteX132" fmla="*/ 0 w 968375"/>
                    <a:gd name="connsiteY132" fmla="*/ 631825 h 1962150"/>
                    <a:gd name="connsiteX133" fmla="*/ 12700 w 968375"/>
                    <a:gd name="connsiteY133" fmla="*/ 650875 h 1962150"/>
                    <a:gd name="connsiteX134" fmla="*/ 107950 w 968375"/>
                    <a:gd name="connsiteY134" fmla="*/ 733425 h 1962150"/>
                    <a:gd name="connsiteX135" fmla="*/ 139700 w 968375"/>
                    <a:gd name="connsiteY135" fmla="*/ 739775 h 1962150"/>
                    <a:gd name="connsiteX136" fmla="*/ 152400 w 968375"/>
                    <a:gd name="connsiteY136" fmla="*/ 755650 h 1962150"/>
                    <a:gd name="connsiteX137" fmla="*/ 187325 w 968375"/>
                    <a:gd name="connsiteY137" fmla="*/ 771525 h 1962150"/>
                    <a:gd name="connsiteX138" fmla="*/ 187325 w 968375"/>
                    <a:gd name="connsiteY138" fmla="*/ 908050 h 1962150"/>
                    <a:gd name="connsiteX139" fmla="*/ 171450 w 968375"/>
                    <a:gd name="connsiteY139" fmla="*/ 920750 h 1962150"/>
                    <a:gd name="connsiteX140" fmla="*/ 196850 w 968375"/>
                    <a:gd name="connsiteY140" fmla="*/ 939800 h 1962150"/>
                    <a:gd name="connsiteX141" fmla="*/ 203200 w 968375"/>
                    <a:gd name="connsiteY141" fmla="*/ 981075 h 1962150"/>
                    <a:gd name="connsiteX142" fmla="*/ 238125 w 968375"/>
                    <a:gd name="connsiteY142" fmla="*/ 1038225 h 1962150"/>
                    <a:gd name="connsiteX143" fmla="*/ 260350 w 968375"/>
                    <a:gd name="connsiteY143" fmla="*/ 1038225 h 1962150"/>
                    <a:gd name="connsiteX144" fmla="*/ 276225 w 968375"/>
                    <a:gd name="connsiteY144" fmla="*/ 1092200 h 1962150"/>
                    <a:gd name="connsiteX145" fmla="*/ 269875 w 968375"/>
                    <a:gd name="connsiteY145" fmla="*/ 1120775 h 1962150"/>
                    <a:gd name="connsiteX146" fmla="*/ 279400 w 968375"/>
                    <a:gd name="connsiteY146" fmla="*/ 1257300 h 1962150"/>
                    <a:gd name="connsiteX147" fmla="*/ 266700 w 968375"/>
                    <a:gd name="connsiteY147" fmla="*/ 1282700 h 1962150"/>
                    <a:gd name="connsiteX148" fmla="*/ 279400 w 968375"/>
                    <a:gd name="connsiteY148" fmla="*/ 1571625 h 1962150"/>
                    <a:gd name="connsiteX149" fmla="*/ 269875 w 968375"/>
                    <a:gd name="connsiteY149" fmla="*/ 1593850 h 1962150"/>
                    <a:gd name="connsiteX150" fmla="*/ 269875 w 968375"/>
                    <a:gd name="connsiteY150" fmla="*/ 1724025 h 1962150"/>
                    <a:gd name="connsiteX151" fmla="*/ 247650 w 968375"/>
                    <a:gd name="connsiteY151" fmla="*/ 1736725 h 1962150"/>
                    <a:gd name="connsiteX152" fmla="*/ 266700 w 968375"/>
                    <a:gd name="connsiteY152" fmla="*/ 1774825 h 1962150"/>
                    <a:gd name="connsiteX153" fmla="*/ 260350 w 968375"/>
                    <a:gd name="connsiteY153" fmla="*/ 1793875 h 1962150"/>
                    <a:gd name="connsiteX154" fmla="*/ 269875 w 968375"/>
                    <a:gd name="connsiteY154" fmla="*/ 1816100 h 1962150"/>
                    <a:gd name="connsiteX155" fmla="*/ 257175 w 968375"/>
                    <a:gd name="connsiteY155" fmla="*/ 1825625 h 1962150"/>
                    <a:gd name="connsiteX156" fmla="*/ 269875 w 968375"/>
                    <a:gd name="connsiteY156" fmla="*/ 1851025 h 1962150"/>
                    <a:gd name="connsiteX157" fmla="*/ 295275 w 968375"/>
                    <a:gd name="connsiteY157" fmla="*/ 1863725 h 1962150"/>
                    <a:gd name="connsiteX158" fmla="*/ 301625 w 968375"/>
                    <a:gd name="connsiteY158" fmla="*/ 1911350 h 1962150"/>
                    <a:gd name="connsiteX159" fmla="*/ 323850 w 968375"/>
                    <a:gd name="connsiteY159" fmla="*/ 1962150 h 19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Lst>
                  <a:rect l="l" t="t" r="r" b="b"/>
                  <a:pathLst>
                    <a:path w="968375" h="1962150">
                      <a:moveTo>
                        <a:pt x="323850" y="1962150"/>
                      </a:moveTo>
                      <a:lnTo>
                        <a:pt x="390525" y="1949450"/>
                      </a:lnTo>
                      <a:lnTo>
                        <a:pt x="473075" y="1936750"/>
                      </a:lnTo>
                      <a:lnTo>
                        <a:pt x="511175" y="1943100"/>
                      </a:lnTo>
                      <a:lnTo>
                        <a:pt x="514350" y="1914525"/>
                      </a:lnTo>
                      <a:lnTo>
                        <a:pt x="546100" y="1914525"/>
                      </a:lnTo>
                      <a:lnTo>
                        <a:pt x="581025" y="1911350"/>
                      </a:lnTo>
                      <a:lnTo>
                        <a:pt x="584200" y="1924050"/>
                      </a:lnTo>
                      <a:lnTo>
                        <a:pt x="533400" y="1936750"/>
                      </a:lnTo>
                      <a:lnTo>
                        <a:pt x="542925" y="1939925"/>
                      </a:lnTo>
                      <a:lnTo>
                        <a:pt x="549275" y="1939925"/>
                      </a:lnTo>
                      <a:lnTo>
                        <a:pt x="615950" y="1927225"/>
                      </a:lnTo>
                      <a:lnTo>
                        <a:pt x="615950" y="1889125"/>
                      </a:lnTo>
                      <a:lnTo>
                        <a:pt x="615950" y="1889125"/>
                      </a:lnTo>
                      <a:lnTo>
                        <a:pt x="619125" y="1841500"/>
                      </a:lnTo>
                      <a:lnTo>
                        <a:pt x="641350" y="1812925"/>
                      </a:lnTo>
                      <a:lnTo>
                        <a:pt x="619125" y="1787525"/>
                      </a:lnTo>
                      <a:lnTo>
                        <a:pt x="628650" y="1752600"/>
                      </a:lnTo>
                      <a:lnTo>
                        <a:pt x="619125" y="1739900"/>
                      </a:lnTo>
                      <a:lnTo>
                        <a:pt x="625475" y="1708150"/>
                      </a:lnTo>
                      <a:lnTo>
                        <a:pt x="628650" y="1685925"/>
                      </a:lnTo>
                      <a:lnTo>
                        <a:pt x="631825" y="1666875"/>
                      </a:lnTo>
                      <a:lnTo>
                        <a:pt x="615950" y="1628775"/>
                      </a:lnTo>
                      <a:lnTo>
                        <a:pt x="615950" y="1628775"/>
                      </a:lnTo>
                      <a:lnTo>
                        <a:pt x="638175" y="1577975"/>
                      </a:lnTo>
                      <a:lnTo>
                        <a:pt x="619125" y="1539875"/>
                      </a:lnTo>
                      <a:lnTo>
                        <a:pt x="612775" y="1498600"/>
                      </a:lnTo>
                      <a:lnTo>
                        <a:pt x="619125" y="1473200"/>
                      </a:lnTo>
                      <a:lnTo>
                        <a:pt x="600075" y="1438275"/>
                      </a:lnTo>
                      <a:lnTo>
                        <a:pt x="615950" y="1384300"/>
                      </a:lnTo>
                      <a:lnTo>
                        <a:pt x="625475" y="1352550"/>
                      </a:lnTo>
                      <a:lnTo>
                        <a:pt x="619125" y="1339850"/>
                      </a:lnTo>
                      <a:lnTo>
                        <a:pt x="619125" y="1339850"/>
                      </a:lnTo>
                      <a:lnTo>
                        <a:pt x="609600" y="1298575"/>
                      </a:lnTo>
                      <a:lnTo>
                        <a:pt x="609600" y="1279525"/>
                      </a:lnTo>
                      <a:lnTo>
                        <a:pt x="625475" y="1250950"/>
                      </a:lnTo>
                      <a:lnTo>
                        <a:pt x="625475" y="1212850"/>
                      </a:lnTo>
                      <a:lnTo>
                        <a:pt x="619125" y="1190625"/>
                      </a:lnTo>
                      <a:lnTo>
                        <a:pt x="622300" y="1171575"/>
                      </a:lnTo>
                      <a:lnTo>
                        <a:pt x="619125" y="1158875"/>
                      </a:lnTo>
                      <a:lnTo>
                        <a:pt x="625475" y="1146175"/>
                      </a:lnTo>
                      <a:lnTo>
                        <a:pt x="628650" y="1117600"/>
                      </a:lnTo>
                      <a:lnTo>
                        <a:pt x="635000" y="1066800"/>
                      </a:lnTo>
                      <a:lnTo>
                        <a:pt x="663575" y="1073150"/>
                      </a:lnTo>
                      <a:lnTo>
                        <a:pt x="676275" y="1060450"/>
                      </a:lnTo>
                      <a:lnTo>
                        <a:pt x="723900" y="1069975"/>
                      </a:lnTo>
                      <a:lnTo>
                        <a:pt x="736600" y="1016000"/>
                      </a:lnTo>
                      <a:lnTo>
                        <a:pt x="758825" y="990600"/>
                      </a:lnTo>
                      <a:lnTo>
                        <a:pt x="742950" y="958850"/>
                      </a:lnTo>
                      <a:lnTo>
                        <a:pt x="752475" y="933450"/>
                      </a:lnTo>
                      <a:lnTo>
                        <a:pt x="784225" y="885825"/>
                      </a:lnTo>
                      <a:lnTo>
                        <a:pt x="806450" y="885825"/>
                      </a:lnTo>
                      <a:lnTo>
                        <a:pt x="812800" y="850900"/>
                      </a:lnTo>
                      <a:lnTo>
                        <a:pt x="809625" y="835025"/>
                      </a:lnTo>
                      <a:lnTo>
                        <a:pt x="838200" y="819150"/>
                      </a:lnTo>
                      <a:lnTo>
                        <a:pt x="876300" y="819150"/>
                      </a:lnTo>
                      <a:lnTo>
                        <a:pt x="895350" y="787400"/>
                      </a:lnTo>
                      <a:lnTo>
                        <a:pt x="885825" y="746125"/>
                      </a:lnTo>
                      <a:lnTo>
                        <a:pt x="911225" y="746125"/>
                      </a:lnTo>
                      <a:lnTo>
                        <a:pt x="914400" y="720725"/>
                      </a:lnTo>
                      <a:lnTo>
                        <a:pt x="889000" y="685800"/>
                      </a:lnTo>
                      <a:lnTo>
                        <a:pt x="901700" y="638175"/>
                      </a:lnTo>
                      <a:lnTo>
                        <a:pt x="927100" y="631825"/>
                      </a:lnTo>
                      <a:lnTo>
                        <a:pt x="952500" y="647700"/>
                      </a:lnTo>
                      <a:lnTo>
                        <a:pt x="958850" y="628650"/>
                      </a:lnTo>
                      <a:lnTo>
                        <a:pt x="958850" y="606425"/>
                      </a:lnTo>
                      <a:lnTo>
                        <a:pt x="968375" y="593725"/>
                      </a:lnTo>
                      <a:lnTo>
                        <a:pt x="958850" y="552450"/>
                      </a:lnTo>
                      <a:lnTo>
                        <a:pt x="939800" y="508000"/>
                      </a:lnTo>
                      <a:lnTo>
                        <a:pt x="946150" y="473075"/>
                      </a:lnTo>
                      <a:lnTo>
                        <a:pt x="923925" y="450850"/>
                      </a:lnTo>
                      <a:lnTo>
                        <a:pt x="920750" y="412750"/>
                      </a:lnTo>
                      <a:lnTo>
                        <a:pt x="876300" y="374650"/>
                      </a:lnTo>
                      <a:lnTo>
                        <a:pt x="854075" y="358775"/>
                      </a:lnTo>
                      <a:lnTo>
                        <a:pt x="863600" y="336550"/>
                      </a:lnTo>
                      <a:lnTo>
                        <a:pt x="860425" y="292100"/>
                      </a:lnTo>
                      <a:lnTo>
                        <a:pt x="882650" y="234950"/>
                      </a:lnTo>
                      <a:lnTo>
                        <a:pt x="876300" y="212725"/>
                      </a:lnTo>
                      <a:lnTo>
                        <a:pt x="847725" y="180975"/>
                      </a:lnTo>
                      <a:lnTo>
                        <a:pt x="828675" y="180975"/>
                      </a:lnTo>
                      <a:lnTo>
                        <a:pt x="800100" y="174625"/>
                      </a:lnTo>
                      <a:lnTo>
                        <a:pt x="781050" y="149225"/>
                      </a:lnTo>
                      <a:lnTo>
                        <a:pt x="774700" y="127000"/>
                      </a:lnTo>
                      <a:lnTo>
                        <a:pt x="752475" y="95250"/>
                      </a:lnTo>
                      <a:lnTo>
                        <a:pt x="733425" y="92075"/>
                      </a:lnTo>
                      <a:lnTo>
                        <a:pt x="711200" y="73025"/>
                      </a:lnTo>
                      <a:lnTo>
                        <a:pt x="698500" y="47625"/>
                      </a:lnTo>
                      <a:lnTo>
                        <a:pt x="676275" y="41275"/>
                      </a:lnTo>
                      <a:lnTo>
                        <a:pt x="650875" y="0"/>
                      </a:lnTo>
                      <a:lnTo>
                        <a:pt x="603250" y="28575"/>
                      </a:lnTo>
                      <a:lnTo>
                        <a:pt x="600075" y="47625"/>
                      </a:lnTo>
                      <a:lnTo>
                        <a:pt x="600075" y="47625"/>
                      </a:lnTo>
                      <a:lnTo>
                        <a:pt x="600075" y="47625"/>
                      </a:lnTo>
                      <a:lnTo>
                        <a:pt x="561975" y="47625"/>
                      </a:lnTo>
                      <a:lnTo>
                        <a:pt x="561975" y="47625"/>
                      </a:lnTo>
                      <a:lnTo>
                        <a:pt x="549275" y="44450"/>
                      </a:lnTo>
                      <a:lnTo>
                        <a:pt x="511175" y="69850"/>
                      </a:lnTo>
                      <a:lnTo>
                        <a:pt x="523875" y="101600"/>
                      </a:lnTo>
                      <a:lnTo>
                        <a:pt x="536575" y="136525"/>
                      </a:lnTo>
                      <a:lnTo>
                        <a:pt x="511175" y="161925"/>
                      </a:lnTo>
                      <a:lnTo>
                        <a:pt x="511175" y="200025"/>
                      </a:lnTo>
                      <a:lnTo>
                        <a:pt x="479425" y="222250"/>
                      </a:lnTo>
                      <a:lnTo>
                        <a:pt x="485775" y="244475"/>
                      </a:lnTo>
                      <a:lnTo>
                        <a:pt x="479425" y="254000"/>
                      </a:lnTo>
                      <a:lnTo>
                        <a:pt x="463550" y="257175"/>
                      </a:lnTo>
                      <a:lnTo>
                        <a:pt x="434975" y="285750"/>
                      </a:lnTo>
                      <a:lnTo>
                        <a:pt x="400050" y="320675"/>
                      </a:lnTo>
                      <a:lnTo>
                        <a:pt x="381000" y="323850"/>
                      </a:lnTo>
                      <a:lnTo>
                        <a:pt x="333375" y="314325"/>
                      </a:lnTo>
                      <a:lnTo>
                        <a:pt x="317500" y="327025"/>
                      </a:lnTo>
                      <a:lnTo>
                        <a:pt x="279400" y="317500"/>
                      </a:lnTo>
                      <a:lnTo>
                        <a:pt x="260350" y="339725"/>
                      </a:lnTo>
                      <a:lnTo>
                        <a:pt x="247650" y="314325"/>
                      </a:lnTo>
                      <a:lnTo>
                        <a:pt x="203200" y="304800"/>
                      </a:lnTo>
                      <a:lnTo>
                        <a:pt x="193675" y="333375"/>
                      </a:lnTo>
                      <a:lnTo>
                        <a:pt x="171450" y="333375"/>
                      </a:lnTo>
                      <a:lnTo>
                        <a:pt x="180975" y="355600"/>
                      </a:lnTo>
                      <a:lnTo>
                        <a:pt x="174625" y="368300"/>
                      </a:lnTo>
                      <a:lnTo>
                        <a:pt x="158750" y="358775"/>
                      </a:lnTo>
                      <a:lnTo>
                        <a:pt x="158750" y="358775"/>
                      </a:lnTo>
                      <a:lnTo>
                        <a:pt x="133350" y="368300"/>
                      </a:lnTo>
                      <a:lnTo>
                        <a:pt x="117475" y="377825"/>
                      </a:lnTo>
                      <a:lnTo>
                        <a:pt x="123825" y="393700"/>
                      </a:lnTo>
                      <a:lnTo>
                        <a:pt x="123825" y="403225"/>
                      </a:lnTo>
                      <a:lnTo>
                        <a:pt x="101600" y="400050"/>
                      </a:lnTo>
                      <a:lnTo>
                        <a:pt x="98425" y="412750"/>
                      </a:lnTo>
                      <a:lnTo>
                        <a:pt x="111125" y="457200"/>
                      </a:lnTo>
                      <a:lnTo>
                        <a:pt x="69850" y="431800"/>
                      </a:lnTo>
                      <a:lnTo>
                        <a:pt x="38100" y="460375"/>
                      </a:lnTo>
                      <a:lnTo>
                        <a:pt x="44450" y="511175"/>
                      </a:lnTo>
                      <a:lnTo>
                        <a:pt x="6350" y="549275"/>
                      </a:lnTo>
                      <a:lnTo>
                        <a:pt x="12700" y="600075"/>
                      </a:lnTo>
                      <a:lnTo>
                        <a:pt x="0" y="631825"/>
                      </a:lnTo>
                      <a:lnTo>
                        <a:pt x="12700" y="650875"/>
                      </a:lnTo>
                      <a:lnTo>
                        <a:pt x="107950" y="733425"/>
                      </a:lnTo>
                      <a:lnTo>
                        <a:pt x="139700" y="739775"/>
                      </a:lnTo>
                      <a:lnTo>
                        <a:pt x="152400" y="755650"/>
                      </a:lnTo>
                      <a:lnTo>
                        <a:pt x="187325" y="771525"/>
                      </a:lnTo>
                      <a:lnTo>
                        <a:pt x="187325" y="908050"/>
                      </a:lnTo>
                      <a:lnTo>
                        <a:pt x="171450" y="920750"/>
                      </a:lnTo>
                      <a:lnTo>
                        <a:pt x="196850" y="939800"/>
                      </a:lnTo>
                      <a:lnTo>
                        <a:pt x="203200" y="981075"/>
                      </a:lnTo>
                      <a:lnTo>
                        <a:pt x="238125" y="1038225"/>
                      </a:lnTo>
                      <a:lnTo>
                        <a:pt x="260350" y="1038225"/>
                      </a:lnTo>
                      <a:lnTo>
                        <a:pt x="276225" y="1092200"/>
                      </a:lnTo>
                      <a:lnTo>
                        <a:pt x="269875" y="1120775"/>
                      </a:lnTo>
                      <a:lnTo>
                        <a:pt x="279400" y="1257300"/>
                      </a:lnTo>
                      <a:lnTo>
                        <a:pt x="266700" y="1282700"/>
                      </a:lnTo>
                      <a:lnTo>
                        <a:pt x="279400" y="1571625"/>
                      </a:lnTo>
                      <a:lnTo>
                        <a:pt x="269875" y="1593850"/>
                      </a:lnTo>
                      <a:lnTo>
                        <a:pt x="269875" y="1724025"/>
                      </a:lnTo>
                      <a:lnTo>
                        <a:pt x="247650" y="1736725"/>
                      </a:lnTo>
                      <a:lnTo>
                        <a:pt x="266700" y="1774825"/>
                      </a:lnTo>
                      <a:lnTo>
                        <a:pt x="260350" y="1793875"/>
                      </a:lnTo>
                      <a:lnTo>
                        <a:pt x="269875" y="1816100"/>
                      </a:lnTo>
                      <a:lnTo>
                        <a:pt x="257175" y="1825625"/>
                      </a:lnTo>
                      <a:lnTo>
                        <a:pt x="269875" y="1851025"/>
                      </a:lnTo>
                      <a:lnTo>
                        <a:pt x="295275" y="1863725"/>
                      </a:lnTo>
                      <a:lnTo>
                        <a:pt x="301625" y="1911350"/>
                      </a:lnTo>
                      <a:lnTo>
                        <a:pt x="323850" y="1962150"/>
                      </a:lnTo>
                      <a:close/>
                    </a:path>
                  </a:pathLst>
                </a:custGeom>
                <a:solidFill>
                  <a:schemeClr val="bg1"/>
                </a:solidFill>
                <a:ln w="9525" cap="flat" cmpd="sng" algn="ctr">
                  <a:no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000000"/>
                    </a:solidFill>
                    <a:effectLst/>
                    <a:latin typeface="Arial" pitchFamily="34" charset="0"/>
                    <a:cs typeface="Arial" pitchFamily="34" charset="0"/>
                  </a:endParaRPr>
                </a:p>
              </p:txBody>
            </p:sp>
          </p:grpSp>
          <p:sp>
            <p:nvSpPr>
              <p:cNvPr id="102" name="Rectangle 101">
                <a:extLst>
                  <a:ext uri="{FF2B5EF4-FFF2-40B4-BE49-F238E27FC236}">
                    <a16:creationId xmlns:a16="http://schemas.microsoft.com/office/drawing/2014/main" xmlns="" id="{E3DE4333-D014-4648-951A-AC7C65B92335}"/>
                  </a:ext>
                </a:extLst>
              </p:cNvPr>
              <p:cNvSpPr/>
              <p:nvPr/>
            </p:nvSpPr>
            <p:spPr bwMode="auto">
              <a:xfrm>
                <a:off x="5400675" y="817494"/>
                <a:ext cx="2169120" cy="2179706"/>
              </a:xfrm>
              <a:prstGeom prst="rect">
                <a:avLst/>
              </a:prstGeom>
              <a:noFill/>
              <a:ln w="19050" cap="flat" cmpd="sng" algn="ctr">
                <a:solidFill>
                  <a:srgbClr val="03935F"/>
                </a:solidFill>
                <a:prstDash val="solid"/>
                <a:round/>
                <a:headEnd type="none" w="med" len="med"/>
                <a:tailEnd type="none" w="med" len="med"/>
              </a:ln>
              <a:effectLst/>
            </p:spPr>
            <p:txBody>
              <a:bodyPr vert="horz" wrap="non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rgbClr val="000000"/>
                  </a:solidFill>
                  <a:effectLst/>
                  <a:latin typeface="Arial" pitchFamily="34" charset="0"/>
                  <a:cs typeface="Arial" pitchFamily="34" charset="0"/>
                </a:endParaRPr>
              </a:p>
            </p:txBody>
          </p:sp>
        </p:grpSp>
        <p:grpSp>
          <p:nvGrpSpPr>
            <p:cNvPr id="83" name="Group 85">
              <a:extLst>
                <a:ext uri="{FF2B5EF4-FFF2-40B4-BE49-F238E27FC236}">
                  <a16:creationId xmlns:a16="http://schemas.microsoft.com/office/drawing/2014/main" xmlns="" id="{729D8F2B-9133-8B45-B570-E592F99B039A}"/>
                </a:ext>
              </a:extLst>
            </p:cNvPr>
            <p:cNvGrpSpPr/>
            <p:nvPr/>
          </p:nvGrpSpPr>
          <p:grpSpPr>
            <a:xfrm>
              <a:off x="5423457" y="959435"/>
              <a:ext cx="1745520" cy="2064608"/>
              <a:chOff x="5423457" y="959435"/>
              <a:chExt cx="1745520" cy="2064608"/>
            </a:xfrm>
          </p:grpSpPr>
          <p:sp>
            <p:nvSpPr>
              <p:cNvPr id="84" name="Oval 220">
                <a:extLst>
                  <a:ext uri="{FF2B5EF4-FFF2-40B4-BE49-F238E27FC236}">
                    <a16:creationId xmlns:a16="http://schemas.microsoft.com/office/drawing/2014/main" xmlns="" id="{C87BBBA0-AB58-D04D-ABC2-70EE20B31EBD}"/>
                  </a:ext>
                </a:extLst>
              </p:cNvPr>
              <p:cNvSpPr/>
              <p:nvPr/>
            </p:nvSpPr>
            <p:spPr bwMode="auto">
              <a:xfrm>
                <a:off x="6494436" y="2773277"/>
                <a:ext cx="50566" cy="50653"/>
              </a:xfrm>
              <a:prstGeom prst="ellipse">
                <a:avLst/>
              </a:prstGeom>
              <a:solidFill>
                <a:schemeClr val="accent1"/>
              </a:solidFill>
              <a:ln w="9525" cap="flat" cmpd="sng" algn="ctr">
                <a:solidFill>
                  <a:schemeClr val="tx2"/>
                </a:solidFill>
                <a:prstDash val="solid"/>
                <a:round/>
                <a:headEnd type="none" w="med" len="med"/>
                <a:tailEnd type="none" w="med" len="med"/>
              </a:ln>
              <a:effectLst/>
            </p:spPr>
            <p:txBody>
              <a:bodyPr rot="0" spcFirstLastPara="0" vertOverflow="overflow" horzOverflow="overflow" vert="horz" wrap="none" lIns="108000" tIns="0" rIns="0" bIns="0" numCol="1" spcCol="0" rtlCol="0" fromWordArt="0" anchor="ctr" anchorCtr="0" forceAA="0" compatLnSpc="1">
                <a:prstTxWarp prst="textNoShape">
                  <a:avLst/>
                </a:prstTxWarp>
                <a:noAutofit/>
              </a:bodyPr>
              <a:lstStyle/>
              <a:p>
                <a:pPr fontAlgn="base">
                  <a:spcBef>
                    <a:spcPct val="0"/>
                  </a:spcBef>
                  <a:spcAft>
                    <a:spcPct val="0"/>
                  </a:spcAft>
                </a:pPr>
                <a:r>
                  <a:rPr lang="en-GB" sz="700" b="1" dirty="0">
                    <a:solidFill>
                      <a:srgbClr val="000000"/>
                    </a:solidFill>
                    <a:latin typeface="Arial" pitchFamily="34" charset="0"/>
                    <a:cs typeface="Arial" pitchFamily="34" charset="0"/>
                  </a:rPr>
                  <a:t>PORTO NOVO</a:t>
                </a:r>
              </a:p>
            </p:txBody>
          </p:sp>
          <p:sp>
            <p:nvSpPr>
              <p:cNvPr id="85" name="Oval 221">
                <a:extLst>
                  <a:ext uri="{FF2B5EF4-FFF2-40B4-BE49-F238E27FC236}">
                    <a16:creationId xmlns:a16="http://schemas.microsoft.com/office/drawing/2014/main" xmlns="" id="{0F62E479-D58E-B34F-AF5A-F33F6545BD57}"/>
                  </a:ext>
                </a:extLst>
              </p:cNvPr>
              <p:cNvSpPr/>
              <p:nvPr/>
            </p:nvSpPr>
            <p:spPr bwMode="auto">
              <a:xfrm>
                <a:off x="6204126" y="1753341"/>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0" bIns="108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a:ln>
                      <a:noFill/>
                    </a:ln>
                    <a:solidFill>
                      <a:srgbClr val="000000"/>
                    </a:solidFill>
                    <a:effectLst/>
                    <a:latin typeface="Arial" pitchFamily="34" charset="0"/>
                    <a:cs typeface="Arial" pitchFamily="34" charset="0"/>
                  </a:rPr>
                  <a:t>Djougou</a:t>
                </a:r>
                <a:endParaRPr kumimoji="0" lang="en-GB" sz="600" b="0" i="0" u="none" strike="noStrike" cap="none" normalizeH="0" baseline="0" dirty="0">
                  <a:ln>
                    <a:noFill/>
                  </a:ln>
                  <a:solidFill>
                    <a:srgbClr val="000000"/>
                  </a:solidFill>
                  <a:effectLst/>
                  <a:latin typeface="Arial" pitchFamily="34" charset="0"/>
                  <a:cs typeface="Arial" pitchFamily="34" charset="0"/>
                </a:endParaRPr>
              </a:p>
            </p:txBody>
          </p:sp>
          <p:sp>
            <p:nvSpPr>
              <p:cNvPr id="86" name="Oval 222">
                <a:extLst>
                  <a:ext uri="{FF2B5EF4-FFF2-40B4-BE49-F238E27FC236}">
                    <a16:creationId xmlns:a16="http://schemas.microsoft.com/office/drawing/2014/main" xmlns="" id="{6B8FB6D8-702C-E949-A4B3-DB1FBD937C97}"/>
                  </a:ext>
                </a:extLst>
              </p:cNvPr>
              <p:cNvSpPr/>
              <p:nvPr/>
            </p:nvSpPr>
            <p:spPr bwMode="auto">
              <a:xfrm>
                <a:off x="6163027" y="1386150"/>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0" bIns="108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a:ln>
                      <a:noFill/>
                    </a:ln>
                    <a:solidFill>
                      <a:srgbClr val="000000"/>
                    </a:solidFill>
                    <a:effectLst/>
                    <a:latin typeface="Arial" pitchFamily="34" charset="0"/>
                    <a:cs typeface="Arial" pitchFamily="34" charset="0"/>
                  </a:rPr>
                  <a:t>Batia</a:t>
                </a:r>
                <a:endParaRPr kumimoji="0" lang="en-GB" sz="600" b="0" i="0" u="none" strike="noStrike" cap="none" normalizeH="0" baseline="0" dirty="0">
                  <a:ln>
                    <a:noFill/>
                  </a:ln>
                  <a:solidFill>
                    <a:srgbClr val="000000"/>
                  </a:solidFill>
                  <a:effectLst/>
                  <a:latin typeface="Arial" pitchFamily="34" charset="0"/>
                  <a:cs typeface="Arial" pitchFamily="34" charset="0"/>
                </a:endParaRPr>
              </a:p>
            </p:txBody>
          </p:sp>
          <p:sp>
            <p:nvSpPr>
              <p:cNvPr id="87" name="Oval 223">
                <a:extLst>
                  <a:ext uri="{FF2B5EF4-FFF2-40B4-BE49-F238E27FC236}">
                    <a16:creationId xmlns:a16="http://schemas.microsoft.com/office/drawing/2014/main" xmlns="" id="{E4AB0388-0993-BF4A-9691-503616371195}"/>
                  </a:ext>
                </a:extLst>
              </p:cNvPr>
              <p:cNvSpPr/>
              <p:nvPr/>
            </p:nvSpPr>
            <p:spPr bwMode="auto">
              <a:xfrm>
                <a:off x="6102350" y="1565349"/>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0" bIns="108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a:ln>
                      <a:noFill/>
                    </a:ln>
                    <a:solidFill>
                      <a:srgbClr val="000000"/>
                    </a:solidFill>
                    <a:effectLst/>
                    <a:latin typeface="Arial" pitchFamily="34" charset="0"/>
                    <a:cs typeface="Arial" pitchFamily="34" charset="0"/>
                  </a:rPr>
                  <a:t>Natitingou</a:t>
                </a:r>
                <a:endParaRPr kumimoji="0" lang="en-GB" sz="600" b="0" i="0" u="none" strike="noStrike" cap="none" normalizeH="0" baseline="0" dirty="0">
                  <a:ln>
                    <a:noFill/>
                  </a:ln>
                  <a:solidFill>
                    <a:srgbClr val="000000"/>
                  </a:solidFill>
                  <a:effectLst/>
                  <a:latin typeface="Arial" pitchFamily="34" charset="0"/>
                  <a:cs typeface="Arial" pitchFamily="34" charset="0"/>
                </a:endParaRPr>
              </a:p>
            </p:txBody>
          </p:sp>
          <p:sp>
            <p:nvSpPr>
              <p:cNvPr id="88" name="Oval 224">
                <a:extLst>
                  <a:ext uri="{FF2B5EF4-FFF2-40B4-BE49-F238E27FC236}">
                    <a16:creationId xmlns:a16="http://schemas.microsoft.com/office/drawing/2014/main" xmlns="" id="{2757D909-B537-4E45-BF60-952298640C56}"/>
                  </a:ext>
                </a:extLst>
              </p:cNvPr>
              <p:cNvSpPr/>
              <p:nvPr/>
            </p:nvSpPr>
            <p:spPr bwMode="auto">
              <a:xfrm>
                <a:off x="6686042" y="1128712"/>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0" bIns="108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a:ln>
                      <a:noFill/>
                    </a:ln>
                    <a:solidFill>
                      <a:srgbClr val="000000"/>
                    </a:solidFill>
                    <a:effectLst/>
                    <a:latin typeface="Arial" pitchFamily="34" charset="0"/>
                    <a:cs typeface="Arial" pitchFamily="34" charset="0"/>
                  </a:rPr>
                  <a:t>Guéné</a:t>
                </a:r>
                <a:endParaRPr kumimoji="0" lang="en-GB" sz="600" b="0" i="0" u="none" strike="noStrike" cap="none" normalizeH="0" baseline="0" dirty="0">
                  <a:ln>
                    <a:noFill/>
                  </a:ln>
                  <a:solidFill>
                    <a:srgbClr val="000000"/>
                  </a:solidFill>
                  <a:effectLst/>
                  <a:latin typeface="Arial" pitchFamily="34" charset="0"/>
                  <a:cs typeface="Arial" pitchFamily="34" charset="0"/>
                </a:endParaRPr>
              </a:p>
            </p:txBody>
          </p:sp>
          <p:sp>
            <p:nvSpPr>
              <p:cNvPr id="89" name="Oval 225">
                <a:extLst>
                  <a:ext uri="{FF2B5EF4-FFF2-40B4-BE49-F238E27FC236}">
                    <a16:creationId xmlns:a16="http://schemas.microsoft.com/office/drawing/2014/main" xmlns="" id="{8F6681CC-4D7F-974D-B11C-BF97565A4FF2}"/>
                  </a:ext>
                </a:extLst>
              </p:cNvPr>
              <p:cNvSpPr/>
              <p:nvPr/>
            </p:nvSpPr>
            <p:spPr bwMode="auto">
              <a:xfrm>
                <a:off x="6597787" y="1309940"/>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0" bIns="108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rgbClr val="000000"/>
                    </a:solidFill>
                    <a:effectLst/>
                    <a:latin typeface="Arial" pitchFamily="34" charset="0"/>
                    <a:cs typeface="Arial" pitchFamily="34" charset="0"/>
                  </a:rPr>
                  <a:t>Kandi</a:t>
                </a:r>
              </a:p>
            </p:txBody>
          </p:sp>
          <p:sp>
            <p:nvSpPr>
              <p:cNvPr id="90" name="Oval 226">
                <a:extLst>
                  <a:ext uri="{FF2B5EF4-FFF2-40B4-BE49-F238E27FC236}">
                    <a16:creationId xmlns:a16="http://schemas.microsoft.com/office/drawing/2014/main" xmlns="" id="{21C96F4F-9BFA-6443-AE04-14699340E129}"/>
                  </a:ext>
                </a:extLst>
              </p:cNvPr>
              <p:cNvSpPr/>
              <p:nvPr/>
            </p:nvSpPr>
            <p:spPr bwMode="auto">
              <a:xfrm>
                <a:off x="6500757" y="1878970"/>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0" bIns="108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a:ln>
                      <a:noFill/>
                    </a:ln>
                    <a:solidFill>
                      <a:srgbClr val="000000"/>
                    </a:solidFill>
                    <a:effectLst/>
                    <a:latin typeface="Arial" pitchFamily="34" charset="0"/>
                    <a:cs typeface="Arial" pitchFamily="34" charset="0"/>
                  </a:rPr>
                  <a:t>Parakou</a:t>
                </a:r>
                <a:endParaRPr kumimoji="0" lang="en-GB" sz="600" b="0" i="0" u="none" strike="noStrike" cap="none" normalizeH="0" baseline="0" dirty="0">
                  <a:ln>
                    <a:noFill/>
                  </a:ln>
                  <a:solidFill>
                    <a:srgbClr val="000000"/>
                  </a:solidFill>
                  <a:effectLst/>
                  <a:latin typeface="Arial" pitchFamily="34" charset="0"/>
                  <a:cs typeface="Arial" pitchFamily="34" charset="0"/>
                </a:endParaRPr>
              </a:p>
            </p:txBody>
          </p:sp>
          <p:sp>
            <p:nvSpPr>
              <p:cNvPr id="91" name="Oval 227">
                <a:extLst>
                  <a:ext uri="{FF2B5EF4-FFF2-40B4-BE49-F238E27FC236}">
                    <a16:creationId xmlns:a16="http://schemas.microsoft.com/office/drawing/2014/main" xmlns="" id="{1DE196ED-97E4-2248-B3CF-44568CEB6F86}"/>
                  </a:ext>
                </a:extLst>
              </p:cNvPr>
              <p:cNvSpPr/>
              <p:nvPr/>
            </p:nvSpPr>
            <p:spPr bwMode="auto">
              <a:xfrm>
                <a:off x="6301250" y="2317927"/>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0" bIns="108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a:ln>
                      <a:noFill/>
                    </a:ln>
                    <a:solidFill>
                      <a:srgbClr val="000000"/>
                    </a:solidFill>
                    <a:effectLst/>
                    <a:latin typeface="Arial" pitchFamily="34" charset="0"/>
                    <a:cs typeface="Arial" pitchFamily="34" charset="0"/>
                  </a:rPr>
                  <a:t>Savalou</a:t>
                </a:r>
                <a:endParaRPr kumimoji="0" lang="en-GB" sz="600" b="0" i="0" u="none" strike="noStrike" cap="none" normalizeH="0" baseline="0" dirty="0">
                  <a:ln>
                    <a:noFill/>
                  </a:ln>
                  <a:solidFill>
                    <a:srgbClr val="000000"/>
                  </a:solidFill>
                  <a:effectLst/>
                  <a:latin typeface="Arial" pitchFamily="34" charset="0"/>
                  <a:cs typeface="Arial" pitchFamily="34" charset="0"/>
                </a:endParaRPr>
              </a:p>
            </p:txBody>
          </p:sp>
          <p:sp>
            <p:nvSpPr>
              <p:cNvPr id="92" name="Oval 228">
                <a:extLst>
                  <a:ext uri="{FF2B5EF4-FFF2-40B4-BE49-F238E27FC236}">
                    <a16:creationId xmlns:a16="http://schemas.microsoft.com/office/drawing/2014/main" xmlns="" id="{E97DF18A-C09F-FE4B-A440-04BA2A84CB94}"/>
                  </a:ext>
                </a:extLst>
              </p:cNvPr>
              <p:cNvSpPr/>
              <p:nvPr/>
            </p:nvSpPr>
            <p:spPr bwMode="auto">
              <a:xfrm>
                <a:off x="6301250" y="2556310"/>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0" bIns="108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a:ln>
                      <a:noFill/>
                    </a:ln>
                    <a:solidFill>
                      <a:srgbClr val="000000"/>
                    </a:solidFill>
                    <a:effectLst/>
                    <a:latin typeface="Arial" pitchFamily="34" charset="0"/>
                    <a:cs typeface="Arial" pitchFamily="34" charset="0"/>
                  </a:rPr>
                  <a:t>Abomey</a:t>
                </a:r>
              </a:p>
            </p:txBody>
          </p:sp>
          <p:sp>
            <p:nvSpPr>
              <p:cNvPr id="93" name="Oval 229">
                <a:extLst>
                  <a:ext uri="{FF2B5EF4-FFF2-40B4-BE49-F238E27FC236}">
                    <a16:creationId xmlns:a16="http://schemas.microsoft.com/office/drawing/2014/main" xmlns="" id="{C4E30583-FE9C-9C41-BF50-7DD1F1303856}"/>
                  </a:ext>
                </a:extLst>
              </p:cNvPr>
              <p:cNvSpPr/>
              <p:nvPr/>
            </p:nvSpPr>
            <p:spPr bwMode="auto">
              <a:xfrm>
                <a:off x="6206000" y="2735031"/>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0" bIns="108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a:ln>
                      <a:noFill/>
                    </a:ln>
                    <a:solidFill>
                      <a:srgbClr val="000000"/>
                    </a:solidFill>
                    <a:effectLst/>
                    <a:latin typeface="Arial" pitchFamily="34" charset="0"/>
                    <a:cs typeface="Arial" pitchFamily="34" charset="0"/>
                  </a:rPr>
                  <a:t>Lokossa</a:t>
                </a:r>
                <a:endParaRPr kumimoji="0" lang="en-GB" sz="600" b="0" i="0" u="none" strike="noStrike" cap="none" normalizeH="0" baseline="0" dirty="0">
                  <a:ln>
                    <a:noFill/>
                  </a:ln>
                  <a:solidFill>
                    <a:srgbClr val="000000"/>
                  </a:solidFill>
                  <a:effectLst/>
                  <a:latin typeface="Arial" pitchFamily="34" charset="0"/>
                  <a:cs typeface="Arial" pitchFamily="34" charset="0"/>
                </a:endParaRPr>
              </a:p>
            </p:txBody>
          </p:sp>
          <p:sp>
            <p:nvSpPr>
              <p:cNvPr id="94" name="Oval 230">
                <a:extLst>
                  <a:ext uri="{FF2B5EF4-FFF2-40B4-BE49-F238E27FC236}">
                    <a16:creationId xmlns:a16="http://schemas.microsoft.com/office/drawing/2014/main" xmlns="" id="{9C594D2A-DAE0-244E-9015-D325ACB56B99}"/>
                  </a:ext>
                </a:extLst>
              </p:cNvPr>
              <p:cNvSpPr/>
              <p:nvPr/>
            </p:nvSpPr>
            <p:spPr bwMode="auto">
              <a:xfrm>
                <a:off x="6331214" y="2823930"/>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0" rIns="72000" bIns="7200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a:ln>
                      <a:noFill/>
                    </a:ln>
                    <a:solidFill>
                      <a:srgbClr val="000000"/>
                    </a:solidFill>
                    <a:effectLst/>
                    <a:latin typeface="Arial" pitchFamily="34" charset="0"/>
                    <a:cs typeface="Arial" pitchFamily="34" charset="0"/>
                  </a:rPr>
                  <a:t>Ouidah</a:t>
                </a:r>
                <a:endParaRPr kumimoji="0" lang="en-GB" sz="600" b="0" i="0" u="none" strike="noStrike" cap="none" normalizeH="0" baseline="0" dirty="0">
                  <a:ln>
                    <a:noFill/>
                  </a:ln>
                  <a:solidFill>
                    <a:srgbClr val="000000"/>
                  </a:solidFill>
                  <a:effectLst/>
                  <a:latin typeface="Arial" pitchFamily="34" charset="0"/>
                  <a:cs typeface="Arial" pitchFamily="34" charset="0"/>
                </a:endParaRPr>
              </a:p>
            </p:txBody>
          </p:sp>
          <p:sp>
            <p:nvSpPr>
              <p:cNvPr id="95" name="Oval 231">
                <a:extLst>
                  <a:ext uri="{FF2B5EF4-FFF2-40B4-BE49-F238E27FC236}">
                    <a16:creationId xmlns:a16="http://schemas.microsoft.com/office/drawing/2014/main" xmlns="" id="{7DC6BFA8-3EB5-F94A-B79A-2A189AA90ECF}"/>
                  </a:ext>
                </a:extLst>
              </p:cNvPr>
              <p:cNvSpPr/>
              <p:nvPr/>
            </p:nvSpPr>
            <p:spPr bwMode="auto">
              <a:xfrm>
                <a:off x="6426902" y="2813479"/>
                <a:ext cx="37924" cy="37990"/>
              </a:xfrm>
              <a:prstGeom prst="ellipse">
                <a:avLst/>
              </a:prstGeom>
              <a:solidFill>
                <a:schemeClr val="accent1"/>
              </a:solidFill>
              <a:ln w="9525" cap="flat" cmpd="sng" algn="ctr">
                <a:solidFill>
                  <a:schemeClr val="bg1"/>
                </a:solidFill>
                <a:prstDash val="solid"/>
                <a:round/>
                <a:headEnd type="none" w="med" len="med"/>
                <a:tailEnd type="none" w="med" len="med"/>
              </a:ln>
              <a:effectLst/>
            </p:spPr>
            <p:txBody>
              <a:bodyPr vert="horz" wrap="none" lIns="0" tIns="10800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600" b="0" i="0" u="none" strike="noStrike" cap="none" normalizeH="0" baseline="0" dirty="0" err="1">
                    <a:ln>
                      <a:noFill/>
                    </a:ln>
                    <a:solidFill>
                      <a:srgbClr val="000000"/>
                    </a:solidFill>
                    <a:effectLst/>
                    <a:latin typeface="Arial" pitchFamily="34" charset="0"/>
                    <a:cs typeface="Arial" pitchFamily="34" charset="0"/>
                  </a:rPr>
                  <a:t>Cotonou</a:t>
                </a:r>
                <a:endParaRPr kumimoji="0" lang="en-GB" sz="600" b="0" i="0" u="none" strike="noStrike" cap="none" normalizeH="0" baseline="0" dirty="0">
                  <a:ln>
                    <a:noFill/>
                  </a:ln>
                  <a:solidFill>
                    <a:srgbClr val="000000"/>
                  </a:solidFill>
                  <a:effectLst/>
                  <a:latin typeface="Arial" pitchFamily="34" charset="0"/>
                  <a:cs typeface="Arial" pitchFamily="34" charset="0"/>
                </a:endParaRPr>
              </a:p>
            </p:txBody>
          </p:sp>
          <p:sp>
            <p:nvSpPr>
              <p:cNvPr id="96" name="TextBox 84">
                <a:extLst>
                  <a:ext uri="{FF2B5EF4-FFF2-40B4-BE49-F238E27FC236}">
                    <a16:creationId xmlns:a16="http://schemas.microsoft.com/office/drawing/2014/main" xmlns="" id="{CC738C87-E97E-CB41-8FD1-44CA857DB6C4}"/>
                  </a:ext>
                </a:extLst>
              </p:cNvPr>
              <p:cNvSpPr txBox="1"/>
              <p:nvPr/>
            </p:nvSpPr>
            <p:spPr>
              <a:xfrm>
                <a:off x="5614375" y="959435"/>
                <a:ext cx="590226" cy="169277"/>
              </a:xfrm>
              <a:prstGeom prst="rect">
                <a:avLst/>
              </a:prstGeom>
              <a:noFill/>
            </p:spPr>
            <p:txBody>
              <a:bodyPr wrap="none" rtlCol="0">
                <a:spAutoFit/>
              </a:bodyPr>
              <a:lstStyle/>
              <a:p>
                <a:r>
                  <a:rPr lang="fr-FR" sz="500" b="1" dirty="0"/>
                  <a:t>Burkina-Faso</a:t>
                </a:r>
              </a:p>
            </p:txBody>
          </p:sp>
          <p:sp>
            <p:nvSpPr>
              <p:cNvPr id="97" name="TextBox 232">
                <a:extLst>
                  <a:ext uri="{FF2B5EF4-FFF2-40B4-BE49-F238E27FC236}">
                    <a16:creationId xmlns:a16="http://schemas.microsoft.com/office/drawing/2014/main" xmlns="" id="{2B67E6E5-C0DA-9C45-8F36-ED2FB3E68288}"/>
                  </a:ext>
                </a:extLst>
              </p:cNvPr>
              <p:cNvSpPr txBox="1"/>
              <p:nvPr/>
            </p:nvSpPr>
            <p:spPr>
              <a:xfrm>
                <a:off x="5423457" y="2135773"/>
                <a:ext cx="381836" cy="169277"/>
              </a:xfrm>
              <a:prstGeom prst="rect">
                <a:avLst/>
              </a:prstGeom>
              <a:noFill/>
            </p:spPr>
            <p:txBody>
              <a:bodyPr wrap="none" rtlCol="0">
                <a:spAutoFit/>
              </a:bodyPr>
              <a:lstStyle/>
              <a:p>
                <a:r>
                  <a:rPr lang="fr-FR" sz="500" b="1" dirty="0"/>
                  <a:t>Ghana</a:t>
                </a:r>
              </a:p>
            </p:txBody>
          </p:sp>
          <p:sp>
            <p:nvSpPr>
              <p:cNvPr id="98" name="TextBox 233">
                <a:extLst>
                  <a:ext uri="{FF2B5EF4-FFF2-40B4-BE49-F238E27FC236}">
                    <a16:creationId xmlns:a16="http://schemas.microsoft.com/office/drawing/2014/main" xmlns="" id="{3FCA70D9-DF50-E44B-8596-89A88F3D220A}"/>
                  </a:ext>
                </a:extLst>
              </p:cNvPr>
              <p:cNvSpPr txBox="1"/>
              <p:nvPr/>
            </p:nvSpPr>
            <p:spPr>
              <a:xfrm>
                <a:off x="5841538" y="1988190"/>
                <a:ext cx="338554" cy="169277"/>
              </a:xfrm>
              <a:prstGeom prst="rect">
                <a:avLst/>
              </a:prstGeom>
              <a:noFill/>
            </p:spPr>
            <p:txBody>
              <a:bodyPr wrap="none" rtlCol="0">
                <a:spAutoFit/>
              </a:bodyPr>
              <a:lstStyle/>
              <a:p>
                <a:r>
                  <a:rPr lang="fr-FR" sz="500" b="1" dirty="0"/>
                  <a:t>Togo</a:t>
                </a:r>
              </a:p>
            </p:txBody>
          </p:sp>
          <p:sp>
            <p:nvSpPr>
              <p:cNvPr id="99" name="TextBox 234">
                <a:extLst>
                  <a:ext uri="{FF2B5EF4-FFF2-40B4-BE49-F238E27FC236}">
                    <a16:creationId xmlns:a16="http://schemas.microsoft.com/office/drawing/2014/main" xmlns="" id="{F3294749-9E2E-B24D-AE39-E2D90D8B4600}"/>
                  </a:ext>
                </a:extLst>
              </p:cNvPr>
              <p:cNvSpPr txBox="1"/>
              <p:nvPr/>
            </p:nvSpPr>
            <p:spPr>
              <a:xfrm>
                <a:off x="6761728" y="1995167"/>
                <a:ext cx="401072" cy="169277"/>
              </a:xfrm>
              <a:prstGeom prst="rect">
                <a:avLst/>
              </a:prstGeom>
              <a:noFill/>
            </p:spPr>
            <p:txBody>
              <a:bodyPr wrap="none" rtlCol="0">
                <a:spAutoFit/>
              </a:bodyPr>
              <a:lstStyle/>
              <a:p>
                <a:r>
                  <a:rPr lang="fr-FR" sz="500" b="1" dirty="0"/>
                  <a:t>Nigéria</a:t>
                </a:r>
              </a:p>
            </p:txBody>
          </p:sp>
          <p:sp>
            <p:nvSpPr>
              <p:cNvPr id="100" name="TextBox 236">
                <a:extLst>
                  <a:ext uri="{FF2B5EF4-FFF2-40B4-BE49-F238E27FC236}">
                    <a16:creationId xmlns:a16="http://schemas.microsoft.com/office/drawing/2014/main" xmlns="" id="{47173821-0A82-9944-A923-23AB38A82885}"/>
                  </a:ext>
                </a:extLst>
              </p:cNvPr>
              <p:cNvSpPr txBox="1"/>
              <p:nvPr/>
            </p:nvSpPr>
            <p:spPr>
              <a:xfrm>
                <a:off x="6562721" y="2854766"/>
                <a:ext cx="606256" cy="169277"/>
              </a:xfrm>
              <a:prstGeom prst="rect">
                <a:avLst/>
              </a:prstGeom>
              <a:noFill/>
            </p:spPr>
            <p:txBody>
              <a:bodyPr wrap="none" rtlCol="0">
                <a:spAutoFit/>
              </a:bodyPr>
              <a:lstStyle/>
              <a:p>
                <a:r>
                  <a:rPr lang="fr-FR" sz="500" i="1" dirty="0">
                    <a:solidFill>
                      <a:srgbClr val="00B0F0"/>
                    </a:solidFill>
                  </a:rPr>
                  <a:t>Golfe du Bénin</a:t>
                </a:r>
              </a:p>
            </p:txBody>
          </p:sp>
        </p:grpSp>
      </p:grpSp>
      <p:grpSp>
        <p:nvGrpSpPr>
          <p:cNvPr id="180" name="Group 7">
            <a:extLst>
              <a:ext uri="{FF2B5EF4-FFF2-40B4-BE49-F238E27FC236}">
                <a16:creationId xmlns:a16="http://schemas.microsoft.com/office/drawing/2014/main" xmlns="" id="{B1C3DCA7-B58D-5243-A467-A921A3D17133}"/>
              </a:ext>
            </a:extLst>
          </p:cNvPr>
          <p:cNvGrpSpPr/>
          <p:nvPr>
            <p:custDataLst>
              <p:tags r:id="rId2"/>
            </p:custDataLst>
          </p:nvPr>
        </p:nvGrpSpPr>
        <p:grpSpPr>
          <a:xfrm>
            <a:off x="8754464" y="3562880"/>
            <a:ext cx="2465018" cy="3009281"/>
            <a:chOff x="2070485" y="1767688"/>
            <a:chExt cx="4037830" cy="4542626"/>
          </a:xfrm>
        </p:grpSpPr>
        <p:sp>
          <p:nvSpPr>
            <p:cNvPr id="181" name="Freeform 989">
              <a:extLst>
                <a:ext uri="{FF2B5EF4-FFF2-40B4-BE49-F238E27FC236}">
                  <a16:creationId xmlns:a16="http://schemas.microsoft.com/office/drawing/2014/main" xmlns="" id="{8531D90C-3F15-204E-90CF-EE9A2321F0E3}"/>
                </a:ext>
              </a:extLst>
            </p:cNvPr>
            <p:cNvSpPr>
              <a:spLocks/>
            </p:cNvSpPr>
            <p:nvPr/>
          </p:nvSpPr>
          <p:spPr bwMode="gray">
            <a:xfrm>
              <a:off x="4062162" y="5458381"/>
              <a:ext cx="965565" cy="851933"/>
            </a:xfrm>
            <a:custGeom>
              <a:avLst/>
              <a:gdLst>
                <a:gd name="T0" fmla="*/ 319 w 319"/>
                <a:gd name="T1" fmla="*/ 99 h 280"/>
                <a:gd name="T2" fmla="*/ 303 w 319"/>
                <a:gd name="T3" fmla="*/ 99 h 280"/>
                <a:gd name="T4" fmla="*/ 297 w 319"/>
                <a:gd name="T5" fmla="*/ 108 h 280"/>
                <a:gd name="T6" fmla="*/ 291 w 319"/>
                <a:gd name="T7" fmla="*/ 108 h 280"/>
                <a:gd name="T8" fmla="*/ 283 w 319"/>
                <a:gd name="T9" fmla="*/ 106 h 280"/>
                <a:gd name="T10" fmla="*/ 279 w 319"/>
                <a:gd name="T11" fmla="*/ 96 h 280"/>
                <a:gd name="T12" fmla="*/ 287 w 319"/>
                <a:gd name="T13" fmla="*/ 79 h 280"/>
                <a:gd name="T14" fmla="*/ 291 w 319"/>
                <a:gd name="T15" fmla="*/ 76 h 280"/>
                <a:gd name="T16" fmla="*/ 299 w 319"/>
                <a:gd name="T17" fmla="*/ 81 h 280"/>
                <a:gd name="T18" fmla="*/ 301 w 319"/>
                <a:gd name="T19" fmla="*/ 79 h 280"/>
                <a:gd name="T20" fmla="*/ 300 w 319"/>
                <a:gd name="T21" fmla="*/ 46 h 280"/>
                <a:gd name="T22" fmla="*/ 293 w 319"/>
                <a:gd name="T23" fmla="*/ 11 h 280"/>
                <a:gd name="T24" fmla="*/ 278 w 319"/>
                <a:gd name="T25" fmla="*/ 2 h 280"/>
                <a:gd name="T26" fmla="*/ 250 w 319"/>
                <a:gd name="T27" fmla="*/ 0 h 280"/>
                <a:gd name="T28" fmla="*/ 214 w 319"/>
                <a:gd name="T29" fmla="*/ 24 h 280"/>
                <a:gd name="T30" fmla="*/ 182 w 319"/>
                <a:gd name="T31" fmla="*/ 57 h 280"/>
                <a:gd name="T32" fmla="*/ 176 w 319"/>
                <a:gd name="T33" fmla="*/ 73 h 280"/>
                <a:gd name="T34" fmla="*/ 160 w 319"/>
                <a:gd name="T35" fmla="*/ 76 h 280"/>
                <a:gd name="T36" fmla="*/ 143 w 319"/>
                <a:gd name="T37" fmla="*/ 69 h 280"/>
                <a:gd name="T38" fmla="*/ 133 w 319"/>
                <a:gd name="T39" fmla="*/ 70 h 280"/>
                <a:gd name="T40" fmla="*/ 111 w 319"/>
                <a:gd name="T41" fmla="*/ 97 h 280"/>
                <a:gd name="T42" fmla="*/ 99 w 319"/>
                <a:gd name="T43" fmla="*/ 101 h 280"/>
                <a:gd name="T44" fmla="*/ 83 w 319"/>
                <a:gd name="T45" fmla="*/ 99 h 280"/>
                <a:gd name="T46" fmla="*/ 84 w 319"/>
                <a:gd name="T47" fmla="*/ 75 h 280"/>
                <a:gd name="T48" fmla="*/ 67 w 319"/>
                <a:gd name="T49" fmla="*/ 55 h 280"/>
                <a:gd name="T50" fmla="*/ 67 w 319"/>
                <a:gd name="T51" fmla="*/ 138 h 280"/>
                <a:gd name="T52" fmla="*/ 51 w 319"/>
                <a:gd name="T53" fmla="*/ 148 h 280"/>
                <a:gd name="T54" fmla="*/ 25 w 319"/>
                <a:gd name="T55" fmla="*/ 148 h 280"/>
                <a:gd name="T56" fmla="*/ 22 w 319"/>
                <a:gd name="T57" fmla="*/ 139 h 280"/>
                <a:gd name="T58" fmla="*/ 12 w 319"/>
                <a:gd name="T59" fmla="*/ 133 h 280"/>
                <a:gd name="T60" fmla="*/ 0 w 319"/>
                <a:gd name="T61" fmla="*/ 140 h 280"/>
                <a:gd name="T62" fmla="*/ 19 w 319"/>
                <a:gd name="T63" fmla="*/ 185 h 280"/>
                <a:gd name="T64" fmla="*/ 35 w 319"/>
                <a:gd name="T65" fmla="*/ 214 h 280"/>
                <a:gd name="T66" fmla="*/ 36 w 319"/>
                <a:gd name="T67" fmla="*/ 229 h 280"/>
                <a:gd name="T68" fmla="*/ 33 w 319"/>
                <a:gd name="T69" fmla="*/ 234 h 280"/>
                <a:gd name="T70" fmla="*/ 29 w 319"/>
                <a:gd name="T71" fmla="*/ 233 h 280"/>
                <a:gd name="T72" fmla="*/ 28 w 319"/>
                <a:gd name="T73" fmla="*/ 239 h 280"/>
                <a:gd name="T74" fmla="*/ 39 w 319"/>
                <a:gd name="T75" fmla="*/ 257 h 280"/>
                <a:gd name="T76" fmla="*/ 40 w 319"/>
                <a:gd name="T77" fmla="*/ 265 h 280"/>
                <a:gd name="T78" fmla="*/ 45 w 319"/>
                <a:gd name="T79" fmla="*/ 265 h 280"/>
                <a:gd name="T80" fmla="*/ 45 w 319"/>
                <a:gd name="T81" fmla="*/ 272 h 280"/>
                <a:gd name="T82" fmla="*/ 69 w 319"/>
                <a:gd name="T83" fmla="*/ 280 h 280"/>
                <a:gd name="T84" fmla="*/ 77 w 319"/>
                <a:gd name="T85" fmla="*/ 274 h 280"/>
                <a:gd name="T86" fmla="*/ 104 w 319"/>
                <a:gd name="T87" fmla="*/ 272 h 280"/>
                <a:gd name="T88" fmla="*/ 118 w 319"/>
                <a:gd name="T89" fmla="*/ 264 h 280"/>
                <a:gd name="T90" fmla="*/ 162 w 319"/>
                <a:gd name="T91" fmla="*/ 268 h 280"/>
                <a:gd name="T92" fmla="*/ 165 w 319"/>
                <a:gd name="T93" fmla="*/ 263 h 280"/>
                <a:gd name="T94" fmla="*/ 180 w 319"/>
                <a:gd name="T95" fmla="*/ 265 h 280"/>
                <a:gd name="T96" fmla="*/ 181 w 319"/>
                <a:gd name="T97" fmla="*/ 258 h 280"/>
                <a:gd name="T98" fmla="*/ 209 w 319"/>
                <a:gd name="T99" fmla="*/ 253 h 280"/>
                <a:gd name="T100" fmla="*/ 235 w 319"/>
                <a:gd name="T101" fmla="*/ 231 h 280"/>
                <a:gd name="T102" fmla="*/ 265 w 319"/>
                <a:gd name="T103" fmla="*/ 197 h 280"/>
                <a:gd name="T104" fmla="*/ 290 w 319"/>
                <a:gd name="T105" fmla="*/ 154 h 280"/>
                <a:gd name="T106" fmla="*/ 310 w 319"/>
                <a:gd name="T107" fmla="*/ 136 h 280"/>
                <a:gd name="T108" fmla="*/ 319 w 319"/>
                <a:gd name="T109" fmla="*/ 99 h 28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19" h="280">
                  <a:moveTo>
                    <a:pt x="319" y="99"/>
                  </a:moveTo>
                  <a:lnTo>
                    <a:pt x="303" y="99"/>
                  </a:lnTo>
                  <a:lnTo>
                    <a:pt x="297" y="108"/>
                  </a:lnTo>
                  <a:lnTo>
                    <a:pt x="291" y="108"/>
                  </a:lnTo>
                  <a:lnTo>
                    <a:pt x="283" y="106"/>
                  </a:lnTo>
                  <a:lnTo>
                    <a:pt x="279" y="96"/>
                  </a:lnTo>
                  <a:lnTo>
                    <a:pt x="287" y="79"/>
                  </a:lnTo>
                  <a:lnTo>
                    <a:pt x="291" y="76"/>
                  </a:lnTo>
                  <a:lnTo>
                    <a:pt x="299" y="81"/>
                  </a:lnTo>
                  <a:lnTo>
                    <a:pt x="301" y="79"/>
                  </a:lnTo>
                  <a:lnTo>
                    <a:pt x="300" y="46"/>
                  </a:lnTo>
                  <a:lnTo>
                    <a:pt x="293" y="11"/>
                  </a:lnTo>
                  <a:lnTo>
                    <a:pt x="278" y="2"/>
                  </a:lnTo>
                  <a:lnTo>
                    <a:pt x="250" y="0"/>
                  </a:lnTo>
                  <a:lnTo>
                    <a:pt x="214" y="24"/>
                  </a:lnTo>
                  <a:lnTo>
                    <a:pt x="182" y="57"/>
                  </a:lnTo>
                  <a:lnTo>
                    <a:pt x="176" y="73"/>
                  </a:lnTo>
                  <a:lnTo>
                    <a:pt x="160" y="76"/>
                  </a:lnTo>
                  <a:lnTo>
                    <a:pt x="143" y="69"/>
                  </a:lnTo>
                  <a:lnTo>
                    <a:pt x="133" y="70"/>
                  </a:lnTo>
                  <a:lnTo>
                    <a:pt x="111" y="97"/>
                  </a:lnTo>
                  <a:lnTo>
                    <a:pt x="99" y="101"/>
                  </a:lnTo>
                  <a:lnTo>
                    <a:pt x="83" y="99"/>
                  </a:lnTo>
                  <a:lnTo>
                    <a:pt x="84" y="75"/>
                  </a:lnTo>
                  <a:lnTo>
                    <a:pt x="67" y="55"/>
                  </a:lnTo>
                  <a:lnTo>
                    <a:pt x="67" y="138"/>
                  </a:lnTo>
                  <a:lnTo>
                    <a:pt x="51" y="148"/>
                  </a:lnTo>
                  <a:lnTo>
                    <a:pt x="25" y="148"/>
                  </a:lnTo>
                  <a:lnTo>
                    <a:pt x="22" y="139"/>
                  </a:lnTo>
                  <a:lnTo>
                    <a:pt x="12" y="133"/>
                  </a:lnTo>
                  <a:lnTo>
                    <a:pt x="0" y="140"/>
                  </a:lnTo>
                  <a:lnTo>
                    <a:pt x="19" y="185"/>
                  </a:lnTo>
                  <a:lnTo>
                    <a:pt x="35" y="214"/>
                  </a:lnTo>
                  <a:lnTo>
                    <a:pt x="36" y="229"/>
                  </a:lnTo>
                  <a:lnTo>
                    <a:pt x="33" y="234"/>
                  </a:lnTo>
                  <a:lnTo>
                    <a:pt x="29" y="233"/>
                  </a:lnTo>
                  <a:lnTo>
                    <a:pt x="28" y="239"/>
                  </a:lnTo>
                  <a:lnTo>
                    <a:pt x="39" y="257"/>
                  </a:lnTo>
                  <a:lnTo>
                    <a:pt x="40" y="265"/>
                  </a:lnTo>
                  <a:lnTo>
                    <a:pt x="45" y="265"/>
                  </a:lnTo>
                  <a:lnTo>
                    <a:pt x="45" y="272"/>
                  </a:lnTo>
                  <a:lnTo>
                    <a:pt x="69" y="280"/>
                  </a:lnTo>
                  <a:lnTo>
                    <a:pt x="77" y="274"/>
                  </a:lnTo>
                  <a:lnTo>
                    <a:pt x="104" y="272"/>
                  </a:lnTo>
                  <a:lnTo>
                    <a:pt x="118" y="264"/>
                  </a:lnTo>
                  <a:lnTo>
                    <a:pt x="162" y="268"/>
                  </a:lnTo>
                  <a:lnTo>
                    <a:pt x="165" y="263"/>
                  </a:lnTo>
                  <a:lnTo>
                    <a:pt x="180" y="265"/>
                  </a:lnTo>
                  <a:lnTo>
                    <a:pt x="181" y="258"/>
                  </a:lnTo>
                  <a:lnTo>
                    <a:pt x="209" y="253"/>
                  </a:lnTo>
                  <a:lnTo>
                    <a:pt x="235" y="231"/>
                  </a:lnTo>
                  <a:lnTo>
                    <a:pt x="265" y="197"/>
                  </a:lnTo>
                  <a:lnTo>
                    <a:pt x="290" y="154"/>
                  </a:lnTo>
                  <a:lnTo>
                    <a:pt x="310" y="136"/>
                  </a:lnTo>
                  <a:lnTo>
                    <a:pt x="319" y="99"/>
                  </a:lnTo>
                  <a:close/>
                </a:path>
              </a:pathLst>
            </a:custGeom>
            <a:solidFill>
              <a:srgbClr val="CBCBCB"/>
            </a:solidFill>
            <a:ln w="6350" cmpd="sng">
              <a:solidFill>
                <a:schemeClr val="bg1"/>
              </a:solidFill>
              <a:round/>
              <a:headEnd/>
              <a:tailEnd/>
            </a:ln>
          </p:spPr>
          <p:txBody>
            <a:bodyPr/>
            <a:lstStyle/>
            <a:p>
              <a:endParaRPr lang="en-GB" dirty="0"/>
            </a:p>
          </p:txBody>
        </p:sp>
        <p:grpSp>
          <p:nvGrpSpPr>
            <p:cNvPr id="182" name="Group 10">
              <a:extLst>
                <a:ext uri="{FF2B5EF4-FFF2-40B4-BE49-F238E27FC236}">
                  <a16:creationId xmlns:a16="http://schemas.microsoft.com/office/drawing/2014/main" xmlns="" id="{49F24029-DD9B-9B45-A341-C79184BBE164}"/>
                </a:ext>
              </a:extLst>
            </p:cNvPr>
            <p:cNvGrpSpPr/>
            <p:nvPr/>
          </p:nvGrpSpPr>
          <p:grpSpPr bwMode="gray">
            <a:xfrm>
              <a:off x="5046087" y="3082046"/>
              <a:ext cx="856141" cy="836546"/>
              <a:chOff x="5814462" y="4275515"/>
              <a:chExt cx="298544" cy="291804"/>
            </a:xfrm>
            <a:solidFill>
              <a:srgbClr val="CBCBCB"/>
            </a:solidFill>
          </p:grpSpPr>
          <p:sp>
            <p:nvSpPr>
              <p:cNvPr id="246" name="Freeform 6">
                <a:extLst>
                  <a:ext uri="{FF2B5EF4-FFF2-40B4-BE49-F238E27FC236}">
                    <a16:creationId xmlns:a16="http://schemas.microsoft.com/office/drawing/2014/main" xmlns="" id="{6684F56A-6A26-EC44-8868-929FDFC88074}"/>
                  </a:ext>
                </a:extLst>
              </p:cNvPr>
              <p:cNvSpPr>
                <a:spLocks/>
              </p:cNvSpPr>
              <p:nvPr/>
            </p:nvSpPr>
            <p:spPr bwMode="gray">
              <a:xfrm>
                <a:off x="5880912" y="4275515"/>
                <a:ext cx="130011" cy="114603"/>
              </a:xfrm>
              <a:custGeom>
                <a:avLst/>
                <a:gdLst>
                  <a:gd name="T0" fmla="*/ 18 w 135"/>
                  <a:gd name="T1" fmla="*/ 83 h 119"/>
                  <a:gd name="T2" fmla="*/ 22 w 135"/>
                  <a:gd name="T3" fmla="*/ 84 h 119"/>
                  <a:gd name="T4" fmla="*/ 31 w 135"/>
                  <a:gd name="T5" fmla="*/ 84 h 119"/>
                  <a:gd name="T6" fmla="*/ 48 w 135"/>
                  <a:gd name="T7" fmla="*/ 84 h 119"/>
                  <a:gd name="T8" fmla="*/ 73 w 135"/>
                  <a:gd name="T9" fmla="*/ 87 h 119"/>
                  <a:gd name="T10" fmla="*/ 96 w 135"/>
                  <a:gd name="T11" fmla="*/ 89 h 119"/>
                  <a:gd name="T12" fmla="*/ 103 w 135"/>
                  <a:gd name="T13" fmla="*/ 89 h 119"/>
                  <a:gd name="T14" fmla="*/ 124 w 135"/>
                  <a:gd name="T15" fmla="*/ 119 h 119"/>
                  <a:gd name="T16" fmla="*/ 135 w 135"/>
                  <a:gd name="T17" fmla="*/ 110 h 119"/>
                  <a:gd name="T18" fmla="*/ 131 w 135"/>
                  <a:gd name="T19" fmla="*/ 106 h 119"/>
                  <a:gd name="T20" fmla="*/ 112 w 135"/>
                  <a:gd name="T21" fmla="*/ 85 h 119"/>
                  <a:gd name="T22" fmla="*/ 97 w 135"/>
                  <a:gd name="T23" fmla="*/ 70 h 119"/>
                  <a:gd name="T24" fmla="*/ 85 w 135"/>
                  <a:gd name="T25" fmla="*/ 64 h 119"/>
                  <a:gd name="T26" fmla="*/ 76 w 135"/>
                  <a:gd name="T27" fmla="*/ 64 h 119"/>
                  <a:gd name="T28" fmla="*/ 64 w 135"/>
                  <a:gd name="T29" fmla="*/ 57 h 119"/>
                  <a:gd name="T30" fmla="*/ 58 w 135"/>
                  <a:gd name="T31" fmla="*/ 43 h 119"/>
                  <a:gd name="T32" fmla="*/ 54 w 135"/>
                  <a:gd name="T33" fmla="*/ 29 h 119"/>
                  <a:gd name="T34" fmla="*/ 50 w 135"/>
                  <a:gd name="T35" fmla="*/ 15 h 119"/>
                  <a:gd name="T36" fmla="*/ 47 w 135"/>
                  <a:gd name="T37" fmla="*/ 7 h 119"/>
                  <a:gd name="T38" fmla="*/ 43 w 135"/>
                  <a:gd name="T39" fmla="*/ 0 h 119"/>
                  <a:gd name="T40" fmla="*/ 26 w 135"/>
                  <a:gd name="T41" fmla="*/ 9 h 119"/>
                  <a:gd name="T42" fmla="*/ 12 w 135"/>
                  <a:gd name="T43" fmla="*/ 16 h 119"/>
                  <a:gd name="T44" fmla="*/ 8 w 135"/>
                  <a:gd name="T45" fmla="*/ 25 h 119"/>
                  <a:gd name="T46" fmla="*/ 0 w 135"/>
                  <a:gd name="T47" fmla="*/ 53 h 119"/>
                  <a:gd name="T48" fmla="*/ 0 w 135"/>
                  <a:gd name="T49" fmla="*/ 65 h 119"/>
                  <a:gd name="T50" fmla="*/ 11 w 135"/>
                  <a:gd name="T51" fmla="*/ 74 h 119"/>
                  <a:gd name="T52" fmla="*/ 18 w 135"/>
                  <a:gd name="T53" fmla="*/ 8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5" h="119">
                    <a:moveTo>
                      <a:pt x="18" y="83"/>
                    </a:moveTo>
                    <a:lnTo>
                      <a:pt x="22" y="84"/>
                    </a:lnTo>
                    <a:lnTo>
                      <a:pt x="31" y="84"/>
                    </a:lnTo>
                    <a:lnTo>
                      <a:pt x="48" y="84"/>
                    </a:lnTo>
                    <a:lnTo>
                      <a:pt x="73" y="87"/>
                    </a:lnTo>
                    <a:lnTo>
                      <a:pt x="96" y="89"/>
                    </a:lnTo>
                    <a:lnTo>
                      <a:pt x="103" y="89"/>
                    </a:lnTo>
                    <a:lnTo>
                      <a:pt x="124" y="119"/>
                    </a:lnTo>
                    <a:lnTo>
                      <a:pt x="135" y="110"/>
                    </a:lnTo>
                    <a:lnTo>
                      <a:pt x="131" y="106"/>
                    </a:lnTo>
                    <a:lnTo>
                      <a:pt x="112" y="85"/>
                    </a:lnTo>
                    <a:lnTo>
                      <a:pt x="97" y="70"/>
                    </a:lnTo>
                    <a:lnTo>
                      <a:pt x="85" y="64"/>
                    </a:lnTo>
                    <a:lnTo>
                      <a:pt x="76" y="64"/>
                    </a:lnTo>
                    <a:lnTo>
                      <a:pt x="64" y="57"/>
                    </a:lnTo>
                    <a:lnTo>
                      <a:pt x="58" y="43"/>
                    </a:lnTo>
                    <a:lnTo>
                      <a:pt x="54" y="29"/>
                    </a:lnTo>
                    <a:lnTo>
                      <a:pt x="50" y="15"/>
                    </a:lnTo>
                    <a:lnTo>
                      <a:pt x="47" y="7"/>
                    </a:lnTo>
                    <a:lnTo>
                      <a:pt x="43" y="0"/>
                    </a:lnTo>
                    <a:lnTo>
                      <a:pt x="26" y="9"/>
                    </a:lnTo>
                    <a:lnTo>
                      <a:pt x="12" y="16"/>
                    </a:lnTo>
                    <a:lnTo>
                      <a:pt x="8" y="25"/>
                    </a:lnTo>
                    <a:lnTo>
                      <a:pt x="0" y="53"/>
                    </a:lnTo>
                    <a:lnTo>
                      <a:pt x="0" y="65"/>
                    </a:lnTo>
                    <a:lnTo>
                      <a:pt x="11" y="74"/>
                    </a:lnTo>
                    <a:lnTo>
                      <a:pt x="18" y="83"/>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7" name="Freeform 7">
                <a:extLst>
                  <a:ext uri="{FF2B5EF4-FFF2-40B4-BE49-F238E27FC236}">
                    <a16:creationId xmlns:a16="http://schemas.microsoft.com/office/drawing/2014/main" xmlns="" id="{9B4BE594-6C09-6B40-8914-9BECFFC0C2F3}"/>
                  </a:ext>
                </a:extLst>
              </p:cNvPr>
              <p:cNvSpPr>
                <a:spLocks/>
              </p:cNvSpPr>
              <p:nvPr/>
            </p:nvSpPr>
            <p:spPr bwMode="gray">
              <a:xfrm>
                <a:off x="5814462" y="4338113"/>
                <a:ext cx="298544" cy="229206"/>
              </a:xfrm>
              <a:custGeom>
                <a:avLst/>
                <a:gdLst>
                  <a:gd name="T0" fmla="*/ 289 w 310"/>
                  <a:gd name="T1" fmla="*/ 144 h 238"/>
                  <a:gd name="T2" fmla="*/ 253 w 310"/>
                  <a:gd name="T3" fmla="*/ 130 h 238"/>
                  <a:gd name="T4" fmla="*/ 222 w 310"/>
                  <a:gd name="T5" fmla="*/ 115 h 238"/>
                  <a:gd name="T6" fmla="*/ 207 w 310"/>
                  <a:gd name="T7" fmla="*/ 97 h 238"/>
                  <a:gd name="T8" fmla="*/ 183 w 310"/>
                  <a:gd name="T9" fmla="*/ 85 h 238"/>
                  <a:gd name="T10" fmla="*/ 185 w 310"/>
                  <a:gd name="T11" fmla="*/ 68 h 238"/>
                  <a:gd name="T12" fmla="*/ 193 w 310"/>
                  <a:gd name="T13" fmla="*/ 54 h 238"/>
                  <a:gd name="T14" fmla="*/ 165 w 310"/>
                  <a:gd name="T15" fmla="*/ 24 h 238"/>
                  <a:gd name="T16" fmla="*/ 117 w 310"/>
                  <a:gd name="T17" fmla="*/ 19 h 238"/>
                  <a:gd name="T18" fmla="*/ 91 w 310"/>
                  <a:gd name="T19" fmla="*/ 19 h 238"/>
                  <a:gd name="T20" fmla="*/ 80 w 310"/>
                  <a:gd name="T21" fmla="*/ 9 h 238"/>
                  <a:gd name="T22" fmla="*/ 68 w 310"/>
                  <a:gd name="T23" fmla="*/ 31 h 238"/>
                  <a:gd name="T24" fmla="*/ 56 w 310"/>
                  <a:gd name="T25" fmla="*/ 49 h 238"/>
                  <a:gd name="T26" fmla="*/ 40 w 310"/>
                  <a:gd name="T27" fmla="*/ 67 h 238"/>
                  <a:gd name="T28" fmla="*/ 25 w 310"/>
                  <a:gd name="T29" fmla="*/ 91 h 238"/>
                  <a:gd name="T30" fmla="*/ 19 w 310"/>
                  <a:gd name="T31" fmla="*/ 134 h 238"/>
                  <a:gd name="T32" fmla="*/ 9 w 310"/>
                  <a:gd name="T33" fmla="*/ 135 h 238"/>
                  <a:gd name="T34" fmla="*/ 0 w 310"/>
                  <a:gd name="T35" fmla="*/ 139 h 238"/>
                  <a:gd name="T36" fmla="*/ 4 w 310"/>
                  <a:gd name="T37" fmla="*/ 150 h 238"/>
                  <a:gd name="T38" fmla="*/ 18 w 310"/>
                  <a:gd name="T39" fmla="*/ 159 h 238"/>
                  <a:gd name="T40" fmla="*/ 31 w 310"/>
                  <a:gd name="T41" fmla="*/ 171 h 238"/>
                  <a:gd name="T42" fmla="*/ 39 w 310"/>
                  <a:gd name="T43" fmla="*/ 184 h 238"/>
                  <a:gd name="T44" fmla="*/ 55 w 310"/>
                  <a:gd name="T45" fmla="*/ 200 h 238"/>
                  <a:gd name="T46" fmla="*/ 70 w 310"/>
                  <a:gd name="T47" fmla="*/ 216 h 238"/>
                  <a:gd name="T48" fmla="*/ 87 w 310"/>
                  <a:gd name="T49" fmla="*/ 225 h 238"/>
                  <a:gd name="T50" fmla="*/ 107 w 310"/>
                  <a:gd name="T51" fmla="*/ 236 h 238"/>
                  <a:gd name="T52" fmla="*/ 131 w 310"/>
                  <a:gd name="T53" fmla="*/ 237 h 238"/>
                  <a:gd name="T54" fmla="*/ 145 w 310"/>
                  <a:gd name="T55" fmla="*/ 229 h 238"/>
                  <a:gd name="T56" fmla="*/ 161 w 310"/>
                  <a:gd name="T57" fmla="*/ 225 h 238"/>
                  <a:gd name="T58" fmla="*/ 175 w 310"/>
                  <a:gd name="T59" fmla="*/ 233 h 238"/>
                  <a:gd name="T60" fmla="*/ 194 w 310"/>
                  <a:gd name="T61" fmla="*/ 224 h 238"/>
                  <a:gd name="T62" fmla="*/ 229 w 310"/>
                  <a:gd name="T63" fmla="*/ 209 h 238"/>
                  <a:gd name="T64" fmla="*/ 310 w 310"/>
                  <a:gd name="T65" fmla="*/ 147 h 238"/>
                  <a:gd name="T66" fmla="*/ 305 w 310"/>
                  <a:gd name="T67" fmla="*/ 14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0" h="238">
                    <a:moveTo>
                      <a:pt x="305" y="144"/>
                    </a:moveTo>
                    <a:lnTo>
                      <a:pt x="289" y="144"/>
                    </a:lnTo>
                    <a:lnTo>
                      <a:pt x="276" y="139"/>
                    </a:lnTo>
                    <a:lnTo>
                      <a:pt x="253" y="130"/>
                    </a:lnTo>
                    <a:lnTo>
                      <a:pt x="230" y="121"/>
                    </a:lnTo>
                    <a:lnTo>
                      <a:pt x="222" y="115"/>
                    </a:lnTo>
                    <a:lnTo>
                      <a:pt x="213" y="107"/>
                    </a:lnTo>
                    <a:lnTo>
                      <a:pt x="207" y="97"/>
                    </a:lnTo>
                    <a:lnTo>
                      <a:pt x="204" y="81"/>
                    </a:lnTo>
                    <a:lnTo>
                      <a:pt x="183" y="85"/>
                    </a:lnTo>
                    <a:lnTo>
                      <a:pt x="184" y="81"/>
                    </a:lnTo>
                    <a:lnTo>
                      <a:pt x="185" y="68"/>
                    </a:lnTo>
                    <a:lnTo>
                      <a:pt x="191" y="55"/>
                    </a:lnTo>
                    <a:lnTo>
                      <a:pt x="193" y="54"/>
                    </a:lnTo>
                    <a:lnTo>
                      <a:pt x="172" y="24"/>
                    </a:lnTo>
                    <a:lnTo>
                      <a:pt x="165" y="24"/>
                    </a:lnTo>
                    <a:lnTo>
                      <a:pt x="142" y="22"/>
                    </a:lnTo>
                    <a:lnTo>
                      <a:pt x="117" y="19"/>
                    </a:lnTo>
                    <a:lnTo>
                      <a:pt x="100" y="19"/>
                    </a:lnTo>
                    <a:lnTo>
                      <a:pt x="91" y="19"/>
                    </a:lnTo>
                    <a:lnTo>
                      <a:pt x="87" y="18"/>
                    </a:lnTo>
                    <a:lnTo>
                      <a:pt x="80" y="9"/>
                    </a:lnTo>
                    <a:lnTo>
                      <a:pt x="69" y="0"/>
                    </a:lnTo>
                    <a:lnTo>
                      <a:pt x="68" y="31"/>
                    </a:lnTo>
                    <a:lnTo>
                      <a:pt x="63" y="39"/>
                    </a:lnTo>
                    <a:lnTo>
                      <a:pt x="56" y="49"/>
                    </a:lnTo>
                    <a:lnTo>
                      <a:pt x="47" y="58"/>
                    </a:lnTo>
                    <a:lnTo>
                      <a:pt x="40" y="67"/>
                    </a:lnTo>
                    <a:lnTo>
                      <a:pt x="39" y="81"/>
                    </a:lnTo>
                    <a:lnTo>
                      <a:pt x="25" y="91"/>
                    </a:lnTo>
                    <a:lnTo>
                      <a:pt x="22" y="129"/>
                    </a:lnTo>
                    <a:lnTo>
                      <a:pt x="19" y="134"/>
                    </a:lnTo>
                    <a:lnTo>
                      <a:pt x="13" y="135"/>
                    </a:lnTo>
                    <a:lnTo>
                      <a:pt x="9" y="135"/>
                    </a:lnTo>
                    <a:lnTo>
                      <a:pt x="4" y="134"/>
                    </a:lnTo>
                    <a:lnTo>
                      <a:pt x="0" y="139"/>
                    </a:lnTo>
                    <a:lnTo>
                      <a:pt x="0" y="148"/>
                    </a:lnTo>
                    <a:lnTo>
                      <a:pt x="4" y="150"/>
                    </a:lnTo>
                    <a:lnTo>
                      <a:pt x="15" y="154"/>
                    </a:lnTo>
                    <a:lnTo>
                      <a:pt x="18" y="159"/>
                    </a:lnTo>
                    <a:lnTo>
                      <a:pt x="24" y="166"/>
                    </a:lnTo>
                    <a:lnTo>
                      <a:pt x="31" y="171"/>
                    </a:lnTo>
                    <a:lnTo>
                      <a:pt x="36" y="176"/>
                    </a:lnTo>
                    <a:lnTo>
                      <a:pt x="39" y="184"/>
                    </a:lnTo>
                    <a:lnTo>
                      <a:pt x="42" y="194"/>
                    </a:lnTo>
                    <a:lnTo>
                      <a:pt x="55" y="200"/>
                    </a:lnTo>
                    <a:lnTo>
                      <a:pt x="57" y="217"/>
                    </a:lnTo>
                    <a:lnTo>
                      <a:pt x="70" y="216"/>
                    </a:lnTo>
                    <a:lnTo>
                      <a:pt x="78" y="220"/>
                    </a:lnTo>
                    <a:lnTo>
                      <a:pt x="87" y="225"/>
                    </a:lnTo>
                    <a:lnTo>
                      <a:pt x="95" y="233"/>
                    </a:lnTo>
                    <a:lnTo>
                      <a:pt x="107" y="236"/>
                    </a:lnTo>
                    <a:lnTo>
                      <a:pt x="123" y="238"/>
                    </a:lnTo>
                    <a:lnTo>
                      <a:pt x="131" y="237"/>
                    </a:lnTo>
                    <a:lnTo>
                      <a:pt x="137" y="234"/>
                    </a:lnTo>
                    <a:lnTo>
                      <a:pt x="145" y="229"/>
                    </a:lnTo>
                    <a:lnTo>
                      <a:pt x="151" y="225"/>
                    </a:lnTo>
                    <a:lnTo>
                      <a:pt x="161" y="225"/>
                    </a:lnTo>
                    <a:lnTo>
                      <a:pt x="166" y="229"/>
                    </a:lnTo>
                    <a:lnTo>
                      <a:pt x="175" y="233"/>
                    </a:lnTo>
                    <a:lnTo>
                      <a:pt x="182" y="232"/>
                    </a:lnTo>
                    <a:lnTo>
                      <a:pt x="194" y="224"/>
                    </a:lnTo>
                    <a:lnTo>
                      <a:pt x="214" y="214"/>
                    </a:lnTo>
                    <a:lnTo>
                      <a:pt x="229" y="209"/>
                    </a:lnTo>
                    <a:lnTo>
                      <a:pt x="248" y="207"/>
                    </a:lnTo>
                    <a:lnTo>
                      <a:pt x="310" y="147"/>
                    </a:lnTo>
                    <a:lnTo>
                      <a:pt x="310" y="143"/>
                    </a:lnTo>
                    <a:lnTo>
                      <a:pt x="305" y="144"/>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83" name="Freeform 951">
              <a:extLst>
                <a:ext uri="{FF2B5EF4-FFF2-40B4-BE49-F238E27FC236}">
                  <a16:creationId xmlns:a16="http://schemas.microsoft.com/office/drawing/2014/main" xmlns="" id="{6AAC0173-263A-E34F-882D-B687C34474B4}"/>
                </a:ext>
              </a:extLst>
            </p:cNvPr>
            <p:cNvSpPr>
              <a:spLocks/>
            </p:cNvSpPr>
            <p:nvPr/>
          </p:nvSpPr>
          <p:spPr bwMode="gray">
            <a:xfrm>
              <a:off x="2600190" y="1782905"/>
              <a:ext cx="1189555" cy="1214002"/>
            </a:xfrm>
            <a:custGeom>
              <a:avLst/>
              <a:gdLst>
                <a:gd name="T0" fmla="*/ 141 w 393"/>
                <a:gd name="T1" fmla="*/ 43 h 399"/>
                <a:gd name="T2" fmla="*/ 168 w 393"/>
                <a:gd name="T3" fmla="*/ 29 h 399"/>
                <a:gd name="T4" fmla="*/ 191 w 393"/>
                <a:gd name="T5" fmla="*/ 15 h 399"/>
                <a:gd name="T6" fmla="*/ 262 w 393"/>
                <a:gd name="T7" fmla="*/ 6 h 399"/>
                <a:gd name="T8" fmla="*/ 289 w 393"/>
                <a:gd name="T9" fmla="*/ 0 h 399"/>
                <a:gd name="T10" fmla="*/ 306 w 393"/>
                <a:gd name="T11" fmla="*/ 0 h 399"/>
                <a:gd name="T12" fmla="*/ 334 w 393"/>
                <a:gd name="T13" fmla="*/ 4 h 399"/>
                <a:gd name="T14" fmla="*/ 329 w 393"/>
                <a:gd name="T15" fmla="*/ 16 h 399"/>
                <a:gd name="T16" fmla="*/ 329 w 393"/>
                <a:gd name="T17" fmla="*/ 46 h 399"/>
                <a:gd name="T18" fmla="*/ 308 w 393"/>
                <a:gd name="T19" fmla="*/ 75 h 399"/>
                <a:gd name="T20" fmla="*/ 321 w 393"/>
                <a:gd name="T21" fmla="*/ 95 h 399"/>
                <a:gd name="T22" fmla="*/ 340 w 393"/>
                <a:gd name="T23" fmla="*/ 118 h 399"/>
                <a:gd name="T24" fmla="*/ 342 w 393"/>
                <a:gd name="T25" fmla="*/ 168 h 399"/>
                <a:gd name="T26" fmla="*/ 354 w 393"/>
                <a:gd name="T27" fmla="*/ 214 h 399"/>
                <a:gd name="T28" fmla="*/ 345 w 393"/>
                <a:gd name="T29" fmla="*/ 249 h 399"/>
                <a:gd name="T30" fmla="*/ 359 w 393"/>
                <a:gd name="T31" fmla="*/ 279 h 399"/>
                <a:gd name="T32" fmla="*/ 384 w 393"/>
                <a:gd name="T33" fmla="*/ 289 h 399"/>
                <a:gd name="T34" fmla="*/ 318 w 393"/>
                <a:gd name="T35" fmla="*/ 356 h 399"/>
                <a:gd name="T36" fmla="*/ 246 w 393"/>
                <a:gd name="T37" fmla="*/ 395 h 399"/>
                <a:gd name="T38" fmla="*/ 226 w 393"/>
                <a:gd name="T39" fmla="*/ 397 h 399"/>
                <a:gd name="T40" fmla="*/ 201 w 393"/>
                <a:gd name="T41" fmla="*/ 371 h 399"/>
                <a:gd name="T42" fmla="*/ 188 w 393"/>
                <a:gd name="T43" fmla="*/ 360 h 399"/>
                <a:gd name="T44" fmla="*/ 71 w 393"/>
                <a:gd name="T45" fmla="*/ 275 h 399"/>
                <a:gd name="T46" fmla="*/ 0 w 393"/>
                <a:gd name="T47" fmla="*/ 216 h 399"/>
                <a:gd name="T48" fmla="*/ 8 w 393"/>
                <a:gd name="T49" fmla="*/ 184 h 399"/>
                <a:gd name="T50" fmla="*/ 37 w 393"/>
                <a:gd name="T51" fmla="*/ 174 h 399"/>
                <a:gd name="T52" fmla="*/ 57 w 393"/>
                <a:gd name="T53" fmla="*/ 167 h 399"/>
                <a:gd name="T54" fmla="*/ 95 w 393"/>
                <a:gd name="T55" fmla="*/ 142 h 399"/>
                <a:gd name="T56" fmla="*/ 92 w 393"/>
                <a:gd name="T57" fmla="*/ 127 h 399"/>
                <a:gd name="T58" fmla="*/ 110 w 393"/>
                <a:gd name="T59" fmla="*/ 117 h 399"/>
                <a:gd name="T60" fmla="*/ 142 w 393"/>
                <a:gd name="T61" fmla="*/ 111 h 399"/>
                <a:gd name="T62" fmla="*/ 135 w 393"/>
                <a:gd name="T63" fmla="*/ 95 h 399"/>
                <a:gd name="T64" fmla="*/ 123 w 393"/>
                <a:gd name="T65" fmla="*/ 48 h 39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3" h="399">
                  <a:moveTo>
                    <a:pt x="128" y="48"/>
                  </a:moveTo>
                  <a:lnTo>
                    <a:pt x="141" y="43"/>
                  </a:lnTo>
                  <a:lnTo>
                    <a:pt x="151" y="32"/>
                  </a:lnTo>
                  <a:lnTo>
                    <a:pt x="168" y="29"/>
                  </a:lnTo>
                  <a:lnTo>
                    <a:pt x="173" y="23"/>
                  </a:lnTo>
                  <a:lnTo>
                    <a:pt x="191" y="15"/>
                  </a:lnTo>
                  <a:lnTo>
                    <a:pt x="243" y="5"/>
                  </a:lnTo>
                  <a:lnTo>
                    <a:pt x="262" y="6"/>
                  </a:lnTo>
                  <a:lnTo>
                    <a:pt x="269" y="10"/>
                  </a:lnTo>
                  <a:lnTo>
                    <a:pt x="289" y="0"/>
                  </a:lnTo>
                  <a:lnTo>
                    <a:pt x="301" y="5"/>
                  </a:lnTo>
                  <a:lnTo>
                    <a:pt x="306" y="0"/>
                  </a:lnTo>
                  <a:lnTo>
                    <a:pt x="318" y="6"/>
                  </a:lnTo>
                  <a:lnTo>
                    <a:pt x="334" y="4"/>
                  </a:lnTo>
                  <a:lnTo>
                    <a:pt x="325" y="14"/>
                  </a:lnTo>
                  <a:lnTo>
                    <a:pt x="329" y="16"/>
                  </a:lnTo>
                  <a:lnTo>
                    <a:pt x="326" y="30"/>
                  </a:lnTo>
                  <a:lnTo>
                    <a:pt x="329" y="46"/>
                  </a:lnTo>
                  <a:lnTo>
                    <a:pt x="325" y="60"/>
                  </a:lnTo>
                  <a:lnTo>
                    <a:pt x="308" y="75"/>
                  </a:lnTo>
                  <a:lnTo>
                    <a:pt x="312" y="91"/>
                  </a:lnTo>
                  <a:lnTo>
                    <a:pt x="321" y="95"/>
                  </a:lnTo>
                  <a:lnTo>
                    <a:pt x="324" y="109"/>
                  </a:lnTo>
                  <a:lnTo>
                    <a:pt x="340" y="118"/>
                  </a:lnTo>
                  <a:lnTo>
                    <a:pt x="348" y="158"/>
                  </a:lnTo>
                  <a:lnTo>
                    <a:pt x="342" y="168"/>
                  </a:lnTo>
                  <a:lnTo>
                    <a:pt x="351" y="181"/>
                  </a:lnTo>
                  <a:lnTo>
                    <a:pt x="354" y="214"/>
                  </a:lnTo>
                  <a:lnTo>
                    <a:pt x="352" y="243"/>
                  </a:lnTo>
                  <a:lnTo>
                    <a:pt x="345" y="249"/>
                  </a:lnTo>
                  <a:lnTo>
                    <a:pt x="356" y="267"/>
                  </a:lnTo>
                  <a:lnTo>
                    <a:pt x="359" y="279"/>
                  </a:lnTo>
                  <a:lnTo>
                    <a:pt x="363" y="283"/>
                  </a:lnTo>
                  <a:lnTo>
                    <a:pt x="384" y="289"/>
                  </a:lnTo>
                  <a:lnTo>
                    <a:pt x="393" y="306"/>
                  </a:lnTo>
                  <a:lnTo>
                    <a:pt x="318" y="356"/>
                  </a:lnTo>
                  <a:lnTo>
                    <a:pt x="275" y="388"/>
                  </a:lnTo>
                  <a:lnTo>
                    <a:pt x="246" y="395"/>
                  </a:lnTo>
                  <a:lnTo>
                    <a:pt x="230" y="399"/>
                  </a:lnTo>
                  <a:lnTo>
                    <a:pt x="226" y="397"/>
                  </a:lnTo>
                  <a:lnTo>
                    <a:pt x="227" y="381"/>
                  </a:lnTo>
                  <a:lnTo>
                    <a:pt x="201" y="371"/>
                  </a:lnTo>
                  <a:lnTo>
                    <a:pt x="196" y="364"/>
                  </a:lnTo>
                  <a:lnTo>
                    <a:pt x="188" y="360"/>
                  </a:lnTo>
                  <a:lnTo>
                    <a:pt x="187" y="354"/>
                  </a:lnTo>
                  <a:lnTo>
                    <a:pt x="71" y="275"/>
                  </a:lnTo>
                  <a:lnTo>
                    <a:pt x="0" y="226"/>
                  </a:lnTo>
                  <a:lnTo>
                    <a:pt x="0" y="216"/>
                  </a:lnTo>
                  <a:lnTo>
                    <a:pt x="0" y="191"/>
                  </a:lnTo>
                  <a:lnTo>
                    <a:pt x="8" y="184"/>
                  </a:lnTo>
                  <a:lnTo>
                    <a:pt x="29" y="173"/>
                  </a:lnTo>
                  <a:lnTo>
                    <a:pt x="37" y="174"/>
                  </a:lnTo>
                  <a:lnTo>
                    <a:pt x="40" y="169"/>
                  </a:lnTo>
                  <a:lnTo>
                    <a:pt x="57" y="167"/>
                  </a:lnTo>
                  <a:lnTo>
                    <a:pt x="73" y="152"/>
                  </a:lnTo>
                  <a:lnTo>
                    <a:pt x="95" y="142"/>
                  </a:lnTo>
                  <a:lnTo>
                    <a:pt x="92" y="137"/>
                  </a:lnTo>
                  <a:lnTo>
                    <a:pt x="92" y="127"/>
                  </a:lnTo>
                  <a:lnTo>
                    <a:pt x="108" y="123"/>
                  </a:lnTo>
                  <a:lnTo>
                    <a:pt x="110" y="117"/>
                  </a:lnTo>
                  <a:lnTo>
                    <a:pt x="143" y="115"/>
                  </a:lnTo>
                  <a:lnTo>
                    <a:pt x="142" y="111"/>
                  </a:lnTo>
                  <a:lnTo>
                    <a:pt x="145" y="107"/>
                  </a:lnTo>
                  <a:lnTo>
                    <a:pt x="135" y="95"/>
                  </a:lnTo>
                  <a:lnTo>
                    <a:pt x="133" y="55"/>
                  </a:lnTo>
                  <a:lnTo>
                    <a:pt x="123" y="48"/>
                  </a:lnTo>
                  <a:lnTo>
                    <a:pt x="128" y="48"/>
                  </a:lnTo>
                  <a:close/>
                </a:path>
              </a:pathLst>
            </a:custGeom>
            <a:solidFill>
              <a:srgbClr val="CBCBCB"/>
            </a:solidFill>
            <a:ln w="6350" cmpd="sng">
              <a:solidFill>
                <a:schemeClr val="bg1"/>
              </a:solidFill>
              <a:round/>
              <a:headEnd/>
              <a:tailEnd/>
            </a:ln>
          </p:spPr>
          <p:txBody>
            <a:bodyPr/>
            <a:lstStyle/>
            <a:p>
              <a:endParaRPr lang="en-GB" dirty="0"/>
            </a:p>
          </p:txBody>
        </p:sp>
        <p:sp>
          <p:nvSpPr>
            <p:cNvPr id="184" name="Freeform 952">
              <a:extLst>
                <a:ext uri="{FF2B5EF4-FFF2-40B4-BE49-F238E27FC236}">
                  <a16:creationId xmlns:a16="http://schemas.microsoft.com/office/drawing/2014/main" xmlns="" id="{AB121ABF-57B8-A443-B7AD-CEA23555F298}"/>
                </a:ext>
              </a:extLst>
            </p:cNvPr>
            <p:cNvSpPr>
              <a:spLocks/>
            </p:cNvSpPr>
            <p:nvPr/>
          </p:nvSpPr>
          <p:spPr bwMode="gray">
            <a:xfrm>
              <a:off x="3780666" y="4472574"/>
              <a:ext cx="738553" cy="733270"/>
            </a:xfrm>
            <a:custGeom>
              <a:avLst/>
              <a:gdLst>
                <a:gd name="T0" fmla="*/ 0 w 244"/>
                <a:gd name="T1" fmla="*/ 227 h 241"/>
                <a:gd name="T2" fmla="*/ 1 w 244"/>
                <a:gd name="T3" fmla="*/ 199 h 241"/>
                <a:gd name="T4" fmla="*/ 15 w 244"/>
                <a:gd name="T5" fmla="*/ 156 h 241"/>
                <a:gd name="T6" fmla="*/ 25 w 244"/>
                <a:gd name="T7" fmla="*/ 138 h 241"/>
                <a:gd name="T8" fmla="*/ 38 w 244"/>
                <a:gd name="T9" fmla="*/ 125 h 241"/>
                <a:gd name="T10" fmla="*/ 40 w 244"/>
                <a:gd name="T11" fmla="*/ 102 h 241"/>
                <a:gd name="T12" fmla="*/ 40 w 244"/>
                <a:gd name="T13" fmla="*/ 92 h 241"/>
                <a:gd name="T14" fmla="*/ 32 w 244"/>
                <a:gd name="T15" fmla="*/ 83 h 241"/>
                <a:gd name="T16" fmla="*/ 28 w 244"/>
                <a:gd name="T17" fmla="*/ 66 h 241"/>
                <a:gd name="T18" fmla="*/ 32 w 244"/>
                <a:gd name="T19" fmla="*/ 59 h 241"/>
                <a:gd name="T20" fmla="*/ 30 w 244"/>
                <a:gd name="T21" fmla="*/ 48 h 241"/>
                <a:gd name="T22" fmla="*/ 14 w 244"/>
                <a:gd name="T23" fmla="*/ 9 h 241"/>
                <a:gd name="T24" fmla="*/ 32 w 244"/>
                <a:gd name="T25" fmla="*/ 1 h 241"/>
                <a:gd name="T26" fmla="*/ 89 w 244"/>
                <a:gd name="T27" fmla="*/ 0 h 241"/>
                <a:gd name="T28" fmla="*/ 97 w 244"/>
                <a:gd name="T29" fmla="*/ 6 h 241"/>
                <a:gd name="T30" fmla="*/ 103 w 244"/>
                <a:gd name="T31" fmla="*/ 30 h 241"/>
                <a:gd name="T32" fmla="*/ 119 w 244"/>
                <a:gd name="T33" fmla="*/ 45 h 241"/>
                <a:gd name="T34" fmla="*/ 148 w 244"/>
                <a:gd name="T35" fmla="*/ 41 h 241"/>
                <a:gd name="T36" fmla="*/ 154 w 244"/>
                <a:gd name="T37" fmla="*/ 24 h 241"/>
                <a:gd name="T38" fmla="*/ 178 w 244"/>
                <a:gd name="T39" fmla="*/ 21 h 241"/>
                <a:gd name="T40" fmla="*/ 177 w 244"/>
                <a:gd name="T41" fmla="*/ 29 h 241"/>
                <a:gd name="T42" fmla="*/ 194 w 244"/>
                <a:gd name="T43" fmla="*/ 29 h 241"/>
                <a:gd name="T44" fmla="*/ 196 w 244"/>
                <a:gd name="T45" fmla="*/ 34 h 241"/>
                <a:gd name="T46" fmla="*/ 197 w 244"/>
                <a:gd name="T47" fmla="*/ 71 h 241"/>
                <a:gd name="T48" fmla="*/ 206 w 244"/>
                <a:gd name="T49" fmla="*/ 92 h 241"/>
                <a:gd name="T50" fmla="*/ 200 w 244"/>
                <a:gd name="T51" fmla="*/ 103 h 241"/>
                <a:gd name="T52" fmla="*/ 206 w 244"/>
                <a:gd name="T53" fmla="*/ 107 h 241"/>
                <a:gd name="T54" fmla="*/ 211 w 244"/>
                <a:gd name="T55" fmla="*/ 100 h 241"/>
                <a:gd name="T56" fmla="*/ 241 w 244"/>
                <a:gd name="T57" fmla="*/ 98 h 241"/>
                <a:gd name="T58" fmla="*/ 239 w 244"/>
                <a:gd name="T59" fmla="*/ 137 h 241"/>
                <a:gd name="T60" fmla="*/ 244 w 244"/>
                <a:gd name="T61" fmla="*/ 140 h 241"/>
                <a:gd name="T62" fmla="*/ 201 w 244"/>
                <a:gd name="T63" fmla="*/ 140 h 241"/>
                <a:gd name="T64" fmla="*/ 201 w 244"/>
                <a:gd name="T65" fmla="*/ 211 h 241"/>
                <a:gd name="T66" fmla="*/ 225 w 244"/>
                <a:gd name="T67" fmla="*/ 232 h 241"/>
                <a:gd name="T68" fmla="*/ 191 w 244"/>
                <a:gd name="T69" fmla="*/ 241 h 241"/>
                <a:gd name="T70" fmla="*/ 164 w 244"/>
                <a:gd name="T71" fmla="*/ 236 h 241"/>
                <a:gd name="T72" fmla="*/ 144 w 244"/>
                <a:gd name="T73" fmla="*/ 236 h 241"/>
                <a:gd name="T74" fmla="*/ 129 w 244"/>
                <a:gd name="T75" fmla="*/ 226 h 241"/>
                <a:gd name="T76" fmla="*/ 43 w 244"/>
                <a:gd name="T77" fmla="*/ 227 h 241"/>
                <a:gd name="T78" fmla="*/ 29 w 244"/>
                <a:gd name="T79" fmla="*/ 217 h 241"/>
                <a:gd name="T80" fmla="*/ 21 w 244"/>
                <a:gd name="T81" fmla="*/ 217 h 241"/>
                <a:gd name="T82" fmla="*/ 11 w 244"/>
                <a:gd name="T83" fmla="*/ 223 h 241"/>
                <a:gd name="T84" fmla="*/ 9 w 244"/>
                <a:gd name="T85" fmla="*/ 221 h 241"/>
                <a:gd name="T86" fmla="*/ 0 w 244"/>
                <a:gd name="T87" fmla="*/ 227 h 2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44" h="241">
                  <a:moveTo>
                    <a:pt x="0" y="227"/>
                  </a:moveTo>
                  <a:lnTo>
                    <a:pt x="1" y="199"/>
                  </a:lnTo>
                  <a:lnTo>
                    <a:pt x="15" y="156"/>
                  </a:lnTo>
                  <a:lnTo>
                    <a:pt x="25" y="138"/>
                  </a:lnTo>
                  <a:lnTo>
                    <a:pt x="38" y="125"/>
                  </a:lnTo>
                  <a:lnTo>
                    <a:pt x="40" y="102"/>
                  </a:lnTo>
                  <a:lnTo>
                    <a:pt x="40" y="92"/>
                  </a:lnTo>
                  <a:lnTo>
                    <a:pt x="32" y="83"/>
                  </a:lnTo>
                  <a:lnTo>
                    <a:pt x="28" y="66"/>
                  </a:lnTo>
                  <a:lnTo>
                    <a:pt x="32" y="59"/>
                  </a:lnTo>
                  <a:lnTo>
                    <a:pt x="30" y="48"/>
                  </a:lnTo>
                  <a:lnTo>
                    <a:pt x="14" y="9"/>
                  </a:lnTo>
                  <a:lnTo>
                    <a:pt x="32" y="1"/>
                  </a:lnTo>
                  <a:lnTo>
                    <a:pt x="89" y="0"/>
                  </a:lnTo>
                  <a:lnTo>
                    <a:pt x="97" y="6"/>
                  </a:lnTo>
                  <a:lnTo>
                    <a:pt x="103" y="30"/>
                  </a:lnTo>
                  <a:lnTo>
                    <a:pt x="119" y="45"/>
                  </a:lnTo>
                  <a:lnTo>
                    <a:pt x="148" y="41"/>
                  </a:lnTo>
                  <a:lnTo>
                    <a:pt x="154" y="24"/>
                  </a:lnTo>
                  <a:lnTo>
                    <a:pt x="178" y="21"/>
                  </a:lnTo>
                  <a:lnTo>
                    <a:pt x="177" y="29"/>
                  </a:lnTo>
                  <a:lnTo>
                    <a:pt x="194" y="29"/>
                  </a:lnTo>
                  <a:lnTo>
                    <a:pt x="196" y="34"/>
                  </a:lnTo>
                  <a:lnTo>
                    <a:pt x="197" y="71"/>
                  </a:lnTo>
                  <a:lnTo>
                    <a:pt x="206" y="92"/>
                  </a:lnTo>
                  <a:lnTo>
                    <a:pt x="200" y="103"/>
                  </a:lnTo>
                  <a:lnTo>
                    <a:pt x="206" y="107"/>
                  </a:lnTo>
                  <a:lnTo>
                    <a:pt x="211" y="100"/>
                  </a:lnTo>
                  <a:lnTo>
                    <a:pt x="241" y="98"/>
                  </a:lnTo>
                  <a:lnTo>
                    <a:pt x="239" y="137"/>
                  </a:lnTo>
                  <a:lnTo>
                    <a:pt x="244" y="140"/>
                  </a:lnTo>
                  <a:lnTo>
                    <a:pt x="201" y="140"/>
                  </a:lnTo>
                  <a:lnTo>
                    <a:pt x="201" y="211"/>
                  </a:lnTo>
                  <a:lnTo>
                    <a:pt x="225" y="232"/>
                  </a:lnTo>
                  <a:lnTo>
                    <a:pt x="191" y="241"/>
                  </a:lnTo>
                  <a:lnTo>
                    <a:pt x="164" y="236"/>
                  </a:lnTo>
                  <a:lnTo>
                    <a:pt x="144" y="236"/>
                  </a:lnTo>
                  <a:lnTo>
                    <a:pt x="129" y="226"/>
                  </a:lnTo>
                  <a:lnTo>
                    <a:pt x="43" y="227"/>
                  </a:lnTo>
                  <a:lnTo>
                    <a:pt x="29" y="217"/>
                  </a:lnTo>
                  <a:lnTo>
                    <a:pt x="21" y="217"/>
                  </a:lnTo>
                  <a:lnTo>
                    <a:pt x="11" y="223"/>
                  </a:lnTo>
                  <a:lnTo>
                    <a:pt x="9" y="221"/>
                  </a:lnTo>
                  <a:lnTo>
                    <a:pt x="0" y="227"/>
                  </a:lnTo>
                  <a:close/>
                </a:path>
              </a:pathLst>
            </a:custGeom>
            <a:solidFill>
              <a:srgbClr val="CBCBCB"/>
            </a:solidFill>
            <a:ln w="6350" cmpd="sng">
              <a:solidFill>
                <a:schemeClr val="bg1"/>
              </a:solidFill>
              <a:round/>
              <a:headEnd/>
              <a:tailEnd/>
            </a:ln>
          </p:spPr>
          <p:txBody>
            <a:bodyPr/>
            <a:lstStyle/>
            <a:p>
              <a:endParaRPr lang="en-GB" dirty="0"/>
            </a:p>
          </p:txBody>
        </p:sp>
        <p:sp>
          <p:nvSpPr>
            <p:cNvPr id="185" name="Freeform 953">
              <a:extLst>
                <a:ext uri="{FF2B5EF4-FFF2-40B4-BE49-F238E27FC236}">
                  <a16:creationId xmlns:a16="http://schemas.microsoft.com/office/drawing/2014/main" xmlns="" id="{9C1ED4A4-9F9B-8D40-9ED5-41000FA4F2FD}"/>
                </a:ext>
              </a:extLst>
            </p:cNvPr>
            <p:cNvSpPr>
              <a:spLocks/>
            </p:cNvSpPr>
            <p:nvPr/>
          </p:nvSpPr>
          <p:spPr bwMode="gray">
            <a:xfrm>
              <a:off x="3804878" y="4390423"/>
              <a:ext cx="54484" cy="85193"/>
            </a:xfrm>
            <a:custGeom>
              <a:avLst/>
              <a:gdLst>
                <a:gd name="T0" fmla="*/ 6 w 18"/>
                <a:gd name="T1" fmla="*/ 28 h 28"/>
                <a:gd name="T2" fmla="*/ 0 w 18"/>
                <a:gd name="T3" fmla="*/ 12 h 28"/>
                <a:gd name="T4" fmla="*/ 13 w 18"/>
                <a:gd name="T5" fmla="*/ 0 h 28"/>
                <a:gd name="T6" fmla="*/ 18 w 18"/>
                <a:gd name="T7" fmla="*/ 5 h 28"/>
                <a:gd name="T8" fmla="*/ 11 w 18"/>
                <a:gd name="T9" fmla="*/ 11 h 28"/>
                <a:gd name="T10" fmla="*/ 9 w 18"/>
                <a:gd name="T11" fmla="*/ 27 h 28"/>
                <a:gd name="T12" fmla="*/ 6 w 18"/>
                <a:gd name="T13" fmla="*/ 28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8">
                  <a:moveTo>
                    <a:pt x="6" y="28"/>
                  </a:moveTo>
                  <a:lnTo>
                    <a:pt x="0" y="12"/>
                  </a:lnTo>
                  <a:lnTo>
                    <a:pt x="13" y="0"/>
                  </a:lnTo>
                  <a:lnTo>
                    <a:pt x="18" y="5"/>
                  </a:lnTo>
                  <a:lnTo>
                    <a:pt x="11" y="11"/>
                  </a:lnTo>
                  <a:lnTo>
                    <a:pt x="9" y="27"/>
                  </a:lnTo>
                  <a:lnTo>
                    <a:pt x="6" y="28"/>
                  </a:lnTo>
                  <a:close/>
                </a:path>
              </a:pathLst>
            </a:custGeom>
            <a:solidFill>
              <a:srgbClr val="CBCBCB"/>
            </a:solidFill>
            <a:ln w="6350" cmpd="sng">
              <a:solidFill>
                <a:schemeClr val="bg1"/>
              </a:solidFill>
              <a:round/>
              <a:headEnd/>
              <a:tailEnd/>
            </a:ln>
          </p:spPr>
          <p:txBody>
            <a:bodyPr/>
            <a:lstStyle/>
            <a:p>
              <a:endParaRPr lang="en-GB" dirty="0"/>
            </a:p>
          </p:txBody>
        </p:sp>
        <p:sp>
          <p:nvSpPr>
            <p:cNvPr id="186" name="Freeform 954">
              <a:extLst>
                <a:ext uri="{FF2B5EF4-FFF2-40B4-BE49-F238E27FC236}">
                  <a16:creationId xmlns:a16="http://schemas.microsoft.com/office/drawing/2014/main" xmlns="" id="{63898047-001B-014B-B41C-4A643201E218}"/>
                </a:ext>
              </a:extLst>
            </p:cNvPr>
            <p:cNvSpPr>
              <a:spLocks/>
            </p:cNvSpPr>
            <p:nvPr/>
          </p:nvSpPr>
          <p:spPr bwMode="gray">
            <a:xfrm>
              <a:off x="4264963" y="5190633"/>
              <a:ext cx="553914" cy="575053"/>
            </a:xfrm>
            <a:custGeom>
              <a:avLst/>
              <a:gdLst>
                <a:gd name="T0" fmla="*/ 183 w 183"/>
                <a:gd name="T1" fmla="*/ 88 h 189"/>
                <a:gd name="T2" fmla="*/ 147 w 183"/>
                <a:gd name="T3" fmla="*/ 112 h 189"/>
                <a:gd name="T4" fmla="*/ 115 w 183"/>
                <a:gd name="T5" fmla="*/ 145 h 189"/>
                <a:gd name="T6" fmla="*/ 109 w 183"/>
                <a:gd name="T7" fmla="*/ 161 h 189"/>
                <a:gd name="T8" fmla="*/ 93 w 183"/>
                <a:gd name="T9" fmla="*/ 164 h 189"/>
                <a:gd name="T10" fmla="*/ 76 w 183"/>
                <a:gd name="T11" fmla="*/ 157 h 189"/>
                <a:gd name="T12" fmla="*/ 66 w 183"/>
                <a:gd name="T13" fmla="*/ 158 h 189"/>
                <a:gd name="T14" fmla="*/ 44 w 183"/>
                <a:gd name="T15" fmla="*/ 185 h 189"/>
                <a:gd name="T16" fmla="*/ 32 w 183"/>
                <a:gd name="T17" fmla="*/ 189 h 189"/>
                <a:gd name="T18" fmla="*/ 16 w 183"/>
                <a:gd name="T19" fmla="*/ 187 h 189"/>
                <a:gd name="T20" fmla="*/ 17 w 183"/>
                <a:gd name="T21" fmla="*/ 163 h 189"/>
                <a:gd name="T22" fmla="*/ 0 w 183"/>
                <a:gd name="T23" fmla="*/ 143 h 189"/>
                <a:gd name="T24" fmla="*/ 0 w 183"/>
                <a:gd name="T25" fmla="*/ 85 h 189"/>
                <a:gd name="T26" fmla="*/ 20 w 183"/>
                <a:gd name="T27" fmla="*/ 85 h 189"/>
                <a:gd name="T28" fmla="*/ 20 w 183"/>
                <a:gd name="T29" fmla="*/ 14 h 189"/>
                <a:gd name="T30" fmla="*/ 57 w 183"/>
                <a:gd name="T31" fmla="*/ 6 h 189"/>
                <a:gd name="T32" fmla="*/ 67 w 183"/>
                <a:gd name="T33" fmla="*/ 7 h 189"/>
                <a:gd name="T34" fmla="*/ 71 w 183"/>
                <a:gd name="T35" fmla="*/ 17 h 189"/>
                <a:gd name="T36" fmla="*/ 83 w 183"/>
                <a:gd name="T37" fmla="*/ 6 h 189"/>
                <a:gd name="T38" fmla="*/ 95 w 183"/>
                <a:gd name="T39" fmla="*/ 0 h 189"/>
                <a:gd name="T40" fmla="*/ 102 w 183"/>
                <a:gd name="T41" fmla="*/ 0 h 189"/>
                <a:gd name="T42" fmla="*/ 119 w 183"/>
                <a:gd name="T43" fmla="*/ 31 h 189"/>
                <a:gd name="T44" fmla="*/ 152 w 183"/>
                <a:gd name="T45" fmla="*/ 58 h 189"/>
                <a:gd name="T46" fmla="*/ 155 w 183"/>
                <a:gd name="T47" fmla="*/ 76 h 189"/>
                <a:gd name="T48" fmla="*/ 183 w 183"/>
                <a:gd name="T49" fmla="*/ 88 h 1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83" h="189">
                  <a:moveTo>
                    <a:pt x="183" y="88"/>
                  </a:moveTo>
                  <a:lnTo>
                    <a:pt x="147" y="112"/>
                  </a:lnTo>
                  <a:lnTo>
                    <a:pt x="115" y="145"/>
                  </a:lnTo>
                  <a:lnTo>
                    <a:pt x="109" y="161"/>
                  </a:lnTo>
                  <a:lnTo>
                    <a:pt x="93" y="164"/>
                  </a:lnTo>
                  <a:lnTo>
                    <a:pt x="76" y="157"/>
                  </a:lnTo>
                  <a:lnTo>
                    <a:pt x="66" y="158"/>
                  </a:lnTo>
                  <a:lnTo>
                    <a:pt x="44" y="185"/>
                  </a:lnTo>
                  <a:lnTo>
                    <a:pt x="32" y="189"/>
                  </a:lnTo>
                  <a:lnTo>
                    <a:pt x="16" y="187"/>
                  </a:lnTo>
                  <a:lnTo>
                    <a:pt x="17" y="163"/>
                  </a:lnTo>
                  <a:lnTo>
                    <a:pt x="0" y="143"/>
                  </a:lnTo>
                  <a:lnTo>
                    <a:pt x="0" y="85"/>
                  </a:lnTo>
                  <a:lnTo>
                    <a:pt x="20" y="85"/>
                  </a:lnTo>
                  <a:lnTo>
                    <a:pt x="20" y="14"/>
                  </a:lnTo>
                  <a:lnTo>
                    <a:pt x="57" y="6"/>
                  </a:lnTo>
                  <a:lnTo>
                    <a:pt x="67" y="7"/>
                  </a:lnTo>
                  <a:lnTo>
                    <a:pt x="71" y="17"/>
                  </a:lnTo>
                  <a:lnTo>
                    <a:pt x="83" y="6"/>
                  </a:lnTo>
                  <a:lnTo>
                    <a:pt x="95" y="0"/>
                  </a:lnTo>
                  <a:lnTo>
                    <a:pt x="102" y="0"/>
                  </a:lnTo>
                  <a:lnTo>
                    <a:pt x="119" y="31"/>
                  </a:lnTo>
                  <a:lnTo>
                    <a:pt x="152" y="58"/>
                  </a:lnTo>
                  <a:lnTo>
                    <a:pt x="155" y="76"/>
                  </a:lnTo>
                  <a:lnTo>
                    <a:pt x="183" y="88"/>
                  </a:lnTo>
                  <a:close/>
                </a:path>
              </a:pathLst>
            </a:custGeom>
            <a:solidFill>
              <a:srgbClr val="CBCBCB"/>
            </a:solidFill>
            <a:ln w="6350" cmpd="sng">
              <a:solidFill>
                <a:schemeClr val="bg1"/>
              </a:solidFill>
              <a:round/>
              <a:headEnd/>
              <a:tailEnd/>
            </a:ln>
          </p:spPr>
          <p:txBody>
            <a:bodyPr/>
            <a:lstStyle/>
            <a:p>
              <a:endParaRPr lang="en-GB" dirty="0"/>
            </a:p>
          </p:txBody>
        </p:sp>
        <p:sp>
          <p:nvSpPr>
            <p:cNvPr id="187" name="Freeform 955">
              <a:extLst>
                <a:ext uri="{FF2B5EF4-FFF2-40B4-BE49-F238E27FC236}">
                  <a16:creationId xmlns:a16="http://schemas.microsoft.com/office/drawing/2014/main" xmlns="" id="{C7F1BE04-7528-D14F-91AB-D704D6E90BBF}"/>
                </a:ext>
              </a:extLst>
            </p:cNvPr>
            <p:cNvSpPr>
              <a:spLocks/>
            </p:cNvSpPr>
            <p:nvPr/>
          </p:nvSpPr>
          <p:spPr bwMode="gray">
            <a:xfrm>
              <a:off x="3592998" y="3374191"/>
              <a:ext cx="447974" cy="666333"/>
            </a:xfrm>
            <a:custGeom>
              <a:avLst/>
              <a:gdLst>
                <a:gd name="T0" fmla="*/ 110 w 148"/>
                <a:gd name="T1" fmla="*/ 6 h 219"/>
                <a:gd name="T2" fmla="*/ 116 w 148"/>
                <a:gd name="T3" fmla="*/ 12 h 219"/>
                <a:gd name="T4" fmla="*/ 116 w 148"/>
                <a:gd name="T5" fmla="*/ 22 h 219"/>
                <a:gd name="T6" fmla="*/ 98 w 148"/>
                <a:gd name="T7" fmla="*/ 37 h 219"/>
                <a:gd name="T8" fmla="*/ 85 w 148"/>
                <a:gd name="T9" fmla="*/ 77 h 219"/>
                <a:gd name="T10" fmla="*/ 75 w 148"/>
                <a:gd name="T11" fmla="*/ 86 h 219"/>
                <a:gd name="T12" fmla="*/ 59 w 148"/>
                <a:gd name="T13" fmla="*/ 122 h 219"/>
                <a:gd name="T14" fmla="*/ 51 w 148"/>
                <a:gd name="T15" fmla="*/ 124 h 219"/>
                <a:gd name="T16" fmla="*/ 41 w 148"/>
                <a:gd name="T17" fmla="*/ 116 h 219"/>
                <a:gd name="T18" fmla="*/ 22 w 148"/>
                <a:gd name="T19" fmla="*/ 116 h 219"/>
                <a:gd name="T20" fmla="*/ 8 w 148"/>
                <a:gd name="T21" fmla="*/ 136 h 219"/>
                <a:gd name="T22" fmla="*/ 0 w 148"/>
                <a:gd name="T23" fmla="*/ 159 h 219"/>
                <a:gd name="T24" fmla="*/ 2 w 148"/>
                <a:gd name="T25" fmla="*/ 162 h 219"/>
                <a:gd name="T26" fmla="*/ 8 w 148"/>
                <a:gd name="T27" fmla="*/ 162 h 219"/>
                <a:gd name="T28" fmla="*/ 11 w 148"/>
                <a:gd name="T29" fmla="*/ 171 h 219"/>
                <a:gd name="T30" fmla="*/ 24 w 148"/>
                <a:gd name="T31" fmla="*/ 172 h 219"/>
                <a:gd name="T32" fmla="*/ 22 w 148"/>
                <a:gd name="T33" fmla="*/ 178 h 219"/>
                <a:gd name="T34" fmla="*/ 30 w 148"/>
                <a:gd name="T35" fmla="*/ 186 h 219"/>
                <a:gd name="T36" fmla="*/ 24 w 148"/>
                <a:gd name="T37" fmla="*/ 208 h 219"/>
                <a:gd name="T38" fmla="*/ 55 w 148"/>
                <a:gd name="T39" fmla="*/ 206 h 219"/>
                <a:gd name="T40" fmla="*/ 94 w 148"/>
                <a:gd name="T41" fmla="*/ 208 h 219"/>
                <a:gd name="T42" fmla="*/ 120 w 148"/>
                <a:gd name="T43" fmla="*/ 208 h 219"/>
                <a:gd name="T44" fmla="*/ 139 w 148"/>
                <a:gd name="T45" fmla="*/ 211 h 219"/>
                <a:gd name="T46" fmla="*/ 145 w 148"/>
                <a:gd name="T47" fmla="*/ 219 h 219"/>
                <a:gd name="T48" fmla="*/ 148 w 148"/>
                <a:gd name="T49" fmla="*/ 194 h 219"/>
                <a:gd name="T50" fmla="*/ 135 w 148"/>
                <a:gd name="T51" fmla="*/ 183 h 219"/>
                <a:gd name="T52" fmla="*/ 119 w 148"/>
                <a:gd name="T53" fmla="*/ 156 h 219"/>
                <a:gd name="T54" fmla="*/ 118 w 148"/>
                <a:gd name="T55" fmla="*/ 135 h 219"/>
                <a:gd name="T56" fmla="*/ 135 w 148"/>
                <a:gd name="T57" fmla="*/ 106 h 219"/>
                <a:gd name="T58" fmla="*/ 128 w 148"/>
                <a:gd name="T59" fmla="*/ 81 h 219"/>
                <a:gd name="T60" fmla="*/ 114 w 148"/>
                <a:gd name="T61" fmla="*/ 73 h 219"/>
                <a:gd name="T62" fmla="*/ 109 w 148"/>
                <a:gd name="T63" fmla="*/ 63 h 219"/>
                <a:gd name="T64" fmla="*/ 112 w 148"/>
                <a:gd name="T65" fmla="*/ 57 h 219"/>
                <a:gd name="T66" fmla="*/ 134 w 148"/>
                <a:gd name="T67" fmla="*/ 56 h 219"/>
                <a:gd name="T68" fmla="*/ 124 w 148"/>
                <a:gd name="T69" fmla="*/ 36 h 219"/>
                <a:gd name="T70" fmla="*/ 126 w 148"/>
                <a:gd name="T71" fmla="*/ 17 h 219"/>
                <a:gd name="T72" fmla="*/ 120 w 148"/>
                <a:gd name="T73" fmla="*/ 0 h 219"/>
                <a:gd name="T74" fmla="*/ 110 w 148"/>
                <a:gd name="T75" fmla="*/ 6 h 21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48" h="219">
                  <a:moveTo>
                    <a:pt x="110" y="6"/>
                  </a:moveTo>
                  <a:lnTo>
                    <a:pt x="116" y="12"/>
                  </a:lnTo>
                  <a:lnTo>
                    <a:pt x="116" y="22"/>
                  </a:lnTo>
                  <a:lnTo>
                    <a:pt x="98" y="37"/>
                  </a:lnTo>
                  <a:lnTo>
                    <a:pt x="85" y="77"/>
                  </a:lnTo>
                  <a:lnTo>
                    <a:pt x="75" y="86"/>
                  </a:lnTo>
                  <a:lnTo>
                    <a:pt x="59" y="122"/>
                  </a:lnTo>
                  <a:lnTo>
                    <a:pt x="51" y="124"/>
                  </a:lnTo>
                  <a:lnTo>
                    <a:pt x="41" y="116"/>
                  </a:lnTo>
                  <a:lnTo>
                    <a:pt x="22" y="116"/>
                  </a:lnTo>
                  <a:lnTo>
                    <a:pt x="8" y="136"/>
                  </a:lnTo>
                  <a:lnTo>
                    <a:pt x="0" y="159"/>
                  </a:lnTo>
                  <a:lnTo>
                    <a:pt x="2" y="162"/>
                  </a:lnTo>
                  <a:lnTo>
                    <a:pt x="8" y="162"/>
                  </a:lnTo>
                  <a:lnTo>
                    <a:pt x="11" y="171"/>
                  </a:lnTo>
                  <a:lnTo>
                    <a:pt x="24" y="172"/>
                  </a:lnTo>
                  <a:lnTo>
                    <a:pt x="22" y="178"/>
                  </a:lnTo>
                  <a:lnTo>
                    <a:pt x="30" y="186"/>
                  </a:lnTo>
                  <a:lnTo>
                    <a:pt x="24" y="208"/>
                  </a:lnTo>
                  <a:lnTo>
                    <a:pt x="55" y="206"/>
                  </a:lnTo>
                  <a:lnTo>
                    <a:pt x="94" y="208"/>
                  </a:lnTo>
                  <a:lnTo>
                    <a:pt x="120" y="208"/>
                  </a:lnTo>
                  <a:lnTo>
                    <a:pt x="139" y="211"/>
                  </a:lnTo>
                  <a:lnTo>
                    <a:pt x="145" y="219"/>
                  </a:lnTo>
                  <a:lnTo>
                    <a:pt x="148" y="194"/>
                  </a:lnTo>
                  <a:lnTo>
                    <a:pt x="135" y="183"/>
                  </a:lnTo>
                  <a:lnTo>
                    <a:pt x="119" y="156"/>
                  </a:lnTo>
                  <a:lnTo>
                    <a:pt x="118" y="135"/>
                  </a:lnTo>
                  <a:lnTo>
                    <a:pt x="135" y="106"/>
                  </a:lnTo>
                  <a:lnTo>
                    <a:pt x="128" y="81"/>
                  </a:lnTo>
                  <a:lnTo>
                    <a:pt x="114" y="73"/>
                  </a:lnTo>
                  <a:lnTo>
                    <a:pt x="109" y="63"/>
                  </a:lnTo>
                  <a:lnTo>
                    <a:pt x="112" y="57"/>
                  </a:lnTo>
                  <a:lnTo>
                    <a:pt x="134" y="56"/>
                  </a:lnTo>
                  <a:lnTo>
                    <a:pt x="124" y="36"/>
                  </a:lnTo>
                  <a:lnTo>
                    <a:pt x="126" y="17"/>
                  </a:lnTo>
                  <a:lnTo>
                    <a:pt x="120" y="0"/>
                  </a:lnTo>
                  <a:lnTo>
                    <a:pt x="110" y="6"/>
                  </a:lnTo>
                  <a:close/>
                </a:path>
              </a:pathLst>
            </a:custGeom>
            <a:solidFill>
              <a:srgbClr val="CBCBCB"/>
            </a:solidFill>
            <a:ln w="6350" cmpd="sng">
              <a:solidFill>
                <a:schemeClr val="bg1"/>
              </a:solidFill>
              <a:round/>
              <a:headEnd/>
              <a:tailEnd/>
            </a:ln>
          </p:spPr>
          <p:txBody>
            <a:bodyPr/>
            <a:lstStyle/>
            <a:p>
              <a:endParaRPr lang="en-GB" dirty="0"/>
            </a:p>
          </p:txBody>
        </p:sp>
        <p:sp>
          <p:nvSpPr>
            <p:cNvPr id="188" name="Freeform 956">
              <a:extLst>
                <a:ext uri="{FF2B5EF4-FFF2-40B4-BE49-F238E27FC236}">
                  <a16:creationId xmlns:a16="http://schemas.microsoft.com/office/drawing/2014/main" xmlns="" id="{14E7639C-3A3F-DB41-B0C5-B4C1F5B1E35B}"/>
                </a:ext>
              </a:extLst>
            </p:cNvPr>
            <p:cNvSpPr>
              <a:spLocks/>
            </p:cNvSpPr>
            <p:nvPr/>
          </p:nvSpPr>
          <p:spPr bwMode="gray">
            <a:xfrm>
              <a:off x="3950169" y="3483726"/>
              <a:ext cx="765796" cy="480732"/>
            </a:xfrm>
            <a:custGeom>
              <a:avLst/>
              <a:gdLst>
                <a:gd name="T0" fmla="*/ 159 w 253"/>
                <a:gd name="T1" fmla="*/ 0 h 158"/>
                <a:gd name="T2" fmla="*/ 144 w 253"/>
                <a:gd name="T3" fmla="*/ 2 h 158"/>
                <a:gd name="T4" fmla="*/ 140 w 253"/>
                <a:gd name="T5" fmla="*/ 15 h 158"/>
                <a:gd name="T6" fmla="*/ 116 w 253"/>
                <a:gd name="T7" fmla="*/ 36 h 158"/>
                <a:gd name="T8" fmla="*/ 88 w 253"/>
                <a:gd name="T9" fmla="*/ 40 h 158"/>
                <a:gd name="T10" fmla="*/ 89 w 253"/>
                <a:gd name="T11" fmla="*/ 47 h 158"/>
                <a:gd name="T12" fmla="*/ 81 w 253"/>
                <a:gd name="T13" fmla="*/ 57 h 158"/>
                <a:gd name="T14" fmla="*/ 63 w 253"/>
                <a:gd name="T15" fmla="*/ 59 h 158"/>
                <a:gd name="T16" fmla="*/ 46 w 253"/>
                <a:gd name="T17" fmla="*/ 67 h 158"/>
                <a:gd name="T18" fmla="*/ 40 w 253"/>
                <a:gd name="T19" fmla="*/ 61 h 158"/>
                <a:gd name="T20" fmla="*/ 29 w 253"/>
                <a:gd name="T21" fmla="*/ 69 h 158"/>
                <a:gd name="T22" fmla="*/ 17 w 253"/>
                <a:gd name="T23" fmla="*/ 70 h 158"/>
                <a:gd name="T24" fmla="*/ 0 w 253"/>
                <a:gd name="T25" fmla="*/ 99 h 158"/>
                <a:gd name="T26" fmla="*/ 1 w 253"/>
                <a:gd name="T27" fmla="*/ 120 h 158"/>
                <a:gd name="T28" fmla="*/ 17 w 253"/>
                <a:gd name="T29" fmla="*/ 147 h 158"/>
                <a:gd name="T30" fmla="*/ 30 w 253"/>
                <a:gd name="T31" fmla="*/ 158 h 158"/>
                <a:gd name="T32" fmla="*/ 49 w 253"/>
                <a:gd name="T33" fmla="*/ 143 h 158"/>
                <a:gd name="T34" fmla="*/ 55 w 253"/>
                <a:gd name="T35" fmla="*/ 142 h 158"/>
                <a:gd name="T36" fmla="*/ 67 w 253"/>
                <a:gd name="T37" fmla="*/ 147 h 158"/>
                <a:gd name="T38" fmla="*/ 81 w 253"/>
                <a:gd name="T39" fmla="*/ 142 h 158"/>
                <a:gd name="T40" fmla="*/ 84 w 253"/>
                <a:gd name="T41" fmla="*/ 140 h 158"/>
                <a:gd name="T42" fmla="*/ 85 w 253"/>
                <a:gd name="T43" fmla="*/ 126 h 158"/>
                <a:gd name="T44" fmla="*/ 96 w 253"/>
                <a:gd name="T45" fmla="*/ 113 h 158"/>
                <a:gd name="T46" fmla="*/ 108 w 253"/>
                <a:gd name="T47" fmla="*/ 114 h 158"/>
                <a:gd name="T48" fmla="*/ 119 w 253"/>
                <a:gd name="T49" fmla="*/ 126 h 158"/>
                <a:gd name="T50" fmla="*/ 124 w 253"/>
                <a:gd name="T51" fmla="*/ 125 h 158"/>
                <a:gd name="T52" fmla="*/ 137 w 253"/>
                <a:gd name="T53" fmla="*/ 130 h 158"/>
                <a:gd name="T54" fmla="*/ 154 w 253"/>
                <a:gd name="T55" fmla="*/ 130 h 158"/>
                <a:gd name="T56" fmla="*/ 163 w 253"/>
                <a:gd name="T57" fmla="*/ 120 h 158"/>
                <a:gd name="T58" fmla="*/ 173 w 253"/>
                <a:gd name="T59" fmla="*/ 123 h 158"/>
                <a:gd name="T60" fmla="*/ 196 w 253"/>
                <a:gd name="T61" fmla="*/ 115 h 158"/>
                <a:gd name="T62" fmla="*/ 200 w 253"/>
                <a:gd name="T63" fmla="*/ 119 h 158"/>
                <a:gd name="T64" fmla="*/ 207 w 253"/>
                <a:gd name="T65" fmla="*/ 116 h 158"/>
                <a:gd name="T66" fmla="*/ 208 w 253"/>
                <a:gd name="T67" fmla="*/ 113 h 158"/>
                <a:gd name="T68" fmla="*/ 229 w 253"/>
                <a:gd name="T69" fmla="*/ 111 h 158"/>
                <a:gd name="T70" fmla="*/ 234 w 253"/>
                <a:gd name="T71" fmla="*/ 116 h 158"/>
                <a:gd name="T72" fmla="*/ 237 w 253"/>
                <a:gd name="T73" fmla="*/ 114 h 158"/>
                <a:gd name="T74" fmla="*/ 240 w 253"/>
                <a:gd name="T75" fmla="*/ 116 h 158"/>
                <a:gd name="T76" fmla="*/ 244 w 253"/>
                <a:gd name="T77" fmla="*/ 113 h 158"/>
                <a:gd name="T78" fmla="*/ 253 w 253"/>
                <a:gd name="T79" fmla="*/ 114 h 158"/>
                <a:gd name="T80" fmla="*/ 249 w 253"/>
                <a:gd name="T81" fmla="*/ 104 h 158"/>
                <a:gd name="T82" fmla="*/ 236 w 253"/>
                <a:gd name="T83" fmla="*/ 95 h 158"/>
                <a:gd name="T84" fmla="*/ 229 w 253"/>
                <a:gd name="T85" fmla="*/ 80 h 158"/>
                <a:gd name="T86" fmla="*/ 209 w 253"/>
                <a:gd name="T87" fmla="*/ 67 h 158"/>
                <a:gd name="T88" fmla="*/ 207 w 253"/>
                <a:gd name="T89" fmla="*/ 57 h 158"/>
                <a:gd name="T90" fmla="*/ 189 w 253"/>
                <a:gd name="T91" fmla="*/ 51 h 158"/>
                <a:gd name="T92" fmla="*/ 187 w 253"/>
                <a:gd name="T93" fmla="*/ 46 h 158"/>
                <a:gd name="T94" fmla="*/ 175 w 253"/>
                <a:gd name="T95" fmla="*/ 41 h 158"/>
                <a:gd name="T96" fmla="*/ 175 w 253"/>
                <a:gd name="T97" fmla="*/ 18 h 158"/>
                <a:gd name="T98" fmla="*/ 159 w 253"/>
                <a:gd name="T99" fmla="*/ 0 h 15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3" h="158">
                  <a:moveTo>
                    <a:pt x="159" y="0"/>
                  </a:moveTo>
                  <a:lnTo>
                    <a:pt x="144" y="2"/>
                  </a:lnTo>
                  <a:lnTo>
                    <a:pt x="140" y="15"/>
                  </a:lnTo>
                  <a:lnTo>
                    <a:pt x="116" y="36"/>
                  </a:lnTo>
                  <a:lnTo>
                    <a:pt x="88" y="40"/>
                  </a:lnTo>
                  <a:lnTo>
                    <a:pt x="89" y="47"/>
                  </a:lnTo>
                  <a:lnTo>
                    <a:pt x="81" y="57"/>
                  </a:lnTo>
                  <a:lnTo>
                    <a:pt x="63" y="59"/>
                  </a:lnTo>
                  <a:lnTo>
                    <a:pt x="46" y="67"/>
                  </a:lnTo>
                  <a:lnTo>
                    <a:pt x="40" y="61"/>
                  </a:lnTo>
                  <a:lnTo>
                    <a:pt x="29" y="69"/>
                  </a:lnTo>
                  <a:lnTo>
                    <a:pt x="17" y="70"/>
                  </a:lnTo>
                  <a:lnTo>
                    <a:pt x="0" y="99"/>
                  </a:lnTo>
                  <a:lnTo>
                    <a:pt x="1" y="120"/>
                  </a:lnTo>
                  <a:lnTo>
                    <a:pt x="17" y="147"/>
                  </a:lnTo>
                  <a:lnTo>
                    <a:pt x="30" y="158"/>
                  </a:lnTo>
                  <a:lnTo>
                    <a:pt x="49" y="143"/>
                  </a:lnTo>
                  <a:lnTo>
                    <a:pt x="55" y="142"/>
                  </a:lnTo>
                  <a:lnTo>
                    <a:pt x="67" y="147"/>
                  </a:lnTo>
                  <a:lnTo>
                    <a:pt x="81" y="142"/>
                  </a:lnTo>
                  <a:lnTo>
                    <a:pt x="84" y="140"/>
                  </a:lnTo>
                  <a:lnTo>
                    <a:pt x="85" y="126"/>
                  </a:lnTo>
                  <a:lnTo>
                    <a:pt x="96" y="113"/>
                  </a:lnTo>
                  <a:lnTo>
                    <a:pt x="108" y="114"/>
                  </a:lnTo>
                  <a:lnTo>
                    <a:pt x="119" y="126"/>
                  </a:lnTo>
                  <a:lnTo>
                    <a:pt x="124" y="125"/>
                  </a:lnTo>
                  <a:lnTo>
                    <a:pt x="137" y="130"/>
                  </a:lnTo>
                  <a:lnTo>
                    <a:pt x="154" y="130"/>
                  </a:lnTo>
                  <a:lnTo>
                    <a:pt x="163" y="120"/>
                  </a:lnTo>
                  <a:lnTo>
                    <a:pt x="173" y="123"/>
                  </a:lnTo>
                  <a:lnTo>
                    <a:pt x="196" y="115"/>
                  </a:lnTo>
                  <a:lnTo>
                    <a:pt x="200" y="119"/>
                  </a:lnTo>
                  <a:lnTo>
                    <a:pt x="207" y="116"/>
                  </a:lnTo>
                  <a:lnTo>
                    <a:pt x="208" y="113"/>
                  </a:lnTo>
                  <a:lnTo>
                    <a:pt x="229" y="111"/>
                  </a:lnTo>
                  <a:lnTo>
                    <a:pt x="234" y="116"/>
                  </a:lnTo>
                  <a:lnTo>
                    <a:pt x="237" y="114"/>
                  </a:lnTo>
                  <a:lnTo>
                    <a:pt x="240" y="116"/>
                  </a:lnTo>
                  <a:lnTo>
                    <a:pt x="244" y="113"/>
                  </a:lnTo>
                  <a:lnTo>
                    <a:pt x="253" y="114"/>
                  </a:lnTo>
                  <a:lnTo>
                    <a:pt x="249" y="104"/>
                  </a:lnTo>
                  <a:lnTo>
                    <a:pt x="236" y="95"/>
                  </a:lnTo>
                  <a:lnTo>
                    <a:pt x="229" y="80"/>
                  </a:lnTo>
                  <a:lnTo>
                    <a:pt x="209" y="67"/>
                  </a:lnTo>
                  <a:lnTo>
                    <a:pt x="207" y="57"/>
                  </a:lnTo>
                  <a:lnTo>
                    <a:pt x="189" y="51"/>
                  </a:lnTo>
                  <a:lnTo>
                    <a:pt x="187" y="46"/>
                  </a:lnTo>
                  <a:lnTo>
                    <a:pt x="175" y="41"/>
                  </a:lnTo>
                  <a:lnTo>
                    <a:pt x="175" y="18"/>
                  </a:lnTo>
                  <a:lnTo>
                    <a:pt x="159" y="0"/>
                  </a:lnTo>
                  <a:close/>
                </a:path>
              </a:pathLst>
            </a:custGeom>
            <a:solidFill>
              <a:srgbClr val="CBCBCB"/>
            </a:solidFill>
            <a:ln w="6350" cmpd="sng">
              <a:solidFill>
                <a:schemeClr val="bg1"/>
              </a:solidFill>
              <a:round/>
              <a:headEnd/>
              <a:tailEnd/>
            </a:ln>
          </p:spPr>
          <p:txBody>
            <a:bodyPr/>
            <a:lstStyle/>
            <a:p>
              <a:endParaRPr lang="en-GB" dirty="0"/>
            </a:p>
          </p:txBody>
        </p:sp>
        <p:sp>
          <p:nvSpPr>
            <p:cNvPr id="189" name="Freeform 957">
              <a:extLst>
                <a:ext uri="{FF2B5EF4-FFF2-40B4-BE49-F238E27FC236}">
                  <a16:creationId xmlns:a16="http://schemas.microsoft.com/office/drawing/2014/main" xmlns="" id="{C57C3371-5CAA-8543-9334-5DFE084797B9}"/>
                </a:ext>
              </a:extLst>
            </p:cNvPr>
            <p:cNvSpPr>
              <a:spLocks/>
            </p:cNvSpPr>
            <p:nvPr/>
          </p:nvSpPr>
          <p:spPr bwMode="gray">
            <a:xfrm>
              <a:off x="3883577" y="2723072"/>
              <a:ext cx="626562" cy="973637"/>
            </a:xfrm>
            <a:custGeom>
              <a:avLst/>
              <a:gdLst>
                <a:gd name="T0" fmla="*/ 33 w 207"/>
                <a:gd name="T1" fmla="*/ 6 h 320"/>
                <a:gd name="T2" fmla="*/ 52 w 207"/>
                <a:gd name="T3" fmla="*/ 0 h 320"/>
                <a:gd name="T4" fmla="*/ 207 w 207"/>
                <a:gd name="T5" fmla="*/ 80 h 320"/>
                <a:gd name="T6" fmla="*/ 207 w 207"/>
                <a:gd name="T7" fmla="*/ 155 h 320"/>
                <a:gd name="T8" fmla="*/ 186 w 207"/>
                <a:gd name="T9" fmla="*/ 158 h 320"/>
                <a:gd name="T10" fmla="*/ 183 w 207"/>
                <a:gd name="T11" fmla="*/ 168 h 320"/>
                <a:gd name="T12" fmla="*/ 173 w 207"/>
                <a:gd name="T13" fmla="*/ 181 h 320"/>
                <a:gd name="T14" fmla="*/ 173 w 207"/>
                <a:gd name="T15" fmla="*/ 189 h 320"/>
                <a:gd name="T16" fmla="*/ 170 w 207"/>
                <a:gd name="T17" fmla="*/ 193 h 320"/>
                <a:gd name="T18" fmla="*/ 165 w 207"/>
                <a:gd name="T19" fmla="*/ 211 h 320"/>
                <a:gd name="T20" fmla="*/ 165 w 207"/>
                <a:gd name="T21" fmla="*/ 217 h 320"/>
                <a:gd name="T22" fmla="*/ 173 w 207"/>
                <a:gd name="T23" fmla="*/ 216 h 320"/>
                <a:gd name="T24" fmla="*/ 175 w 207"/>
                <a:gd name="T25" fmla="*/ 226 h 320"/>
                <a:gd name="T26" fmla="*/ 185 w 207"/>
                <a:gd name="T27" fmla="*/ 245 h 320"/>
                <a:gd name="T28" fmla="*/ 181 w 207"/>
                <a:gd name="T29" fmla="*/ 250 h 320"/>
                <a:gd name="T30" fmla="*/ 166 w 207"/>
                <a:gd name="T31" fmla="*/ 252 h 320"/>
                <a:gd name="T32" fmla="*/ 162 w 207"/>
                <a:gd name="T33" fmla="*/ 265 h 320"/>
                <a:gd name="T34" fmla="*/ 138 w 207"/>
                <a:gd name="T35" fmla="*/ 286 h 320"/>
                <a:gd name="T36" fmla="*/ 110 w 207"/>
                <a:gd name="T37" fmla="*/ 290 h 320"/>
                <a:gd name="T38" fmla="*/ 111 w 207"/>
                <a:gd name="T39" fmla="*/ 297 h 320"/>
                <a:gd name="T40" fmla="*/ 103 w 207"/>
                <a:gd name="T41" fmla="*/ 307 h 320"/>
                <a:gd name="T42" fmla="*/ 85 w 207"/>
                <a:gd name="T43" fmla="*/ 309 h 320"/>
                <a:gd name="T44" fmla="*/ 68 w 207"/>
                <a:gd name="T45" fmla="*/ 317 h 320"/>
                <a:gd name="T46" fmla="*/ 62 w 207"/>
                <a:gd name="T47" fmla="*/ 311 h 320"/>
                <a:gd name="T48" fmla="*/ 51 w 207"/>
                <a:gd name="T49" fmla="*/ 319 h 320"/>
                <a:gd name="T50" fmla="*/ 39 w 207"/>
                <a:gd name="T51" fmla="*/ 320 h 320"/>
                <a:gd name="T52" fmla="*/ 32 w 207"/>
                <a:gd name="T53" fmla="*/ 295 h 320"/>
                <a:gd name="T54" fmla="*/ 18 w 207"/>
                <a:gd name="T55" fmla="*/ 287 h 320"/>
                <a:gd name="T56" fmla="*/ 13 w 207"/>
                <a:gd name="T57" fmla="*/ 277 h 320"/>
                <a:gd name="T58" fmla="*/ 16 w 207"/>
                <a:gd name="T59" fmla="*/ 271 h 320"/>
                <a:gd name="T60" fmla="*/ 38 w 207"/>
                <a:gd name="T61" fmla="*/ 270 h 320"/>
                <a:gd name="T62" fmla="*/ 28 w 207"/>
                <a:gd name="T63" fmla="*/ 250 h 320"/>
                <a:gd name="T64" fmla="*/ 30 w 207"/>
                <a:gd name="T65" fmla="*/ 231 h 320"/>
                <a:gd name="T66" fmla="*/ 24 w 207"/>
                <a:gd name="T67" fmla="*/ 214 h 320"/>
                <a:gd name="T68" fmla="*/ 33 w 207"/>
                <a:gd name="T69" fmla="*/ 211 h 320"/>
                <a:gd name="T70" fmla="*/ 32 w 207"/>
                <a:gd name="T71" fmla="*/ 201 h 320"/>
                <a:gd name="T72" fmla="*/ 14 w 207"/>
                <a:gd name="T73" fmla="*/ 199 h 320"/>
                <a:gd name="T74" fmla="*/ 10 w 207"/>
                <a:gd name="T75" fmla="*/ 188 h 320"/>
                <a:gd name="T76" fmla="*/ 0 w 207"/>
                <a:gd name="T77" fmla="*/ 183 h 320"/>
                <a:gd name="T78" fmla="*/ 5 w 207"/>
                <a:gd name="T79" fmla="*/ 168 h 320"/>
                <a:gd name="T80" fmla="*/ 39 w 207"/>
                <a:gd name="T81" fmla="*/ 131 h 320"/>
                <a:gd name="T82" fmla="*/ 42 w 207"/>
                <a:gd name="T83" fmla="*/ 98 h 320"/>
                <a:gd name="T84" fmla="*/ 46 w 207"/>
                <a:gd name="T85" fmla="*/ 69 h 320"/>
                <a:gd name="T86" fmla="*/ 51 w 207"/>
                <a:gd name="T87" fmla="*/ 60 h 320"/>
                <a:gd name="T88" fmla="*/ 39 w 207"/>
                <a:gd name="T89" fmla="*/ 51 h 320"/>
                <a:gd name="T90" fmla="*/ 33 w 207"/>
                <a:gd name="T91" fmla="*/ 40 h 320"/>
                <a:gd name="T92" fmla="*/ 33 w 207"/>
                <a:gd name="T93" fmla="*/ 6 h 3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7" h="320">
                  <a:moveTo>
                    <a:pt x="33" y="6"/>
                  </a:moveTo>
                  <a:lnTo>
                    <a:pt x="52" y="0"/>
                  </a:lnTo>
                  <a:lnTo>
                    <a:pt x="207" y="80"/>
                  </a:lnTo>
                  <a:lnTo>
                    <a:pt x="207" y="155"/>
                  </a:lnTo>
                  <a:lnTo>
                    <a:pt x="186" y="158"/>
                  </a:lnTo>
                  <a:lnTo>
                    <a:pt x="183" y="168"/>
                  </a:lnTo>
                  <a:lnTo>
                    <a:pt x="173" y="181"/>
                  </a:lnTo>
                  <a:lnTo>
                    <a:pt x="173" y="189"/>
                  </a:lnTo>
                  <a:lnTo>
                    <a:pt x="170" y="193"/>
                  </a:lnTo>
                  <a:lnTo>
                    <a:pt x="165" y="211"/>
                  </a:lnTo>
                  <a:lnTo>
                    <a:pt x="165" y="217"/>
                  </a:lnTo>
                  <a:lnTo>
                    <a:pt x="173" y="216"/>
                  </a:lnTo>
                  <a:lnTo>
                    <a:pt x="175" y="226"/>
                  </a:lnTo>
                  <a:lnTo>
                    <a:pt x="185" y="245"/>
                  </a:lnTo>
                  <a:lnTo>
                    <a:pt x="181" y="250"/>
                  </a:lnTo>
                  <a:lnTo>
                    <a:pt x="166" y="252"/>
                  </a:lnTo>
                  <a:lnTo>
                    <a:pt x="162" y="265"/>
                  </a:lnTo>
                  <a:lnTo>
                    <a:pt x="138" y="286"/>
                  </a:lnTo>
                  <a:lnTo>
                    <a:pt x="110" y="290"/>
                  </a:lnTo>
                  <a:lnTo>
                    <a:pt x="111" y="297"/>
                  </a:lnTo>
                  <a:lnTo>
                    <a:pt x="103" y="307"/>
                  </a:lnTo>
                  <a:lnTo>
                    <a:pt x="85" y="309"/>
                  </a:lnTo>
                  <a:lnTo>
                    <a:pt x="68" y="317"/>
                  </a:lnTo>
                  <a:lnTo>
                    <a:pt x="62" y="311"/>
                  </a:lnTo>
                  <a:lnTo>
                    <a:pt x="51" y="319"/>
                  </a:lnTo>
                  <a:lnTo>
                    <a:pt x="39" y="320"/>
                  </a:lnTo>
                  <a:lnTo>
                    <a:pt x="32" y="295"/>
                  </a:lnTo>
                  <a:lnTo>
                    <a:pt x="18" y="287"/>
                  </a:lnTo>
                  <a:lnTo>
                    <a:pt x="13" y="277"/>
                  </a:lnTo>
                  <a:lnTo>
                    <a:pt x="16" y="271"/>
                  </a:lnTo>
                  <a:lnTo>
                    <a:pt x="38" y="270"/>
                  </a:lnTo>
                  <a:lnTo>
                    <a:pt x="28" y="250"/>
                  </a:lnTo>
                  <a:lnTo>
                    <a:pt x="30" y="231"/>
                  </a:lnTo>
                  <a:lnTo>
                    <a:pt x="24" y="214"/>
                  </a:lnTo>
                  <a:lnTo>
                    <a:pt x="33" y="211"/>
                  </a:lnTo>
                  <a:lnTo>
                    <a:pt x="32" y="201"/>
                  </a:lnTo>
                  <a:lnTo>
                    <a:pt x="14" y="199"/>
                  </a:lnTo>
                  <a:lnTo>
                    <a:pt x="10" y="188"/>
                  </a:lnTo>
                  <a:lnTo>
                    <a:pt x="0" y="183"/>
                  </a:lnTo>
                  <a:lnTo>
                    <a:pt x="5" y="168"/>
                  </a:lnTo>
                  <a:lnTo>
                    <a:pt x="39" y="131"/>
                  </a:lnTo>
                  <a:lnTo>
                    <a:pt x="42" y="98"/>
                  </a:lnTo>
                  <a:lnTo>
                    <a:pt x="46" y="69"/>
                  </a:lnTo>
                  <a:lnTo>
                    <a:pt x="51" y="60"/>
                  </a:lnTo>
                  <a:lnTo>
                    <a:pt x="39" y="51"/>
                  </a:lnTo>
                  <a:lnTo>
                    <a:pt x="33" y="40"/>
                  </a:lnTo>
                  <a:lnTo>
                    <a:pt x="33" y="6"/>
                  </a:lnTo>
                  <a:close/>
                </a:path>
              </a:pathLst>
            </a:custGeom>
            <a:solidFill>
              <a:srgbClr val="CBCBCB"/>
            </a:solidFill>
            <a:ln w="6350" cmpd="sng">
              <a:solidFill>
                <a:schemeClr val="bg1"/>
              </a:solidFill>
              <a:round/>
              <a:headEnd/>
              <a:tailEnd/>
            </a:ln>
          </p:spPr>
          <p:txBody>
            <a:bodyPr/>
            <a:lstStyle/>
            <a:p>
              <a:endParaRPr lang="en-GB" dirty="0"/>
            </a:p>
          </p:txBody>
        </p:sp>
        <p:sp>
          <p:nvSpPr>
            <p:cNvPr id="190" name="Freeform 958">
              <a:extLst>
                <a:ext uri="{FF2B5EF4-FFF2-40B4-BE49-F238E27FC236}">
                  <a16:creationId xmlns:a16="http://schemas.microsoft.com/office/drawing/2014/main" xmlns="" id="{A9413E3D-7C21-FD45-938F-7486516DC27F}"/>
                </a:ext>
              </a:extLst>
            </p:cNvPr>
            <p:cNvSpPr>
              <a:spLocks/>
            </p:cNvSpPr>
            <p:nvPr/>
          </p:nvSpPr>
          <p:spPr bwMode="gray">
            <a:xfrm>
              <a:off x="3750400" y="3915777"/>
              <a:ext cx="444949" cy="511158"/>
            </a:xfrm>
            <a:custGeom>
              <a:avLst/>
              <a:gdLst>
                <a:gd name="T0" fmla="*/ 147 w 147"/>
                <a:gd name="T1" fmla="*/ 0 h 168"/>
                <a:gd name="T2" fmla="*/ 133 w 147"/>
                <a:gd name="T3" fmla="*/ 5 h 168"/>
                <a:gd name="T4" fmla="*/ 121 w 147"/>
                <a:gd name="T5" fmla="*/ 0 h 168"/>
                <a:gd name="T6" fmla="*/ 115 w 147"/>
                <a:gd name="T7" fmla="*/ 1 h 168"/>
                <a:gd name="T8" fmla="*/ 96 w 147"/>
                <a:gd name="T9" fmla="*/ 16 h 168"/>
                <a:gd name="T10" fmla="*/ 93 w 147"/>
                <a:gd name="T11" fmla="*/ 41 h 168"/>
                <a:gd name="T12" fmla="*/ 87 w 147"/>
                <a:gd name="T13" fmla="*/ 33 h 168"/>
                <a:gd name="T14" fmla="*/ 68 w 147"/>
                <a:gd name="T15" fmla="*/ 30 h 168"/>
                <a:gd name="T16" fmla="*/ 42 w 147"/>
                <a:gd name="T17" fmla="*/ 30 h 168"/>
                <a:gd name="T18" fmla="*/ 39 w 147"/>
                <a:gd name="T19" fmla="*/ 48 h 168"/>
                <a:gd name="T20" fmla="*/ 42 w 147"/>
                <a:gd name="T21" fmla="*/ 50 h 168"/>
                <a:gd name="T22" fmla="*/ 48 w 147"/>
                <a:gd name="T23" fmla="*/ 41 h 168"/>
                <a:gd name="T24" fmla="*/ 58 w 147"/>
                <a:gd name="T25" fmla="*/ 43 h 168"/>
                <a:gd name="T26" fmla="*/ 62 w 147"/>
                <a:gd name="T27" fmla="*/ 48 h 168"/>
                <a:gd name="T28" fmla="*/ 62 w 147"/>
                <a:gd name="T29" fmla="*/ 55 h 168"/>
                <a:gd name="T30" fmla="*/ 56 w 147"/>
                <a:gd name="T31" fmla="*/ 66 h 168"/>
                <a:gd name="T32" fmla="*/ 60 w 147"/>
                <a:gd name="T33" fmla="*/ 87 h 168"/>
                <a:gd name="T34" fmla="*/ 57 w 147"/>
                <a:gd name="T35" fmla="*/ 115 h 168"/>
                <a:gd name="T36" fmla="*/ 50 w 147"/>
                <a:gd name="T37" fmla="*/ 118 h 168"/>
                <a:gd name="T38" fmla="*/ 30 w 147"/>
                <a:gd name="T39" fmla="*/ 106 h 168"/>
                <a:gd name="T40" fmla="*/ 11 w 147"/>
                <a:gd name="T41" fmla="*/ 120 h 168"/>
                <a:gd name="T42" fmla="*/ 11 w 147"/>
                <a:gd name="T43" fmla="*/ 138 h 168"/>
                <a:gd name="T44" fmla="*/ 3 w 147"/>
                <a:gd name="T45" fmla="*/ 140 h 168"/>
                <a:gd name="T46" fmla="*/ 0 w 147"/>
                <a:gd name="T47" fmla="*/ 148 h 168"/>
                <a:gd name="T48" fmla="*/ 11 w 147"/>
                <a:gd name="T49" fmla="*/ 159 h 168"/>
                <a:gd name="T50" fmla="*/ 18 w 147"/>
                <a:gd name="T51" fmla="*/ 168 h 168"/>
                <a:gd name="T52" fmla="*/ 31 w 147"/>
                <a:gd name="T53" fmla="*/ 156 h 168"/>
                <a:gd name="T54" fmla="*/ 36 w 147"/>
                <a:gd name="T55" fmla="*/ 161 h 168"/>
                <a:gd name="T56" fmla="*/ 47 w 147"/>
                <a:gd name="T57" fmla="*/ 163 h 168"/>
                <a:gd name="T58" fmla="*/ 52 w 147"/>
                <a:gd name="T59" fmla="*/ 158 h 168"/>
                <a:gd name="T60" fmla="*/ 62 w 147"/>
                <a:gd name="T61" fmla="*/ 155 h 168"/>
                <a:gd name="T62" fmla="*/ 63 w 147"/>
                <a:gd name="T63" fmla="*/ 163 h 168"/>
                <a:gd name="T64" fmla="*/ 67 w 147"/>
                <a:gd name="T65" fmla="*/ 164 h 168"/>
                <a:gd name="T66" fmla="*/ 92 w 147"/>
                <a:gd name="T67" fmla="*/ 146 h 168"/>
                <a:gd name="T68" fmla="*/ 98 w 147"/>
                <a:gd name="T69" fmla="*/ 134 h 168"/>
                <a:gd name="T70" fmla="*/ 102 w 147"/>
                <a:gd name="T71" fmla="*/ 111 h 168"/>
                <a:gd name="T72" fmla="*/ 109 w 147"/>
                <a:gd name="T73" fmla="*/ 99 h 168"/>
                <a:gd name="T74" fmla="*/ 128 w 147"/>
                <a:gd name="T75" fmla="*/ 85 h 168"/>
                <a:gd name="T76" fmla="*/ 135 w 147"/>
                <a:gd name="T77" fmla="*/ 33 h 168"/>
                <a:gd name="T78" fmla="*/ 146 w 147"/>
                <a:gd name="T79" fmla="*/ 12 h 168"/>
                <a:gd name="T80" fmla="*/ 147 w 147"/>
                <a:gd name="T81" fmla="*/ 0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7" h="168">
                  <a:moveTo>
                    <a:pt x="147" y="0"/>
                  </a:moveTo>
                  <a:lnTo>
                    <a:pt x="133" y="5"/>
                  </a:lnTo>
                  <a:lnTo>
                    <a:pt x="121" y="0"/>
                  </a:lnTo>
                  <a:lnTo>
                    <a:pt x="115" y="1"/>
                  </a:lnTo>
                  <a:lnTo>
                    <a:pt x="96" y="16"/>
                  </a:lnTo>
                  <a:lnTo>
                    <a:pt x="93" y="41"/>
                  </a:lnTo>
                  <a:lnTo>
                    <a:pt x="87" y="33"/>
                  </a:lnTo>
                  <a:lnTo>
                    <a:pt x="68" y="30"/>
                  </a:lnTo>
                  <a:lnTo>
                    <a:pt x="42" y="30"/>
                  </a:lnTo>
                  <a:lnTo>
                    <a:pt x="39" y="48"/>
                  </a:lnTo>
                  <a:lnTo>
                    <a:pt x="42" y="50"/>
                  </a:lnTo>
                  <a:lnTo>
                    <a:pt x="48" y="41"/>
                  </a:lnTo>
                  <a:lnTo>
                    <a:pt x="58" y="43"/>
                  </a:lnTo>
                  <a:lnTo>
                    <a:pt x="62" y="48"/>
                  </a:lnTo>
                  <a:lnTo>
                    <a:pt x="62" y="55"/>
                  </a:lnTo>
                  <a:lnTo>
                    <a:pt x="56" y="66"/>
                  </a:lnTo>
                  <a:lnTo>
                    <a:pt x="60" y="87"/>
                  </a:lnTo>
                  <a:lnTo>
                    <a:pt x="57" y="115"/>
                  </a:lnTo>
                  <a:lnTo>
                    <a:pt x="50" y="118"/>
                  </a:lnTo>
                  <a:lnTo>
                    <a:pt x="30" y="106"/>
                  </a:lnTo>
                  <a:lnTo>
                    <a:pt x="11" y="120"/>
                  </a:lnTo>
                  <a:lnTo>
                    <a:pt x="11" y="138"/>
                  </a:lnTo>
                  <a:lnTo>
                    <a:pt x="3" y="140"/>
                  </a:lnTo>
                  <a:lnTo>
                    <a:pt x="0" y="148"/>
                  </a:lnTo>
                  <a:lnTo>
                    <a:pt x="11" y="159"/>
                  </a:lnTo>
                  <a:lnTo>
                    <a:pt x="18" y="168"/>
                  </a:lnTo>
                  <a:lnTo>
                    <a:pt x="31" y="156"/>
                  </a:lnTo>
                  <a:lnTo>
                    <a:pt x="36" y="161"/>
                  </a:lnTo>
                  <a:lnTo>
                    <a:pt x="47" y="163"/>
                  </a:lnTo>
                  <a:lnTo>
                    <a:pt x="52" y="158"/>
                  </a:lnTo>
                  <a:lnTo>
                    <a:pt x="62" y="155"/>
                  </a:lnTo>
                  <a:lnTo>
                    <a:pt x="63" y="163"/>
                  </a:lnTo>
                  <a:lnTo>
                    <a:pt x="67" y="164"/>
                  </a:lnTo>
                  <a:lnTo>
                    <a:pt x="92" y="146"/>
                  </a:lnTo>
                  <a:lnTo>
                    <a:pt x="98" y="134"/>
                  </a:lnTo>
                  <a:lnTo>
                    <a:pt x="102" y="111"/>
                  </a:lnTo>
                  <a:lnTo>
                    <a:pt x="109" y="99"/>
                  </a:lnTo>
                  <a:lnTo>
                    <a:pt x="128" y="85"/>
                  </a:lnTo>
                  <a:lnTo>
                    <a:pt x="135" y="33"/>
                  </a:lnTo>
                  <a:lnTo>
                    <a:pt x="146" y="12"/>
                  </a:lnTo>
                  <a:lnTo>
                    <a:pt x="147" y="0"/>
                  </a:lnTo>
                  <a:close/>
                </a:path>
              </a:pathLst>
            </a:custGeom>
            <a:solidFill>
              <a:srgbClr val="CBCBCB"/>
            </a:solidFill>
            <a:ln w="6350" cmpd="sng">
              <a:solidFill>
                <a:schemeClr val="bg1"/>
              </a:solidFill>
              <a:round/>
              <a:headEnd/>
              <a:tailEnd/>
            </a:ln>
          </p:spPr>
          <p:txBody>
            <a:bodyPr/>
            <a:lstStyle/>
            <a:p>
              <a:endParaRPr lang="en-GB" dirty="0"/>
            </a:p>
          </p:txBody>
        </p:sp>
        <p:sp>
          <p:nvSpPr>
            <p:cNvPr id="191" name="Freeform 959">
              <a:extLst>
                <a:ext uri="{FF2B5EF4-FFF2-40B4-BE49-F238E27FC236}">
                  <a16:creationId xmlns:a16="http://schemas.microsoft.com/office/drawing/2014/main" xmlns="" id="{3F922BE8-A395-1C4B-9681-340A83CD3B8D}"/>
                </a:ext>
              </a:extLst>
            </p:cNvPr>
            <p:cNvSpPr>
              <a:spLocks/>
            </p:cNvSpPr>
            <p:nvPr/>
          </p:nvSpPr>
          <p:spPr bwMode="gray">
            <a:xfrm>
              <a:off x="3148053" y="3398530"/>
              <a:ext cx="172531" cy="368156"/>
            </a:xfrm>
            <a:custGeom>
              <a:avLst/>
              <a:gdLst>
                <a:gd name="T0" fmla="*/ 39 w 57"/>
                <a:gd name="T1" fmla="*/ 119 h 121"/>
                <a:gd name="T2" fmla="*/ 22 w 57"/>
                <a:gd name="T3" fmla="*/ 121 h 121"/>
                <a:gd name="T4" fmla="*/ 17 w 57"/>
                <a:gd name="T5" fmla="*/ 112 h 121"/>
                <a:gd name="T6" fmla="*/ 17 w 57"/>
                <a:gd name="T7" fmla="*/ 73 h 121"/>
                <a:gd name="T8" fmla="*/ 10 w 57"/>
                <a:gd name="T9" fmla="*/ 50 h 121"/>
                <a:gd name="T10" fmla="*/ 0 w 57"/>
                <a:gd name="T11" fmla="*/ 41 h 121"/>
                <a:gd name="T12" fmla="*/ 2 w 57"/>
                <a:gd name="T13" fmla="*/ 28 h 121"/>
                <a:gd name="T14" fmla="*/ 11 w 57"/>
                <a:gd name="T15" fmla="*/ 18 h 121"/>
                <a:gd name="T16" fmla="*/ 23 w 57"/>
                <a:gd name="T17" fmla="*/ 19 h 121"/>
                <a:gd name="T18" fmla="*/ 30 w 57"/>
                <a:gd name="T19" fmla="*/ 9 h 121"/>
                <a:gd name="T20" fmla="*/ 32 w 57"/>
                <a:gd name="T21" fmla="*/ 8 h 121"/>
                <a:gd name="T22" fmla="*/ 30 w 57"/>
                <a:gd name="T23" fmla="*/ 3 h 121"/>
                <a:gd name="T24" fmla="*/ 39 w 57"/>
                <a:gd name="T25" fmla="*/ 0 h 121"/>
                <a:gd name="T26" fmla="*/ 53 w 57"/>
                <a:gd name="T27" fmla="*/ 14 h 121"/>
                <a:gd name="T28" fmla="*/ 52 w 57"/>
                <a:gd name="T29" fmla="*/ 20 h 121"/>
                <a:gd name="T30" fmla="*/ 56 w 57"/>
                <a:gd name="T31" fmla="*/ 26 h 121"/>
                <a:gd name="T32" fmla="*/ 57 w 57"/>
                <a:gd name="T33" fmla="*/ 39 h 121"/>
                <a:gd name="T34" fmla="*/ 53 w 57"/>
                <a:gd name="T35" fmla="*/ 41 h 121"/>
                <a:gd name="T36" fmla="*/ 53 w 57"/>
                <a:gd name="T37" fmla="*/ 49 h 121"/>
                <a:gd name="T38" fmla="*/ 46 w 57"/>
                <a:gd name="T39" fmla="*/ 55 h 121"/>
                <a:gd name="T40" fmla="*/ 39 w 57"/>
                <a:gd name="T41" fmla="*/ 77 h 121"/>
                <a:gd name="T42" fmla="*/ 39 w 57"/>
                <a:gd name="T43" fmla="*/ 119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121">
                  <a:moveTo>
                    <a:pt x="39" y="119"/>
                  </a:moveTo>
                  <a:lnTo>
                    <a:pt x="22" y="121"/>
                  </a:lnTo>
                  <a:lnTo>
                    <a:pt x="17" y="112"/>
                  </a:lnTo>
                  <a:lnTo>
                    <a:pt x="17" y="73"/>
                  </a:lnTo>
                  <a:lnTo>
                    <a:pt x="10" y="50"/>
                  </a:lnTo>
                  <a:lnTo>
                    <a:pt x="0" y="41"/>
                  </a:lnTo>
                  <a:lnTo>
                    <a:pt x="2" y="28"/>
                  </a:lnTo>
                  <a:lnTo>
                    <a:pt x="11" y="18"/>
                  </a:lnTo>
                  <a:lnTo>
                    <a:pt x="23" y="19"/>
                  </a:lnTo>
                  <a:lnTo>
                    <a:pt x="30" y="9"/>
                  </a:lnTo>
                  <a:lnTo>
                    <a:pt x="32" y="8"/>
                  </a:lnTo>
                  <a:lnTo>
                    <a:pt x="30" y="3"/>
                  </a:lnTo>
                  <a:lnTo>
                    <a:pt x="39" y="0"/>
                  </a:lnTo>
                  <a:lnTo>
                    <a:pt x="53" y="14"/>
                  </a:lnTo>
                  <a:lnTo>
                    <a:pt x="52" y="20"/>
                  </a:lnTo>
                  <a:lnTo>
                    <a:pt x="56" y="26"/>
                  </a:lnTo>
                  <a:lnTo>
                    <a:pt x="57" y="39"/>
                  </a:lnTo>
                  <a:lnTo>
                    <a:pt x="53" y="41"/>
                  </a:lnTo>
                  <a:lnTo>
                    <a:pt x="53" y="49"/>
                  </a:lnTo>
                  <a:lnTo>
                    <a:pt x="46" y="55"/>
                  </a:lnTo>
                  <a:lnTo>
                    <a:pt x="39" y="77"/>
                  </a:lnTo>
                  <a:lnTo>
                    <a:pt x="39" y="119"/>
                  </a:lnTo>
                  <a:close/>
                </a:path>
              </a:pathLst>
            </a:custGeom>
            <a:solidFill>
              <a:schemeClr val="accent3"/>
            </a:solidFill>
            <a:ln w="6350" cmpd="sng">
              <a:solidFill>
                <a:schemeClr val="bg1"/>
              </a:solidFill>
              <a:round/>
              <a:headEnd/>
              <a:tailEnd/>
            </a:ln>
          </p:spPr>
          <p:txBody>
            <a:bodyPr/>
            <a:lstStyle/>
            <a:p>
              <a:endParaRPr lang="en-GB" dirty="0"/>
            </a:p>
          </p:txBody>
        </p:sp>
        <p:grpSp>
          <p:nvGrpSpPr>
            <p:cNvPr id="192" name="Group 960">
              <a:extLst>
                <a:ext uri="{FF2B5EF4-FFF2-40B4-BE49-F238E27FC236}">
                  <a16:creationId xmlns:a16="http://schemas.microsoft.com/office/drawing/2014/main" xmlns="" id="{60807CFC-F065-FD45-B5FA-D3FDEC1CDB4C}"/>
                </a:ext>
              </a:extLst>
            </p:cNvPr>
            <p:cNvGrpSpPr>
              <a:grpSpLocks/>
            </p:cNvGrpSpPr>
            <p:nvPr/>
          </p:nvGrpSpPr>
          <p:grpSpPr bwMode="gray">
            <a:xfrm>
              <a:off x="3596027" y="3906646"/>
              <a:ext cx="163452" cy="167344"/>
              <a:chOff x="4740" y="4138"/>
              <a:chExt cx="54" cy="55"/>
            </a:xfrm>
            <a:solidFill>
              <a:srgbClr val="CBCBCB"/>
            </a:solidFill>
          </p:grpSpPr>
          <p:sp>
            <p:nvSpPr>
              <p:cNvPr id="244" name="Freeform 961">
                <a:extLst>
                  <a:ext uri="{FF2B5EF4-FFF2-40B4-BE49-F238E27FC236}">
                    <a16:creationId xmlns:a16="http://schemas.microsoft.com/office/drawing/2014/main" xmlns="" id="{9B5B84C3-04CF-1B44-A24F-43F1360C0FB7}"/>
                  </a:ext>
                </a:extLst>
              </p:cNvPr>
              <p:cNvSpPr>
                <a:spLocks/>
              </p:cNvSpPr>
              <p:nvPr/>
            </p:nvSpPr>
            <p:spPr bwMode="gray">
              <a:xfrm>
                <a:off x="4757" y="4169"/>
                <a:ext cx="37" cy="24"/>
              </a:xfrm>
              <a:custGeom>
                <a:avLst/>
                <a:gdLst>
                  <a:gd name="T0" fmla="*/ 37 w 37"/>
                  <a:gd name="T1" fmla="*/ 0 h 24"/>
                  <a:gd name="T2" fmla="*/ 6 w 37"/>
                  <a:gd name="T3" fmla="*/ 2 h 24"/>
                  <a:gd name="T4" fmla="*/ 0 w 37"/>
                  <a:gd name="T5" fmla="*/ 20 h 24"/>
                  <a:gd name="T6" fmla="*/ 4 w 37"/>
                  <a:gd name="T7" fmla="*/ 24 h 24"/>
                  <a:gd name="T8" fmla="*/ 37 w 37"/>
                  <a:gd name="T9" fmla="*/ 22 h 24"/>
                  <a:gd name="T10" fmla="*/ 37 w 37"/>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7" h="24">
                    <a:moveTo>
                      <a:pt x="37" y="0"/>
                    </a:moveTo>
                    <a:lnTo>
                      <a:pt x="6" y="2"/>
                    </a:lnTo>
                    <a:lnTo>
                      <a:pt x="0" y="20"/>
                    </a:lnTo>
                    <a:lnTo>
                      <a:pt x="4" y="24"/>
                    </a:lnTo>
                    <a:lnTo>
                      <a:pt x="37" y="22"/>
                    </a:lnTo>
                    <a:lnTo>
                      <a:pt x="37" y="0"/>
                    </a:lnTo>
                    <a:close/>
                  </a:path>
                </a:pathLst>
              </a:custGeom>
              <a:grpFill/>
              <a:ln w="6350" cmpd="sng">
                <a:solidFill>
                  <a:schemeClr val="bg1"/>
                </a:solidFill>
                <a:round/>
                <a:headEnd/>
                <a:tailEnd/>
              </a:ln>
            </p:spPr>
            <p:txBody>
              <a:bodyPr/>
              <a:lstStyle/>
              <a:p>
                <a:endParaRPr lang="en-GB" dirty="0"/>
              </a:p>
            </p:txBody>
          </p:sp>
          <p:sp>
            <p:nvSpPr>
              <p:cNvPr id="245" name="Freeform 962">
                <a:extLst>
                  <a:ext uri="{FF2B5EF4-FFF2-40B4-BE49-F238E27FC236}">
                    <a16:creationId xmlns:a16="http://schemas.microsoft.com/office/drawing/2014/main" xmlns="" id="{C882B32F-D068-2147-A286-28B47E086FA6}"/>
                  </a:ext>
                </a:extLst>
              </p:cNvPr>
              <p:cNvSpPr>
                <a:spLocks/>
              </p:cNvSpPr>
              <p:nvPr/>
            </p:nvSpPr>
            <p:spPr bwMode="gray">
              <a:xfrm>
                <a:off x="4740" y="4138"/>
                <a:ext cx="9" cy="10"/>
              </a:xfrm>
              <a:custGeom>
                <a:avLst/>
                <a:gdLst>
                  <a:gd name="T0" fmla="*/ 9 w 9"/>
                  <a:gd name="T1" fmla="*/ 3 h 10"/>
                  <a:gd name="T2" fmla="*/ 6 w 9"/>
                  <a:gd name="T3" fmla="*/ 10 h 10"/>
                  <a:gd name="T4" fmla="*/ 0 w 9"/>
                  <a:gd name="T5" fmla="*/ 10 h 10"/>
                  <a:gd name="T6" fmla="*/ 3 w 9"/>
                  <a:gd name="T7" fmla="*/ 0 h 10"/>
                  <a:gd name="T8" fmla="*/ 9 w 9"/>
                  <a:gd name="T9" fmla="*/ 3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10">
                    <a:moveTo>
                      <a:pt x="9" y="3"/>
                    </a:moveTo>
                    <a:lnTo>
                      <a:pt x="6" y="10"/>
                    </a:lnTo>
                    <a:lnTo>
                      <a:pt x="0" y="10"/>
                    </a:lnTo>
                    <a:lnTo>
                      <a:pt x="3" y="0"/>
                    </a:lnTo>
                    <a:lnTo>
                      <a:pt x="9" y="3"/>
                    </a:lnTo>
                    <a:close/>
                  </a:path>
                </a:pathLst>
              </a:custGeom>
              <a:grpFill/>
              <a:ln w="6350" cmpd="sng">
                <a:solidFill>
                  <a:schemeClr val="bg1"/>
                </a:solidFill>
                <a:round/>
                <a:headEnd/>
                <a:tailEnd/>
              </a:ln>
            </p:spPr>
            <p:txBody>
              <a:bodyPr/>
              <a:lstStyle/>
              <a:p>
                <a:endParaRPr lang="en-GB" dirty="0"/>
              </a:p>
            </p:txBody>
          </p:sp>
        </p:grpSp>
        <p:sp>
          <p:nvSpPr>
            <p:cNvPr id="193" name="Freeform 966">
              <a:extLst>
                <a:ext uri="{FF2B5EF4-FFF2-40B4-BE49-F238E27FC236}">
                  <a16:creationId xmlns:a16="http://schemas.microsoft.com/office/drawing/2014/main" xmlns="" id="{78147818-ADD8-BB4F-842D-B8DB9E811255}"/>
                </a:ext>
              </a:extLst>
            </p:cNvPr>
            <p:cNvSpPr>
              <a:spLocks/>
            </p:cNvSpPr>
            <p:nvPr/>
          </p:nvSpPr>
          <p:spPr bwMode="gray">
            <a:xfrm>
              <a:off x="5554407" y="3380274"/>
              <a:ext cx="90807" cy="109535"/>
            </a:xfrm>
            <a:custGeom>
              <a:avLst/>
              <a:gdLst>
                <a:gd name="T0" fmla="*/ 27 w 30"/>
                <a:gd name="T1" fmla="*/ 25 h 36"/>
                <a:gd name="T2" fmla="*/ 21 w 30"/>
                <a:gd name="T3" fmla="*/ 36 h 36"/>
                <a:gd name="T4" fmla="*/ 16 w 30"/>
                <a:gd name="T5" fmla="*/ 32 h 36"/>
                <a:gd name="T6" fmla="*/ 2 w 30"/>
                <a:gd name="T7" fmla="*/ 36 h 36"/>
                <a:gd name="T8" fmla="*/ 0 w 30"/>
                <a:gd name="T9" fmla="*/ 30 h 36"/>
                <a:gd name="T10" fmla="*/ 7 w 30"/>
                <a:gd name="T11" fmla="*/ 9 h 36"/>
                <a:gd name="T12" fmla="*/ 23 w 30"/>
                <a:gd name="T13" fmla="*/ 0 h 36"/>
                <a:gd name="T14" fmla="*/ 28 w 30"/>
                <a:gd name="T15" fmla="*/ 6 h 36"/>
                <a:gd name="T16" fmla="*/ 30 w 30"/>
                <a:gd name="T17" fmla="*/ 15 h 36"/>
                <a:gd name="T18" fmla="*/ 13 w 30"/>
                <a:gd name="T19" fmla="*/ 24 h 36"/>
                <a:gd name="T20" fmla="*/ 27 w 30"/>
                <a:gd name="T21" fmla="*/ 25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 h="36">
                  <a:moveTo>
                    <a:pt x="27" y="25"/>
                  </a:moveTo>
                  <a:lnTo>
                    <a:pt x="21" y="36"/>
                  </a:lnTo>
                  <a:lnTo>
                    <a:pt x="16" y="32"/>
                  </a:lnTo>
                  <a:lnTo>
                    <a:pt x="2" y="36"/>
                  </a:lnTo>
                  <a:lnTo>
                    <a:pt x="0" y="30"/>
                  </a:lnTo>
                  <a:lnTo>
                    <a:pt x="7" y="9"/>
                  </a:lnTo>
                  <a:lnTo>
                    <a:pt x="23" y="0"/>
                  </a:lnTo>
                  <a:lnTo>
                    <a:pt x="28" y="6"/>
                  </a:lnTo>
                  <a:lnTo>
                    <a:pt x="30" y="15"/>
                  </a:lnTo>
                  <a:lnTo>
                    <a:pt x="13" y="24"/>
                  </a:lnTo>
                  <a:lnTo>
                    <a:pt x="27" y="25"/>
                  </a:lnTo>
                  <a:close/>
                </a:path>
              </a:pathLst>
            </a:custGeom>
            <a:solidFill>
              <a:srgbClr val="CBCBCB"/>
            </a:solidFill>
            <a:ln w="6350" cmpd="sng">
              <a:solidFill>
                <a:schemeClr val="bg1"/>
              </a:solidFill>
              <a:round/>
              <a:headEnd/>
              <a:tailEnd/>
            </a:ln>
          </p:spPr>
          <p:txBody>
            <a:bodyPr/>
            <a:lstStyle/>
            <a:p>
              <a:endParaRPr lang="en-GB" dirty="0"/>
            </a:p>
          </p:txBody>
        </p:sp>
        <p:sp>
          <p:nvSpPr>
            <p:cNvPr id="194" name="Freeform 967">
              <a:extLst>
                <a:ext uri="{FF2B5EF4-FFF2-40B4-BE49-F238E27FC236}">
                  <a16:creationId xmlns:a16="http://schemas.microsoft.com/office/drawing/2014/main" xmlns="" id="{B0F9A43A-20AA-3747-86AA-9DEA21AE3E46}"/>
                </a:ext>
              </a:extLst>
            </p:cNvPr>
            <p:cNvSpPr>
              <a:spLocks/>
            </p:cNvSpPr>
            <p:nvPr/>
          </p:nvSpPr>
          <p:spPr bwMode="gray">
            <a:xfrm>
              <a:off x="3614185" y="4000967"/>
              <a:ext cx="323876" cy="365114"/>
            </a:xfrm>
            <a:custGeom>
              <a:avLst/>
              <a:gdLst>
                <a:gd name="T0" fmla="*/ 87 w 107"/>
                <a:gd name="T1" fmla="*/ 2 h 120"/>
                <a:gd name="T2" fmla="*/ 48 w 107"/>
                <a:gd name="T3" fmla="*/ 0 h 120"/>
                <a:gd name="T4" fmla="*/ 48 w 107"/>
                <a:gd name="T5" fmla="*/ 22 h 120"/>
                <a:gd name="T6" fmla="*/ 15 w 107"/>
                <a:gd name="T7" fmla="*/ 24 h 120"/>
                <a:gd name="T8" fmla="*/ 15 w 107"/>
                <a:gd name="T9" fmla="*/ 29 h 120"/>
                <a:gd name="T10" fmla="*/ 11 w 107"/>
                <a:gd name="T11" fmla="*/ 33 h 120"/>
                <a:gd name="T12" fmla="*/ 21 w 107"/>
                <a:gd name="T13" fmla="*/ 41 h 120"/>
                <a:gd name="T14" fmla="*/ 10 w 107"/>
                <a:gd name="T15" fmla="*/ 38 h 120"/>
                <a:gd name="T16" fmla="*/ 9 w 107"/>
                <a:gd name="T17" fmla="*/ 52 h 120"/>
                <a:gd name="T18" fmla="*/ 0 w 107"/>
                <a:gd name="T19" fmla="*/ 58 h 120"/>
                <a:gd name="T20" fmla="*/ 10 w 107"/>
                <a:gd name="T21" fmla="*/ 80 h 120"/>
                <a:gd name="T22" fmla="*/ 45 w 107"/>
                <a:gd name="T23" fmla="*/ 120 h 120"/>
                <a:gd name="T24" fmla="*/ 48 w 107"/>
                <a:gd name="T25" fmla="*/ 112 h 120"/>
                <a:gd name="T26" fmla="*/ 56 w 107"/>
                <a:gd name="T27" fmla="*/ 110 h 120"/>
                <a:gd name="T28" fmla="*/ 56 w 107"/>
                <a:gd name="T29" fmla="*/ 92 h 120"/>
                <a:gd name="T30" fmla="*/ 75 w 107"/>
                <a:gd name="T31" fmla="*/ 78 h 120"/>
                <a:gd name="T32" fmla="*/ 95 w 107"/>
                <a:gd name="T33" fmla="*/ 90 h 120"/>
                <a:gd name="T34" fmla="*/ 102 w 107"/>
                <a:gd name="T35" fmla="*/ 87 h 120"/>
                <a:gd name="T36" fmla="*/ 105 w 107"/>
                <a:gd name="T37" fmla="*/ 59 h 120"/>
                <a:gd name="T38" fmla="*/ 101 w 107"/>
                <a:gd name="T39" fmla="*/ 38 h 120"/>
                <a:gd name="T40" fmla="*/ 107 w 107"/>
                <a:gd name="T41" fmla="*/ 27 h 120"/>
                <a:gd name="T42" fmla="*/ 107 w 107"/>
                <a:gd name="T43" fmla="*/ 20 h 120"/>
                <a:gd name="T44" fmla="*/ 103 w 107"/>
                <a:gd name="T45" fmla="*/ 15 h 120"/>
                <a:gd name="T46" fmla="*/ 93 w 107"/>
                <a:gd name="T47" fmla="*/ 13 h 120"/>
                <a:gd name="T48" fmla="*/ 87 w 107"/>
                <a:gd name="T49" fmla="*/ 22 h 120"/>
                <a:gd name="T50" fmla="*/ 84 w 107"/>
                <a:gd name="T51" fmla="*/ 20 h 120"/>
                <a:gd name="T52" fmla="*/ 87 w 107"/>
                <a:gd name="T53" fmla="*/ 2 h 1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7" h="120">
                  <a:moveTo>
                    <a:pt x="87" y="2"/>
                  </a:moveTo>
                  <a:lnTo>
                    <a:pt x="48" y="0"/>
                  </a:lnTo>
                  <a:lnTo>
                    <a:pt x="48" y="22"/>
                  </a:lnTo>
                  <a:lnTo>
                    <a:pt x="15" y="24"/>
                  </a:lnTo>
                  <a:lnTo>
                    <a:pt x="15" y="29"/>
                  </a:lnTo>
                  <a:lnTo>
                    <a:pt x="11" y="33"/>
                  </a:lnTo>
                  <a:lnTo>
                    <a:pt x="21" y="41"/>
                  </a:lnTo>
                  <a:lnTo>
                    <a:pt x="10" y="38"/>
                  </a:lnTo>
                  <a:lnTo>
                    <a:pt x="9" y="52"/>
                  </a:lnTo>
                  <a:lnTo>
                    <a:pt x="0" y="58"/>
                  </a:lnTo>
                  <a:lnTo>
                    <a:pt x="10" y="80"/>
                  </a:lnTo>
                  <a:lnTo>
                    <a:pt x="45" y="120"/>
                  </a:lnTo>
                  <a:lnTo>
                    <a:pt x="48" y="112"/>
                  </a:lnTo>
                  <a:lnTo>
                    <a:pt x="56" y="110"/>
                  </a:lnTo>
                  <a:lnTo>
                    <a:pt x="56" y="92"/>
                  </a:lnTo>
                  <a:lnTo>
                    <a:pt x="75" y="78"/>
                  </a:lnTo>
                  <a:lnTo>
                    <a:pt x="95" y="90"/>
                  </a:lnTo>
                  <a:lnTo>
                    <a:pt x="102" y="87"/>
                  </a:lnTo>
                  <a:lnTo>
                    <a:pt x="105" y="59"/>
                  </a:lnTo>
                  <a:lnTo>
                    <a:pt x="101" y="38"/>
                  </a:lnTo>
                  <a:lnTo>
                    <a:pt x="107" y="27"/>
                  </a:lnTo>
                  <a:lnTo>
                    <a:pt x="107" y="20"/>
                  </a:lnTo>
                  <a:lnTo>
                    <a:pt x="103" y="15"/>
                  </a:lnTo>
                  <a:lnTo>
                    <a:pt x="93" y="13"/>
                  </a:lnTo>
                  <a:lnTo>
                    <a:pt x="87" y="22"/>
                  </a:lnTo>
                  <a:lnTo>
                    <a:pt x="84" y="20"/>
                  </a:lnTo>
                  <a:lnTo>
                    <a:pt x="87" y="2"/>
                  </a:lnTo>
                  <a:close/>
                </a:path>
              </a:pathLst>
            </a:custGeom>
            <a:solidFill>
              <a:srgbClr val="CBCBCB"/>
            </a:solidFill>
            <a:ln w="6350" cmpd="sng">
              <a:solidFill>
                <a:schemeClr val="bg1"/>
              </a:solidFill>
              <a:round/>
              <a:headEnd/>
              <a:tailEnd/>
            </a:ln>
          </p:spPr>
          <p:txBody>
            <a:bodyPr/>
            <a:lstStyle/>
            <a:p>
              <a:endParaRPr lang="en-GB" dirty="0"/>
            </a:p>
          </p:txBody>
        </p:sp>
        <p:sp>
          <p:nvSpPr>
            <p:cNvPr id="195" name="Freeform 969">
              <a:extLst>
                <a:ext uri="{FF2B5EF4-FFF2-40B4-BE49-F238E27FC236}">
                  <a16:creationId xmlns:a16="http://schemas.microsoft.com/office/drawing/2014/main" xmlns="" id="{C62FB7D3-703E-7443-9044-CB86C12D480C}"/>
                </a:ext>
              </a:extLst>
            </p:cNvPr>
            <p:cNvSpPr>
              <a:spLocks/>
            </p:cNvSpPr>
            <p:nvPr/>
          </p:nvSpPr>
          <p:spPr bwMode="gray">
            <a:xfrm>
              <a:off x="2914981" y="3474598"/>
              <a:ext cx="260310" cy="386412"/>
            </a:xfrm>
            <a:custGeom>
              <a:avLst/>
              <a:gdLst>
                <a:gd name="T0" fmla="*/ 86 w 86"/>
                <a:gd name="T1" fmla="*/ 99 h 127"/>
                <a:gd name="T2" fmla="*/ 81 w 86"/>
                <a:gd name="T3" fmla="*/ 106 h 127"/>
                <a:gd name="T4" fmla="*/ 65 w 86"/>
                <a:gd name="T5" fmla="*/ 107 h 127"/>
                <a:gd name="T6" fmla="*/ 24 w 86"/>
                <a:gd name="T7" fmla="*/ 127 h 127"/>
                <a:gd name="T8" fmla="*/ 1 w 86"/>
                <a:gd name="T9" fmla="*/ 118 h 127"/>
                <a:gd name="T10" fmla="*/ 10 w 86"/>
                <a:gd name="T11" fmla="*/ 117 h 127"/>
                <a:gd name="T12" fmla="*/ 9 w 86"/>
                <a:gd name="T13" fmla="*/ 107 h 127"/>
                <a:gd name="T14" fmla="*/ 4 w 86"/>
                <a:gd name="T15" fmla="*/ 104 h 127"/>
                <a:gd name="T16" fmla="*/ 0 w 86"/>
                <a:gd name="T17" fmla="*/ 88 h 127"/>
                <a:gd name="T18" fmla="*/ 9 w 86"/>
                <a:gd name="T19" fmla="*/ 62 h 127"/>
                <a:gd name="T20" fmla="*/ 15 w 86"/>
                <a:gd name="T21" fmla="*/ 57 h 127"/>
                <a:gd name="T22" fmla="*/ 9 w 86"/>
                <a:gd name="T23" fmla="*/ 39 h 127"/>
                <a:gd name="T24" fmla="*/ 10 w 86"/>
                <a:gd name="T25" fmla="*/ 32 h 127"/>
                <a:gd name="T26" fmla="*/ 5 w 86"/>
                <a:gd name="T27" fmla="*/ 9 h 127"/>
                <a:gd name="T28" fmla="*/ 6 w 86"/>
                <a:gd name="T29" fmla="*/ 3 h 127"/>
                <a:gd name="T30" fmla="*/ 45 w 86"/>
                <a:gd name="T31" fmla="*/ 4 h 127"/>
                <a:gd name="T32" fmla="*/ 58 w 86"/>
                <a:gd name="T33" fmla="*/ 0 h 127"/>
                <a:gd name="T34" fmla="*/ 61 w 86"/>
                <a:gd name="T35" fmla="*/ 3 h 127"/>
                <a:gd name="T36" fmla="*/ 59 w 86"/>
                <a:gd name="T37" fmla="*/ 10 h 127"/>
                <a:gd name="T38" fmla="*/ 68 w 86"/>
                <a:gd name="T39" fmla="*/ 19 h 127"/>
                <a:gd name="T40" fmla="*/ 71 w 86"/>
                <a:gd name="T41" fmla="*/ 35 h 127"/>
                <a:gd name="T42" fmla="*/ 75 w 86"/>
                <a:gd name="T43" fmla="*/ 84 h 127"/>
                <a:gd name="T44" fmla="*/ 86 w 86"/>
                <a:gd name="T45" fmla="*/ 99 h 12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127">
                  <a:moveTo>
                    <a:pt x="86" y="99"/>
                  </a:moveTo>
                  <a:lnTo>
                    <a:pt x="81" y="106"/>
                  </a:lnTo>
                  <a:lnTo>
                    <a:pt x="65" y="107"/>
                  </a:lnTo>
                  <a:lnTo>
                    <a:pt x="24" y="127"/>
                  </a:lnTo>
                  <a:lnTo>
                    <a:pt x="1" y="118"/>
                  </a:lnTo>
                  <a:lnTo>
                    <a:pt x="10" y="117"/>
                  </a:lnTo>
                  <a:lnTo>
                    <a:pt x="9" y="107"/>
                  </a:lnTo>
                  <a:lnTo>
                    <a:pt x="4" y="104"/>
                  </a:lnTo>
                  <a:lnTo>
                    <a:pt x="0" y="88"/>
                  </a:lnTo>
                  <a:lnTo>
                    <a:pt x="9" y="62"/>
                  </a:lnTo>
                  <a:lnTo>
                    <a:pt x="15" y="57"/>
                  </a:lnTo>
                  <a:lnTo>
                    <a:pt x="9" y="39"/>
                  </a:lnTo>
                  <a:lnTo>
                    <a:pt x="10" y="32"/>
                  </a:lnTo>
                  <a:lnTo>
                    <a:pt x="5" y="9"/>
                  </a:lnTo>
                  <a:lnTo>
                    <a:pt x="6" y="3"/>
                  </a:lnTo>
                  <a:lnTo>
                    <a:pt x="45" y="4"/>
                  </a:lnTo>
                  <a:lnTo>
                    <a:pt x="58" y="0"/>
                  </a:lnTo>
                  <a:lnTo>
                    <a:pt x="61" y="3"/>
                  </a:lnTo>
                  <a:lnTo>
                    <a:pt x="59" y="10"/>
                  </a:lnTo>
                  <a:lnTo>
                    <a:pt x="68" y="19"/>
                  </a:lnTo>
                  <a:lnTo>
                    <a:pt x="71" y="35"/>
                  </a:lnTo>
                  <a:lnTo>
                    <a:pt x="75" y="84"/>
                  </a:lnTo>
                  <a:lnTo>
                    <a:pt x="86" y="99"/>
                  </a:lnTo>
                  <a:close/>
                </a:path>
              </a:pathLst>
            </a:custGeom>
            <a:solidFill>
              <a:srgbClr val="CBCBCB"/>
            </a:solidFill>
            <a:ln w="6350" cmpd="sng">
              <a:solidFill>
                <a:schemeClr val="bg1"/>
              </a:solidFill>
              <a:round/>
              <a:headEnd/>
              <a:tailEnd/>
            </a:ln>
          </p:spPr>
          <p:txBody>
            <a:bodyPr/>
            <a:lstStyle/>
            <a:p>
              <a:endParaRPr lang="en-GB" dirty="0"/>
            </a:p>
          </p:txBody>
        </p:sp>
        <p:sp>
          <p:nvSpPr>
            <p:cNvPr id="196" name="Freeform 970">
              <a:extLst>
                <a:ext uri="{FF2B5EF4-FFF2-40B4-BE49-F238E27FC236}">
                  <a16:creationId xmlns:a16="http://schemas.microsoft.com/office/drawing/2014/main" xmlns="" id="{1E9A1834-657E-FF4A-9641-EEA1994E3C0E}"/>
                </a:ext>
              </a:extLst>
            </p:cNvPr>
            <p:cNvSpPr>
              <a:spLocks/>
            </p:cNvSpPr>
            <p:nvPr/>
          </p:nvSpPr>
          <p:spPr bwMode="gray">
            <a:xfrm>
              <a:off x="2215776" y="3380274"/>
              <a:ext cx="435867" cy="328602"/>
            </a:xfrm>
            <a:custGeom>
              <a:avLst/>
              <a:gdLst>
                <a:gd name="T0" fmla="*/ 0 w 144"/>
                <a:gd name="T1" fmla="*/ 35 h 108"/>
                <a:gd name="T2" fmla="*/ 3 w 144"/>
                <a:gd name="T3" fmla="*/ 39 h 108"/>
                <a:gd name="T4" fmla="*/ 7 w 144"/>
                <a:gd name="T5" fmla="*/ 35 h 108"/>
                <a:gd name="T6" fmla="*/ 15 w 144"/>
                <a:gd name="T7" fmla="*/ 51 h 108"/>
                <a:gd name="T8" fmla="*/ 24 w 144"/>
                <a:gd name="T9" fmla="*/ 56 h 108"/>
                <a:gd name="T10" fmla="*/ 36 w 144"/>
                <a:gd name="T11" fmla="*/ 70 h 108"/>
                <a:gd name="T12" fmla="*/ 40 w 144"/>
                <a:gd name="T13" fmla="*/ 70 h 108"/>
                <a:gd name="T14" fmla="*/ 52 w 144"/>
                <a:gd name="T15" fmla="*/ 56 h 108"/>
                <a:gd name="T16" fmla="*/ 75 w 144"/>
                <a:gd name="T17" fmla="*/ 55 h 108"/>
                <a:gd name="T18" fmla="*/ 89 w 144"/>
                <a:gd name="T19" fmla="*/ 74 h 108"/>
                <a:gd name="T20" fmla="*/ 85 w 144"/>
                <a:gd name="T21" fmla="*/ 86 h 108"/>
                <a:gd name="T22" fmla="*/ 93 w 144"/>
                <a:gd name="T23" fmla="*/ 83 h 108"/>
                <a:gd name="T24" fmla="*/ 93 w 144"/>
                <a:gd name="T25" fmla="*/ 85 h 108"/>
                <a:gd name="T26" fmla="*/ 104 w 144"/>
                <a:gd name="T27" fmla="*/ 81 h 108"/>
                <a:gd name="T28" fmla="*/ 108 w 144"/>
                <a:gd name="T29" fmla="*/ 86 h 108"/>
                <a:gd name="T30" fmla="*/ 111 w 144"/>
                <a:gd name="T31" fmla="*/ 96 h 108"/>
                <a:gd name="T32" fmla="*/ 108 w 144"/>
                <a:gd name="T33" fmla="*/ 105 h 108"/>
                <a:gd name="T34" fmla="*/ 118 w 144"/>
                <a:gd name="T35" fmla="*/ 108 h 108"/>
                <a:gd name="T36" fmla="*/ 124 w 144"/>
                <a:gd name="T37" fmla="*/ 99 h 108"/>
                <a:gd name="T38" fmla="*/ 128 w 144"/>
                <a:gd name="T39" fmla="*/ 101 h 108"/>
                <a:gd name="T40" fmla="*/ 134 w 144"/>
                <a:gd name="T41" fmla="*/ 101 h 108"/>
                <a:gd name="T42" fmla="*/ 138 w 144"/>
                <a:gd name="T43" fmla="*/ 91 h 108"/>
                <a:gd name="T44" fmla="*/ 133 w 144"/>
                <a:gd name="T45" fmla="*/ 88 h 108"/>
                <a:gd name="T46" fmla="*/ 133 w 144"/>
                <a:gd name="T47" fmla="*/ 84 h 108"/>
                <a:gd name="T48" fmla="*/ 144 w 144"/>
                <a:gd name="T49" fmla="*/ 86 h 108"/>
                <a:gd name="T50" fmla="*/ 142 w 144"/>
                <a:gd name="T51" fmla="*/ 78 h 108"/>
                <a:gd name="T52" fmla="*/ 139 w 144"/>
                <a:gd name="T53" fmla="*/ 78 h 108"/>
                <a:gd name="T54" fmla="*/ 143 w 144"/>
                <a:gd name="T55" fmla="*/ 73 h 108"/>
                <a:gd name="T56" fmla="*/ 141 w 144"/>
                <a:gd name="T57" fmla="*/ 65 h 108"/>
                <a:gd name="T58" fmla="*/ 135 w 144"/>
                <a:gd name="T59" fmla="*/ 63 h 108"/>
                <a:gd name="T60" fmla="*/ 134 w 144"/>
                <a:gd name="T61" fmla="*/ 55 h 108"/>
                <a:gd name="T62" fmla="*/ 138 w 144"/>
                <a:gd name="T63" fmla="*/ 50 h 108"/>
                <a:gd name="T64" fmla="*/ 132 w 144"/>
                <a:gd name="T65" fmla="*/ 42 h 108"/>
                <a:gd name="T66" fmla="*/ 132 w 144"/>
                <a:gd name="T67" fmla="*/ 32 h 108"/>
                <a:gd name="T68" fmla="*/ 124 w 144"/>
                <a:gd name="T69" fmla="*/ 35 h 108"/>
                <a:gd name="T70" fmla="*/ 131 w 144"/>
                <a:gd name="T71" fmla="*/ 26 h 108"/>
                <a:gd name="T72" fmla="*/ 122 w 144"/>
                <a:gd name="T73" fmla="*/ 20 h 108"/>
                <a:gd name="T74" fmla="*/ 117 w 144"/>
                <a:gd name="T75" fmla="*/ 4 h 108"/>
                <a:gd name="T76" fmla="*/ 112 w 144"/>
                <a:gd name="T77" fmla="*/ 4 h 108"/>
                <a:gd name="T78" fmla="*/ 104 w 144"/>
                <a:gd name="T79" fmla="*/ 12 h 108"/>
                <a:gd name="T80" fmla="*/ 93 w 144"/>
                <a:gd name="T81" fmla="*/ 9 h 108"/>
                <a:gd name="T82" fmla="*/ 88 w 144"/>
                <a:gd name="T83" fmla="*/ 15 h 108"/>
                <a:gd name="T84" fmla="*/ 82 w 144"/>
                <a:gd name="T85" fmla="*/ 9 h 108"/>
                <a:gd name="T86" fmla="*/ 73 w 144"/>
                <a:gd name="T87" fmla="*/ 12 h 108"/>
                <a:gd name="T88" fmla="*/ 74 w 144"/>
                <a:gd name="T89" fmla="*/ 5 h 108"/>
                <a:gd name="T90" fmla="*/ 54 w 144"/>
                <a:gd name="T91" fmla="*/ 6 h 108"/>
                <a:gd name="T92" fmla="*/ 27 w 144"/>
                <a:gd name="T93" fmla="*/ 0 h 108"/>
                <a:gd name="T94" fmla="*/ 29 w 144"/>
                <a:gd name="T95" fmla="*/ 6 h 108"/>
                <a:gd name="T96" fmla="*/ 24 w 144"/>
                <a:gd name="T97" fmla="*/ 10 h 108"/>
                <a:gd name="T98" fmla="*/ 27 w 144"/>
                <a:gd name="T99" fmla="*/ 20 h 108"/>
                <a:gd name="T100" fmla="*/ 10 w 144"/>
                <a:gd name="T101" fmla="*/ 24 h 108"/>
                <a:gd name="T102" fmla="*/ 0 w 144"/>
                <a:gd name="T103" fmla="*/ 35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4" h="108">
                  <a:moveTo>
                    <a:pt x="0" y="35"/>
                  </a:moveTo>
                  <a:lnTo>
                    <a:pt x="3" y="39"/>
                  </a:lnTo>
                  <a:lnTo>
                    <a:pt x="7" y="35"/>
                  </a:lnTo>
                  <a:lnTo>
                    <a:pt x="15" y="51"/>
                  </a:lnTo>
                  <a:lnTo>
                    <a:pt x="24" y="56"/>
                  </a:lnTo>
                  <a:lnTo>
                    <a:pt x="36" y="70"/>
                  </a:lnTo>
                  <a:lnTo>
                    <a:pt x="40" y="70"/>
                  </a:lnTo>
                  <a:lnTo>
                    <a:pt x="52" y="56"/>
                  </a:lnTo>
                  <a:lnTo>
                    <a:pt x="75" y="55"/>
                  </a:lnTo>
                  <a:lnTo>
                    <a:pt x="89" y="74"/>
                  </a:lnTo>
                  <a:lnTo>
                    <a:pt x="85" y="86"/>
                  </a:lnTo>
                  <a:lnTo>
                    <a:pt x="93" y="83"/>
                  </a:lnTo>
                  <a:lnTo>
                    <a:pt x="93" y="85"/>
                  </a:lnTo>
                  <a:lnTo>
                    <a:pt x="104" y="81"/>
                  </a:lnTo>
                  <a:lnTo>
                    <a:pt x="108" y="86"/>
                  </a:lnTo>
                  <a:lnTo>
                    <a:pt x="111" y="96"/>
                  </a:lnTo>
                  <a:lnTo>
                    <a:pt x="108" y="105"/>
                  </a:lnTo>
                  <a:lnTo>
                    <a:pt x="118" y="108"/>
                  </a:lnTo>
                  <a:lnTo>
                    <a:pt x="124" y="99"/>
                  </a:lnTo>
                  <a:lnTo>
                    <a:pt x="128" y="101"/>
                  </a:lnTo>
                  <a:lnTo>
                    <a:pt x="134" y="101"/>
                  </a:lnTo>
                  <a:lnTo>
                    <a:pt x="138" y="91"/>
                  </a:lnTo>
                  <a:lnTo>
                    <a:pt x="133" y="88"/>
                  </a:lnTo>
                  <a:lnTo>
                    <a:pt x="133" y="84"/>
                  </a:lnTo>
                  <a:lnTo>
                    <a:pt x="144" y="86"/>
                  </a:lnTo>
                  <a:lnTo>
                    <a:pt x="142" y="78"/>
                  </a:lnTo>
                  <a:lnTo>
                    <a:pt x="139" y="78"/>
                  </a:lnTo>
                  <a:lnTo>
                    <a:pt x="143" y="73"/>
                  </a:lnTo>
                  <a:lnTo>
                    <a:pt x="141" y="65"/>
                  </a:lnTo>
                  <a:lnTo>
                    <a:pt x="135" y="63"/>
                  </a:lnTo>
                  <a:lnTo>
                    <a:pt x="134" y="55"/>
                  </a:lnTo>
                  <a:lnTo>
                    <a:pt x="138" y="50"/>
                  </a:lnTo>
                  <a:lnTo>
                    <a:pt x="132" y="42"/>
                  </a:lnTo>
                  <a:lnTo>
                    <a:pt x="132" y="32"/>
                  </a:lnTo>
                  <a:lnTo>
                    <a:pt x="124" y="35"/>
                  </a:lnTo>
                  <a:lnTo>
                    <a:pt x="131" y="26"/>
                  </a:lnTo>
                  <a:lnTo>
                    <a:pt x="122" y="20"/>
                  </a:lnTo>
                  <a:lnTo>
                    <a:pt x="117" y="4"/>
                  </a:lnTo>
                  <a:lnTo>
                    <a:pt x="112" y="4"/>
                  </a:lnTo>
                  <a:lnTo>
                    <a:pt x="104" y="12"/>
                  </a:lnTo>
                  <a:lnTo>
                    <a:pt x="93" y="9"/>
                  </a:lnTo>
                  <a:lnTo>
                    <a:pt x="88" y="15"/>
                  </a:lnTo>
                  <a:lnTo>
                    <a:pt x="82" y="9"/>
                  </a:lnTo>
                  <a:lnTo>
                    <a:pt x="73" y="12"/>
                  </a:lnTo>
                  <a:lnTo>
                    <a:pt x="74" y="5"/>
                  </a:lnTo>
                  <a:lnTo>
                    <a:pt x="54" y="6"/>
                  </a:lnTo>
                  <a:lnTo>
                    <a:pt x="27" y="0"/>
                  </a:lnTo>
                  <a:lnTo>
                    <a:pt x="29" y="6"/>
                  </a:lnTo>
                  <a:lnTo>
                    <a:pt x="24" y="10"/>
                  </a:lnTo>
                  <a:lnTo>
                    <a:pt x="27" y="20"/>
                  </a:lnTo>
                  <a:lnTo>
                    <a:pt x="10" y="24"/>
                  </a:lnTo>
                  <a:lnTo>
                    <a:pt x="0" y="35"/>
                  </a:lnTo>
                  <a:close/>
                </a:path>
              </a:pathLst>
            </a:custGeom>
            <a:solidFill>
              <a:srgbClr val="CBCBCB"/>
            </a:solidFill>
            <a:ln w="6350" cmpd="sng">
              <a:solidFill>
                <a:schemeClr val="bg1"/>
              </a:solidFill>
              <a:round/>
              <a:headEnd/>
              <a:tailEnd/>
            </a:ln>
          </p:spPr>
          <p:txBody>
            <a:bodyPr/>
            <a:lstStyle/>
            <a:p>
              <a:endParaRPr lang="en-GB" dirty="0"/>
            </a:p>
          </p:txBody>
        </p:sp>
        <p:sp>
          <p:nvSpPr>
            <p:cNvPr id="197" name="Freeform 971">
              <a:extLst>
                <a:ext uri="{FF2B5EF4-FFF2-40B4-BE49-F238E27FC236}">
                  <a16:creationId xmlns:a16="http://schemas.microsoft.com/office/drawing/2014/main" xmlns="" id="{1F9C7426-B0F8-B348-AE12-7FE82B915129}"/>
                </a:ext>
              </a:extLst>
            </p:cNvPr>
            <p:cNvSpPr>
              <a:spLocks/>
            </p:cNvSpPr>
            <p:nvPr/>
          </p:nvSpPr>
          <p:spPr bwMode="gray">
            <a:xfrm>
              <a:off x="2600190" y="3498940"/>
              <a:ext cx="360193" cy="380325"/>
            </a:xfrm>
            <a:custGeom>
              <a:avLst/>
              <a:gdLst>
                <a:gd name="T0" fmla="*/ 20 w 119"/>
                <a:gd name="T1" fmla="*/ 124 h 125"/>
                <a:gd name="T2" fmla="*/ 25 w 119"/>
                <a:gd name="T3" fmla="*/ 125 h 125"/>
                <a:gd name="T4" fmla="*/ 47 w 119"/>
                <a:gd name="T5" fmla="*/ 115 h 125"/>
                <a:gd name="T6" fmla="*/ 74 w 119"/>
                <a:gd name="T7" fmla="*/ 109 h 125"/>
                <a:gd name="T8" fmla="*/ 105 w 119"/>
                <a:gd name="T9" fmla="*/ 110 h 125"/>
                <a:gd name="T10" fmla="*/ 114 w 119"/>
                <a:gd name="T11" fmla="*/ 109 h 125"/>
                <a:gd name="T12" fmla="*/ 113 w 119"/>
                <a:gd name="T13" fmla="*/ 99 h 125"/>
                <a:gd name="T14" fmla="*/ 108 w 119"/>
                <a:gd name="T15" fmla="*/ 96 h 125"/>
                <a:gd name="T16" fmla="*/ 104 w 119"/>
                <a:gd name="T17" fmla="*/ 80 h 125"/>
                <a:gd name="T18" fmla="*/ 113 w 119"/>
                <a:gd name="T19" fmla="*/ 54 h 125"/>
                <a:gd name="T20" fmla="*/ 119 w 119"/>
                <a:gd name="T21" fmla="*/ 49 h 125"/>
                <a:gd name="T22" fmla="*/ 113 w 119"/>
                <a:gd name="T23" fmla="*/ 31 h 125"/>
                <a:gd name="T24" fmla="*/ 114 w 119"/>
                <a:gd name="T25" fmla="*/ 24 h 125"/>
                <a:gd name="T26" fmla="*/ 110 w 119"/>
                <a:gd name="T27" fmla="*/ 24 h 125"/>
                <a:gd name="T28" fmla="*/ 104 w 119"/>
                <a:gd name="T29" fmla="*/ 16 h 125"/>
                <a:gd name="T30" fmla="*/ 95 w 119"/>
                <a:gd name="T31" fmla="*/ 15 h 125"/>
                <a:gd name="T32" fmla="*/ 80 w 119"/>
                <a:gd name="T33" fmla="*/ 21 h 125"/>
                <a:gd name="T34" fmla="*/ 75 w 119"/>
                <a:gd name="T35" fmla="*/ 20 h 125"/>
                <a:gd name="T36" fmla="*/ 65 w 119"/>
                <a:gd name="T37" fmla="*/ 8 h 125"/>
                <a:gd name="T38" fmla="*/ 54 w 119"/>
                <a:gd name="T39" fmla="*/ 6 h 125"/>
                <a:gd name="T40" fmla="*/ 45 w 119"/>
                <a:gd name="T41" fmla="*/ 10 h 125"/>
                <a:gd name="T42" fmla="*/ 44 w 119"/>
                <a:gd name="T43" fmla="*/ 0 h 125"/>
                <a:gd name="T44" fmla="*/ 36 w 119"/>
                <a:gd name="T45" fmla="*/ 2 h 125"/>
                <a:gd name="T46" fmla="*/ 35 w 119"/>
                <a:gd name="T47" fmla="*/ 7 h 125"/>
                <a:gd name="T48" fmla="*/ 29 w 119"/>
                <a:gd name="T49" fmla="*/ 11 h 125"/>
                <a:gd name="T50" fmla="*/ 20 w 119"/>
                <a:gd name="T51" fmla="*/ 5 h 125"/>
                <a:gd name="T52" fmla="*/ 11 w 119"/>
                <a:gd name="T53" fmla="*/ 11 h 125"/>
                <a:gd name="T54" fmla="*/ 7 w 119"/>
                <a:gd name="T55" fmla="*/ 16 h 125"/>
                <a:gd name="T56" fmla="*/ 8 w 119"/>
                <a:gd name="T57" fmla="*/ 24 h 125"/>
                <a:gd name="T58" fmla="*/ 14 w 119"/>
                <a:gd name="T59" fmla="*/ 26 h 125"/>
                <a:gd name="T60" fmla="*/ 16 w 119"/>
                <a:gd name="T61" fmla="*/ 34 h 125"/>
                <a:gd name="T62" fmla="*/ 12 w 119"/>
                <a:gd name="T63" fmla="*/ 39 h 125"/>
                <a:gd name="T64" fmla="*/ 15 w 119"/>
                <a:gd name="T65" fmla="*/ 39 h 125"/>
                <a:gd name="T66" fmla="*/ 17 w 119"/>
                <a:gd name="T67" fmla="*/ 47 h 125"/>
                <a:gd name="T68" fmla="*/ 6 w 119"/>
                <a:gd name="T69" fmla="*/ 45 h 125"/>
                <a:gd name="T70" fmla="*/ 6 w 119"/>
                <a:gd name="T71" fmla="*/ 49 h 125"/>
                <a:gd name="T72" fmla="*/ 11 w 119"/>
                <a:gd name="T73" fmla="*/ 52 h 125"/>
                <a:gd name="T74" fmla="*/ 7 w 119"/>
                <a:gd name="T75" fmla="*/ 62 h 125"/>
                <a:gd name="T76" fmla="*/ 1 w 119"/>
                <a:gd name="T77" fmla="*/ 62 h 125"/>
                <a:gd name="T78" fmla="*/ 6 w 119"/>
                <a:gd name="T79" fmla="*/ 71 h 125"/>
                <a:gd name="T80" fmla="*/ 0 w 119"/>
                <a:gd name="T81" fmla="*/ 83 h 125"/>
                <a:gd name="T82" fmla="*/ 12 w 119"/>
                <a:gd name="T83" fmla="*/ 86 h 125"/>
                <a:gd name="T84" fmla="*/ 16 w 119"/>
                <a:gd name="T85" fmla="*/ 94 h 125"/>
                <a:gd name="T86" fmla="*/ 22 w 119"/>
                <a:gd name="T87" fmla="*/ 95 h 125"/>
                <a:gd name="T88" fmla="*/ 20 w 119"/>
                <a:gd name="T89" fmla="*/ 124 h 12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9" h="125">
                  <a:moveTo>
                    <a:pt x="20" y="124"/>
                  </a:moveTo>
                  <a:lnTo>
                    <a:pt x="25" y="125"/>
                  </a:lnTo>
                  <a:lnTo>
                    <a:pt x="47" y="115"/>
                  </a:lnTo>
                  <a:lnTo>
                    <a:pt x="74" y="109"/>
                  </a:lnTo>
                  <a:lnTo>
                    <a:pt x="105" y="110"/>
                  </a:lnTo>
                  <a:lnTo>
                    <a:pt x="114" y="109"/>
                  </a:lnTo>
                  <a:lnTo>
                    <a:pt x="113" y="99"/>
                  </a:lnTo>
                  <a:lnTo>
                    <a:pt x="108" y="96"/>
                  </a:lnTo>
                  <a:lnTo>
                    <a:pt x="104" y="80"/>
                  </a:lnTo>
                  <a:lnTo>
                    <a:pt x="113" y="54"/>
                  </a:lnTo>
                  <a:lnTo>
                    <a:pt x="119" y="49"/>
                  </a:lnTo>
                  <a:lnTo>
                    <a:pt x="113" y="31"/>
                  </a:lnTo>
                  <a:lnTo>
                    <a:pt x="114" y="24"/>
                  </a:lnTo>
                  <a:lnTo>
                    <a:pt x="110" y="24"/>
                  </a:lnTo>
                  <a:lnTo>
                    <a:pt x="104" y="16"/>
                  </a:lnTo>
                  <a:lnTo>
                    <a:pt x="95" y="15"/>
                  </a:lnTo>
                  <a:lnTo>
                    <a:pt x="80" y="21"/>
                  </a:lnTo>
                  <a:lnTo>
                    <a:pt x="75" y="20"/>
                  </a:lnTo>
                  <a:lnTo>
                    <a:pt x="65" y="8"/>
                  </a:lnTo>
                  <a:lnTo>
                    <a:pt x="54" y="6"/>
                  </a:lnTo>
                  <a:lnTo>
                    <a:pt x="45" y="10"/>
                  </a:lnTo>
                  <a:lnTo>
                    <a:pt x="44" y="0"/>
                  </a:lnTo>
                  <a:lnTo>
                    <a:pt x="36" y="2"/>
                  </a:lnTo>
                  <a:lnTo>
                    <a:pt x="35" y="7"/>
                  </a:lnTo>
                  <a:lnTo>
                    <a:pt x="29" y="11"/>
                  </a:lnTo>
                  <a:lnTo>
                    <a:pt x="20" y="5"/>
                  </a:lnTo>
                  <a:lnTo>
                    <a:pt x="11" y="11"/>
                  </a:lnTo>
                  <a:lnTo>
                    <a:pt x="7" y="16"/>
                  </a:lnTo>
                  <a:lnTo>
                    <a:pt x="8" y="24"/>
                  </a:lnTo>
                  <a:lnTo>
                    <a:pt x="14" y="26"/>
                  </a:lnTo>
                  <a:lnTo>
                    <a:pt x="16" y="34"/>
                  </a:lnTo>
                  <a:lnTo>
                    <a:pt x="12" y="39"/>
                  </a:lnTo>
                  <a:lnTo>
                    <a:pt x="15" y="39"/>
                  </a:lnTo>
                  <a:lnTo>
                    <a:pt x="17" y="47"/>
                  </a:lnTo>
                  <a:lnTo>
                    <a:pt x="6" y="45"/>
                  </a:lnTo>
                  <a:lnTo>
                    <a:pt x="6" y="49"/>
                  </a:lnTo>
                  <a:lnTo>
                    <a:pt x="11" y="52"/>
                  </a:lnTo>
                  <a:lnTo>
                    <a:pt x="7" y="62"/>
                  </a:lnTo>
                  <a:lnTo>
                    <a:pt x="1" y="62"/>
                  </a:lnTo>
                  <a:lnTo>
                    <a:pt x="6" y="71"/>
                  </a:lnTo>
                  <a:lnTo>
                    <a:pt x="0" y="83"/>
                  </a:lnTo>
                  <a:lnTo>
                    <a:pt x="12" y="86"/>
                  </a:lnTo>
                  <a:lnTo>
                    <a:pt x="16" y="94"/>
                  </a:lnTo>
                  <a:lnTo>
                    <a:pt x="22" y="95"/>
                  </a:lnTo>
                  <a:lnTo>
                    <a:pt x="20" y="124"/>
                  </a:lnTo>
                  <a:close/>
                </a:path>
              </a:pathLst>
            </a:custGeom>
            <a:solidFill>
              <a:srgbClr val="FBCB0D"/>
            </a:solidFill>
            <a:ln w="6350" cmpd="sng">
              <a:solidFill>
                <a:schemeClr val="bg1"/>
              </a:solidFill>
              <a:round/>
              <a:headEnd/>
              <a:tailEnd/>
            </a:ln>
          </p:spPr>
          <p:txBody>
            <a:bodyPr/>
            <a:lstStyle/>
            <a:p>
              <a:endParaRPr lang="en-GB" dirty="0"/>
            </a:p>
          </p:txBody>
        </p:sp>
        <p:sp>
          <p:nvSpPr>
            <p:cNvPr id="198" name="Freeform 972">
              <a:extLst>
                <a:ext uri="{FF2B5EF4-FFF2-40B4-BE49-F238E27FC236}">
                  <a16:creationId xmlns:a16="http://schemas.microsoft.com/office/drawing/2014/main" xmlns="" id="{F42745D0-0E8B-D14B-B178-E6D7A0F119D0}"/>
                </a:ext>
              </a:extLst>
            </p:cNvPr>
            <p:cNvSpPr>
              <a:spLocks/>
            </p:cNvSpPr>
            <p:nvPr/>
          </p:nvSpPr>
          <p:spPr bwMode="gray">
            <a:xfrm>
              <a:off x="4688722" y="5878266"/>
              <a:ext cx="133183" cy="133874"/>
            </a:xfrm>
            <a:custGeom>
              <a:avLst/>
              <a:gdLst>
                <a:gd name="T0" fmla="*/ 44 w 44"/>
                <a:gd name="T1" fmla="*/ 17 h 44"/>
                <a:gd name="T2" fmla="*/ 37 w 44"/>
                <a:gd name="T3" fmla="*/ 33 h 44"/>
                <a:gd name="T4" fmla="*/ 19 w 44"/>
                <a:gd name="T5" fmla="*/ 44 h 44"/>
                <a:gd name="T6" fmla="*/ 8 w 44"/>
                <a:gd name="T7" fmla="*/ 39 h 44"/>
                <a:gd name="T8" fmla="*/ 0 w 44"/>
                <a:gd name="T9" fmla="*/ 24 h 44"/>
                <a:gd name="T10" fmla="*/ 9 w 44"/>
                <a:gd name="T11" fmla="*/ 8 h 44"/>
                <a:gd name="T12" fmla="*/ 24 w 44"/>
                <a:gd name="T13" fmla="*/ 0 h 44"/>
                <a:gd name="T14" fmla="*/ 34 w 44"/>
                <a:gd name="T15" fmla="*/ 1 h 44"/>
                <a:gd name="T16" fmla="*/ 44 w 44"/>
                <a:gd name="T17" fmla="*/ 1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44">
                  <a:moveTo>
                    <a:pt x="44" y="17"/>
                  </a:moveTo>
                  <a:lnTo>
                    <a:pt x="37" y="33"/>
                  </a:lnTo>
                  <a:lnTo>
                    <a:pt x="19" y="44"/>
                  </a:lnTo>
                  <a:lnTo>
                    <a:pt x="8" y="39"/>
                  </a:lnTo>
                  <a:lnTo>
                    <a:pt x="0" y="24"/>
                  </a:lnTo>
                  <a:lnTo>
                    <a:pt x="9" y="8"/>
                  </a:lnTo>
                  <a:lnTo>
                    <a:pt x="24" y="0"/>
                  </a:lnTo>
                  <a:lnTo>
                    <a:pt x="34" y="1"/>
                  </a:lnTo>
                  <a:lnTo>
                    <a:pt x="44" y="17"/>
                  </a:lnTo>
                  <a:close/>
                </a:path>
              </a:pathLst>
            </a:custGeom>
            <a:solidFill>
              <a:schemeClr val="bg1"/>
            </a:solidFill>
            <a:ln w="6350" cmpd="sng">
              <a:solidFill>
                <a:schemeClr val="bg1"/>
              </a:solidFill>
              <a:round/>
              <a:headEnd/>
              <a:tailEnd/>
            </a:ln>
          </p:spPr>
          <p:txBody>
            <a:bodyPr/>
            <a:lstStyle/>
            <a:p>
              <a:endParaRPr lang="en-GB" dirty="0"/>
            </a:p>
          </p:txBody>
        </p:sp>
        <p:sp>
          <p:nvSpPr>
            <p:cNvPr id="199" name="Freeform 973">
              <a:extLst>
                <a:ext uri="{FF2B5EF4-FFF2-40B4-BE49-F238E27FC236}">
                  <a16:creationId xmlns:a16="http://schemas.microsoft.com/office/drawing/2014/main" xmlns="" id="{BB5BCF5A-E5E9-9640-AAB7-CB76051516A1}"/>
                </a:ext>
              </a:extLst>
            </p:cNvPr>
            <p:cNvSpPr>
              <a:spLocks/>
            </p:cNvSpPr>
            <p:nvPr/>
          </p:nvSpPr>
          <p:spPr bwMode="gray">
            <a:xfrm>
              <a:off x="2427658" y="3626731"/>
              <a:ext cx="239123" cy="249493"/>
            </a:xfrm>
            <a:custGeom>
              <a:avLst/>
              <a:gdLst>
                <a:gd name="T0" fmla="*/ 0 w 79"/>
                <a:gd name="T1" fmla="*/ 32 h 82"/>
                <a:gd name="T2" fmla="*/ 42 w 79"/>
                <a:gd name="T3" fmla="*/ 67 h 82"/>
                <a:gd name="T4" fmla="*/ 77 w 79"/>
                <a:gd name="T5" fmla="*/ 82 h 82"/>
                <a:gd name="T6" fmla="*/ 79 w 79"/>
                <a:gd name="T7" fmla="*/ 53 h 82"/>
                <a:gd name="T8" fmla="*/ 73 w 79"/>
                <a:gd name="T9" fmla="*/ 52 h 82"/>
                <a:gd name="T10" fmla="*/ 69 w 79"/>
                <a:gd name="T11" fmla="*/ 44 h 82"/>
                <a:gd name="T12" fmla="*/ 57 w 79"/>
                <a:gd name="T13" fmla="*/ 41 h 82"/>
                <a:gd name="T14" fmla="*/ 63 w 79"/>
                <a:gd name="T15" fmla="*/ 29 h 82"/>
                <a:gd name="T16" fmla="*/ 58 w 79"/>
                <a:gd name="T17" fmla="*/ 20 h 82"/>
                <a:gd name="T18" fmla="*/ 54 w 79"/>
                <a:gd name="T19" fmla="*/ 18 h 82"/>
                <a:gd name="T20" fmla="*/ 48 w 79"/>
                <a:gd name="T21" fmla="*/ 27 h 82"/>
                <a:gd name="T22" fmla="*/ 38 w 79"/>
                <a:gd name="T23" fmla="*/ 24 h 82"/>
                <a:gd name="T24" fmla="*/ 41 w 79"/>
                <a:gd name="T25" fmla="*/ 15 h 82"/>
                <a:gd name="T26" fmla="*/ 38 w 79"/>
                <a:gd name="T27" fmla="*/ 5 h 82"/>
                <a:gd name="T28" fmla="*/ 34 w 79"/>
                <a:gd name="T29" fmla="*/ 0 h 82"/>
                <a:gd name="T30" fmla="*/ 23 w 79"/>
                <a:gd name="T31" fmla="*/ 4 h 82"/>
                <a:gd name="T32" fmla="*/ 23 w 79"/>
                <a:gd name="T33" fmla="*/ 8 h 82"/>
                <a:gd name="T34" fmla="*/ 18 w 79"/>
                <a:gd name="T35" fmla="*/ 10 h 82"/>
                <a:gd name="T36" fmla="*/ 18 w 79"/>
                <a:gd name="T37" fmla="*/ 17 h 82"/>
                <a:gd name="T38" fmla="*/ 0 w 79"/>
                <a:gd name="T39" fmla="*/ 32 h 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79" h="82">
                  <a:moveTo>
                    <a:pt x="0" y="32"/>
                  </a:moveTo>
                  <a:lnTo>
                    <a:pt x="42" y="67"/>
                  </a:lnTo>
                  <a:lnTo>
                    <a:pt x="77" y="82"/>
                  </a:lnTo>
                  <a:lnTo>
                    <a:pt x="79" y="53"/>
                  </a:lnTo>
                  <a:lnTo>
                    <a:pt x="73" y="52"/>
                  </a:lnTo>
                  <a:lnTo>
                    <a:pt x="69" y="44"/>
                  </a:lnTo>
                  <a:lnTo>
                    <a:pt x="57" y="41"/>
                  </a:lnTo>
                  <a:lnTo>
                    <a:pt x="63" y="29"/>
                  </a:lnTo>
                  <a:lnTo>
                    <a:pt x="58" y="20"/>
                  </a:lnTo>
                  <a:lnTo>
                    <a:pt x="54" y="18"/>
                  </a:lnTo>
                  <a:lnTo>
                    <a:pt x="48" y="27"/>
                  </a:lnTo>
                  <a:lnTo>
                    <a:pt x="38" y="24"/>
                  </a:lnTo>
                  <a:lnTo>
                    <a:pt x="41" y="15"/>
                  </a:lnTo>
                  <a:lnTo>
                    <a:pt x="38" y="5"/>
                  </a:lnTo>
                  <a:lnTo>
                    <a:pt x="34" y="0"/>
                  </a:lnTo>
                  <a:lnTo>
                    <a:pt x="23" y="4"/>
                  </a:lnTo>
                  <a:lnTo>
                    <a:pt x="23" y="8"/>
                  </a:lnTo>
                  <a:lnTo>
                    <a:pt x="18" y="10"/>
                  </a:lnTo>
                  <a:lnTo>
                    <a:pt x="18" y="17"/>
                  </a:lnTo>
                  <a:lnTo>
                    <a:pt x="0" y="32"/>
                  </a:lnTo>
                  <a:close/>
                </a:path>
              </a:pathLst>
            </a:custGeom>
            <a:solidFill>
              <a:srgbClr val="CBCBCB"/>
            </a:solidFill>
            <a:ln w="6350" cmpd="sng">
              <a:solidFill>
                <a:schemeClr val="bg1"/>
              </a:solidFill>
              <a:round/>
              <a:headEnd/>
              <a:tailEnd/>
            </a:ln>
          </p:spPr>
          <p:txBody>
            <a:bodyPr/>
            <a:lstStyle/>
            <a:p>
              <a:endParaRPr lang="en-GB" dirty="0"/>
            </a:p>
          </p:txBody>
        </p:sp>
        <p:sp>
          <p:nvSpPr>
            <p:cNvPr id="200" name="Freeform 974">
              <a:extLst>
                <a:ext uri="{FF2B5EF4-FFF2-40B4-BE49-F238E27FC236}">
                  <a16:creationId xmlns:a16="http://schemas.microsoft.com/office/drawing/2014/main" xmlns="" id="{DDFF4198-C394-0C43-AF00-AE65A31ACD83}"/>
                </a:ext>
              </a:extLst>
            </p:cNvPr>
            <p:cNvSpPr>
              <a:spLocks/>
            </p:cNvSpPr>
            <p:nvPr/>
          </p:nvSpPr>
          <p:spPr bwMode="gray">
            <a:xfrm>
              <a:off x="3635375" y="2065871"/>
              <a:ext cx="932274" cy="900614"/>
            </a:xfrm>
            <a:custGeom>
              <a:avLst/>
              <a:gdLst>
                <a:gd name="T0" fmla="*/ 308 w 308"/>
                <a:gd name="T1" fmla="*/ 36 h 296"/>
                <a:gd name="T2" fmla="*/ 302 w 308"/>
                <a:gd name="T3" fmla="*/ 41 h 296"/>
                <a:gd name="T4" fmla="*/ 303 w 308"/>
                <a:gd name="T5" fmla="*/ 65 h 296"/>
                <a:gd name="T6" fmla="*/ 298 w 308"/>
                <a:gd name="T7" fmla="*/ 71 h 296"/>
                <a:gd name="T8" fmla="*/ 302 w 308"/>
                <a:gd name="T9" fmla="*/ 89 h 296"/>
                <a:gd name="T10" fmla="*/ 307 w 308"/>
                <a:gd name="T11" fmla="*/ 94 h 296"/>
                <a:gd name="T12" fmla="*/ 308 w 308"/>
                <a:gd name="T13" fmla="*/ 245 h 296"/>
                <a:gd name="T14" fmla="*/ 308 w 308"/>
                <a:gd name="T15" fmla="*/ 284 h 296"/>
                <a:gd name="T16" fmla="*/ 289 w 308"/>
                <a:gd name="T17" fmla="*/ 285 h 296"/>
                <a:gd name="T18" fmla="*/ 289 w 308"/>
                <a:gd name="T19" fmla="*/ 296 h 296"/>
                <a:gd name="T20" fmla="*/ 134 w 308"/>
                <a:gd name="T21" fmla="*/ 216 h 296"/>
                <a:gd name="T22" fmla="*/ 115 w 308"/>
                <a:gd name="T23" fmla="*/ 222 h 296"/>
                <a:gd name="T24" fmla="*/ 108 w 308"/>
                <a:gd name="T25" fmla="*/ 225 h 296"/>
                <a:gd name="T26" fmla="*/ 92 w 308"/>
                <a:gd name="T27" fmla="*/ 213 h 296"/>
                <a:gd name="T28" fmla="*/ 51 w 308"/>
                <a:gd name="T29" fmla="*/ 213 h 296"/>
                <a:gd name="T30" fmla="*/ 42 w 308"/>
                <a:gd name="T31" fmla="*/ 196 h 296"/>
                <a:gd name="T32" fmla="*/ 21 w 308"/>
                <a:gd name="T33" fmla="*/ 190 h 296"/>
                <a:gd name="T34" fmla="*/ 17 w 308"/>
                <a:gd name="T35" fmla="*/ 186 h 296"/>
                <a:gd name="T36" fmla="*/ 14 w 308"/>
                <a:gd name="T37" fmla="*/ 174 h 296"/>
                <a:gd name="T38" fmla="*/ 3 w 308"/>
                <a:gd name="T39" fmla="*/ 156 h 296"/>
                <a:gd name="T40" fmla="*/ 10 w 308"/>
                <a:gd name="T41" fmla="*/ 150 h 296"/>
                <a:gd name="T42" fmla="*/ 12 w 308"/>
                <a:gd name="T43" fmla="*/ 121 h 296"/>
                <a:gd name="T44" fmla="*/ 9 w 308"/>
                <a:gd name="T45" fmla="*/ 88 h 296"/>
                <a:gd name="T46" fmla="*/ 0 w 308"/>
                <a:gd name="T47" fmla="*/ 75 h 296"/>
                <a:gd name="T48" fmla="*/ 6 w 308"/>
                <a:gd name="T49" fmla="*/ 65 h 296"/>
                <a:gd name="T50" fmla="*/ 18 w 308"/>
                <a:gd name="T51" fmla="*/ 55 h 296"/>
                <a:gd name="T52" fmla="*/ 18 w 308"/>
                <a:gd name="T53" fmla="*/ 36 h 296"/>
                <a:gd name="T54" fmla="*/ 41 w 308"/>
                <a:gd name="T55" fmla="*/ 19 h 296"/>
                <a:gd name="T56" fmla="*/ 42 w 308"/>
                <a:gd name="T57" fmla="*/ 0 h 296"/>
                <a:gd name="T58" fmla="*/ 61 w 308"/>
                <a:gd name="T59" fmla="*/ 9 h 296"/>
                <a:gd name="T60" fmla="*/ 88 w 308"/>
                <a:gd name="T61" fmla="*/ 9 h 296"/>
                <a:gd name="T62" fmla="*/ 115 w 308"/>
                <a:gd name="T63" fmla="*/ 20 h 296"/>
                <a:gd name="T64" fmla="*/ 127 w 308"/>
                <a:gd name="T65" fmla="*/ 41 h 296"/>
                <a:gd name="T66" fmla="*/ 163 w 308"/>
                <a:gd name="T67" fmla="*/ 50 h 296"/>
                <a:gd name="T68" fmla="*/ 186 w 308"/>
                <a:gd name="T69" fmla="*/ 65 h 296"/>
                <a:gd name="T70" fmla="*/ 205 w 308"/>
                <a:gd name="T71" fmla="*/ 57 h 296"/>
                <a:gd name="T72" fmla="*/ 210 w 308"/>
                <a:gd name="T73" fmla="*/ 47 h 296"/>
                <a:gd name="T74" fmla="*/ 206 w 308"/>
                <a:gd name="T75" fmla="*/ 36 h 296"/>
                <a:gd name="T76" fmla="*/ 208 w 308"/>
                <a:gd name="T77" fmla="*/ 26 h 296"/>
                <a:gd name="T78" fmla="*/ 228 w 308"/>
                <a:gd name="T79" fmla="*/ 9 h 296"/>
                <a:gd name="T80" fmla="*/ 248 w 308"/>
                <a:gd name="T81" fmla="*/ 6 h 296"/>
                <a:gd name="T82" fmla="*/ 264 w 308"/>
                <a:gd name="T83" fmla="*/ 11 h 296"/>
                <a:gd name="T84" fmla="*/ 271 w 308"/>
                <a:gd name="T85" fmla="*/ 22 h 296"/>
                <a:gd name="T86" fmla="*/ 303 w 308"/>
                <a:gd name="T87" fmla="*/ 29 h 296"/>
                <a:gd name="T88" fmla="*/ 308 w 308"/>
                <a:gd name="T89" fmla="*/ 36 h 2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08" h="296">
                  <a:moveTo>
                    <a:pt x="308" y="36"/>
                  </a:moveTo>
                  <a:lnTo>
                    <a:pt x="302" y="41"/>
                  </a:lnTo>
                  <a:lnTo>
                    <a:pt x="303" y="65"/>
                  </a:lnTo>
                  <a:lnTo>
                    <a:pt x="298" y="71"/>
                  </a:lnTo>
                  <a:lnTo>
                    <a:pt x="302" y="89"/>
                  </a:lnTo>
                  <a:lnTo>
                    <a:pt x="307" y="94"/>
                  </a:lnTo>
                  <a:lnTo>
                    <a:pt x="308" y="245"/>
                  </a:lnTo>
                  <a:lnTo>
                    <a:pt x="308" y="284"/>
                  </a:lnTo>
                  <a:lnTo>
                    <a:pt x="289" y="285"/>
                  </a:lnTo>
                  <a:lnTo>
                    <a:pt x="289" y="296"/>
                  </a:lnTo>
                  <a:lnTo>
                    <a:pt x="134" y="216"/>
                  </a:lnTo>
                  <a:lnTo>
                    <a:pt x="115" y="222"/>
                  </a:lnTo>
                  <a:lnTo>
                    <a:pt x="108" y="225"/>
                  </a:lnTo>
                  <a:lnTo>
                    <a:pt x="92" y="213"/>
                  </a:lnTo>
                  <a:lnTo>
                    <a:pt x="51" y="213"/>
                  </a:lnTo>
                  <a:lnTo>
                    <a:pt x="42" y="196"/>
                  </a:lnTo>
                  <a:lnTo>
                    <a:pt x="21" y="190"/>
                  </a:lnTo>
                  <a:lnTo>
                    <a:pt x="17" y="186"/>
                  </a:lnTo>
                  <a:lnTo>
                    <a:pt x="14" y="174"/>
                  </a:lnTo>
                  <a:lnTo>
                    <a:pt x="3" y="156"/>
                  </a:lnTo>
                  <a:lnTo>
                    <a:pt x="10" y="150"/>
                  </a:lnTo>
                  <a:lnTo>
                    <a:pt x="12" y="121"/>
                  </a:lnTo>
                  <a:lnTo>
                    <a:pt x="9" y="88"/>
                  </a:lnTo>
                  <a:lnTo>
                    <a:pt x="0" y="75"/>
                  </a:lnTo>
                  <a:lnTo>
                    <a:pt x="6" y="65"/>
                  </a:lnTo>
                  <a:lnTo>
                    <a:pt x="18" y="55"/>
                  </a:lnTo>
                  <a:lnTo>
                    <a:pt x="18" y="36"/>
                  </a:lnTo>
                  <a:lnTo>
                    <a:pt x="41" y="19"/>
                  </a:lnTo>
                  <a:lnTo>
                    <a:pt x="42" y="0"/>
                  </a:lnTo>
                  <a:lnTo>
                    <a:pt x="61" y="9"/>
                  </a:lnTo>
                  <a:lnTo>
                    <a:pt x="88" y="9"/>
                  </a:lnTo>
                  <a:lnTo>
                    <a:pt x="115" y="20"/>
                  </a:lnTo>
                  <a:lnTo>
                    <a:pt x="127" y="41"/>
                  </a:lnTo>
                  <a:lnTo>
                    <a:pt x="163" y="50"/>
                  </a:lnTo>
                  <a:lnTo>
                    <a:pt x="186" y="65"/>
                  </a:lnTo>
                  <a:lnTo>
                    <a:pt x="205" y="57"/>
                  </a:lnTo>
                  <a:lnTo>
                    <a:pt x="210" y="47"/>
                  </a:lnTo>
                  <a:lnTo>
                    <a:pt x="206" y="36"/>
                  </a:lnTo>
                  <a:lnTo>
                    <a:pt x="208" y="26"/>
                  </a:lnTo>
                  <a:lnTo>
                    <a:pt x="228" y="9"/>
                  </a:lnTo>
                  <a:lnTo>
                    <a:pt x="248" y="6"/>
                  </a:lnTo>
                  <a:lnTo>
                    <a:pt x="264" y="11"/>
                  </a:lnTo>
                  <a:lnTo>
                    <a:pt x="271" y="22"/>
                  </a:lnTo>
                  <a:lnTo>
                    <a:pt x="303" y="29"/>
                  </a:lnTo>
                  <a:lnTo>
                    <a:pt x="308" y="36"/>
                  </a:lnTo>
                  <a:close/>
                </a:path>
              </a:pathLst>
            </a:custGeom>
            <a:solidFill>
              <a:srgbClr val="CBCBCB"/>
            </a:solidFill>
            <a:ln w="6350" cmpd="sng">
              <a:solidFill>
                <a:schemeClr val="bg1"/>
              </a:solidFill>
              <a:round/>
              <a:headEnd/>
              <a:tailEnd/>
            </a:ln>
          </p:spPr>
          <p:txBody>
            <a:bodyPr/>
            <a:lstStyle/>
            <a:p>
              <a:endParaRPr lang="en-GB" dirty="0"/>
            </a:p>
          </p:txBody>
        </p:sp>
        <p:sp>
          <p:nvSpPr>
            <p:cNvPr id="201" name="Freeform 975">
              <a:extLst>
                <a:ext uri="{FF2B5EF4-FFF2-40B4-BE49-F238E27FC236}">
                  <a16:creationId xmlns:a16="http://schemas.microsoft.com/office/drawing/2014/main" xmlns="" id="{E923C054-7454-C64A-9C45-B3C5C84A149A}"/>
                </a:ext>
              </a:extLst>
            </p:cNvPr>
            <p:cNvSpPr>
              <a:spLocks/>
            </p:cNvSpPr>
            <p:nvPr/>
          </p:nvSpPr>
          <p:spPr bwMode="gray">
            <a:xfrm>
              <a:off x="5627049" y="4849861"/>
              <a:ext cx="423762" cy="836719"/>
            </a:xfrm>
            <a:custGeom>
              <a:avLst/>
              <a:gdLst>
                <a:gd name="T0" fmla="*/ 24 w 140"/>
                <a:gd name="T1" fmla="*/ 82 h 275"/>
                <a:gd name="T2" fmla="*/ 38 w 140"/>
                <a:gd name="T3" fmla="*/ 77 h 275"/>
                <a:gd name="T4" fmla="*/ 41 w 140"/>
                <a:gd name="T5" fmla="*/ 79 h 275"/>
                <a:gd name="T6" fmla="*/ 55 w 140"/>
                <a:gd name="T7" fmla="*/ 72 h 275"/>
                <a:gd name="T8" fmla="*/ 61 w 140"/>
                <a:gd name="T9" fmla="*/ 78 h 275"/>
                <a:gd name="T10" fmla="*/ 66 w 140"/>
                <a:gd name="T11" fmla="*/ 78 h 275"/>
                <a:gd name="T12" fmla="*/ 62 w 140"/>
                <a:gd name="T13" fmla="*/ 68 h 275"/>
                <a:gd name="T14" fmla="*/ 71 w 140"/>
                <a:gd name="T15" fmla="*/ 62 h 275"/>
                <a:gd name="T16" fmla="*/ 73 w 140"/>
                <a:gd name="T17" fmla="*/ 68 h 275"/>
                <a:gd name="T18" fmla="*/ 78 w 140"/>
                <a:gd name="T19" fmla="*/ 67 h 275"/>
                <a:gd name="T20" fmla="*/ 75 w 140"/>
                <a:gd name="T21" fmla="*/ 59 h 275"/>
                <a:gd name="T22" fmla="*/ 79 w 140"/>
                <a:gd name="T23" fmla="*/ 53 h 275"/>
                <a:gd name="T24" fmla="*/ 82 w 140"/>
                <a:gd name="T25" fmla="*/ 50 h 275"/>
                <a:gd name="T26" fmla="*/ 82 w 140"/>
                <a:gd name="T27" fmla="*/ 57 h 275"/>
                <a:gd name="T28" fmla="*/ 88 w 140"/>
                <a:gd name="T29" fmla="*/ 50 h 275"/>
                <a:gd name="T30" fmla="*/ 92 w 140"/>
                <a:gd name="T31" fmla="*/ 49 h 275"/>
                <a:gd name="T32" fmla="*/ 87 w 140"/>
                <a:gd name="T33" fmla="*/ 44 h 275"/>
                <a:gd name="T34" fmla="*/ 90 w 140"/>
                <a:gd name="T35" fmla="*/ 38 h 275"/>
                <a:gd name="T36" fmla="*/ 92 w 140"/>
                <a:gd name="T37" fmla="*/ 40 h 275"/>
                <a:gd name="T38" fmla="*/ 90 w 140"/>
                <a:gd name="T39" fmla="*/ 29 h 275"/>
                <a:gd name="T40" fmla="*/ 95 w 140"/>
                <a:gd name="T41" fmla="*/ 29 h 275"/>
                <a:gd name="T42" fmla="*/ 96 w 140"/>
                <a:gd name="T43" fmla="*/ 33 h 275"/>
                <a:gd name="T44" fmla="*/ 101 w 140"/>
                <a:gd name="T45" fmla="*/ 23 h 275"/>
                <a:gd name="T46" fmla="*/ 107 w 140"/>
                <a:gd name="T47" fmla="*/ 23 h 275"/>
                <a:gd name="T48" fmla="*/ 107 w 140"/>
                <a:gd name="T49" fmla="*/ 6 h 275"/>
                <a:gd name="T50" fmla="*/ 115 w 140"/>
                <a:gd name="T51" fmla="*/ 0 h 275"/>
                <a:gd name="T52" fmla="*/ 128 w 140"/>
                <a:gd name="T53" fmla="*/ 18 h 275"/>
                <a:gd name="T54" fmla="*/ 140 w 140"/>
                <a:gd name="T55" fmla="*/ 65 h 275"/>
                <a:gd name="T56" fmla="*/ 137 w 140"/>
                <a:gd name="T57" fmla="*/ 75 h 275"/>
                <a:gd name="T58" fmla="*/ 135 w 140"/>
                <a:gd name="T59" fmla="*/ 75 h 275"/>
                <a:gd name="T60" fmla="*/ 131 w 140"/>
                <a:gd name="T61" fmla="*/ 65 h 275"/>
                <a:gd name="T62" fmla="*/ 127 w 140"/>
                <a:gd name="T63" fmla="*/ 65 h 275"/>
                <a:gd name="T64" fmla="*/ 128 w 140"/>
                <a:gd name="T65" fmla="*/ 88 h 275"/>
                <a:gd name="T66" fmla="*/ 122 w 140"/>
                <a:gd name="T67" fmla="*/ 99 h 275"/>
                <a:gd name="T68" fmla="*/ 117 w 140"/>
                <a:gd name="T69" fmla="*/ 131 h 275"/>
                <a:gd name="T70" fmla="*/ 79 w 140"/>
                <a:gd name="T71" fmla="*/ 253 h 275"/>
                <a:gd name="T72" fmla="*/ 69 w 140"/>
                <a:gd name="T73" fmla="*/ 265 h 275"/>
                <a:gd name="T74" fmla="*/ 55 w 140"/>
                <a:gd name="T75" fmla="*/ 266 h 275"/>
                <a:gd name="T76" fmla="*/ 38 w 140"/>
                <a:gd name="T77" fmla="*/ 275 h 275"/>
                <a:gd name="T78" fmla="*/ 18 w 140"/>
                <a:gd name="T79" fmla="*/ 260 h 275"/>
                <a:gd name="T80" fmla="*/ 13 w 140"/>
                <a:gd name="T81" fmla="*/ 253 h 275"/>
                <a:gd name="T82" fmla="*/ 10 w 140"/>
                <a:gd name="T83" fmla="*/ 231 h 275"/>
                <a:gd name="T84" fmla="*/ 2 w 140"/>
                <a:gd name="T85" fmla="*/ 212 h 275"/>
                <a:gd name="T86" fmla="*/ 0 w 140"/>
                <a:gd name="T87" fmla="*/ 196 h 275"/>
                <a:gd name="T88" fmla="*/ 26 w 140"/>
                <a:gd name="T89" fmla="*/ 153 h 275"/>
                <a:gd name="T90" fmla="*/ 14 w 140"/>
                <a:gd name="T91" fmla="*/ 107 h 275"/>
                <a:gd name="T92" fmla="*/ 24 w 140"/>
                <a:gd name="T93" fmla="*/ 87 h 275"/>
                <a:gd name="T94" fmla="*/ 24 w 140"/>
                <a:gd name="T95" fmla="*/ 82 h 2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40" h="275">
                  <a:moveTo>
                    <a:pt x="24" y="82"/>
                  </a:moveTo>
                  <a:lnTo>
                    <a:pt x="38" y="77"/>
                  </a:lnTo>
                  <a:lnTo>
                    <a:pt x="41" y="79"/>
                  </a:lnTo>
                  <a:lnTo>
                    <a:pt x="55" y="72"/>
                  </a:lnTo>
                  <a:lnTo>
                    <a:pt x="61" y="78"/>
                  </a:lnTo>
                  <a:lnTo>
                    <a:pt x="66" y="78"/>
                  </a:lnTo>
                  <a:lnTo>
                    <a:pt x="62" y="68"/>
                  </a:lnTo>
                  <a:lnTo>
                    <a:pt x="71" y="62"/>
                  </a:lnTo>
                  <a:lnTo>
                    <a:pt x="73" y="68"/>
                  </a:lnTo>
                  <a:lnTo>
                    <a:pt x="78" y="67"/>
                  </a:lnTo>
                  <a:lnTo>
                    <a:pt x="75" y="59"/>
                  </a:lnTo>
                  <a:lnTo>
                    <a:pt x="79" y="53"/>
                  </a:lnTo>
                  <a:lnTo>
                    <a:pt x="82" y="50"/>
                  </a:lnTo>
                  <a:lnTo>
                    <a:pt x="82" y="57"/>
                  </a:lnTo>
                  <a:lnTo>
                    <a:pt x="88" y="50"/>
                  </a:lnTo>
                  <a:lnTo>
                    <a:pt x="92" y="49"/>
                  </a:lnTo>
                  <a:lnTo>
                    <a:pt x="87" y="44"/>
                  </a:lnTo>
                  <a:lnTo>
                    <a:pt x="90" y="38"/>
                  </a:lnTo>
                  <a:lnTo>
                    <a:pt x="92" y="40"/>
                  </a:lnTo>
                  <a:lnTo>
                    <a:pt x="90" y="29"/>
                  </a:lnTo>
                  <a:lnTo>
                    <a:pt x="95" y="29"/>
                  </a:lnTo>
                  <a:lnTo>
                    <a:pt x="96" y="33"/>
                  </a:lnTo>
                  <a:lnTo>
                    <a:pt x="101" y="23"/>
                  </a:lnTo>
                  <a:lnTo>
                    <a:pt x="107" y="23"/>
                  </a:lnTo>
                  <a:lnTo>
                    <a:pt x="107" y="6"/>
                  </a:lnTo>
                  <a:lnTo>
                    <a:pt x="115" y="0"/>
                  </a:lnTo>
                  <a:lnTo>
                    <a:pt x="128" y="18"/>
                  </a:lnTo>
                  <a:lnTo>
                    <a:pt x="140" y="65"/>
                  </a:lnTo>
                  <a:lnTo>
                    <a:pt x="137" y="75"/>
                  </a:lnTo>
                  <a:lnTo>
                    <a:pt x="135" y="75"/>
                  </a:lnTo>
                  <a:lnTo>
                    <a:pt x="131" y="65"/>
                  </a:lnTo>
                  <a:lnTo>
                    <a:pt x="127" y="65"/>
                  </a:lnTo>
                  <a:lnTo>
                    <a:pt x="128" y="88"/>
                  </a:lnTo>
                  <a:lnTo>
                    <a:pt x="122" y="99"/>
                  </a:lnTo>
                  <a:lnTo>
                    <a:pt x="117" y="131"/>
                  </a:lnTo>
                  <a:lnTo>
                    <a:pt x="79" y="253"/>
                  </a:lnTo>
                  <a:lnTo>
                    <a:pt x="69" y="265"/>
                  </a:lnTo>
                  <a:lnTo>
                    <a:pt x="55" y="266"/>
                  </a:lnTo>
                  <a:lnTo>
                    <a:pt x="38" y="275"/>
                  </a:lnTo>
                  <a:lnTo>
                    <a:pt x="18" y="260"/>
                  </a:lnTo>
                  <a:lnTo>
                    <a:pt x="13" y="253"/>
                  </a:lnTo>
                  <a:lnTo>
                    <a:pt x="10" y="231"/>
                  </a:lnTo>
                  <a:lnTo>
                    <a:pt x="2" y="212"/>
                  </a:lnTo>
                  <a:lnTo>
                    <a:pt x="0" y="196"/>
                  </a:lnTo>
                  <a:lnTo>
                    <a:pt x="26" y="153"/>
                  </a:lnTo>
                  <a:lnTo>
                    <a:pt x="14" y="107"/>
                  </a:lnTo>
                  <a:lnTo>
                    <a:pt x="24" y="87"/>
                  </a:lnTo>
                  <a:lnTo>
                    <a:pt x="24" y="82"/>
                  </a:lnTo>
                  <a:close/>
                </a:path>
              </a:pathLst>
            </a:custGeom>
            <a:solidFill>
              <a:srgbClr val="CBCBCB"/>
            </a:solidFill>
            <a:ln w="6350" cmpd="sng">
              <a:solidFill>
                <a:schemeClr val="bg1"/>
              </a:solidFill>
              <a:round/>
              <a:headEnd/>
              <a:tailEnd/>
            </a:ln>
          </p:spPr>
          <p:txBody>
            <a:bodyPr/>
            <a:lstStyle/>
            <a:p>
              <a:endParaRPr lang="en-GB" dirty="0"/>
            </a:p>
          </p:txBody>
        </p:sp>
        <p:sp>
          <p:nvSpPr>
            <p:cNvPr id="202" name="Freeform 976">
              <a:extLst>
                <a:ext uri="{FF2B5EF4-FFF2-40B4-BE49-F238E27FC236}">
                  <a16:creationId xmlns:a16="http://schemas.microsoft.com/office/drawing/2014/main" xmlns="" id="{936CD855-671D-104F-978F-B71859650856}"/>
                </a:ext>
              </a:extLst>
            </p:cNvPr>
            <p:cNvSpPr>
              <a:spLocks/>
            </p:cNvSpPr>
            <p:nvPr/>
          </p:nvSpPr>
          <p:spPr bwMode="gray">
            <a:xfrm>
              <a:off x="2391335" y="2619626"/>
              <a:ext cx="953461" cy="912784"/>
            </a:xfrm>
            <a:custGeom>
              <a:avLst/>
              <a:gdLst>
                <a:gd name="T0" fmla="*/ 140 w 315"/>
                <a:gd name="T1" fmla="*/ 0 h 300"/>
                <a:gd name="T2" fmla="*/ 256 w 315"/>
                <a:gd name="T3" fmla="*/ 79 h 300"/>
                <a:gd name="T4" fmla="*/ 257 w 315"/>
                <a:gd name="T5" fmla="*/ 85 h 300"/>
                <a:gd name="T6" fmla="*/ 265 w 315"/>
                <a:gd name="T7" fmla="*/ 89 h 300"/>
                <a:gd name="T8" fmla="*/ 270 w 315"/>
                <a:gd name="T9" fmla="*/ 96 h 300"/>
                <a:gd name="T10" fmla="*/ 296 w 315"/>
                <a:gd name="T11" fmla="*/ 106 h 300"/>
                <a:gd name="T12" fmla="*/ 295 w 315"/>
                <a:gd name="T13" fmla="*/ 122 h 300"/>
                <a:gd name="T14" fmla="*/ 299 w 315"/>
                <a:gd name="T15" fmla="*/ 124 h 300"/>
                <a:gd name="T16" fmla="*/ 315 w 315"/>
                <a:gd name="T17" fmla="*/ 120 h 300"/>
                <a:gd name="T18" fmla="*/ 315 w 315"/>
                <a:gd name="T19" fmla="*/ 184 h 300"/>
                <a:gd name="T20" fmla="*/ 310 w 315"/>
                <a:gd name="T21" fmla="*/ 187 h 300"/>
                <a:gd name="T22" fmla="*/ 301 w 315"/>
                <a:gd name="T23" fmla="*/ 197 h 300"/>
                <a:gd name="T24" fmla="*/ 259 w 315"/>
                <a:gd name="T25" fmla="*/ 197 h 300"/>
                <a:gd name="T26" fmla="*/ 251 w 315"/>
                <a:gd name="T27" fmla="*/ 205 h 300"/>
                <a:gd name="T28" fmla="*/ 237 w 315"/>
                <a:gd name="T29" fmla="*/ 205 h 300"/>
                <a:gd name="T30" fmla="*/ 218 w 315"/>
                <a:gd name="T31" fmla="*/ 207 h 300"/>
                <a:gd name="T32" fmla="*/ 187 w 315"/>
                <a:gd name="T33" fmla="*/ 232 h 300"/>
                <a:gd name="T34" fmla="*/ 159 w 315"/>
                <a:gd name="T35" fmla="*/ 241 h 300"/>
                <a:gd name="T36" fmla="*/ 152 w 315"/>
                <a:gd name="T37" fmla="*/ 259 h 300"/>
                <a:gd name="T38" fmla="*/ 138 w 315"/>
                <a:gd name="T39" fmla="*/ 274 h 300"/>
                <a:gd name="T40" fmla="*/ 134 w 315"/>
                <a:gd name="T41" fmla="*/ 297 h 300"/>
                <a:gd name="T42" fmla="*/ 123 w 315"/>
                <a:gd name="T43" fmla="*/ 295 h 300"/>
                <a:gd name="T44" fmla="*/ 114 w 315"/>
                <a:gd name="T45" fmla="*/ 299 h 300"/>
                <a:gd name="T46" fmla="*/ 113 w 315"/>
                <a:gd name="T47" fmla="*/ 289 h 300"/>
                <a:gd name="T48" fmla="*/ 105 w 315"/>
                <a:gd name="T49" fmla="*/ 291 h 300"/>
                <a:gd name="T50" fmla="*/ 104 w 315"/>
                <a:gd name="T51" fmla="*/ 296 h 300"/>
                <a:gd name="T52" fmla="*/ 98 w 315"/>
                <a:gd name="T53" fmla="*/ 300 h 300"/>
                <a:gd name="T54" fmla="*/ 89 w 315"/>
                <a:gd name="T55" fmla="*/ 294 h 300"/>
                <a:gd name="T56" fmla="*/ 80 w 315"/>
                <a:gd name="T57" fmla="*/ 300 h 300"/>
                <a:gd name="T58" fmla="*/ 74 w 315"/>
                <a:gd name="T59" fmla="*/ 292 h 300"/>
                <a:gd name="T60" fmla="*/ 74 w 315"/>
                <a:gd name="T61" fmla="*/ 282 h 300"/>
                <a:gd name="T62" fmla="*/ 66 w 315"/>
                <a:gd name="T63" fmla="*/ 285 h 300"/>
                <a:gd name="T64" fmla="*/ 73 w 315"/>
                <a:gd name="T65" fmla="*/ 276 h 300"/>
                <a:gd name="T66" fmla="*/ 64 w 315"/>
                <a:gd name="T67" fmla="*/ 270 h 300"/>
                <a:gd name="T68" fmla="*/ 59 w 315"/>
                <a:gd name="T69" fmla="*/ 254 h 300"/>
                <a:gd name="T70" fmla="*/ 54 w 315"/>
                <a:gd name="T71" fmla="*/ 254 h 300"/>
                <a:gd name="T72" fmla="*/ 46 w 315"/>
                <a:gd name="T73" fmla="*/ 262 h 300"/>
                <a:gd name="T74" fmla="*/ 35 w 315"/>
                <a:gd name="T75" fmla="*/ 259 h 300"/>
                <a:gd name="T76" fmla="*/ 30 w 315"/>
                <a:gd name="T77" fmla="*/ 265 h 300"/>
                <a:gd name="T78" fmla="*/ 24 w 315"/>
                <a:gd name="T79" fmla="*/ 259 h 300"/>
                <a:gd name="T80" fmla="*/ 15 w 315"/>
                <a:gd name="T81" fmla="*/ 262 h 300"/>
                <a:gd name="T82" fmla="*/ 16 w 315"/>
                <a:gd name="T83" fmla="*/ 255 h 300"/>
                <a:gd name="T84" fmla="*/ 15 w 315"/>
                <a:gd name="T85" fmla="*/ 245 h 300"/>
                <a:gd name="T86" fmla="*/ 2 w 315"/>
                <a:gd name="T87" fmla="*/ 231 h 300"/>
                <a:gd name="T88" fmla="*/ 4 w 315"/>
                <a:gd name="T89" fmla="*/ 226 h 300"/>
                <a:gd name="T90" fmla="*/ 0 w 315"/>
                <a:gd name="T91" fmla="*/ 208 h 300"/>
                <a:gd name="T92" fmla="*/ 7 w 315"/>
                <a:gd name="T93" fmla="*/ 201 h 300"/>
                <a:gd name="T94" fmla="*/ 14 w 315"/>
                <a:gd name="T95" fmla="*/ 187 h 300"/>
                <a:gd name="T96" fmla="*/ 18 w 315"/>
                <a:gd name="T97" fmla="*/ 189 h 300"/>
                <a:gd name="T98" fmla="*/ 24 w 315"/>
                <a:gd name="T99" fmla="*/ 200 h 300"/>
                <a:gd name="T100" fmla="*/ 30 w 315"/>
                <a:gd name="T101" fmla="*/ 201 h 300"/>
                <a:gd name="T102" fmla="*/ 39 w 315"/>
                <a:gd name="T103" fmla="*/ 194 h 300"/>
                <a:gd name="T104" fmla="*/ 128 w 315"/>
                <a:gd name="T105" fmla="*/ 195 h 300"/>
                <a:gd name="T106" fmla="*/ 132 w 315"/>
                <a:gd name="T107" fmla="*/ 179 h 300"/>
                <a:gd name="T108" fmla="*/ 124 w 315"/>
                <a:gd name="T109" fmla="*/ 177 h 300"/>
                <a:gd name="T110" fmla="*/ 105 w 315"/>
                <a:gd name="T111" fmla="*/ 0 h 300"/>
                <a:gd name="T112" fmla="*/ 140 w 315"/>
                <a:gd name="T113" fmla="*/ 0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15" h="300">
                  <a:moveTo>
                    <a:pt x="140" y="0"/>
                  </a:moveTo>
                  <a:lnTo>
                    <a:pt x="256" y="79"/>
                  </a:lnTo>
                  <a:lnTo>
                    <a:pt x="257" y="85"/>
                  </a:lnTo>
                  <a:lnTo>
                    <a:pt x="265" y="89"/>
                  </a:lnTo>
                  <a:lnTo>
                    <a:pt x="270" y="96"/>
                  </a:lnTo>
                  <a:lnTo>
                    <a:pt x="296" y="106"/>
                  </a:lnTo>
                  <a:lnTo>
                    <a:pt x="295" y="122"/>
                  </a:lnTo>
                  <a:lnTo>
                    <a:pt x="299" y="124"/>
                  </a:lnTo>
                  <a:lnTo>
                    <a:pt x="315" y="120"/>
                  </a:lnTo>
                  <a:lnTo>
                    <a:pt x="315" y="184"/>
                  </a:lnTo>
                  <a:lnTo>
                    <a:pt x="310" y="187"/>
                  </a:lnTo>
                  <a:lnTo>
                    <a:pt x="301" y="197"/>
                  </a:lnTo>
                  <a:lnTo>
                    <a:pt x="259" y="197"/>
                  </a:lnTo>
                  <a:lnTo>
                    <a:pt x="251" y="205"/>
                  </a:lnTo>
                  <a:lnTo>
                    <a:pt x="237" y="205"/>
                  </a:lnTo>
                  <a:lnTo>
                    <a:pt x="218" y="207"/>
                  </a:lnTo>
                  <a:lnTo>
                    <a:pt x="187" y="232"/>
                  </a:lnTo>
                  <a:lnTo>
                    <a:pt x="159" y="241"/>
                  </a:lnTo>
                  <a:lnTo>
                    <a:pt x="152" y="259"/>
                  </a:lnTo>
                  <a:lnTo>
                    <a:pt x="138" y="274"/>
                  </a:lnTo>
                  <a:lnTo>
                    <a:pt x="134" y="297"/>
                  </a:lnTo>
                  <a:lnTo>
                    <a:pt x="123" y="295"/>
                  </a:lnTo>
                  <a:lnTo>
                    <a:pt x="114" y="299"/>
                  </a:lnTo>
                  <a:lnTo>
                    <a:pt x="113" y="289"/>
                  </a:lnTo>
                  <a:lnTo>
                    <a:pt x="105" y="291"/>
                  </a:lnTo>
                  <a:lnTo>
                    <a:pt x="104" y="296"/>
                  </a:lnTo>
                  <a:lnTo>
                    <a:pt x="98" y="300"/>
                  </a:lnTo>
                  <a:lnTo>
                    <a:pt x="89" y="294"/>
                  </a:lnTo>
                  <a:lnTo>
                    <a:pt x="80" y="300"/>
                  </a:lnTo>
                  <a:lnTo>
                    <a:pt x="74" y="292"/>
                  </a:lnTo>
                  <a:lnTo>
                    <a:pt x="74" y="282"/>
                  </a:lnTo>
                  <a:lnTo>
                    <a:pt x="66" y="285"/>
                  </a:lnTo>
                  <a:lnTo>
                    <a:pt x="73" y="276"/>
                  </a:lnTo>
                  <a:lnTo>
                    <a:pt x="64" y="270"/>
                  </a:lnTo>
                  <a:lnTo>
                    <a:pt x="59" y="254"/>
                  </a:lnTo>
                  <a:lnTo>
                    <a:pt x="54" y="254"/>
                  </a:lnTo>
                  <a:lnTo>
                    <a:pt x="46" y="262"/>
                  </a:lnTo>
                  <a:lnTo>
                    <a:pt x="35" y="259"/>
                  </a:lnTo>
                  <a:lnTo>
                    <a:pt x="30" y="265"/>
                  </a:lnTo>
                  <a:lnTo>
                    <a:pt x="24" y="259"/>
                  </a:lnTo>
                  <a:lnTo>
                    <a:pt x="15" y="262"/>
                  </a:lnTo>
                  <a:lnTo>
                    <a:pt x="16" y="255"/>
                  </a:lnTo>
                  <a:lnTo>
                    <a:pt x="15" y="245"/>
                  </a:lnTo>
                  <a:lnTo>
                    <a:pt x="2" y="231"/>
                  </a:lnTo>
                  <a:lnTo>
                    <a:pt x="4" y="226"/>
                  </a:lnTo>
                  <a:lnTo>
                    <a:pt x="0" y="208"/>
                  </a:lnTo>
                  <a:lnTo>
                    <a:pt x="7" y="201"/>
                  </a:lnTo>
                  <a:lnTo>
                    <a:pt x="14" y="187"/>
                  </a:lnTo>
                  <a:lnTo>
                    <a:pt x="18" y="189"/>
                  </a:lnTo>
                  <a:lnTo>
                    <a:pt x="24" y="200"/>
                  </a:lnTo>
                  <a:lnTo>
                    <a:pt x="30" y="201"/>
                  </a:lnTo>
                  <a:lnTo>
                    <a:pt x="39" y="194"/>
                  </a:lnTo>
                  <a:lnTo>
                    <a:pt x="128" y="195"/>
                  </a:lnTo>
                  <a:lnTo>
                    <a:pt x="132" y="179"/>
                  </a:lnTo>
                  <a:lnTo>
                    <a:pt x="124" y="177"/>
                  </a:lnTo>
                  <a:lnTo>
                    <a:pt x="105" y="0"/>
                  </a:lnTo>
                  <a:lnTo>
                    <a:pt x="140" y="0"/>
                  </a:lnTo>
                  <a:close/>
                </a:path>
              </a:pathLst>
            </a:custGeom>
            <a:solidFill>
              <a:srgbClr val="FBCB0D"/>
            </a:solidFill>
            <a:ln w="6350" cmpd="sng">
              <a:solidFill>
                <a:schemeClr val="bg1"/>
              </a:solidFill>
              <a:round/>
              <a:headEnd/>
              <a:tailEnd/>
            </a:ln>
          </p:spPr>
          <p:txBody>
            <a:bodyPr/>
            <a:lstStyle/>
            <a:p>
              <a:endParaRPr lang="en-GB" dirty="0"/>
            </a:p>
          </p:txBody>
        </p:sp>
        <p:sp>
          <p:nvSpPr>
            <p:cNvPr id="203" name="Freeform 977">
              <a:extLst>
                <a:ext uri="{FF2B5EF4-FFF2-40B4-BE49-F238E27FC236}">
                  <a16:creationId xmlns:a16="http://schemas.microsoft.com/office/drawing/2014/main" xmlns="" id="{141DD634-4184-6247-9C22-C885811E2BE6}"/>
                </a:ext>
              </a:extLst>
            </p:cNvPr>
            <p:cNvSpPr>
              <a:spLocks/>
            </p:cNvSpPr>
            <p:nvPr/>
          </p:nvSpPr>
          <p:spPr bwMode="gray">
            <a:xfrm>
              <a:off x="2109836" y="2470538"/>
              <a:ext cx="705256" cy="781954"/>
            </a:xfrm>
            <a:custGeom>
              <a:avLst/>
              <a:gdLst>
                <a:gd name="T0" fmla="*/ 0 w 233"/>
                <a:gd name="T1" fmla="*/ 132 h 257"/>
                <a:gd name="T2" fmla="*/ 3 w 233"/>
                <a:gd name="T3" fmla="*/ 130 h 257"/>
                <a:gd name="T4" fmla="*/ 13 w 233"/>
                <a:gd name="T5" fmla="*/ 145 h 257"/>
                <a:gd name="T6" fmla="*/ 15 w 233"/>
                <a:gd name="T7" fmla="*/ 155 h 257"/>
                <a:gd name="T8" fmla="*/ 9 w 233"/>
                <a:gd name="T9" fmla="*/ 164 h 257"/>
                <a:gd name="T10" fmla="*/ 16 w 233"/>
                <a:gd name="T11" fmla="*/ 183 h 257"/>
                <a:gd name="T12" fmla="*/ 16 w 233"/>
                <a:gd name="T13" fmla="*/ 200 h 257"/>
                <a:gd name="T14" fmla="*/ 7 w 233"/>
                <a:gd name="T15" fmla="*/ 231 h 257"/>
                <a:gd name="T16" fmla="*/ 12 w 233"/>
                <a:gd name="T17" fmla="*/ 223 h 257"/>
                <a:gd name="T18" fmla="*/ 49 w 233"/>
                <a:gd name="T19" fmla="*/ 220 h 257"/>
                <a:gd name="T20" fmla="*/ 60 w 233"/>
                <a:gd name="T21" fmla="*/ 231 h 257"/>
                <a:gd name="T22" fmla="*/ 68 w 233"/>
                <a:gd name="T23" fmla="*/ 231 h 257"/>
                <a:gd name="T24" fmla="*/ 78 w 233"/>
                <a:gd name="T25" fmla="*/ 247 h 257"/>
                <a:gd name="T26" fmla="*/ 93 w 233"/>
                <a:gd name="T27" fmla="*/ 257 h 257"/>
                <a:gd name="T28" fmla="*/ 100 w 233"/>
                <a:gd name="T29" fmla="*/ 250 h 257"/>
                <a:gd name="T30" fmla="*/ 107 w 233"/>
                <a:gd name="T31" fmla="*/ 236 h 257"/>
                <a:gd name="T32" fmla="*/ 111 w 233"/>
                <a:gd name="T33" fmla="*/ 238 h 257"/>
                <a:gd name="T34" fmla="*/ 117 w 233"/>
                <a:gd name="T35" fmla="*/ 249 h 257"/>
                <a:gd name="T36" fmla="*/ 123 w 233"/>
                <a:gd name="T37" fmla="*/ 250 h 257"/>
                <a:gd name="T38" fmla="*/ 132 w 233"/>
                <a:gd name="T39" fmla="*/ 243 h 257"/>
                <a:gd name="T40" fmla="*/ 221 w 233"/>
                <a:gd name="T41" fmla="*/ 244 h 257"/>
                <a:gd name="T42" fmla="*/ 225 w 233"/>
                <a:gd name="T43" fmla="*/ 228 h 257"/>
                <a:gd name="T44" fmla="*/ 217 w 233"/>
                <a:gd name="T45" fmla="*/ 226 h 257"/>
                <a:gd name="T46" fmla="*/ 198 w 233"/>
                <a:gd name="T47" fmla="*/ 49 h 257"/>
                <a:gd name="T48" fmla="*/ 233 w 233"/>
                <a:gd name="T49" fmla="*/ 49 h 257"/>
                <a:gd name="T50" fmla="*/ 162 w 233"/>
                <a:gd name="T51" fmla="*/ 0 h 257"/>
                <a:gd name="T52" fmla="*/ 160 w 233"/>
                <a:gd name="T53" fmla="*/ 26 h 257"/>
                <a:gd name="T54" fmla="*/ 99 w 233"/>
                <a:gd name="T55" fmla="*/ 25 h 257"/>
                <a:gd name="T56" fmla="*/ 98 w 233"/>
                <a:gd name="T57" fmla="*/ 79 h 257"/>
                <a:gd name="T58" fmla="*/ 80 w 233"/>
                <a:gd name="T59" fmla="*/ 84 h 257"/>
                <a:gd name="T60" fmla="*/ 74 w 233"/>
                <a:gd name="T61" fmla="*/ 92 h 257"/>
                <a:gd name="T62" fmla="*/ 78 w 233"/>
                <a:gd name="T63" fmla="*/ 123 h 257"/>
                <a:gd name="T64" fmla="*/ 5 w 233"/>
                <a:gd name="T65" fmla="*/ 124 h 257"/>
                <a:gd name="T66" fmla="*/ 0 w 233"/>
                <a:gd name="T67" fmla="*/ 132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3" h="257">
                  <a:moveTo>
                    <a:pt x="0" y="132"/>
                  </a:moveTo>
                  <a:lnTo>
                    <a:pt x="3" y="130"/>
                  </a:lnTo>
                  <a:lnTo>
                    <a:pt x="13" y="145"/>
                  </a:lnTo>
                  <a:lnTo>
                    <a:pt x="15" y="155"/>
                  </a:lnTo>
                  <a:lnTo>
                    <a:pt x="9" y="164"/>
                  </a:lnTo>
                  <a:lnTo>
                    <a:pt x="16" y="183"/>
                  </a:lnTo>
                  <a:lnTo>
                    <a:pt x="16" y="200"/>
                  </a:lnTo>
                  <a:lnTo>
                    <a:pt x="7" y="231"/>
                  </a:lnTo>
                  <a:lnTo>
                    <a:pt x="12" y="223"/>
                  </a:lnTo>
                  <a:lnTo>
                    <a:pt x="49" y="220"/>
                  </a:lnTo>
                  <a:lnTo>
                    <a:pt x="60" y="231"/>
                  </a:lnTo>
                  <a:lnTo>
                    <a:pt x="68" y="231"/>
                  </a:lnTo>
                  <a:lnTo>
                    <a:pt x="78" y="247"/>
                  </a:lnTo>
                  <a:lnTo>
                    <a:pt x="93" y="257"/>
                  </a:lnTo>
                  <a:lnTo>
                    <a:pt x="100" y="250"/>
                  </a:lnTo>
                  <a:lnTo>
                    <a:pt x="107" y="236"/>
                  </a:lnTo>
                  <a:lnTo>
                    <a:pt x="111" y="238"/>
                  </a:lnTo>
                  <a:lnTo>
                    <a:pt x="117" y="249"/>
                  </a:lnTo>
                  <a:lnTo>
                    <a:pt x="123" y="250"/>
                  </a:lnTo>
                  <a:lnTo>
                    <a:pt x="132" y="243"/>
                  </a:lnTo>
                  <a:lnTo>
                    <a:pt x="221" y="244"/>
                  </a:lnTo>
                  <a:lnTo>
                    <a:pt x="225" y="228"/>
                  </a:lnTo>
                  <a:lnTo>
                    <a:pt x="217" y="226"/>
                  </a:lnTo>
                  <a:lnTo>
                    <a:pt x="198" y="49"/>
                  </a:lnTo>
                  <a:lnTo>
                    <a:pt x="233" y="49"/>
                  </a:lnTo>
                  <a:lnTo>
                    <a:pt x="162" y="0"/>
                  </a:lnTo>
                  <a:lnTo>
                    <a:pt x="160" y="26"/>
                  </a:lnTo>
                  <a:lnTo>
                    <a:pt x="99" y="25"/>
                  </a:lnTo>
                  <a:lnTo>
                    <a:pt x="98" y="79"/>
                  </a:lnTo>
                  <a:lnTo>
                    <a:pt x="80" y="84"/>
                  </a:lnTo>
                  <a:lnTo>
                    <a:pt x="74" y="92"/>
                  </a:lnTo>
                  <a:lnTo>
                    <a:pt x="78" y="123"/>
                  </a:lnTo>
                  <a:lnTo>
                    <a:pt x="5" y="124"/>
                  </a:lnTo>
                  <a:lnTo>
                    <a:pt x="0" y="132"/>
                  </a:lnTo>
                  <a:close/>
                </a:path>
              </a:pathLst>
            </a:custGeom>
            <a:solidFill>
              <a:srgbClr val="CBCBCB"/>
            </a:solidFill>
            <a:ln w="6350" cmpd="sng">
              <a:solidFill>
                <a:schemeClr val="bg1"/>
              </a:solidFill>
              <a:round/>
              <a:headEnd/>
              <a:tailEnd/>
            </a:ln>
          </p:spPr>
          <p:txBody>
            <a:bodyPr/>
            <a:lstStyle/>
            <a:p>
              <a:endParaRPr lang="en-GB" dirty="0"/>
            </a:p>
          </p:txBody>
        </p:sp>
        <p:sp>
          <p:nvSpPr>
            <p:cNvPr id="204" name="Freeform 978">
              <a:extLst>
                <a:ext uri="{FF2B5EF4-FFF2-40B4-BE49-F238E27FC236}">
                  <a16:creationId xmlns:a16="http://schemas.microsoft.com/office/drawing/2014/main" xmlns="" id="{5A7D8907-D943-C346-8B20-4AC9126DC122}"/>
                </a:ext>
              </a:extLst>
            </p:cNvPr>
            <p:cNvSpPr>
              <a:spLocks/>
            </p:cNvSpPr>
            <p:nvPr/>
          </p:nvSpPr>
          <p:spPr bwMode="gray">
            <a:xfrm>
              <a:off x="2342905" y="1871143"/>
              <a:ext cx="696176" cy="568970"/>
            </a:xfrm>
            <a:custGeom>
              <a:avLst/>
              <a:gdLst>
                <a:gd name="T0" fmla="*/ 0 w 230"/>
                <a:gd name="T1" fmla="*/ 187 h 187"/>
                <a:gd name="T2" fmla="*/ 1 w 230"/>
                <a:gd name="T3" fmla="*/ 183 h 187"/>
                <a:gd name="T4" fmla="*/ 26 w 230"/>
                <a:gd name="T5" fmla="*/ 175 h 187"/>
                <a:gd name="T6" fmla="*/ 51 w 230"/>
                <a:gd name="T7" fmla="*/ 155 h 187"/>
                <a:gd name="T8" fmla="*/ 57 w 230"/>
                <a:gd name="T9" fmla="*/ 146 h 187"/>
                <a:gd name="T10" fmla="*/ 63 w 230"/>
                <a:gd name="T11" fmla="*/ 135 h 187"/>
                <a:gd name="T12" fmla="*/ 60 w 230"/>
                <a:gd name="T13" fmla="*/ 121 h 187"/>
                <a:gd name="T14" fmla="*/ 61 w 230"/>
                <a:gd name="T15" fmla="*/ 104 h 187"/>
                <a:gd name="T16" fmla="*/ 72 w 230"/>
                <a:gd name="T17" fmla="*/ 90 h 187"/>
                <a:gd name="T18" fmla="*/ 75 w 230"/>
                <a:gd name="T19" fmla="*/ 79 h 187"/>
                <a:gd name="T20" fmla="*/ 90 w 230"/>
                <a:gd name="T21" fmla="*/ 62 h 187"/>
                <a:gd name="T22" fmla="*/ 122 w 230"/>
                <a:gd name="T23" fmla="*/ 43 h 187"/>
                <a:gd name="T24" fmla="*/ 139 w 230"/>
                <a:gd name="T25" fmla="*/ 4 h 187"/>
                <a:gd name="T26" fmla="*/ 148 w 230"/>
                <a:gd name="T27" fmla="*/ 0 h 187"/>
                <a:gd name="T28" fmla="*/ 156 w 230"/>
                <a:gd name="T29" fmla="*/ 11 h 187"/>
                <a:gd name="T30" fmla="*/ 167 w 230"/>
                <a:gd name="T31" fmla="*/ 17 h 187"/>
                <a:gd name="T32" fmla="*/ 193 w 230"/>
                <a:gd name="T33" fmla="*/ 14 h 187"/>
                <a:gd name="T34" fmla="*/ 213 w 230"/>
                <a:gd name="T35" fmla="*/ 19 h 187"/>
                <a:gd name="T36" fmla="*/ 208 w 230"/>
                <a:gd name="T37" fmla="*/ 19 h 187"/>
                <a:gd name="T38" fmla="*/ 218 w 230"/>
                <a:gd name="T39" fmla="*/ 26 h 187"/>
                <a:gd name="T40" fmla="*/ 220 w 230"/>
                <a:gd name="T41" fmla="*/ 66 h 187"/>
                <a:gd name="T42" fmla="*/ 230 w 230"/>
                <a:gd name="T43" fmla="*/ 78 h 187"/>
                <a:gd name="T44" fmla="*/ 227 w 230"/>
                <a:gd name="T45" fmla="*/ 82 h 187"/>
                <a:gd name="T46" fmla="*/ 228 w 230"/>
                <a:gd name="T47" fmla="*/ 86 h 187"/>
                <a:gd name="T48" fmla="*/ 195 w 230"/>
                <a:gd name="T49" fmla="*/ 88 h 187"/>
                <a:gd name="T50" fmla="*/ 193 w 230"/>
                <a:gd name="T51" fmla="*/ 94 h 187"/>
                <a:gd name="T52" fmla="*/ 177 w 230"/>
                <a:gd name="T53" fmla="*/ 98 h 187"/>
                <a:gd name="T54" fmla="*/ 177 w 230"/>
                <a:gd name="T55" fmla="*/ 108 h 187"/>
                <a:gd name="T56" fmla="*/ 180 w 230"/>
                <a:gd name="T57" fmla="*/ 113 h 187"/>
                <a:gd name="T58" fmla="*/ 158 w 230"/>
                <a:gd name="T59" fmla="*/ 123 h 187"/>
                <a:gd name="T60" fmla="*/ 142 w 230"/>
                <a:gd name="T61" fmla="*/ 138 h 187"/>
                <a:gd name="T62" fmla="*/ 125 w 230"/>
                <a:gd name="T63" fmla="*/ 140 h 187"/>
                <a:gd name="T64" fmla="*/ 122 w 230"/>
                <a:gd name="T65" fmla="*/ 145 h 187"/>
                <a:gd name="T66" fmla="*/ 114 w 230"/>
                <a:gd name="T67" fmla="*/ 144 h 187"/>
                <a:gd name="T68" fmla="*/ 93 w 230"/>
                <a:gd name="T69" fmla="*/ 155 h 187"/>
                <a:gd name="T70" fmla="*/ 85 w 230"/>
                <a:gd name="T71" fmla="*/ 162 h 187"/>
                <a:gd name="T72" fmla="*/ 85 w 230"/>
                <a:gd name="T73" fmla="*/ 187 h 187"/>
                <a:gd name="T74" fmla="*/ 0 w 230"/>
                <a:gd name="T75" fmla="*/ 187 h 1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30" h="187">
                  <a:moveTo>
                    <a:pt x="0" y="187"/>
                  </a:moveTo>
                  <a:lnTo>
                    <a:pt x="1" y="183"/>
                  </a:lnTo>
                  <a:lnTo>
                    <a:pt x="26" y="175"/>
                  </a:lnTo>
                  <a:lnTo>
                    <a:pt x="51" y="155"/>
                  </a:lnTo>
                  <a:lnTo>
                    <a:pt x="57" y="146"/>
                  </a:lnTo>
                  <a:lnTo>
                    <a:pt x="63" y="135"/>
                  </a:lnTo>
                  <a:lnTo>
                    <a:pt x="60" y="121"/>
                  </a:lnTo>
                  <a:lnTo>
                    <a:pt x="61" y="104"/>
                  </a:lnTo>
                  <a:lnTo>
                    <a:pt x="72" y="90"/>
                  </a:lnTo>
                  <a:lnTo>
                    <a:pt x="75" y="79"/>
                  </a:lnTo>
                  <a:lnTo>
                    <a:pt x="90" y="62"/>
                  </a:lnTo>
                  <a:lnTo>
                    <a:pt x="122" y="43"/>
                  </a:lnTo>
                  <a:lnTo>
                    <a:pt x="139" y="4"/>
                  </a:lnTo>
                  <a:lnTo>
                    <a:pt x="148" y="0"/>
                  </a:lnTo>
                  <a:lnTo>
                    <a:pt x="156" y="11"/>
                  </a:lnTo>
                  <a:lnTo>
                    <a:pt x="167" y="17"/>
                  </a:lnTo>
                  <a:lnTo>
                    <a:pt x="193" y="14"/>
                  </a:lnTo>
                  <a:lnTo>
                    <a:pt x="213" y="19"/>
                  </a:lnTo>
                  <a:lnTo>
                    <a:pt x="208" y="19"/>
                  </a:lnTo>
                  <a:lnTo>
                    <a:pt x="218" y="26"/>
                  </a:lnTo>
                  <a:lnTo>
                    <a:pt x="220" y="66"/>
                  </a:lnTo>
                  <a:lnTo>
                    <a:pt x="230" y="78"/>
                  </a:lnTo>
                  <a:lnTo>
                    <a:pt x="227" y="82"/>
                  </a:lnTo>
                  <a:lnTo>
                    <a:pt x="228" y="86"/>
                  </a:lnTo>
                  <a:lnTo>
                    <a:pt x="195" y="88"/>
                  </a:lnTo>
                  <a:lnTo>
                    <a:pt x="193" y="94"/>
                  </a:lnTo>
                  <a:lnTo>
                    <a:pt x="177" y="98"/>
                  </a:lnTo>
                  <a:lnTo>
                    <a:pt x="177" y="108"/>
                  </a:lnTo>
                  <a:lnTo>
                    <a:pt x="180" y="113"/>
                  </a:lnTo>
                  <a:lnTo>
                    <a:pt x="158" y="123"/>
                  </a:lnTo>
                  <a:lnTo>
                    <a:pt x="142" y="138"/>
                  </a:lnTo>
                  <a:lnTo>
                    <a:pt x="125" y="140"/>
                  </a:lnTo>
                  <a:lnTo>
                    <a:pt x="122" y="145"/>
                  </a:lnTo>
                  <a:lnTo>
                    <a:pt x="114" y="144"/>
                  </a:lnTo>
                  <a:lnTo>
                    <a:pt x="93" y="155"/>
                  </a:lnTo>
                  <a:lnTo>
                    <a:pt x="85" y="162"/>
                  </a:lnTo>
                  <a:lnTo>
                    <a:pt x="85" y="187"/>
                  </a:lnTo>
                  <a:lnTo>
                    <a:pt x="0" y="187"/>
                  </a:lnTo>
                  <a:close/>
                </a:path>
              </a:pathLst>
            </a:custGeom>
            <a:solidFill>
              <a:srgbClr val="CBCBCB"/>
            </a:solidFill>
            <a:ln w="6350" cmpd="sng">
              <a:solidFill>
                <a:schemeClr val="bg1"/>
              </a:solidFill>
              <a:round/>
              <a:headEnd/>
              <a:tailEnd/>
            </a:ln>
          </p:spPr>
          <p:txBody>
            <a:bodyPr/>
            <a:lstStyle/>
            <a:p>
              <a:endParaRPr lang="en-GB" dirty="0"/>
            </a:p>
          </p:txBody>
        </p:sp>
        <p:sp>
          <p:nvSpPr>
            <p:cNvPr id="205" name="Freeform 979">
              <a:extLst>
                <a:ext uri="{FF2B5EF4-FFF2-40B4-BE49-F238E27FC236}">
                  <a16:creationId xmlns:a16="http://schemas.microsoft.com/office/drawing/2014/main" xmlns="" id="{65CD65BA-366E-634C-BD6A-FFBAB0ABB2C7}"/>
                </a:ext>
              </a:extLst>
            </p:cNvPr>
            <p:cNvSpPr>
              <a:spLocks/>
            </p:cNvSpPr>
            <p:nvPr/>
          </p:nvSpPr>
          <p:spPr bwMode="gray">
            <a:xfrm>
              <a:off x="3105676" y="2713947"/>
              <a:ext cx="932274" cy="727186"/>
            </a:xfrm>
            <a:custGeom>
              <a:avLst/>
              <a:gdLst>
                <a:gd name="T0" fmla="*/ 290 w 308"/>
                <a:gd name="T1" fmla="*/ 9 h 239"/>
                <a:gd name="T2" fmla="*/ 283 w 308"/>
                <a:gd name="T3" fmla="*/ 12 h 239"/>
                <a:gd name="T4" fmla="*/ 267 w 308"/>
                <a:gd name="T5" fmla="*/ 0 h 239"/>
                <a:gd name="T6" fmla="*/ 226 w 308"/>
                <a:gd name="T7" fmla="*/ 0 h 239"/>
                <a:gd name="T8" fmla="*/ 151 w 308"/>
                <a:gd name="T9" fmla="*/ 50 h 239"/>
                <a:gd name="T10" fmla="*/ 108 w 308"/>
                <a:gd name="T11" fmla="*/ 82 h 239"/>
                <a:gd name="T12" fmla="*/ 79 w 308"/>
                <a:gd name="T13" fmla="*/ 89 h 239"/>
                <a:gd name="T14" fmla="*/ 79 w 308"/>
                <a:gd name="T15" fmla="*/ 153 h 239"/>
                <a:gd name="T16" fmla="*/ 74 w 308"/>
                <a:gd name="T17" fmla="*/ 156 h 239"/>
                <a:gd name="T18" fmla="*/ 65 w 308"/>
                <a:gd name="T19" fmla="*/ 166 h 239"/>
                <a:gd name="T20" fmla="*/ 23 w 308"/>
                <a:gd name="T21" fmla="*/ 166 h 239"/>
                <a:gd name="T22" fmla="*/ 15 w 308"/>
                <a:gd name="T23" fmla="*/ 174 h 239"/>
                <a:gd name="T24" fmla="*/ 1 w 308"/>
                <a:gd name="T25" fmla="*/ 174 h 239"/>
                <a:gd name="T26" fmla="*/ 0 w 308"/>
                <a:gd name="T27" fmla="*/ 182 h 239"/>
                <a:gd name="T28" fmla="*/ 5 w 308"/>
                <a:gd name="T29" fmla="*/ 194 h 239"/>
                <a:gd name="T30" fmla="*/ 24 w 308"/>
                <a:gd name="T31" fmla="*/ 219 h 239"/>
                <a:gd name="T32" fmla="*/ 39 w 308"/>
                <a:gd name="T33" fmla="*/ 220 h 239"/>
                <a:gd name="T34" fmla="*/ 41 w 308"/>
                <a:gd name="T35" fmla="*/ 224 h 239"/>
                <a:gd name="T36" fmla="*/ 39 w 308"/>
                <a:gd name="T37" fmla="*/ 228 h 239"/>
                <a:gd name="T38" fmla="*/ 44 w 308"/>
                <a:gd name="T39" fmla="*/ 234 h 239"/>
                <a:gd name="T40" fmla="*/ 46 w 308"/>
                <a:gd name="T41" fmla="*/ 233 h 239"/>
                <a:gd name="T42" fmla="*/ 44 w 308"/>
                <a:gd name="T43" fmla="*/ 228 h 239"/>
                <a:gd name="T44" fmla="*/ 53 w 308"/>
                <a:gd name="T45" fmla="*/ 225 h 239"/>
                <a:gd name="T46" fmla="*/ 67 w 308"/>
                <a:gd name="T47" fmla="*/ 239 h 239"/>
                <a:gd name="T48" fmla="*/ 67 w 308"/>
                <a:gd name="T49" fmla="*/ 224 h 239"/>
                <a:gd name="T50" fmla="*/ 75 w 308"/>
                <a:gd name="T51" fmla="*/ 217 h 239"/>
                <a:gd name="T52" fmla="*/ 79 w 308"/>
                <a:gd name="T53" fmla="*/ 205 h 239"/>
                <a:gd name="T54" fmla="*/ 92 w 308"/>
                <a:gd name="T55" fmla="*/ 199 h 239"/>
                <a:gd name="T56" fmla="*/ 108 w 308"/>
                <a:gd name="T57" fmla="*/ 197 h 239"/>
                <a:gd name="T58" fmla="*/ 133 w 308"/>
                <a:gd name="T59" fmla="*/ 215 h 239"/>
                <a:gd name="T60" fmla="*/ 152 w 308"/>
                <a:gd name="T61" fmla="*/ 207 h 239"/>
                <a:gd name="T62" fmla="*/ 165 w 308"/>
                <a:gd name="T63" fmla="*/ 216 h 239"/>
                <a:gd name="T64" fmla="*/ 179 w 308"/>
                <a:gd name="T65" fmla="*/ 219 h 239"/>
                <a:gd name="T66" fmla="*/ 197 w 308"/>
                <a:gd name="T67" fmla="*/ 207 h 239"/>
                <a:gd name="T68" fmla="*/ 223 w 308"/>
                <a:gd name="T69" fmla="*/ 206 h 239"/>
                <a:gd name="T70" fmla="*/ 237 w 308"/>
                <a:gd name="T71" fmla="*/ 210 h 239"/>
                <a:gd name="T72" fmla="*/ 250 w 308"/>
                <a:gd name="T73" fmla="*/ 202 h 239"/>
                <a:gd name="T74" fmla="*/ 252 w 308"/>
                <a:gd name="T75" fmla="*/ 197 h 239"/>
                <a:gd name="T76" fmla="*/ 250 w 308"/>
                <a:gd name="T77" fmla="*/ 191 h 239"/>
                <a:gd name="T78" fmla="*/ 253 w 308"/>
                <a:gd name="T79" fmla="*/ 187 h 239"/>
                <a:gd name="T80" fmla="*/ 261 w 308"/>
                <a:gd name="T81" fmla="*/ 187 h 239"/>
                <a:gd name="T82" fmla="*/ 257 w 308"/>
                <a:gd name="T83" fmla="*/ 186 h 239"/>
                <a:gd name="T84" fmla="*/ 262 w 308"/>
                <a:gd name="T85" fmla="*/ 171 h 239"/>
                <a:gd name="T86" fmla="*/ 296 w 308"/>
                <a:gd name="T87" fmla="*/ 134 h 239"/>
                <a:gd name="T88" fmla="*/ 299 w 308"/>
                <a:gd name="T89" fmla="*/ 101 h 239"/>
                <a:gd name="T90" fmla="*/ 303 w 308"/>
                <a:gd name="T91" fmla="*/ 72 h 239"/>
                <a:gd name="T92" fmla="*/ 308 w 308"/>
                <a:gd name="T93" fmla="*/ 63 h 239"/>
                <a:gd name="T94" fmla="*/ 296 w 308"/>
                <a:gd name="T95" fmla="*/ 54 h 239"/>
                <a:gd name="T96" fmla="*/ 290 w 308"/>
                <a:gd name="T97" fmla="*/ 43 h 239"/>
                <a:gd name="T98" fmla="*/ 290 w 308"/>
                <a:gd name="T99" fmla="*/ 9 h 23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08" h="239">
                  <a:moveTo>
                    <a:pt x="290" y="9"/>
                  </a:moveTo>
                  <a:lnTo>
                    <a:pt x="283" y="12"/>
                  </a:lnTo>
                  <a:lnTo>
                    <a:pt x="267" y="0"/>
                  </a:lnTo>
                  <a:lnTo>
                    <a:pt x="226" y="0"/>
                  </a:lnTo>
                  <a:lnTo>
                    <a:pt x="151" y="50"/>
                  </a:lnTo>
                  <a:lnTo>
                    <a:pt x="108" y="82"/>
                  </a:lnTo>
                  <a:lnTo>
                    <a:pt x="79" y="89"/>
                  </a:lnTo>
                  <a:lnTo>
                    <a:pt x="79" y="153"/>
                  </a:lnTo>
                  <a:lnTo>
                    <a:pt x="74" y="156"/>
                  </a:lnTo>
                  <a:lnTo>
                    <a:pt x="65" y="166"/>
                  </a:lnTo>
                  <a:lnTo>
                    <a:pt x="23" y="166"/>
                  </a:lnTo>
                  <a:lnTo>
                    <a:pt x="15" y="174"/>
                  </a:lnTo>
                  <a:lnTo>
                    <a:pt x="1" y="174"/>
                  </a:lnTo>
                  <a:lnTo>
                    <a:pt x="0" y="182"/>
                  </a:lnTo>
                  <a:lnTo>
                    <a:pt x="5" y="194"/>
                  </a:lnTo>
                  <a:lnTo>
                    <a:pt x="24" y="219"/>
                  </a:lnTo>
                  <a:lnTo>
                    <a:pt x="39" y="220"/>
                  </a:lnTo>
                  <a:lnTo>
                    <a:pt x="41" y="224"/>
                  </a:lnTo>
                  <a:lnTo>
                    <a:pt x="39" y="228"/>
                  </a:lnTo>
                  <a:lnTo>
                    <a:pt x="44" y="234"/>
                  </a:lnTo>
                  <a:lnTo>
                    <a:pt x="46" y="233"/>
                  </a:lnTo>
                  <a:lnTo>
                    <a:pt x="44" y="228"/>
                  </a:lnTo>
                  <a:lnTo>
                    <a:pt x="53" y="225"/>
                  </a:lnTo>
                  <a:lnTo>
                    <a:pt x="67" y="239"/>
                  </a:lnTo>
                  <a:lnTo>
                    <a:pt x="67" y="224"/>
                  </a:lnTo>
                  <a:lnTo>
                    <a:pt x="75" y="217"/>
                  </a:lnTo>
                  <a:lnTo>
                    <a:pt x="79" y="205"/>
                  </a:lnTo>
                  <a:lnTo>
                    <a:pt x="92" y="199"/>
                  </a:lnTo>
                  <a:lnTo>
                    <a:pt x="108" y="197"/>
                  </a:lnTo>
                  <a:lnTo>
                    <a:pt x="133" y="215"/>
                  </a:lnTo>
                  <a:lnTo>
                    <a:pt x="152" y="207"/>
                  </a:lnTo>
                  <a:lnTo>
                    <a:pt x="165" y="216"/>
                  </a:lnTo>
                  <a:lnTo>
                    <a:pt x="179" y="219"/>
                  </a:lnTo>
                  <a:lnTo>
                    <a:pt x="197" y="207"/>
                  </a:lnTo>
                  <a:lnTo>
                    <a:pt x="223" y="206"/>
                  </a:lnTo>
                  <a:lnTo>
                    <a:pt x="237" y="210"/>
                  </a:lnTo>
                  <a:lnTo>
                    <a:pt x="250" y="202"/>
                  </a:lnTo>
                  <a:lnTo>
                    <a:pt x="252" y="197"/>
                  </a:lnTo>
                  <a:lnTo>
                    <a:pt x="250" y="191"/>
                  </a:lnTo>
                  <a:lnTo>
                    <a:pt x="253" y="187"/>
                  </a:lnTo>
                  <a:lnTo>
                    <a:pt x="261" y="187"/>
                  </a:lnTo>
                  <a:lnTo>
                    <a:pt x="257" y="186"/>
                  </a:lnTo>
                  <a:lnTo>
                    <a:pt x="262" y="171"/>
                  </a:lnTo>
                  <a:lnTo>
                    <a:pt x="296" y="134"/>
                  </a:lnTo>
                  <a:lnTo>
                    <a:pt x="299" y="101"/>
                  </a:lnTo>
                  <a:lnTo>
                    <a:pt x="303" y="72"/>
                  </a:lnTo>
                  <a:lnTo>
                    <a:pt x="308" y="63"/>
                  </a:lnTo>
                  <a:lnTo>
                    <a:pt x="296" y="54"/>
                  </a:lnTo>
                  <a:lnTo>
                    <a:pt x="290" y="43"/>
                  </a:lnTo>
                  <a:lnTo>
                    <a:pt x="290" y="9"/>
                  </a:lnTo>
                  <a:close/>
                </a:path>
              </a:pathLst>
            </a:custGeom>
            <a:solidFill>
              <a:srgbClr val="FBCB0D"/>
            </a:solidFill>
            <a:ln w="6350" cmpd="sng">
              <a:solidFill>
                <a:schemeClr val="bg1"/>
              </a:solidFill>
              <a:round/>
              <a:headEnd/>
              <a:tailEnd/>
            </a:ln>
          </p:spPr>
          <p:txBody>
            <a:bodyPr/>
            <a:lstStyle/>
            <a:p>
              <a:endParaRPr lang="en-GB" dirty="0"/>
            </a:p>
          </p:txBody>
        </p:sp>
        <p:sp>
          <p:nvSpPr>
            <p:cNvPr id="206" name="Freeform 980">
              <a:extLst>
                <a:ext uri="{FF2B5EF4-FFF2-40B4-BE49-F238E27FC236}">
                  <a16:creationId xmlns:a16="http://schemas.microsoft.com/office/drawing/2014/main" xmlns="" id="{84EB9CEE-BDC5-EB45-8A74-6A112E9CC277}"/>
                </a:ext>
              </a:extLst>
            </p:cNvPr>
            <p:cNvSpPr>
              <a:spLocks/>
            </p:cNvSpPr>
            <p:nvPr/>
          </p:nvSpPr>
          <p:spPr bwMode="gray">
            <a:xfrm>
              <a:off x="3266100" y="3313340"/>
              <a:ext cx="678018" cy="575053"/>
            </a:xfrm>
            <a:custGeom>
              <a:avLst/>
              <a:gdLst>
                <a:gd name="T0" fmla="*/ 42 w 224"/>
                <a:gd name="T1" fmla="*/ 157 h 189"/>
                <a:gd name="T2" fmla="*/ 39 w 224"/>
                <a:gd name="T3" fmla="*/ 151 h 189"/>
                <a:gd name="T4" fmla="*/ 27 w 224"/>
                <a:gd name="T5" fmla="*/ 146 h 189"/>
                <a:gd name="T6" fmla="*/ 0 w 224"/>
                <a:gd name="T7" fmla="*/ 147 h 189"/>
                <a:gd name="T8" fmla="*/ 0 w 224"/>
                <a:gd name="T9" fmla="*/ 105 h 189"/>
                <a:gd name="T10" fmla="*/ 7 w 224"/>
                <a:gd name="T11" fmla="*/ 83 h 189"/>
                <a:gd name="T12" fmla="*/ 14 w 224"/>
                <a:gd name="T13" fmla="*/ 77 h 189"/>
                <a:gd name="T14" fmla="*/ 14 w 224"/>
                <a:gd name="T15" fmla="*/ 69 h 189"/>
                <a:gd name="T16" fmla="*/ 18 w 224"/>
                <a:gd name="T17" fmla="*/ 67 h 189"/>
                <a:gd name="T18" fmla="*/ 17 w 224"/>
                <a:gd name="T19" fmla="*/ 54 h 189"/>
                <a:gd name="T20" fmla="*/ 13 w 224"/>
                <a:gd name="T21" fmla="*/ 48 h 189"/>
                <a:gd name="T22" fmla="*/ 14 w 224"/>
                <a:gd name="T23" fmla="*/ 42 h 189"/>
                <a:gd name="T24" fmla="*/ 14 w 224"/>
                <a:gd name="T25" fmla="*/ 27 h 189"/>
                <a:gd name="T26" fmla="*/ 22 w 224"/>
                <a:gd name="T27" fmla="*/ 20 h 189"/>
                <a:gd name="T28" fmla="*/ 26 w 224"/>
                <a:gd name="T29" fmla="*/ 8 h 189"/>
                <a:gd name="T30" fmla="*/ 39 w 224"/>
                <a:gd name="T31" fmla="*/ 2 h 189"/>
                <a:gd name="T32" fmla="*/ 55 w 224"/>
                <a:gd name="T33" fmla="*/ 0 h 189"/>
                <a:gd name="T34" fmla="*/ 80 w 224"/>
                <a:gd name="T35" fmla="*/ 18 h 189"/>
                <a:gd name="T36" fmla="*/ 99 w 224"/>
                <a:gd name="T37" fmla="*/ 10 h 189"/>
                <a:gd name="T38" fmla="*/ 112 w 224"/>
                <a:gd name="T39" fmla="*/ 19 h 189"/>
                <a:gd name="T40" fmla="*/ 126 w 224"/>
                <a:gd name="T41" fmla="*/ 22 h 189"/>
                <a:gd name="T42" fmla="*/ 144 w 224"/>
                <a:gd name="T43" fmla="*/ 10 h 189"/>
                <a:gd name="T44" fmla="*/ 170 w 224"/>
                <a:gd name="T45" fmla="*/ 9 h 189"/>
                <a:gd name="T46" fmla="*/ 184 w 224"/>
                <a:gd name="T47" fmla="*/ 13 h 189"/>
                <a:gd name="T48" fmla="*/ 197 w 224"/>
                <a:gd name="T49" fmla="*/ 5 h 189"/>
                <a:gd name="T50" fmla="*/ 199 w 224"/>
                <a:gd name="T51" fmla="*/ 0 h 189"/>
                <a:gd name="T52" fmla="*/ 218 w 224"/>
                <a:gd name="T53" fmla="*/ 26 h 189"/>
                <a:gd name="T54" fmla="*/ 224 w 224"/>
                <a:gd name="T55" fmla="*/ 32 h 189"/>
                <a:gd name="T56" fmla="*/ 224 w 224"/>
                <a:gd name="T57" fmla="*/ 42 h 189"/>
                <a:gd name="T58" fmla="*/ 206 w 224"/>
                <a:gd name="T59" fmla="*/ 57 h 189"/>
                <a:gd name="T60" fmla="*/ 193 w 224"/>
                <a:gd name="T61" fmla="*/ 97 h 189"/>
                <a:gd name="T62" fmla="*/ 183 w 224"/>
                <a:gd name="T63" fmla="*/ 106 h 189"/>
                <a:gd name="T64" fmla="*/ 167 w 224"/>
                <a:gd name="T65" fmla="*/ 142 h 189"/>
                <a:gd name="T66" fmla="*/ 159 w 224"/>
                <a:gd name="T67" fmla="*/ 144 h 189"/>
                <a:gd name="T68" fmla="*/ 149 w 224"/>
                <a:gd name="T69" fmla="*/ 136 h 189"/>
                <a:gd name="T70" fmla="*/ 130 w 224"/>
                <a:gd name="T71" fmla="*/ 136 h 189"/>
                <a:gd name="T72" fmla="*/ 116 w 224"/>
                <a:gd name="T73" fmla="*/ 156 h 189"/>
                <a:gd name="T74" fmla="*/ 108 w 224"/>
                <a:gd name="T75" fmla="*/ 179 h 189"/>
                <a:gd name="T76" fmla="*/ 105 w 224"/>
                <a:gd name="T77" fmla="*/ 176 h 189"/>
                <a:gd name="T78" fmla="*/ 102 w 224"/>
                <a:gd name="T79" fmla="*/ 184 h 189"/>
                <a:gd name="T80" fmla="*/ 83 w 224"/>
                <a:gd name="T81" fmla="*/ 180 h 189"/>
                <a:gd name="T82" fmla="*/ 79 w 224"/>
                <a:gd name="T83" fmla="*/ 185 h 189"/>
                <a:gd name="T84" fmla="*/ 66 w 224"/>
                <a:gd name="T85" fmla="*/ 189 h 189"/>
                <a:gd name="T86" fmla="*/ 51 w 224"/>
                <a:gd name="T87" fmla="*/ 177 h 189"/>
                <a:gd name="T88" fmla="*/ 51 w 224"/>
                <a:gd name="T89" fmla="*/ 165 h 189"/>
                <a:gd name="T90" fmla="*/ 42 w 224"/>
                <a:gd name="T91" fmla="*/ 157 h 1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4" h="189">
                  <a:moveTo>
                    <a:pt x="42" y="157"/>
                  </a:moveTo>
                  <a:lnTo>
                    <a:pt x="39" y="151"/>
                  </a:lnTo>
                  <a:lnTo>
                    <a:pt x="27" y="146"/>
                  </a:lnTo>
                  <a:lnTo>
                    <a:pt x="0" y="147"/>
                  </a:lnTo>
                  <a:lnTo>
                    <a:pt x="0" y="105"/>
                  </a:lnTo>
                  <a:lnTo>
                    <a:pt x="7" y="83"/>
                  </a:lnTo>
                  <a:lnTo>
                    <a:pt x="14" y="77"/>
                  </a:lnTo>
                  <a:lnTo>
                    <a:pt x="14" y="69"/>
                  </a:lnTo>
                  <a:lnTo>
                    <a:pt x="18" y="67"/>
                  </a:lnTo>
                  <a:lnTo>
                    <a:pt x="17" y="54"/>
                  </a:lnTo>
                  <a:lnTo>
                    <a:pt x="13" y="48"/>
                  </a:lnTo>
                  <a:lnTo>
                    <a:pt x="14" y="42"/>
                  </a:lnTo>
                  <a:lnTo>
                    <a:pt x="14" y="27"/>
                  </a:lnTo>
                  <a:lnTo>
                    <a:pt x="22" y="20"/>
                  </a:lnTo>
                  <a:lnTo>
                    <a:pt x="26" y="8"/>
                  </a:lnTo>
                  <a:lnTo>
                    <a:pt x="39" y="2"/>
                  </a:lnTo>
                  <a:lnTo>
                    <a:pt x="55" y="0"/>
                  </a:lnTo>
                  <a:lnTo>
                    <a:pt x="80" y="18"/>
                  </a:lnTo>
                  <a:lnTo>
                    <a:pt x="99" y="10"/>
                  </a:lnTo>
                  <a:lnTo>
                    <a:pt x="112" y="19"/>
                  </a:lnTo>
                  <a:lnTo>
                    <a:pt x="126" y="22"/>
                  </a:lnTo>
                  <a:lnTo>
                    <a:pt x="144" y="10"/>
                  </a:lnTo>
                  <a:lnTo>
                    <a:pt x="170" y="9"/>
                  </a:lnTo>
                  <a:lnTo>
                    <a:pt x="184" y="13"/>
                  </a:lnTo>
                  <a:lnTo>
                    <a:pt x="197" y="5"/>
                  </a:lnTo>
                  <a:lnTo>
                    <a:pt x="199" y="0"/>
                  </a:lnTo>
                  <a:lnTo>
                    <a:pt x="218" y="26"/>
                  </a:lnTo>
                  <a:lnTo>
                    <a:pt x="224" y="32"/>
                  </a:lnTo>
                  <a:lnTo>
                    <a:pt x="224" y="42"/>
                  </a:lnTo>
                  <a:lnTo>
                    <a:pt x="206" y="57"/>
                  </a:lnTo>
                  <a:lnTo>
                    <a:pt x="193" y="97"/>
                  </a:lnTo>
                  <a:lnTo>
                    <a:pt x="183" y="106"/>
                  </a:lnTo>
                  <a:lnTo>
                    <a:pt x="167" y="142"/>
                  </a:lnTo>
                  <a:lnTo>
                    <a:pt x="159" y="144"/>
                  </a:lnTo>
                  <a:lnTo>
                    <a:pt x="149" y="136"/>
                  </a:lnTo>
                  <a:lnTo>
                    <a:pt x="130" y="136"/>
                  </a:lnTo>
                  <a:lnTo>
                    <a:pt x="116" y="156"/>
                  </a:lnTo>
                  <a:lnTo>
                    <a:pt x="108" y="179"/>
                  </a:lnTo>
                  <a:lnTo>
                    <a:pt x="105" y="176"/>
                  </a:lnTo>
                  <a:lnTo>
                    <a:pt x="102" y="184"/>
                  </a:lnTo>
                  <a:lnTo>
                    <a:pt x="83" y="180"/>
                  </a:lnTo>
                  <a:lnTo>
                    <a:pt x="79" y="185"/>
                  </a:lnTo>
                  <a:lnTo>
                    <a:pt x="66" y="189"/>
                  </a:lnTo>
                  <a:lnTo>
                    <a:pt x="51" y="177"/>
                  </a:lnTo>
                  <a:lnTo>
                    <a:pt x="51" y="165"/>
                  </a:lnTo>
                  <a:lnTo>
                    <a:pt x="42" y="157"/>
                  </a:lnTo>
                  <a:close/>
                </a:path>
              </a:pathLst>
            </a:custGeom>
            <a:solidFill>
              <a:srgbClr val="CBCBCB"/>
            </a:solidFill>
            <a:ln w="6350" cmpd="sng">
              <a:solidFill>
                <a:schemeClr val="bg1"/>
              </a:solidFill>
              <a:round/>
              <a:headEnd/>
              <a:tailEnd/>
            </a:ln>
          </p:spPr>
          <p:txBody>
            <a:bodyPr/>
            <a:lstStyle/>
            <a:p>
              <a:endParaRPr lang="en-GB" dirty="0"/>
            </a:p>
          </p:txBody>
        </p:sp>
        <p:sp>
          <p:nvSpPr>
            <p:cNvPr id="207" name="Freeform 981">
              <a:extLst>
                <a:ext uri="{FF2B5EF4-FFF2-40B4-BE49-F238E27FC236}">
                  <a16:creationId xmlns:a16="http://schemas.microsoft.com/office/drawing/2014/main" xmlns="" id="{A7C3DD5F-3FD4-1149-A7F7-946D59AC32D7}"/>
                </a:ext>
              </a:extLst>
            </p:cNvPr>
            <p:cNvSpPr>
              <a:spLocks/>
            </p:cNvSpPr>
            <p:nvPr/>
          </p:nvSpPr>
          <p:spPr bwMode="gray">
            <a:xfrm>
              <a:off x="2118915" y="3380277"/>
              <a:ext cx="184639" cy="106491"/>
            </a:xfrm>
            <a:custGeom>
              <a:avLst/>
              <a:gdLst>
                <a:gd name="T0" fmla="*/ 32 w 61"/>
                <a:gd name="T1" fmla="*/ 35 h 35"/>
                <a:gd name="T2" fmla="*/ 27 w 61"/>
                <a:gd name="T3" fmla="*/ 30 h 35"/>
                <a:gd name="T4" fmla="*/ 25 w 61"/>
                <a:gd name="T5" fmla="*/ 20 h 35"/>
                <a:gd name="T6" fmla="*/ 37 w 61"/>
                <a:gd name="T7" fmla="*/ 15 h 35"/>
                <a:gd name="T8" fmla="*/ 17 w 61"/>
                <a:gd name="T9" fmla="*/ 20 h 35"/>
                <a:gd name="T10" fmla="*/ 0 w 61"/>
                <a:gd name="T11" fmla="*/ 5 h 35"/>
                <a:gd name="T12" fmla="*/ 19 w 61"/>
                <a:gd name="T13" fmla="*/ 5 h 35"/>
                <a:gd name="T14" fmla="*/ 32 w 61"/>
                <a:gd name="T15" fmla="*/ 1 h 35"/>
                <a:gd name="T16" fmla="*/ 59 w 61"/>
                <a:gd name="T17" fmla="*/ 0 h 35"/>
                <a:gd name="T18" fmla="*/ 61 w 61"/>
                <a:gd name="T19" fmla="*/ 6 h 35"/>
                <a:gd name="T20" fmla="*/ 56 w 61"/>
                <a:gd name="T21" fmla="*/ 10 h 35"/>
                <a:gd name="T22" fmla="*/ 59 w 61"/>
                <a:gd name="T23" fmla="*/ 20 h 35"/>
                <a:gd name="T24" fmla="*/ 42 w 61"/>
                <a:gd name="T25" fmla="*/ 24 h 35"/>
                <a:gd name="T26" fmla="*/ 32 w 61"/>
                <a:gd name="T27" fmla="*/ 35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5">
                  <a:moveTo>
                    <a:pt x="32" y="35"/>
                  </a:moveTo>
                  <a:lnTo>
                    <a:pt x="27" y="30"/>
                  </a:lnTo>
                  <a:lnTo>
                    <a:pt x="25" y="20"/>
                  </a:lnTo>
                  <a:lnTo>
                    <a:pt x="37" y="15"/>
                  </a:lnTo>
                  <a:lnTo>
                    <a:pt x="17" y="20"/>
                  </a:lnTo>
                  <a:lnTo>
                    <a:pt x="0" y="5"/>
                  </a:lnTo>
                  <a:lnTo>
                    <a:pt x="19" y="5"/>
                  </a:lnTo>
                  <a:lnTo>
                    <a:pt x="32" y="1"/>
                  </a:lnTo>
                  <a:lnTo>
                    <a:pt x="59" y="0"/>
                  </a:lnTo>
                  <a:lnTo>
                    <a:pt x="61" y="6"/>
                  </a:lnTo>
                  <a:lnTo>
                    <a:pt x="56" y="10"/>
                  </a:lnTo>
                  <a:lnTo>
                    <a:pt x="59" y="20"/>
                  </a:lnTo>
                  <a:lnTo>
                    <a:pt x="42" y="24"/>
                  </a:lnTo>
                  <a:lnTo>
                    <a:pt x="32" y="35"/>
                  </a:lnTo>
                  <a:close/>
                </a:path>
              </a:pathLst>
            </a:custGeom>
            <a:solidFill>
              <a:srgbClr val="EEC222"/>
            </a:solidFill>
            <a:ln w="6350" cmpd="sng">
              <a:solidFill>
                <a:schemeClr val="bg1"/>
              </a:solidFill>
              <a:round/>
              <a:headEnd/>
              <a:tailEnd/>
            </a:ln>
          </p:spPr>
          <p:txBody>
            <a:bodyPr/>
            <a:lstStyle/>
            <a:p>
              <a:endParaRPr lang="en-GB" dirty="0"/>
            </a:p>
          </p:txBody>
        </p:sp>
        <p:sp>
          <p:nvSpPr>
            <p:cNvPr id="208" name="Freeform 982">
              <a:extLst>
                <a:ext uri="{FF2B5EF4-FFF2-40B4-BE49-F238E27FC236}">
                  <a16:creationId xmlns:a16="http://schemas.microsoft.com/office/drawing/2014/main" xmlns="" id="{F684214D-A0B8-9447-84B5-9234BC96C8DB}"/>
                </a:ext>
              </a:extLst>
            </p:cNvPr>
            <p:cNvSpPr>
              <a:spLocks/>
            </p:cNvSpPr>
            <p:nvPr/>
          </p:nvSpPr>
          <p:spPr bwMode="gray">
            <a:xfrm>
              <a:off x="4803741" y="4192656"/>
              <a:ext cx="108965" cy="100407"/>
            </a:xfrm>
            <a:custGeom>
              <a:avLst/>
              <a:gdLst>
                <a:gd name="T0" fmla="*/ 14 w 36"/>
                <a:gd name="T1" fmla="*/ 5 h 33"/>
                <a:gd name="T2" fmla="*/ 21 w 36"/>
                <a:gd name="T3" fmla="*/ 6 h 33"/>
                <a:gd name="T4" fmla="*/ 28 w 36"/>
                <a:gd name="T5" fmla="*/ 0 h 33"/>
                <a:gd name="T6" fmla="*/ 36 w 36"/>
                <a:gd name="T7" fmla="*/ 17 h 33"/>
                <a:gd name="T8" fmla="*/ 32 w 36"/>
                <a:gd name="T9" fmla="*/ 25 h 33"/>
                <a:gd name="T10" fmla="*/ 20 w 36"/>
                <a:gd name="T11" fmla="*/ 25 h 33"/>
                <a:gd name="T12" fmla="*/ 17 w 36"/>
                <a:gd name="T13" fmla="*/ 32 h 33"/>
                <a:gd name="T14" fmla="*/ 10 w 36"/>
                <a:gd name="T15" fmla="*/ 33 h 33"/>
                <a:gd name="T16" fmla="*/ 5 w 36"/>
                <a:gd name="T17" fmla="*/ 27 h 33"/>
                <a:gd name="T18" fmla="*/ 3 w 36"/>
                <a:gd name="T19" fmla="*/ 32 h 33"/>
                <a:gd name="T20" fmla="*/ 0 w 36"/>
                <a:gd name="T21" fmla="*/ 25 h 33"/>
                <a:gd name="T22" fmla="*/ 14 w 36"/>
                <a:gd name="T23" fmla="*/ 5 h 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 h="33">
                  <a:moveTo>
                    <a:pt x="14" y="5"/>
                  </a:moveTo>
                  <a:lnTo>
                    <a:pt x="21" y="6"/>
                  </a:lnTo>
                  <a:lnTo>
                    <a:pt x="28" y="0"/>
                  </a:lnTo>
                  <a:lnTo>
                    <a:pt x="36" y="17"/>
                  </a:lnTo>
                  <a:lnTo>
                    <a:pt x="32" y="25"/>
                  </a:lnTo>
                  <a:lnTo>
                    <a:pt x="20" y="25"/>
                  </a:lnTo>
                  <a:lnTo>
                    <a:pt x="17" y="32"/>
                  </a:lnTo>
                  <a:lnTo>
                    <a:pt x="10" y="33"/>
                  </a:lnTo>
                  <a:lnTo>
                    <a:pt x="5" y="27"/>
                  </a:lnTo>
                  <a:lnTo>
                    <a:pt x="3" y="32"/>
                  </a:lnTo>
                  <a:lnTo>
                    <a:pt x="0" y="25"/>
                  </a:lnTo>
                  <a:lnTo>
                    <a:pt x="14" y="5"/>
                  </a:lnTo>
                  <a:close/>
                </a:path>
              </a:pathLst>
            </a:custGeom>
            <a:solidFill>
              <a:srgbClr val="CBCBCB"/>
            </a:solidFill>
            <a:ln w="6350" cmpd="sng">
              <a:solidFill>
                <a:schemeClr val="bg1"/>
              </a:solidFill>
              <a:round/>
              <a:headEnd/>
              <a:tailEnd/>
            </a:ln>
          </p:spPr>
          <p:txBody>
            <a:bodyPr/>
            <a:lstStyle/>
            <a:p>
              <a:endParaRPr lang="en-GB" dirty="0"/>
            </a:p>
          </p:txBody>
        </p:sp>
        <p:sp>
          <p:nvSpPr>
            <p:cNvPr id="209" name="Freeform 983">
              <a:extLst>
                <a:ext uri="{FF2B5EF4-FFF2-40B4-BE49-F238E27FC236}">
                  <a16:creationId xmlns:a16="http://schemas.microsoft.com/office/drawing/2014/main" xmlns="" id="{49C23454-58A5-6040-8F87-D9277616004C}"/>
                </a:ext>
              </a:extLst>
            </p:cNvPr>
            <p:cNvSpPr>
              <a:spLocks/>
            </p:cNvSpPr>
            <p:nvPr/>
          </p:nvSpPr>
          <p:spPr bwMode="gray">
            <a:xfrm>
              <a:off x="3477979" y="4104422"/>
              <a:ext cx="18161" cy="21298"/>
            </a:xfrm>
            <a:custGeom>
              <a:avLst/>
              <a:gdLst>
                <a:gd name="T0" fmla="*/ 3 w 6"/>
                <a:gd name="T1" fmla="*/ 0 h 7"/>
                <a:gd name="T2" fmla="*/ 6 w 6"/>
                <a:gd name="T3" fmla="*/ 3 h 7"/>
                <a:gd name="T4" fmla="*/ 2 w 6"/>
                <a:gd name="T5" fmla="*/ 7 h 7"/>
                <a:gd name="T6" fmla="*/ 0 w 6"/>
                <a:gd name="T7" fmla="*/ 3 h 7"/>
                <a:gd name="T8" fmla="*/ 3 w 6"/>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7">
                  <a:moveTo>
                    <a:pt x="3" y="0"/>
                  </a:moveTo>
                  <a:lnTo>
                    <a:pt x="6" y="3"/>
                  </a:lnTo>
                  <a:lnTo>
                    <a:pt x="2" y="7"/>
                  </a:lnTo>
                  <a:lnTo>
                    <a:pt x="0" y="3"/>
                  </a:lnTo>
                  <a:lnTo>
                    <a:pt x="3" y="0"/>
                  </a:lnTo>
                  <a:close/>
                </a:path>
              </a:pathLst>
            </a:custGeom>
            <a:solidFill>
              <a:srgbClr val="CBCBCB"/>
            </a:solidFill>
            <a:ln w="6350" cmpd="sng">
              <a:solidFill>
                <a:schemeClr val="bg1"/>
              </a:solidFill>
              <a:round/>
              <a:headEnd/>
              <a:tailEnd/>
            </a:ln>
          </p:spPr>
          <p:txBody>
            <a:bodyPr/>
            <a:lstStyle/>
            <a:p>
              <a:endParaRPr lang="en-GB" dirty="0"/>
            </a:p>
          </p:txBody>
        </p:sp>
        <p:sp>
          <p:nvSpPr>
            <p:cNvPr id="210" name="Freeform 984">
              <a:extLst>
                <a:ext uri="{FF2B5EF4-FFF2-40B4-BE49-F238E27FC236}">
                  <a16:creationId xmlns:a16="http://schemas.microsoft.com/office/drawing/2014/main" xmlns="" id="{2F88F530-2BF8-C149-8325-39A2523E1A3B}"/>
                </a:ext>
              </a:extLst>
            </p:cNvPr>
            <p:cNvSpPr>
              <a:spLocks/>
            </p:cNvSpPr>
            <p:nvPr/>
          </p:nvSpPr>
          <p:spPr bwMode="gray">
            <a:xfrm>
              <a:off x="2070485" y="3147560"/>
              <a:ext cx="369278" cy="258622"/>
            </a:xfrm>
            <a:custGeom>
              <a:avLst/>
              <a:gdLst>
                <a:gd name="T0" fmla="*/ 16 w 122"/>
                <a:gd name="T1" fmla="*/ 72 h 85"/>
                <a:gd name="T2" fmla="*/ 16 w 122"/>
                <a:gd name="T3" fmla="*/ 84 h 85"/>
                <a:gd name="T4" fmla="*/ 35 w 122"/>
                <a:gd name="T5" fmla="*/ 84 h 85"/>
                <a:gd name="T6" fmla="*/ 48 w 122"/>
                <a:gd name="T7" fmla="*/ 80 h 85"/>
                <a:gd name="T8" fmla="*/ 75 w 122"/>
                <a:gd name="T9" fmla="*/ 79 h 85"/>
                <a:gd name="T10" fmla="*/ 102 w 122"/>
                <a:gd name="T11" fmla="*/ 85 h 85"/>
                <a:gd name="T12" fmla="*/ 122 w 122"/>
                <a:gd name="T13" fmla="*/ 84 h 85"/>
                <a:gd name="T14" fmla="*/ 121 w 122"/>
                <a:gd name="T15" fmla="*/ 74 h 85"/>
                <a:gd name="T16" fmla="*/ 108 w 122"/>
                <a:gd name="T17" fmla="*/ 60 h 85"/>
                <a:gd name="T18" fmla="*/ 110 w 122"/>
                <a:gd name="T19" fmla="*/ 55 h 85"/>
                <a:gd name="T20" fmla="*/ 106 w 122"/>
                <a:gd name="T21" fmla="*/ 37 h 85"/>
                <a:gd name="T22" fmla="*/ 91 w 122"/>
                <a:gd name="T23" fmla="*/ 27 h 85"/>
                <a:gd name="T24" fmla="*/ 81 w 122"/>
                <a:gd name="T25" fmla="*/ 11 h 85"/>
                <a:gd name="T26" fmla="*/ 73 w 122"/>
                <a:gd name="T27" fmla="*/ 11 h 85"/>
                <a:gd name="T28" fmla="*/ 62 w 122"/>
                <a:gd name="T29" fmla="*/ 0 h 85"/>
                <a:gd name="T30" fmla="*/ 25 w 122"/>
                <a:gd name="T31" fmla="*/ 3 h 85"/>
                <a:gd name="T32" fmla="*/ 20 w 122"/>
                <a:gd name="T33" fmla="*/ 11 h 85"/>
                <a:gd name="T34" fmla="*/ 20 w 122"/>
                <a:gd name="T35" fmla="*/ 20 h 85"/>
                <a:gd name="T36" fmla="*/ 14 w 122"/>
                <a:gd name="T37" fmla="*/ 30 h 85"/>
                <a:gd name="T38" fmla="*/ 0 w 122"/>
                <a:gd name="T39" fmla="*/ 37 h 85"/>
                <a:gd name="T40" fmla="*/ 5 w 122"/>
                <a:gd name="T41" fmla="*/ 39 h 85"/>
                <a:gd name="T42" fmla="*/ 20 w 122"/>
                <a:gd name="T43" fmla="*/ 61 h 85"/>
                <a:gd name="T44" fmla="*/ 39 w 122"/>
                <a:gd name="T45" fmla="*/ 61 h 85"/>
                <a:gd name="T46" fmla="*/ 49 w 122"/>
                <a:gd name="T47" fmla="*/ 56 h 85"/>
                <a:gd name="T48" fmla="*/ 63 w 122"/>
                <a:gd name="T49" fmla="*/ 64 h 85"/>
                <a:gd name="T50" fmla="*/ 74 w 122"/>
                <a:gd name="T51" fmla="*/ 62 h 85"/>
                <a:gd name="T52" fmla="*/ 74 w 122"/>
                <a:gd name="T53" fmla="*/ 65 h 85"/>
                <a:gd name="T54" fmla="*/ 67 w 122"/>
                <a:gd name="T55" fmla="*/ 69 h 85"/>
                <a:gd name="T56" fmla="*/ 48 w 122"/>
                <a:gd name="T57" fmla="*/ 62 h 85"/>
                <a:gd name="T58" fmla="*/ 33 w 122"/>
                <a:gd name="T59" fmla="*/ 69 h 85"/>
                <a:gd name="T60" fmla="*/ 16 w 122"/>
                <a:gd name="T61" fmla="*/ 72 h 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22" h="85">
                  <a:moveTo>
                    <a:pt x="16" y="72"/>
                  </a:moveTo>
                  <a:lnTo>
                    <a:pt x="16" y="84"/>
                  </a:lnTo>
                  <a:lnTo>
                    <a:pt x="35" y="84"/>
                  </a:lnTo>
                  <a:lnTo>
                    <a:pt x="48" y="80"/>
                  </a:lnTo>
                  <a:lnTo>
                    <a:pt x="75" y="79"/>
                  </a:lnTo>
                  <a:lnTo>
                    <a:pt x="102" y="85"/>
                  </a:lnTo>
                  <a:lnTo>
                    <a:pt x="122" y="84"/>
                  </a:lnTo>
                  <a:lnTo>
                    <a:pt x="121" y="74"/>
                  </a:lnTo>
                  <a:lnTo>
                    <a:pt x="108" y="60"/>
                  </a:lnTo>
                  <a:lnTo>
                    <a:pt x="110" y="55"/>
                  </a:lnTo>
                  <a:lnTo>
                    <a:pt x="106" y="37"/>
                  </a:lnTo>
                  <a:lnTo>
                    <a:pt x="91" y="27"/>
                  </a:lnTo>
                  <a:lnTo>
                    <a:pt x="81" y="11"/>
                  </a:lnTo>
                  <a:lnTo>
                    <a:pt x="73" y="11"/>
                  </a:lnTo>
                  <a:lnTo>
                    <a:pt x="62" y="0"/>
                  </a:lnTo>
                  <a:lnTo>
                    <a:pt x="25" y="3"/>
                  </a:lnTo>
                  <a:lnTo>
                    <a:pt x="20" y="11"/>
                  </a:lnTo>
                  <a:lnTo>
                    <a:pt x="20" y="20"/>
                  </a:lnTo>
                  <a:lnTo>
                    <a:pt x="14" y="30"/>
                  </a:lnTo>
                  <a:lnTo>
                    <a:pt x="0" y="37"/>
                  </a:lnTo>
                  <a:lnTo>
                    <a:pt x="5" y="39"/>
                  </a:lnTo>
                  <a:lnTo>
                    <a:pt x="20" y="61"/>
                  </a:lnTo>
                  <a:lnTo>
                    <a:pt x="39" y="61"/>
                  </a:lnTo>
                  <a:lnTo>
                    <a:pt x="49" y="56"/>
                  </a:lnTo>
                  <a:lnTo>
                    <a:pt x="63" y="64"/>
                  </a:lnTo>
                  <a:lnTo>
                    <a:pt x="74" y="62"/>
                  </a:lnTo>
                  <a:lnTo>
                    <a:pt x="74" y="65"/>
                  </a:lnTo>
                  <a:lnTo>
                    <a:pt x="67" y="69"/>
                  </a:lnTo>
                  <a:lnTo>
                    <a:pt x="48" y="62"/>
                  </a:lnTo>
                  <a:lnTo>
                    <a:pt x="33" y="69"/>
                  </a:lnTo>
                  <a:lnTo>
                    <a:pt x="16" y="72"/>
                  </a:lnTo>
                  <a:close/>
                </a:path>
              </a:pathLst>
            </a:custGeom>
            <a:solidFill>
              <a:srgbClr val="FBCB0D"/>
            </a:solidFill>
            <a:ln w="6350" cmpd="sng">
              <a:solidFill>
                <a:schemeClr val="bg1"/>
              </a:solidFill>
              <a:round/>
              <a:headEnd/>
              <a:tailEnd/>
            </a:ln>
          </p:spPr>
          <p:txBody>
            <a:bodyPr/>
            <a:lstStyle/>
            <a:p>
              <a:endParaRPr lang="en-GB" dirty="0"/>
            </a:p>
          </p:txBody>
        </p:sp>
        <p:grpSp>
          <p:nvGrpSpPr>
            <p:cNvPr id="211" name="Group 985">
              <a:extLst>
                <a:ext uri="{FF2B5EF4-FFF2-40B4-BE49-F238E27FC236}">
                  <a16:creationId xmlns:a16="http://schemas.microsoft.com/office/drawing/2014/main" xmlns="" id="{3F4C6A17-B53A-9F42-88FA-B71751B46C4F}"/>
                </a:ext>
              </a:extLst>
            </p:cNvPr>
            <p:cNvGrpSpPr>
              <a:grpSpLocks/>
            </p:cNvGrpSpPr>
            <p:nvPr/>
          </p:nvGrpSpPr>
          <p:grpSpPr bwMode="gray">
            <a:xfrm>
              <a:off x="2324741" y="3547621"/>
              <a:ext cx="172531" cy="176472"/>
              <a:chOff x="4320" y="4020"/>
              <a:chExt cx="57" cy="58"/>
            </a:xfrm>
            <a:solidFill>
              <a:srgbClr val="CBCBCB"/>
            </a:solidFill>
          </p:grpSpPr>
          <p:sp>
            <p:nvSpPr>
              <p:cNvPr id="242" name="Freeform 986">
                <a:extLst>
                  <a:ext uri="{FF2B5EF4-FFF2-40B4-BE49-F238E27FC236}">
                    <a16:creationId xmlns:a16="http://schemas.microsoft.com/office/drawing/2014/main" xmlns="" id="{7BB1BE8F-F36D-7845-A73D-B1AAEC0AF9C7}"/>
                  </a:ext>
                </a:extLst>
              </p:cNvPr>
              <p:cNvSpPr>
                <a:spLocks/>
              </p:cNvSpPr>
              <p:nvPr/>
            </p:nvSpPr>
            <p:spPr bwMode="gray">
              <a:xfrm>
                <a:off x="4320" y="4020"/>
                <a:ext cx="57" cy="58"/>
              </a:xfrm>
              <a:custGeom>
                <a:avLst/>
                <a:gdLst>
                  <a:gd name="T0" fmla="*/ 0 w 57"/>
                  <a:gd name="T1" fmla="*/ 15 h 58"/>
                  <a:gd name="T2" fmla="*/ 3 w 57"/>
                  <a:gd name="T3" fmla="*/ 29 h 58"/>
                  <a:gd name="T4" fmla="*/ 1 w 57"/>
                  <a:gd name="T5" fmla="*/ 31 h 58"/>
                  <a:gd name="T6" fmla="*/ 7 w 57"/>
                  <a:gd name="T7" fmla="*/ 40 h 58"/>
                  <a:gd name="T8" fmla="*/ 17 w 57"/>
                  <a:gd name="T9" fmla="*/ 50 h 58"/>
                  <a:gd name="T10" fmla="*/ 34 w 57"/>
                  <a:gd name="T11" fmla="*/ 58 h 58"/>
                  <a:gd name="T12" fmla="*/ 52 w 57"/>
                  <a:gd name="T13" fmla="*/ 43 h 58"/>
                  <a:gd name="T14" fmla="*/ 52 w 57"/>
                  <a:gd name="T15" fmla="*/ 36 h 58"/>
                  <a:gd name="T16" fmla="*/ 57 w 57"/>
                  <a:gd name="T17" fmla="*/ 34 h 58"/>
                  <a:gd name="T18" fmla="*/ 57 w 57"/>
                  <a:gd name="T19" fmla="*/ 30 h 58"/>
                  <a:gd name="T20" fmla="*/ 57 w 57"/>
                  <a:gd name="T21" fmla="*/ 28 h 58"/>
                  <a:gd name="T22" fmla="*/ 49 w 57"/>
                  <a:gd name="T23" fmla="*/ 31 h 58"/>
                  <a:gd name="T24" fmla="*/ 53 w 57"/>
                  <a:gd name="T25" fmla="*/ 19 h 58"/>
                  <a:gd name="T26" fmla="*/ 39 w 57"/>
                  <a:gd name="T27" fmla="*/ 0 h 58"/>
                  <a:gd name="T28" fmla="*/ 16 w 57"/>
                  <a:gd name="T29" fmla="*/ 1 h 58"/>
                  <a:gd name="T30" fmla="*/ 4 w 57"/>
                  <a:gd name="T31" fmla="*/ 15 h 58"/>
                  <a:gd name="T32" fmla="*/ 0 w 57"/>
                  <a:gd name="T33" fmla="*/ 15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8">
                    <a:moveTo>
                      <a:pt x="0" y="15"/>
                    </a:moveTo>
                    <a:lnTo>
                      <a:pt x="3" y="29"/>
                    </a:lnTo>
                    <a:lnTo>
                      <a:pt x="1" y="31"/>
                    </a:lnTo>
                    <a:lnTo>
                      <a:pt x="7" y="40"/>
                    </a:lnTo>
                    <a:lnTo>
                      <a:pt x="17" y="50"/>
                    </a:lnTo>
                    <a:lnTo>
                      <a:pt x="34" y="58"/>
                    </a:lnTo>
                    <a:lnTo>
                      <a:pt x="52" y="43"/>
                    </a:lnTo>
                    <a:lnTo>
                      <a:pt x="52" y="36"/>
                    </a:lnTo>
                    <a:lnTo>
                      <a:pt x="57" y="34"/>
                    </a:lnTo>
                    <a:lnTo>
                      <a:pt x="57" y="30"/>
                    </a:lnTo>
                    <a:lnTo>
                      <a:pt x="57" y="28"/>
                    </a:lnTo>
                    <a:lnTo>
                      <a:pt x="49" y="31"/>
                    </a:lnTo>
                    <a:lnTo>
                      <a:pt x="53" y="19"/>
                    </a:lnTo>
                    <a:lnTo>
                      <a:pt x="39" y="0"/>
                    </a:lnTo>
                    <a:lnTo>
                      <a:pt x="16" y="1"/>
                    </a:lnTo>
                    <a:lnTo>
                      <a:pt x="4" y="15"/>
                    </a:lnTo>
                    <a:lnTo>
                      <a:pt x="0" y="15"/>
                    </a:lnTo>
                    <a:close/>
                  </a:path>
                </a:pathLst>
              </a:custGeom>
              <a:solidFill>
                <a:srgbClr val="CBCBCB"/>
              </a:solidFill>
              <a:ln w="6350" cmpd="sng">
                <a:solidFill>
                  <a:schemeClr val="bg1"/>
                </a:solidFill>
                <a:round/>
                <a:headEnd/>
                <a:tailEnd/>
              </a:ln>
            </p:spPr>
            <p:txBody>
              <a:bodyPr/>
              <a:lstStyle/>
              <a:p>
                <a:endParaRPr lang="en-GB" dirty="0"/>
              </a:p>
            </p:txBody>
          </p:sp>
          <p:sp>
            <p:nvSpPr>
              <p:cNvPr id="243" name="Freeform 987">
                <a:extLst>
                  <a:ext uri="{FF2B5EF4-FFF2-40B4-BE49-F238E27FC236}">
                    <a16:creationId xmlns:a16="http://schemas.microsoft.com/office/drawing/2014/main" xmlns="" id="{827EDC28-6C09-A84A-AAEB-AA048F3996F7}"/>
                  </a:ext>
                </a:extLst>
              </p:cNvPr>
              <p:cNvSpPr>
                <a:spLocks/>
              </p:cNvSpPr>
              <p:nvPr/>
            </p:nvSpPr>
            <p:spPr bwMode="gray">
              <a:xfrm>
                <a:off x="4327" y="4068"/>
                <a:ext cx="6" cy="2"/>
              </a:xfrm>
              <a:custGeom>
                <a:avLst/>
                <a:gdLst>
                  <a:gd name="T0" fmla="*/ 6 w 6"/>
                  <a:gd name="T1" fmla="*/ 0 h 2"/>
                  <a:gd name="T2" fmla="*/ 0 w 6"/>
                  <a:gd name="T3" fmla="*/ 0 h 2"/>
                  <a:gd name="T4" fmla="*/ 2 w 6"/>
                  <a:gd name="T5" fmla="*/ 2 h 2"/>
                  <a:gd name="T6" fmla="*/ 6 w 6"/>
                  <a:gd name="T7" fmla="*/ 0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
                    <a:moveTo>
                      <a:pt x="6" y="0"/>
                    </a:moveTo>
                    <a:lnTo>
                      <a:pt x="0" y="0"/>
                    </a:lnTo>
                    <a:lnTo>
                      <a:pt x="2" y="2"/>
                    </a:lnTo>
                    <a:lnTo>
                      <a:pt x="6" y="0"/>
                    </a:lnTo>
                    <a:close/>
                  </a:path>
                </a:pathLst>
              </a:custGeom>
              <a:grpFill/>
              <a:ln w="6350" cmpd="sng">
                <a:solidFill>
                  <a:schemeClr val="bg1"/>
                </a:solidFill>
                <a:round/>
                <a:headEnd/>
                <a:tailEnd/>
              </a:ln>
            </p:spPr>
            <p:txBody>
              <a:bodyPr/>
              <a:lstStyle/>
              <a:p>
                <a:endParaRPr lang="en-GB" dirty="0"/>
              </a:p>
            </p:txBody>
          </p:sp>
        </p:grpSp>
        <p:sp>
          <p:nvSpPr>
            <p:cNvPr id="212" name="Freeform 988">
              <a:extLst>
                <a:ext uri="{FF2B5EF4-FFF2-40B4-BE49-F238E27FC236}">
                  <a16:creationId xmlns:a16="http://schemas.microsoft.com/office/drawing/2014/main" xmlns="" id="{57BC4FDF-9468-064E-A750-305FF745BC40}"/>
                </a:ext>
              </a:extLst>
            </p:cNvPr>
            <p:cNvSpPr>
              <a:spLocks/>
            </p:cNvSpPr>
            <p:nvPr/>
          </p:nvSpPr>
          <p:spPr bwMode="gray">
            <a:xfrm>
              <a:off x="5505971" y="3428961"/>
              <a:ext cx="602344" cy="803251"/>
            </a:xfrm>
            <a:custGeom>
              <a:avLst/>
              <a:gdLst>
                <a:gd name="T0" fmla="*/ 43 w 199"/>
                <a:gd name="T1" fmla="*/ 9 h 264"/>
                <a:gd name="T2" fmla="*/ 37 w 199"/>
                <a:gd name="T3" fmla="*/ 20 h 264"/>
                <a:gd name="T4" fmla="*/ 37 w 199"/>
                <a:gd name="T5" fmla="*/ 33 h 264"/>
                <a:gd name="T6" fmla="*/ 59 w 199"/>
                <a:gd name="T7" fmla="*/ 55 h 264"/>
                <a:gd name="T8" fmla="*/ 118 w 199"/>
                <a:gd name="T9" fmla="*/ 77 h 264"/>
                <a:gd name="T10" fmla="*/ 136 w 199"/>
                <a:gd name="T11" fmla="*/ 75 h 264"/>
                <a:gd name="T12" fmla="*/ 132 w 199"/>
                <a:gd name="T13" fmla="*/ 82 h 264"/>
                <a:gd name="T14" fmla="*/ 78 w 199"/>
                <a:gd name="T15" fmla="*/ 134 h 264"/>
                <a:gd name="T16" fmla="*/ 56 w 199"/>
                <a:gd name="T17" fmla="*/ 136 h 264"/>
                <a:gd name="T18" fmla="*/ 17 w 199"/>
                <a:gd name="T19" fmla="*/ 155 h 264"/>
                <a:gd name="T20" fmla="*/ 0 w 199"/>
                <a:gd name="T21" fmla="*/ 177 h 264"/>
                <a:gd name="T22" fmla="*/ 0 w 199"/>
                <a:gd name="T23" fmla="*/ 249 h 264"/>
                <a:gd name="T24" fmla="*/ 11 w 199"/>
                <a:gd name="T25" fmla="*/ 264 h 264"/>
                <a:gd name="T26" fmla="*/ 29 w 199"/>
                <a:gd name="T27" fmla="*/ 242 h 264"/>
                <a:gd name="T28" fmla="*/ 30 w 199"/>
                <a:gd name="T29" fmla="*/ 235 h 264"/>
                <a:gd name="T30" fmla="*/ 37 w 199"/>
                <a:gd name="T31" fmla="*/ 234 h 264"/>
                <a:gd name="T32" fmla="*/ 76 w 199"/>
                <a:gd name="T33" fmla="*/ 197 h 264"/>
                <a:gd name="T34" fmla="*/ 93 w 199"/>
                <a:gd name="T35" fmla="*/ 188 h 264"/>
                <a:gd name="T36" fmla="*/ 128 w 199"/>
                <a:gd name="T37" fmla="*/ 154 h 264"/>
                <a:gd name="T38" fmla="*/ 140 w 199"/>
                <a:gd name="T39" fmla="*/ 134 h 264"/>
                <a:gd name="T40" fmla="*/ 152 w 199"/>
                <a:gd name="T41" fmla="*/ 122 h 264"/>
                <a:gd name="T42" fmla="*/ 171 w 199"/>
                <a:gd name="T43" fmla="*/ 78 h 264"/>
                <a:gd name="T44" fmla="*/ 176 w 199"/>
                <a:gd name="T45" fmla="*/ 73 h 264"/>
                <a:gd name="T46" fmla="*/ 186 w 199"/>
                <a:gd name="T47" fmla="*/ 55 h 264"/>
                <a:gd name="T48" fmla="*/ 190 w 199"/>
                <a:gd name="T49" fmla="*/ 34 h 264"/>
                <a:gd name="T50" fmla="*/ 199 w 199"/>
                <a:gd name="T51" fmla="*/ 33 h 264"/>
                <a:gd name="T52" fmla="*/ 193 w 199"/>
                <a:gd name="T53" fmla="*/ 31 h 264"/>
                <a:gd name="T54" fmla="*/ 195 w 199"/>
                <a:gd name="T55" fmla="*/ 28 h 264"/>
                <a:gd name="T56" fmla="*/ 194 w 199"/>
                <a:gd name="T57" fmla="*/ 13 h 264"/>
                <a:gd name="T58" fmla="*/ 196 w 199"/>
                <a:gd name="T59" fmla="*/ 4 h 264"/>
                <a:gd name="T60" fmla="*/ 186 w 199"/>
                <a:gd name="T61" fmla="*/ 0 h 264"/>
                <a:gd name="T62" fmla="*/ 176 w 199"/>
                <a:gd name="T63" fmla="*/ 8 h 264"/>
                <a:gd name="T64" fmla="*/ 158 w 199"/>
                <a:gd name="T65" fmla="*/ 11 h 264"/>
                <a:gd name="T66" fmla="*/ 122 w 199"/>
                <a:gd name="T67" fmla="*/ 16 h 264"/>
                <a:gd name="T68" fmla="*/ 107 w 199"/>
                <a:gd name="T69" fmla="*/ 25 h 264"/>
                <a:gd name="T70" fmla="*/ 91 w 199"/>
                <a:gd name="T71" fmla="*/ 21 h 264"/>
                <a:gd name="T72" fmla="*/ 76 w 199"/>
                <a:gd name="T73" fmla="*/ 30 h 264"/>
                <a:gd name="T74" fmla="*/ 67 w 199"/>
                <a:gd name="T75" fmla="*/ 31 h 264"/>
                <a:gd name="T76" fmla="*/ 43 w 199"/>
                <a:gd name="T77" fmla="*/ 9 h 26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99" h="264">
                  <a:moveTo>
                    <a:pt x="43" y="9"/>
                  </a:moveTo>
                  <a:lnTo>
                    <a:pt x="37" y="20"/>
                  </a:lnTo>
                  <a:lnTo>
                    <a:pt x="37" y="33"/>
                  </a:lnTo>
                  <a:lnTo>
                    <a:pt x="59" y="55"/>
                  </a:lnTo>
                  <a:lnTo>
                    <a:pt x="118" y="77"/>
                  </a:lnTo>
                  <a:lnTo>
                    <a:pt x="136" y="75"/>
                  </a:lnTo>
                  <a:lnTo>
                    <a:pt x="132" y="82"/>
                  </a:lnTo>
                  <a:lnTo>
                    <a:pt x="78" y="134"/>
                  </a:lnTo>
                  <a:lnTo>
                    <a:pt x="56" y="136"/>
                  </a:lnTo>
                  <a:lnTo>
                    <a:pt x="17" y="155"/>
                  </a:lnTo>
                  <a:lnTo>
                    <a:pt x="0" y="177"/>
                  </a:lnTo>
                  <a:lnTo>
                    <a:pt x="0" y="249"/>
                  </a:lnTo>
                  <a:lnTo>
                    <a:pt x="11" y="264"/>
                  </a:lnTo>
                  <a:lnTo>
                    <a:pt x="29" y="242"/>
                  </a:lnTo>
                  <a:lnTo>
                    <a:pt x="30" y="235"/>
                  </a:lnTo>
                  <a:lnTo>
                    <a:pt x="37" y="234"/>
                  </a:lnTo>
                  <a:lnTo>
                    <a:pt x="76" y="197"/>
                  </a:lnTo>
                  <a:lnTo>
                    <a:pt x="93" y="188"/>
                  </a:lnTo>
                  <a:lnTo>
                    <a:pt x="128" y="154"/>
                  </a:lnTo>
                  <a:lnTo>
                    <a:pt x="140" y="134"/>
                  </a:lnTo>
                  <a:lnTo>
                    <a:pt x="152" y="122"/>
                  </a:lnTo>
                  <a:lnTo>
                    <a:pt x="171" y="78"/>
                  </a:lnTo>
                  <a:lnTo>
                    <a:pt x="176" y="73"/>
                  </a:lnTo>
                  <a:lnTo>
                    <a:pt x="186" y="55"/>
                  </a:lnTo>
                  <a:lnTo>
                    <a:pt x="190" y="34"/>
                  </a:lnTo>
                  <a:lnTo>
                    <a:pt x="199" y="33"/>
                  </a:lnTo>
                  <a:lnTo>
                    <a:pt x="193" y="31"/>
                  </a:lnTo>
                  <a:lnTo>
                    <a:pt x="195" y="28"/>
                  </a:lnTo>
                  <a:lnTo>
                    <a:pt x="194" y="13"/>
                  </a:lnTo>
                  <a:lnTo>
                    <a:pt x="196" y="4"/>
                  </a:lnTo>
                  <a:lnTo>
                    <a:pt x="186" y="0"/>
                  </a:lnTo>
                  <a:lnTo>
                    <a:pt x="176" y="8"/>
                  </a:lnTo>
                  <a:lnTo>
                    <a:pt x="158" y="11"/>
                  </a:lnTo>
                  <a:lnTo>
                    <a:pt x="122" y="16"/>
                  </a:lnTo>
                  <a:lnTo>
                    <a:pt x="107" y="25"/>
                  </a:lnTo>
                  <a:lnTo>
                    <a:pt x="91" y="21"/>
                  </a:lnTo>
                  <a:lnTo>
                    <a:pt x="76" y="30"/>
                  </a:lnTo>
                  <a:lnTo>
                    <a:pt x="67" y="31"/>
                  </a:lnTo>
                  <a:lnTo>
                    <a:pt x="43" y="9"/>
                  </a:lnTo>
                  <a:close/>
                </a:path>
              </a:pathLst>
            </a:custGeom>
            <a:solidFill>
              <a:srgbClr val="CBCBCB"/>
            </a:solidFill>
            <a:ln w="6350" cmpd="sng">
              <a:solidFill>
                <a:schemeClr val="bg1"/>
              </a:solidFill>
              <a:round/>
              <a:headEnd/>
              <a:tailEnd/>
            </a:ln>
          </p:spPr>
          <p:txBody>
            <a:bodyPr/>
            <a:lstStyle/>
            <a:p>
              <a:endParaRPr lang="en-GB" dirty="0"/>
            </a:p>
          </p:txBody>
        </p:sp>
        <p:sp>
          <p:nvSpPr>
            <p:cNvPr id="213" name="Freeform 991">
              <a:extLst>
                <a:ext uri="{FF2B5EF4-FFF2-40B4-BE49-F238E27FC236}">
                  <a16:creationId xmlns:a16="http://schemas.microsoft.com/office/drawing/2014/main" xmlns="" id="{D8EEBBA1-5F6F-AB41-BD45-79458BB5B56A}"/>
                </a:ext>
              </a:extLst>
            </p:cNvPr>
            <p:cNvSpPr>
              <a:spLocks/>
            </p:cNvSpPr>
            <p:nvPr/>
          </p:nvSpPr>
          <p:spPr bwMode="gray">
            <a:xfrm>
              <a:off x="4573697" y="5056761"/>
              <a:ext cx="460082" cy="435093"/>
            </a:xfrm>
            <a:custGeom>
              <a:avLst/>
              <a:gdLst>
                <a:gd name="T0" fmla="*/ 81 w 152"/>
                <a:gd name="T1" fmla="*/ 132 h 143"/>
                <a:gd name="T2" fmla="*/ 109 w 152"/>
                <a:gd name="T3" fmla="*/ 134 h 143"/>
                <a:gd name="T4" fmla="*/ 124 w 152"/>
                <a:gd name="T5" fmla="*/ 143 h 143"/>
                <a:gd name="T6" fmla="*/ 126 w 152"/>
                <a:gd name="T7" fmla="*/ 133 h 143"/>
                <a:gd name="T8" fmla="*/ 135 w 152"/>
                <a:gd name="T9" fmla="*/ 124 h 143"/>
                <a:gd name="T10" fmla="*/ 150 w 152"/>
                <a:gd name="T11" fmla="*/ 89 h 143"/>
                <a:gd name="T12" fmla="*/ 146 w 152"/>
                <a:gd name="T13" fmla="*/ 68 h 143"/>
                <a:gd name="T14" fmla="*/ 152 w 152"/>
                <a:gd name="T15" fmla="*/ 54 h 143"/>
                <a:gd name="T16" fmla="*/ 152 w 152"/>
                <a:gd name="T17" fmla="*/ 38 h 143"/>
                <a:gd name="T18" fmla="*/ 146 w 152"/>
                <a:gd name="T19" fmla="*/ 18 h 143"/>
                <a:gd name="T20" fmla="*/ 120 w 152"/>
                <a:gd name="T21" fmla="*/ 9 h 143"/>
                <a:gd name="T22" fmla="*/ 100 w 152"/>
                <a:gd name="T23" fmla="*/ 7 h 143"/>
                <a:gd name="T24" fmla="*/ 100 w 152"/>
                <a:gd name="T25" fmla="*/ 1 h 143"/>
                <a:gd name="T26" fmla="*/ 89 w 152"/>
                <a:gd name="T27" fmla="*/ 0 h 143"/>
                <a:gd name="T28" fmla="*/ 69 w 152"/>
                <a:gd name="T29" fmla="*/ 7 h 143"/>
                <a:gd name="T30" fmla="*/ 66 w 152"/>
                <a:gd name="T31" fmla="*/ 21 h 143"/>
                <a:gd name="T32" fmla="*/ 51 w 152"/>
                <a:gd name="T33" fmla="*/ 28 h 143"/>
                <a:gd name="T34" fmla="*/ 33 w 152"/>
                <a:gd name="T35" fmla="*/ 48 h 143"/>
                <a:gd name="T36" fmla="*/ 0 w 152"/>
                <a:gd name="T37" fmla="*/ 44 h 143"/>
                <a:gd name="T38" fmla="*/ 17 w 152"/>
                <a:gd name="T39" fmla="*/ 75 h 143"/>
                <a:gd name="T40" fmla="*/ 50 w 152"/>
                <a:gd name="T41" fmla="*/ 102 h 143"/>
                <a:gd name="T42" fmla="*/ 53 w 152"/>
                <a:gd name="T43" fmla="*/ 120 h 143"/>
                <a:gd name="T44" fmla="*/ 81 w 152"/>
                <a:gd name="T45" fmla="*/ 132 h 14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52" h="143">
                  <a:moveTo>
                    <a:pt x="81" y="132"/>
                  </a:moveTo>
                  <a:lnTo>
                    <a:pt x="109" y="134"/>
                  </a:lnTo>
                  <a:lnTo>
                    <a:pt x="124" y="143"/>
                  </a:lnTo>
                  <a:lnTo>
                    <a:pt x="126" y="133"/>
                  </a:lnTo>
                  <a:lnTo>
                    <a:pt x="135" y="124"/>
                  </a:lnTo>
                  <a:lnTo>
                    <a:pt x="150" y="89"/>
                  </a:lnTo>
                  <a:lnTo>
                    <a:pt x="146" y="68"/>
                  </a:lnTo>
                  <a:lnTo>
                    <a:pt x="152" y="54"/>
                  </a:lnTo>
                  <a:lnTo>
                    <a:pt x="152" y="38"/>
                  </a:lnTo>
                  <a:lnTo>
                    <a:pt x="146" y="18"/>
                  </a:lnTo>
                  <a:lnTo>
                    <a:pt x="120" y="9"/>
                  </a:lnTo>
                  <a:lnTo>
                    <a:pt x="100" y="7"/>
                  </a:lnTo>
                  <a:lnTo>
                    <a:pt x="100" y="1"/>
                  </a:lnTo>
                  <a:lnTo>
                    <a:pt x="89" y="0"/>
                  </a:lnTo>
                  <a:lnTo>
                    <a:pt x="69" y="7"/>
                  </a:lnTo>
                  <a:lnTo>
                    <a:pt x="66" y="21"/>
                  </a:lnTo>
                  <a:lnTo>
                    <a:pt x="51" y="28"/>
                  </a:lnTo>
                  <a:lnTo>
                    <a:pt x="33" y="48"/>
                  </a:lnTo>
                  <a:lnTo>
                    <a:pt x="0" y="44"/>
                  </a:lnTo>
                  <a:lnTo>
                    <a:pt x="17" y="75"/>
                  </a:lnTo>
                  <a:lnTo>
                    <a:pt x="50" y="102"/>
                  </a:lnTo>
                  <a:lnTo>
                    <a:pt x="53" y="120"/>
                  </a:lnTo>
                  <a:lnTo>
                    <a:pt x="81" y="132"/>
                  </a:lnTo>
                  <a:close/>
                </a:path>
              </a:pathLst>
            </a:custGeom>
            <a:solidFill>
              <a:srgbClr val="CBCBCB"/>
            </a:solidFill>
            <a:ln w="6350" cmpd="sng">
              <a:solidFill>
                <a:schemeClr val="bg1"/>
              </a:solidFill>
              <a:round/>
              <a:headEnd/>
              <a:tailEnd/>
            </a:ln>
          </p:spPr>
          <p:txBody>
            <a:bodyPr/>
            <a:lstStyle/>
            <a:p>
              <a:endParaRPr lang="en-GB" dirty="0"/>
            </a:p>
          </p:txBody>
        </p:sp>
        <p:sp>
          <p:nvSpPr>
            <p:cNvPr id="214" name="Freeform 992">
              <a:extLst>
                <a:ext uri="{FF2B5EF4-FFF2-40B4-BE49-F238E27FC236}">
                  <a16:creationId xmlns:a16="http://schemas.microsoft.com/office/drawing/2014/main" xmlns="" id="{7EC638E1-D172-0C47-820C-C0B945437FCB}"/>
                </a:ext>
              </a:extLst>
            </p:cNvPr>
            <p:cNvSpPr>
              <a:spLocks/>
            </p:cNvSpPr>
            <p:nvPr/>
          </p:nvSpPr>
          <p:spPr bwMode="gray">
            <a:xfrm>
              <a:off x="3780660" y="5132821"/>
              <a:ext cx="793034" cy="775868"/>
            </a:xfrm>
            <a:custGeom>
              <a:avLst/>
              <a:gdLst>
                <a:gd name="T0" fmla="*/ 93 w 262"/>
                <a:gd name="T1" fmla="*/ 247 h 255"/>
                <a:gd name="T2" fmla="*/ 79 w 262"/>
                <a:gd name="T3" fmla="*/ 235 h 255"/>
                <a:gd name="T4" fmla="*/ 69 w 262"/>
                <a:gd name="T5" fmla="*/ 220 h 255"/>
                <a:gd name="T6" fmla="*/ 62 w 262"/>
                <a:gd name="T7" fmla="*/ 184 h 255"/>
                <a:gd name="T8" fmla="*/ 60 w 262"/>
                <a:gd name="T9" fmla="*/ 168 h 255"/>
                <a:gd name="T10" fmla="*/ 54 w 262"/>
                <a:gd name="T11" fmla="*/ 151 h 255"/>
                <a:gd name="T12" fmla="*/ 53 w 262"/>
                <a:gd name="T13" fmla="*/ 117 h 255"/>
                <a:gd name="T14" fmla="*/ 20 w 262"/>
                <a:gd name="T15" fmla="*/ 53 h 255"/>
                <a:gd name="T16" fmla="*/ 1 w 262"/>
                <a:gd name="T17" fmla="*/ 26 h 255"/>
                <a:gd name="T18" fmla="*/ 0 w 262"/>
                <a:gd name="T19" fmla="*/ 10 h 255"/>
                <a:gd name="T20" fmla="*/ 9 w 262"/>
                <a:gd name="T21" fmla="*/ 4 h 255"/>
                <a:gd name="T22" fmla="*/ 11 w 262"/>
                <a:gd name="T23" fmla="*/ 6 h 255"/>
                <a:gd name="T24" fmla="*/ 21 w 262"/>
                <a:gd name="T25" fmla="*/ 0 h 255"/>
                <a:gd name="T26" fmla="*/ 29 w 262"/>
                <a:gd name="T27" fmla="*/ 0 h 255"/>
                <a:gd name="T28" fmla="*/ 43 w 262"/>
                <a:gd name="T29" fmla="*/ 10 h 255"/>
                <a:gd name="T30" fmla="*/ 129 w 262"/>
                <a:gd name="T31" fmla="*/ 9 h 255"/>
                <a:gd name="T32" fmla="*/ 144 w 262"/>
                <a:gd name="T33" fmla="*/ 19 h 255"/>
                <a:gd name="T34" fmla="*/ 164 w 262"/>
                <a:gd name="T35" fmla="*/ 19 h 255"/>
                <a:gd name="T36" fmla="*/ 191 w 262"/>
                <a:gd name="T37" fmla="*/ 24 h 255"/>
                <a:gd name="T38" fmla="*/ 225 w 262"/>
                <a:gd name="T39" fmla="*/ 15 h 255"/>
                <a:gd name="T40" fmla="*/ 243 w 262"/>
                <a:gd name="T41" fmla="*/ 11 h 255"/>
                <a:gd name="T42" fmla="*/ 255 w 262"/>
                <a:gd name="T43" fmla="*/ 13 h 255"/>
                <a:gd name="T44" fmla="*/ 262 w 262"/>
                <a:gd name="T45" fmla="*/ 19 h 255"/>
                <a:gd name="T46" fmla="*/ 255 w 262"/>
                <a:gd name="T47" fmla="*/ 19 h 255"/>
                <a:gd name="T48" fmla="*/ 243 w 262"/>
                <a:gd name="T49" fmla="*/ 25 h 255"/>
                <a:gd name="T50" fmla="*/ 231 w 262"/>
                <a:gd name="T51" fmla="*/ 36 h 255"/>
                <a:gd name="T52" fmla="*/ 227 w 262"/>
                <a:gd name="T53" fmla="*/ 26 h 255"/>
                <a:gd name="T54" fmla="*/ 217 w 262"/>
                <a:gd name="T55" fmla="*/ 25 h 255"/>
                <a:gd name="T56" fmla="*/ 180 w 262"/>
                <a:gd name="T57" fmla="*/ 33 h 255"/>
                <a:gd name="T58" fmla="*/ 180 w 262"/>
                <a:gd name="T59" fmla="*/ 104 h 255"/>
                <a:gd name="T60" fmla="*/ 160 w 262"/>
                <a:gd name="T61" fmla="*/ 104 h 255"/>
                <a:gd name="T62" fmla="*/ 160 w 262"/>
                <a:gd name="T63" fmla="*/ 162 h 255"/>
                <a:gd name="T64" fmla="*/ 160 w 262"/>
                <a:gd name="T65" fmla="*/ 245 h 255"/>
                <a:gd name="T66" fmla="*/ 144 w 262"/>
                <a:gd name="T67" fmla="*/ 255 h 255"/>
                <a:gd name="T68" fmla="*/ 118 w 262"/>
                <a:gd name="T69" fmla="*/ 255 h 255"/>
                <a:gd name="T70" fmla="*/ 115 w 262"/>
                <a:gd name="T71" fmla="*/ 246 h 255"/>
                <a:gd name="T72" fmla="*/ 105 w 262"/>
                <a:gd name="T73" fmla="*/ 240 h 255"/>
                <a:gd name="T74" fmla="*/ 93 w 262"/>
                <a:gd name="T75" fmla="*/ 247 h 25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62" h="255">
                  <a:moveTo>
                    <a:pt x="93" y="247"/>
                  </a:moveTo>
                  <a:lnTo>
                    <a:pt x="79" y="235"/>
                  </a:lnTo>
                  <a:lnTo>
                    <a:pt x="69" y="220"/>
                  </a:lnTo>
                  <a:lnTo>
                    <a:pt x="62" y="184"/>
                  </a:lnTo>
                  <a:lnTo>
                    <a:pt x="60" y="168"/>
                  </a:lnTo>
                  <a:lnTo>
                    <a:pt x="54" y="151"/>
                  </a:lnTo>
                  <a:lnTo>
                    <a:pt x="53" y="117"/>
                  </a:lnTo>
                  <a:lnTo>
                    <a:pt x="20" y="53"/>
                  </a:lnTo>
                  <a:lnTo>
                    <a:pt x="1" y="26"/>
                  </a:lnTo>
                  <a:lnTo>
                    <a:pt x="0" y="10"/>
                  </a:lnTo>
                  <a:lnTo>
                    <a:pt x="9" y="4"/>
                  </a:lnTo>
                  <a:lnTo>
                    <a:pt x="11" y="6"/>
                  </a:lnTo>
                  <a:lnTo>
                    <a:pt x="21" y="0"/>
                  </a:lnTo>
                  <a:lnTo>
                    <a:pt x="29" y="0"/>
                  </a:lnTo>
                  <a:lnTo>
                    <a:pt x="43" y="10"/>
                  </a:lnTo>
                  <a:lnTo>
                    <a:pt x="129" y="9"/>
                  </a:lnTo>
                  <a:lnTo>
                    <a:pt x="144" y="19"/>
                  </a:lnTo>
                  <a:lnTo>
                    <a:pt x="164" y="19"/>
                  </a:lnTo>
                  <a:lnTo>
                    <a:pt x="191" y="24"/>
                  </a:lnTo>
                  <a:lnTo>
                    <a:pt x="225" y="15"/>
                  </a:lnTo>
                  <a:lnTo>
                    <a:pt x="243" y="11"/>
                  </a:lnTo>
                  <a:lnTo>
                    <a:pt x="255" y="13"/>
                  </a:lnTo>
                  <a:lnTo>
                    <a:pt x="262" y="19"/>
                  </a:lnTo>
                  <a:lnTo>
                    <a:pt x="255" y="19"/>
                  </a:lnTo>
                  <a:lnTo>
                    <a:pt x="243" y="25"/>
                  </a:lnTo>
                  <a:lnTo>
                    <a:pt x="231" y="36"/>
                  </a:lnTo>
                  <a:lnTo>
                    <a:pt x="227" y="26"/>
                  </a:lnTo>
                  <a:lnTo>
                    <a:pt x="217" y="25"/>
                  </a:lnTo>
                  <a:lnTo>
                    <a:pt x="180" y="33"/>
                  </a:lnTo>
                  <a:lnTo>
                    <a:pt x="180" y="104"/>
                  </a:lnTo>
                  <a:lnTo>
                    <a:pt x="160" y="104"/>
                  </a:lnTo>
                  <a:lnTo>
                    <a:pt x="160" y="162"/>
                  </a:lnTo>
                  <a:lnTo>
                    <a:pt x="160" y="245"/>
                  </a:lnTo>
                  <a:lnTo>
                    <a:pt x="144" y="255"/>
                  </a:lnTo>
                  <a:lnTo>
                    <a:pt x="118" y="255"/>
                  </a:lnTo>
                  <a:lnTo>
                    <a:pt x="115" y="246"/>
                  </a:lnTo>
                  <a:lnTo>
                    <a:pt x="105" y="240"/>
                  </a:lnTo>
                  <a:lnTo>
                    <a:pt x="93" y="247"/>
                  </a:lnTo>
                  <a:close/>
                </a:path>
              </a:pathLst>
            </a:custGeom>
            <a:solidFill>
              <a:srgbClr val="CBCBCB"/>
            </a:solidFill>
            <a:ln w="6350" cmpd="sng">
              <a:solidFill>
                <a:schemeClr val="bg1"/>
              </a:solidFill>
              <a:round/>
              <a:headEnd/>
              <a:tailEnd/>
            </a:ln>
          </p:spPr>
          <p:txBody>
            <a:bodyPr/>
            <a:lstStyle/>
            <a:p>
              <a:endParaRPr lang="en-GB" dirty="0"/>
            </a:p>
          </p:txBody>
        </p:sp>
        <p:sp>
          <p:nvSpPr>
            <p:cNvPr id="215" name="Freeform 993">
              <a:extLst>
                <a:ext uri="{FF2B5EF4-FFF2-40B4-BE49-F238E27FC236}">
                  <a16:creationId xmlns:a16="http://schemas.microsoft.com/office/drawing/2014/main" xmlns="" id="{6656B229-44BE-C444-B169-F338EE24F5FC}"/>
                </a:ext>
              </a:extLst>
            </p:cNvPr>
            <p:cNvSpPr>
              <a:spLocks/>
            </p:cNvSpPr>
            <p:nvPr/>
          </p:nvSpPr>
          <p:spPr bwMode="gray">
            <a:xfrm>
              <a:off x="2109825" y="2440110"/>
              <a:ext cx="490348" cy="432051"/>
            </a:xfrm>
            <a:custGeom>
              <a:avLst/>
              <a:gdLst>
                <a:gd name="T0" fmla="*/ 0 w 162"/>
                <a:gd name="T1" fmla="*/ 142 h 142"/>
                <a:gd name="T2" fmla="*/ 5 w 162"/>
                <a:gd name="T3" fmla="*/ 116 h 142"/>
                <a:gd name="T4" fmla="*/ 10 w 162"/>
                <a:gd name="T5" fmla="*/ 114 h 142"/>
                <a:gd name="T6" fmla="*/ 24 w 162"/>
                <a:gd name="T7" fmla="*/ 81 h 142"/>
                <a:gd name="T8" fmla="*/ 41 w 162"/>
                <a:gd name="T9" fmla="*/ 57 h 142"/>
                <a:gd name="T10" fmla="*/ 49 w 162"/>
                <a:gd name="T11" fmla="*/ 35 h 142"/>
                <a:gd name="T12" fmla="*/ 68 w 162"/>
                <a:gd name="T13" fmla="*/ 20 h 142"/>
                <a:gd name="T14" fmla="*/ 77 w 162"/>
                <a:gd name="T15" fmla="*/ 0 h 142"/>
                <a:gd name="T16" fmla="*/ 162 w 162"/>
                <a:gd name="T17" fmla="*/ 0 h 142"/>
                <a:gd name="T18" fmla="*/ 162 w 162"/>
                <a:gd name="T19" fmla="*/ 10 h 142"/>
                <a:gd name="T20" fmla="*/ 160 w 162"/>
                <a:gd name="T21" fmla="*/ 36 h 142"/>
                <a:gd name="T22" fmla="*/ 99 w 162"/>
                <a:gd name="T23" fmla="*/ 35 h 142"/>
                <a:gd name="T24" fmla="*/ 98 w 162"/>
                <a:gd name="T25" fmla="*/ 89 h 142"/>
                <a:gd name="T26" fmla="*/ 80 w 162"/>
                <a:gd name="T27" fmla="*/ 94 h 142"/>
                <a:gd name="T28" fmla="*/ 74 w 162"/>
                <a:gd name="T29" fmla="*/ 102 h 142"/>
                <a:gd name="T30" fmla="*/ 78 w 162"/>
                <a:gd name="T31" fmla="*/ 133 h 142"/>
                <a:gd name="T32" fmla="*/ 5 w 162"/>
                <a:gd name="T33" fmla="*/ 134 h 142"/>
                <a:gd name="T34" fmla="*/ 0 w 162"/>
                <a:gd name="T35" fmla="*/ 142 h 1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2" h="142">
                  <a:moveTo>
                    <a:pt x="0" y="142"/>
                  </a:moveTo>
                  <a:lnTo>
                    <a:pt x="5" y="116"/>
                  </a:lnTo>
                  <a:lnTo>
                    <a:pt x="10" y="114"/>
                  </a:lnTo>
                  <a:lnTo>
                    <a:pt x="24" y="81"/>
                  </a:lnTo>
                  <a:lnTo>
                    <a:pt x="41" y="57"/>
                  </a:lnTo>
                  <a:lnTo>
                    <a:pt x="49" y="35"/>
                  </a:lnTo>
                  <a:lnTo>
                    <a:pt x="68" y="20"/>
                  </a:lnTo>
                  <a:lnTo>
                    <a:pt x="77" y="0"/>
                  </a:lnTo>
                  <a:lnTo>
                    <a:pt x="162" y="0"/>
                  </a:lnTo>
                  <a:lnTo>
                    <a:pt x="162" y="10"/>
                  </a:lnTo>
                  <a:lnTo>
                    <a:pt x="160" y="36"/>
                  </a:lnTo>
                  <a:lnTo>
                    <a:pt x="99" y="35"/>
                  </a:lnTo>
                  <a:lnTo>
                    <a:pt x="98" y="89"/>
                  </a:lnTo>
                  <a:lnTo>
                    <a:pt x="80" y="94"/>
                  </a:lnTo>
                  <a:lnTo>
                    <a:pt x="74" y="102"/>
                  </a:lnTo>
                  <a:lnTo>
                    <a:pt x="78" y="133"/>
                  </a:lnTo>
                  <a:lnTo>
                    <a:pt x="5" y="134"/>
                  </a:lnTo>
                  <a:lnTo>
                    <a:pt x="0" y="142"/>
                  </a:lnTo>
                  <a:close/>
                </a:path>
              </a:pathLst>
            </a:custGeom>
            <a:solidFill>
              <a:srgbClr val="CBCBCB"/>
            </a:solidFill>
            <a:ln w="6350" cmpd="sng">
              <a:solidFill>
                <a:schemeClr val="bg1"/>
              </a:solidFill>
              <a:round/>
              <a:headEnd/>
              <a:tailEnd/>
            </a:ln>
          </p:spPr>
          <p:txBody>
            <a:bodyPr/>
            <a:lstStyle/>
            <a:p>
              <a:endParaRPr lang="en-GB" dirty="0"/>
            </a:p>
          </p:txBody>
        </p:sp>
        <p:sp>
          <p:nvSpPr>
            <p:cNvPr id="216" name="Freeform 995">
              <a:extLst>
                <a:ext uri="{FF2B5EF4-FFF2-40B4-BE49-F238E27FC236}">
                  <a16:creationId xmlns:a16="http://schemas.microsoft.com/office/drawing/2014/main" xmlns="" id="{0FB121EE-8EB4-274F-A2AF-C01B6437ED98}"/>
                </a:ext>
              </a:extLst>
            </p:cNvPr>
            <p:cNvSpPr>
              <a:spLocks/>
            </p:cNvSpPr>
            <p:nvPr/>
          </p:nvSpPr>
          <p:spPr bwMode="gray">
            <a:xfrm>
              <a:off x="4906646" y="5689615"/>
              <a:ext cx="72645" cy="97363"/>
            </a:xfrm>
            <a:custGeom>
              <a:avLst/>
              <a:gdLst>
                <a:gd name="T0" fmla="*/ 22 w 24"/>
                <a:gd name="T1" fmla="*/ 3 h 32"/>
                <a:gd name="T2" fmla="*/ 20 w 24"/>
                <a:gd name="T3" fmla="*/ 5 h 32"/>
                <a:gd name="T4" fmla="*/ 12 w 24"/>
                <a:gd name="T5" fmla="*/ 0 h 32"/>
                <a:gd name="T6" fmla="*/ 8 w 24"/>
                <a:gd name="T7" fmla="*/ 3 h 32"/>
                <a:gd name="T8" fmla="*/ 0 w 24"/>
                <a:gd name="T9" fmla="*/ 20 h 32"/>
                <a:gd name="T10" fmla="*/ 4 w 24"/>
                <a:gd name="T11" fmla="*/ 30 h 32"/>
                <a:gd name="T12" fmla="*/ 12 w 24"/>
                <a:gd name="T13" fmla="*/ 32 h 32"/>
                <a:gd name="T14" fmla="*/ 18 w 24"/>
                <a:gd name="T15" fmla="*/ 32 h 32"/>
                <a:gd name="T16" fmla="*/ 24 w 24"/>
                <a:gd name="T17" fmla="*/ 23 h 32"/>
                <a:gd name="T18" fmla="*/ 22 w 24"/>
                <a:gd name="T19" fmla="*/ 3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32">
                  <a:moveTo>
                    <a:pt x="22" y="3"/>
                  </a:moveTo>
                  <a:lnTo>
                    <a:pt x="20" y="5"/>
                  </a:lnTo>
                  <a:lnTo>
                    <a:pt x="12" y="0"/>
                  </a:lnTo>
                  <a:lnTo>
                    <a:pt x="8" y="3"/>
                  </a:lnTo>
                  <a:lnTo>
                    <a:pt x="0" y="20"/>
                  </a:lnTo>
                  <a:lnTo>
                    <a:pt x="4" y="30"/>
                  </a:lnTo>
                  <a:lnTo>
                    <a:pt x="12" y="32"/>
                  </a:lnTo>
                  <a:lnTo>
                    <a:pt x="18" y="32"/>
                  </a:lnTo>
                  <a:lnTo>
                    <a:pt x="24" y="23"/>
                  </a:lnTo>
                  <a:lnTo>
                    <a:pt x="22" y="3"/>
                  </a:lnTo>
                  <a:close/>
                </a:path>
              </a:pathLst>
            </a:custGeom>
            <a:solidFill>
              <a:schemeClr val="bg1"/>
            </a:solidFill>
            <a:ln w="6350" cmpd="sng">
              <a:solidFill>
                <a:schemeClr val="bg1"/>
              </a:solidFill>
              <a:round/>
              <a:headEnd/>
              <a:tailEnd/>
            </a:ln>
          </p:spPr>
          <p:txBody>
            <a:bodyPr/>
            <a:lstStyle/>
            <a:p>
              <a:endParaRPr lang="en-GB" dirty="0"/>
            </a:p>
          </p:txBody>
        </p:sp>
        <p:sp>
          <p:nvSpPr>
            <p:cNvPr id="217" name="Freeform 996">
              <a:extLst>
                <a:ext uri="{FF2B5EF4-FFF2-40B4-BE49-F238E27FC236}">
                  <a16:creationId xmlns:a16="http://schemas.microsoft.com/office/drawing/2014/main" xmlns="" id="{1BD0F3CD-7AFE-9847-901D-7DD9491997BB}"/>
                </a:ext>
              </a:extLst>
            </p:cNvPr>
            <p:cNvSpPr>
              <a:spLocks/>
            </p:cNvSpPr>
            <p:nvPr/>
          </p:nvSpPr>
          <p:spPr bwMode="gray">
            <a:xfrm>
              <a:off x="3090532" y="3474595"/>
              <a:ext cx="124097" cy="301219"/>
            </a:xfrm>
            <a:custGeom>
              <a:avLst/>
              <a:gdLst>
                <a:gd name="T0" fmla="*/ 41 w 41"/>
                <a:gd name="T1" fmla="*/ 96 h 99"/>
                <a:gd name="T2" fmla="*/ 28 w 41"/>
                <a:gd name="T3" fmla="*/ 99 h 99"/>
                <a:gd name="T4" fmla="*/ 17 w 41"/>
                <a:gd name="T5" fmla="*/ 84 h 99"/>
                <a:gd name="T6" fmla="*/ 13 w 41"/>
                <a:gd name="T7" fmla="*/ 35 h 99"/>
                <a:gd name="T8" fmla="*/ 10 w 41"/>
                <a:gd name="T9" fmla="*/ 19 h 99"/>
                <a:gd name="T10" fmla="*/ 1 w 41"/>
                <a:gd name="T11" fmla="*/ 10 h 99"/>
                <a:gd name="T12" fmla="*/ 3 w 41"/>
                <a:gd name="T13" fmla="*/ 3 h 99"/>
                <a:gd name="T14" fmla="*/ 0 w 41"/>
                <a:gd name="T15" fmla="*/ 0 h 99"/>
                <a:gd name="T16" fmla="*/ 13 w 41"/>
                <a:gd name="T17" fmla="*/ 4 h 99"/>
                <a:gd name="T18" fmla="*/ 21 w 41"/>
                <a:gd name="T19" fmla="*/ 3 h 99"/>
                <a:gd name="T20" fmla="*/ 19 w 41"/>
                <a:gd name="T21" fmla="*/ 16 h 99"/>
                <a:gd name="T22" fmla="*/ 29 w 41"/>
                <a:gd name="T23" fmla="*/ 25 h 99"/>
                <a:gd name="T24" fmla="*/ 36 w 41"/>
                <a:gd name="T25" fmla="*/ 48 h 99"/>
                <a:gd name="T26" fmla="*/ 36 w 41"/>
                <a:gd name="T27" fmla="*/ 87 h 99"/>
                <a:gd name="T28" fmla="*/ 41 w 41"/>
                <a:gd name="T29" fmla="*/ 96 h 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99">
                  <a:moveTo>
                    <a:pt x="41" y="96"/>
                  </a:moveTo>
                  <a:lnTo>
                    <a:pt x="28" y="99"/>
                  </a:lnTo>
                  <a:lnTo>
                    <a:pt x="17" y="84"/>
                  </a:lnTo>
                  <a:lnTo>
                    <a:pt x="13" y="35"/>
                  </a:lnTo>
                  <a:lnTo>
                    <a:pt x="10" y="19"/>
                  </a:lnTo>
                  <a:lnTo>
                    <a:pt x="1" y="10"/>
                  </a:lnTo>
                  <a:lnTo>
                    <a:pt x="3" y="3"/>
                  </a:lnTo>
                  <a:lnTo>
                    <a:pt x="0" y="0"/>
                  </a:lnTo>
                  <a:lnTo>
                    <a:pt x="13" y="4"/>
                  </a:lnTo>
                  <a:lnTo>
                    <a:pt x="21" y="3"/>
                  </a:lnTo>
                  <a:lnTo>
                    <a:pt x="19" y="16"/>
                  </a:lnTo>
                  <a:lnTo>
                    <a:pt x="29" y="25"/>
                  </a:lnTo>
                  <a:lnTo>
                    <a:pt x="36" y="48"/>
                  </a:lnTo>
                  <a:lnTo>
                    <a:pt x="36" y="87"/>
                  </a:lnTo>
                  <a:lnTo>
                    <a:pt x="41" y="96"/>
                  </a:lnTo>
                  <a:close/>
                </a:path>
              </a:pathLst>
            </a:custGeom>
            <a:solidFill>
              <a:srgbClr val="FBCB0D"/>
            </a:solidFill>
            <a:ln w="6350" cmpd="sng">
              <a:solidFill>
                <a:schemeClr val="bg1"/>
              </a:solidFill>
              <a:round/>
              <a:headEnd/>
              <a:tailEnd/>
            </a:ln>
          </p:spPr>
          <p:txBody>
            <a:bodyPr/>
            <a:lstStyle/>
            <a:p>
              <a:endParaRPr lang="en-GB" dirty="0"/>
            </a:p>
          </p:txBody>
        </p:sp>
        <p:grpSp>
          <p:nvGrpSpPr>
            <p:cNvPr id="218" name="Group 997">
              <a:extLst>
                <a:ext uri="{FF2B5EF4-FFF2-40B4-BE49-F238E27FC236}">
                  <a16:creationId xmlns:a16="http://schemas.microsoft.com/office/drawing/2014/main" xmlns="" id="{0CBC98E2-1C2E-4743-8449-978FCDC198F2}"/>
                </a:ext>
              </a:extLst>
            </p:cNvPr>
            <p:cNvGrpSpPr>
              <a:grpSpLocks/>
            </p:cNvGrpSpPr>
            <p:nvPr/>
          </p:nvGrpSpPr>
          <p:grpSpPr bwMode="gray">
            <a:xfrm>
              <a:off x="3532452" y="1767688"/>
              <a:ext cx="230041" cy="495944"/>
              <a:chOff x="4719" y="3435"/>
              <a:chExt cx="76" cy="163"/>
            </a:xfrm>
            <a:solidFill>
              <a:srgbClr val="CBCBCB"/>
            </a:solidFill>
          </p:grpSpPr>
          <p:sp>
            <p:nvSpPr>
              <p:cNvPr id="240" name="Freeform 998">
                <a:extLst>
                  <a:ext uri="{FF2B5EF4-FFF2-40B4-BE49-F238E27FC236}">
                    <a16:creationId xmlns:a16="http://schemas.microsoft.com/office/drawing/2014/main" xmlns="" id="{A05367D4-65E3-4746-B989-61F8C9F8C8B7}"/>
                  </a:ext>
                </a:extLst>
              </p:cNvPr>
              <p:cNvSpPr>
                <a:spLocks/>
              </p:cNvSpPr>
              <p:nvPr/>
            </p:nvSpPr>
            <p:spPr bwMode="gray">
              <a:xfrm>
                <a:off x="4719" y="3435"/>
                <a:ext cx="76" cy="163"/>
              </a:xfrm>
              <a:custGeom>
                <a:avLst/>
                <a:gdLst>
                  <a:gd name="T0" fmla="*/ 26 w 76"/>
                  <a:gd name="T1" fmla="*/ 9 h 163"/>
                  <a:gd name="T2" fmla="*/ 44 w 76"/>
                  <a:gd name="T3" fmla="*/ 0 h 163"/>
                  <a:gd name="T4" fmla="*/ 55 w 76"/>
                  <a:gd name="T5" fmla="*/ 2 h 163"/>
                  <a:gd name="T6" fmla="*/ 56 w 76"/>
                  <a:gd name="T7" fmla="*/ 12 h 163"/>
                  <a:gd name="T8" fmla="*/ 60 w 76"/>
                  <a:gd name="T9" fmla="*/ 14 h 163"/>
                  <a:gd name="T10" fmla="*/ 71 w 76"/>
                  <a:gd name="T11" fmla="*/ 6 h 163"/>
                  <a:gd name="T12" fmla="*/ 72 w 76"/>
                  <a:gd name="T13" fmla="*/ 11 h 163"/>
                  <a:gd name="T14" fmla="*/ 60 w 76"/>
                  <a:gd name="T15" fmla="*/ 28 h 163"/>
                  <a:gd name="T16" fmla="*/ 63 w 76"/>
                  <a:gd name="T17" fmla="*/ 35 h 163"/>
                  <a:gd name="T18" fmla="*/ 71 w 76"/>
                  <a:gd name="T19" fmla="*/ 40 h 163"/>
                  <a:gd name="T20" fmla="*/ 72 w 76"/>
                  <a:gd name="T21" fmla="*/ 49 h 163"/>
                  <a:gd name="T22" fmla="*/ 67 w 76"/>
                  <a:gd name="T23" fmla="*/ 60 h 163"/>
                  <a:gd name="T24" fmla="*/ 53 w 76"/>
                  <a:gd name="T25" fmla="*/ 71 h 163"/>
                  <a:gd name="T26" fmla="*/ 52 w 76"/>
                  <a:gd name="T27" fmla="*/ 78 h 163"/>
                  <a:gd name="T28" fmla="*/ 48 w 76"/>
                  <a:gd name="T29" fmla="*/ 77 h 163"/>
                  <a:gd name="T30" fmla="*/ 48 w 76"/>
                  <a:gd name="T31" fmla="*/ 80 h 163"/>
                  <a:gd name="T32" fmla="*/ 53 w 76"/>
                  <a:gd name="T33" fmla="*/ 86 h 163"/>
                  <a:gd name="T34" fmla="*/ 62 w 76"/>
                  <a:gd name="T35" fmla="*/ 90 h 163"/>
                  <a:gd name="T36" fmla="*/ 67 w 76"/>
                  <a:gd name="T37" fmla="*/ 88 h 163"/>
                  <a:gd name="T38" fmla="*/ 71 w 76"/>
                  <a:gd name="T39" fmla="*/ 97 h 163"/>
                  <a:gd name="T40" fmla="*/ 76 w 76"/>
                  <a:gd name="T41" fmla="*/ 98 h 163"/>
                  <a:gd name="T42" fmla="*/ 75 w 76"/>
                  <a:gd name="T43" fmla="*/ 117 h 163"/>
                  <a:gd name="T44" fmla="*/ 52 w 76"/>
                  <a:gd name="T45" fmla="*/ 134 h 163"/>
                  <a:gd name="T46" fmla="*/ 52 w 76"/>
                  <a:gd name="T47" fmla="*/ 153 h 163"/>
                  <a:gd name="T48" fmla="*/ 40 w 76"/>
                  <a:gd name="T49" fmla="*/ 163 h 163"/>
                  <a:gd name="T50" fmla="*/ 32 w 76"/>
                  <a:gd name="T51" fmla="*/ 123 h 163"/>
                  <a:gd name="T52" fmla="*/ 16 w 76"/>
                  <a:gd name="T53" fmla="*/ 114 h 163"/>
                  <a:gd name="T54" fmla="*/ 13 w 76"/>
                  <a:gd name="T55" fmla="*/ 100 h 163"/>
                  <a:gd name="T56" fmla="*/ 4 w 76"/>
                  <a:gd name="T57" fmla="*/ 96 h 163"/>
                  <a:gd name="T58" fmla="*/ 0 w 76"/>
                  <a:gd name="T59" fmla="*/ 80 h 163"/>
                  <a:gd name="T60" fmla="*/ 17 w 76"/>
                  <a:gd name="T61" fmla="*/ 65 h 163"/>
                  <a:gd name="T62" fmla="*/ 21 w 76"/>
                  <a:gd name="T63" fmla="*/ 51 h 163"/>
                  <a:gd name="T64" fmla="*/ 18 w 76"/>
                  <a:gd name="T65" fmla="*/ 35 h 163"/>
                  <a:gd name="T66" fmla="*/ 21 w 76"/>
                  <a:gd name="T67" fmla="*/ 21 h 163"/>
                  <a:gd name="T68" fmla="*/ 17 w 76"/>
                  <a:gd name="T69" fmla="*/ 19 h 163"/>
                  <a:gd name="T70" fmla="*/ 26 w 76"/>
                  <a:gd name="T71" fmla="*/ 9 h 1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6" h="163">
                    <a:moveTo>
                      <a:pt x="26" y="9"/>
                    </a:moveTo>
                    <a:lnTo>
                      <a:pt x="44" y="0"/>
                    </a:lnTo>
                    <a:lnTo>
                      <a:pt x="55" y="2"/>
                    </a:lnTo>
                    <a:lnTo>
                      <a:pt x="56" y="12"/>
                    </a:lnTo>
                    <a:lnTo>
                      <a:pt x="60" y="14"/>
                    </a:lnTo>
                    <a:lnTo>
                      <a:pt x="71" y="6"/>
                    </a:lnTo>
                    <a:lnTo>
                      <a:pt x="72" y="11"/>
                    </a:lnTo>
                    <a:lnTo>
                      <a:pt x="60" y="28"/>
                    </a:lnTo>
                    <a:lnTo>
                      <a:pt x="63" y="35"/>
                    </a:lnTo>
                    <a:lnTo>
                      <a:pt x="71" y="40"/>
                    </a:lnTo>
                    <a:lnTo>
                      <a:pt x="72" y="49"/>
                    </a:lnTo>
                    <a:lnTo>
                      <a:pt x="67" y="60"/>
                    </a:lnTo>
                    <a:lnTo>
                      <a:pt x="53" y="71"/>
                    </a:lnTo>
                    <a:lnTo>
                      <a:pt x="52" y="78"/>
                    </a:lnTo>
                    <a:lnTo>
                      <a:pt x="48" y="77"/>
                    </a:lnTo>
                    <a:lnTo>
                      <a:pt x="48" y="80"/>
                    </a:lnTo>
                    <a:lnTo>
                      <a:pt x="53" y="86"/>
                    </a:lnTo>
                    <a:lnTo>
                      <a:pt x="62" y="90"/>
                    </a:lnTo>
                    <a:lnTo>
                      <a:pt x="67" y="88"/>
                    </a:lnTo>
                    <a:lnTo>
                      <a:pt x="71" y="97"/>
                    </a:lnTo>
                    <a:lnTo>
                      <a:pt x="76" y="98"/>
                    </a:lnTo>
                    <a:lnTo>
                      <a:pt x="75" y="117"/>
                    </a:lnTo>
                    <a:lnTo>
                      <a:pt x="52" y="134"/>
                    </a:lnTo>
                    <a:lnTo>
                      <a:pt x="52" y="153"/>
                    </a:lnTo>
                    <a:lnTo>
                      <a:pt x="40" y="163"/>
                    </a:lnTo>
                    <a:lnTo>
                      <a:pt x="32" y="123"/>
                    </a:lnTo>
                    <a:lnTo>
                      <a:pt x="16" y="114"/>
                    </a:lnTo>
                    <a:lnTo>
                      <a:pt x="13" y="100"/>
                    </a:lnTo>
                    <a:lnTo>
                      <a:pt x="4" y="96"/>
                    </a:lnTo>
                    <a:lnTo>
                      <a:pt x="0" y="80"/>
                    </a:lnTo>
                    <a:lnTo>
                      <a:pt x="17" y="65"/>
                    </a:lnTo>
                    <a:lnTo>
                      <a:pt x="21" y="51"/>
                    </a:lnTo>
                    <a:lnTo>
                      <a:pt x="18" y="35"/>
                    </a:lnTo>
                    <a:lnTo>
                      <a:pt x="21" y="21"/>
                    </a:lnTo>
                    <a:lnTo>
                      <a:pt x="17" y="19"/>
                    </a:lnTo>
                    <a:lnTo>
                      <a:pt x="26" y="9"/>
                    </a:lnTo>
                    <a:close/>
                  </a:path>
                </a:pathLst>
              </a:custGeom>
              <a:grpFill/>
              <a:ln w="6350" cmpd="sng">
                <a:solidFill>
                  <a:schemeClr val="bg1"/>
                </a:solidFill>
                <a:round/>
                <a:headEnd/>
                <a:tailEnd/>
              </a:ln>
            </p:spPr>
            <p:txBody>
              <a:bodyPr/>
              <a:lstStyle/>
              <a:p>
                <a:endParaRPr lang="en-GB" dirty="0"/>
              </a:p>
            </p:txBody>
          </p:sp>
          <p:sp>
            <p:nvSpPr>
              <p:cNvPr id="241" name="Freeform 999">
                <a:extLst>
                  <a:ext uri="{FF2B5EF4-FFF2-40B4-BE49-F238E27FC236}">
                    <a16:creationId xmlns:a16="http://schemas.microsoft.com/office/drawing/2014/main" xmlns="" id="{FEEC6034-ECA2-874C-A56B-62505BDBD2CB}"/>
                  </a:ext>
                </a:extLst>
              </p:cNvPr>
              <p:cNvSpPr>
                <a:spLocks/>
              </p:cNvSpPr>
              <p:nvPr/>
            </p:nvSpPr>
            <p:spPr bwMode="gray">
              <a:xfrm>
                <a:off x="4781" y="3517"/>
                <a:ext cx="5" cy="4"/>
              </a:xfrm>
              <a:custGeom>
                <a:avLst/>
                <a:gdLst>
                  <a:gd name="T0" fmla="*/ 4 w 5"/>
                  <a:gd name="T1" fmla="*/ 0 h 4"/>
                  <a:gd name="T2" fmla="*/ 5 w 5"/>
                  <a:gd name="T3" fmla="*/ 4 h 4"/>
                  <a:gd name="T4" fmla="*/ 0 w 5"/>
                  <a:gd name="T5" fmla="*/ 4 h 4"/>
                  <a:gd name="T6" fmla="*/ 4 w 5"/>
                  <a:gd name="T7" fmla="*/ 0 h 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4">
                    <a:moveTo>
                      <a:pt x="4" y="0"/>
                    </a:moveTo>
                    <a:lnTo>
                      <a:pt x="5" y="4"/>
                    </a:lnTo>
                    <a:lnTo>
                      <a:pt x="0" y="4"/>
                    </a:lnTo>
                    <a:lnTo>
                      <a:pt x="4" y="0"/>
                    </a:lnTo>
                    <a:close/>
                  </a:path>
                </a:pathLst>
              </a:custGeom>
              <a:grpFill/>
              <a:ln w="6350" cmpd="sng">
                <a:solidFill>
                  <a:schemeClr val="bg1"/>
                </a:solidFill>
                <a:round/>
                <a:headEnd/>
                <a:tailEnd/>
              </a:ln>
            </p:spPr>
            <p:txBody>
              <a:bodyPr/>
              <a:lstStyle/>
              <a:p>
                <a:endParaRPr lang="en-GB" dirty="0"/>
              </a:p>
            </p:txBody>
          </p:sp>
        </p:grpSp>
        <p:sp>
          <p:nvSpPr>
            <p:cNvPr id="219" name="Freeform 1000">
              <a:extLst>
                <a:ext uri="{FF2B5EF4-FFF2-40B4-BE49-F238E27FC236}">
                  <a16:creationId xmlns:a16="http://schemas.microsoft.com/office/drawing/2014/main" xmlns="" id="{BB46F9B1-C832-4347-BACC-18ECA55D4CD7}"/>
                </a:ext>
              </a:extLst>
            </p:cNvPr>
            <p:cNvSpPr>
              <a:spLocks/>
            </p:cNvSpPr>
            <p:nvPr/>
          </p:nvSpPr>
          <p:spPr bwMode="gray">
            <a:xfrm>
              <a:off x="2796916" y="3243355"/>
              <a:ext cx="441920" cy="328602"/>
            </a:xfrm>
            <a:custGeom>
              <a:avLst/>
              <a:gdLst>
                <a:gd name="T0" fmla="*/ 0 w 146"/>
                <a:gd name="T1" fmla="*/ 92 h 108"/>
                <a:gd name="T2" fmla="*/ 10 w 146"/>
                <a:gd name="T3" fmla="*/ 104 h 108"/>
                <a:gd name="T4" fmla="*/ 15 w 146"/>
                <a:gd name="T5" fmla="*/ 105 h 108"/>
                <a:gd name="T6" fmla="*/ 30 w 146"/>
                <a:gd name="T7" fmla="*/ 99 h 108"/>
                <a:gd name="T8" fmla="*/ 39 w 146"/>
                <a:gd name="T9" fmla="*/ 100 h 108"/>
                <a:gd name="T10" fmla="*/ 45 w 146"/>
                <a:gd name="T11" fmla="*/ 108 h 108"/>
                <a:gd name="T12" fmla="*/ 49 w 146"/>
                <a:gd name="T13" fmla="*/ 108 h 108"/>
                <a:gd name="T14" fmla="*/ 44 w 146"/>
                <a:gd name="T15" fmla="*/ 85 h 108"/>
                <a:gd name="T16" fmla="*/ 45 w 146"/>
                <a:gd name="T17" fmla="*/ 79 h 108"/>
                <a:gd name="T18" fmla="*/ 84 w 146"/>
                <a:gd name="T19" fmla="*/ 80 h 108"/>
                <a:gd name="T20" fmla="*/ 97 w 146"/>
                <a:gd name="T21" fmla="*/ 76 h 108"/>
                <a:gd name="T22" fmla="*/ 110 w 146"/>
                <a:gd name="T23" fmla="*/ 80 h 108"/>
                <a:gd name="T24" fmla="*/ 118 w 146"/>
                <a:gd name="T25" fmla="*/ 79 h 108"/>
                <a:gd name="T26" fmla="*/ 127 w 146"/>
                <a:gd name="T27" fmla="*/ 69 h 108"/>
                <a:gd name="T28" fmla="*/ 139 w 146"/>
                <a:gd name="T29" fmla="*/ 70 h 108"/>
                <a:gd name="T30" fmla="*/ 146 w 146"/>
                <a:gd name="T31" fmla="*/ 60 h 108"/>
                <a:gd name="T32" fmla="*/ 141 w 146"/>
                <a:gd name="T33" fmla="*/ 54 h 108"/>
                <a:gd name="T34" fmla="*/ 143 w 146"/>
                <a:gd name="T35" fmla="*/ 50 h 108"/>
                <a:gd name="T36" fmla="*/ 141 w 146"/>
                <a:gd name="T37" fmla="*/ 46 h 108"/>
                <a:gd name="T38" fmla="*/ 126 w 146"/>
                <a:gd name="T39" fmla="*/ 45 h 108"/>
                <a:gd name="T40" fmla="*/ 107 w 146"/>
                <a:gd name="T41" fmla="*/ 20 h 108"/>
                <a:gd name="T42" fmla="*/ 102 w 146"/>
                <a:gd name="T43" fmla="*/ 8 h 108"/>
                <a:gd name="T44" fmla="*/ 103 w 146"/>
                <a:gd name="T45" fmla="*/ 0 h 108"/>
                <a:gd name="T46" fmla="*/ 84 w 146"/>
                <a:gd name="T47" fmla="*/ 2 h 108"/>
                <a:gd name="T48" fmla="*/ 53 w 146"/>
                <a:gd name="T49" fmla="*/ 27 h 108"/>
                <a:gd name="T50" fmla="*/ 25 w 146"/>
                <a:gd name="T51" fmla="*/ 36 h 108"/>
                <a:gd name="T52" fmla="*/ 18 w 146"/>
                <a:gd name="T53" fmla="*/ 54 h 108"/>
                <a:gd name="T54" fmla="*/ 4 w 146"/>
                <a:gd name="T55" fmla="*/ 69 h 108"/>
                <a:gd name="T56" fmla="*/ 0 w 146"/>
                <a:gd name="T57" fmla="*/ 92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108">
                  <a:moveTo>
                    <a:pt x="0" y="92"/>
                  </a:moveTo>
                  <a:lnTo>
                    <a:pt x="10" y="104"/>
                  </a:lnTo>
                  <a:lnTo>
                    <a:pt x="15" y="105"/>
                  </a:lnTo>
                  <a:lnTo>
                    <a:pt x="30" y="99"/>
                  </a:lnTo>
                  <a:lnTo>
                    <a:pt x="39" y="100"/>
                  </a:lnTo>
                  <a:lnTo>
                    <a:pt x="45" y="108"/>
                  </a:lnTo>
                  <a:lnTo>
                    <a:pt x="49" y="108"/>
                  </a:lnTo>
                  <a:lnTo>
                    <a:pt x="44" y="85"/>
                  </a:lnTo>
                  <a:lnTo>
                    <a:pt x="45" y="79"/>
                  </a:lnTo>
                  <a:lnTo>
                    <a:pt x="84" y="80"/>
                  </a:lnTo>
                  <a:lnTo>
                    <a:pt x="97" y="76"/>
                  </a:lnTo>
                  <a:lnTo>
                    <a:pt x="110" y="80"/>
                  </a:lnTo>
                  <a:lnTo>
                    <a:pt x="118" y="79"/>
                  </a:lnTo>
                  <a:lnTo>
                    <a:pt x="127" y="69"/>
                  </a:lnTo>
                  <a:lnTo>
                    <a:pt x="139" y="70"/>
                  </a:lnTo>
                  <a:lnTo>
                    <a:pt x="146" y="60"/>
                  </a:lnTo>
                  <a:lnTo>
                    <a:pt x="141" y="54"/>
                  </a:lnTo>
                  <a:lnTo>
                    <a:pt x="143" y="50"/>
                  </a:lnTo>
                  <a:lnTo>
                    <a:pt x="141" y="46"/>
                  </a:lnTo>
                  <a:lnTo>
                    <a:pt x="126" y="45"/>
                  </a:lnTo>
                  <a:lnTo>
                    <a:pt x="107" y="20"/>
                  </a:lnTo>
                  <a:lnTo>
                    <a:pt x="102" y="8"/>
                  </a:lnTo>
                  <a:lnTo>
                    <a:pt x="103" y="0"/>
                  </a:lnTo>
                  <a:lnTo>
                    <a:pt x="84" y="2"/>
                  </a:lnTo>
                  <a:lnTo>
                    <a:pt x="53" y="27"/>
                  </a:lnTo>
                  <a:lnTo>
                    <a:pt x="25" y="36"/>
                  </a:lnTo>
                  <a:lnTo>
                    <a:pt x="18" y="54"/>
                  </a:lnTo>
                  <a:lnTo>
                    <a:pt x="4" y="69"/>
                  </a:lnTo>
                  <a:lnTo>
                    <a:pt x="0" y="92"/>
                  </a:lnTo>
                  <a:close/>
                </a:path>
              </a:pathLst>
            </a:custGeom>
            <a:solidFill>
              <a:srgbClr val="FBCB0D"/>
            </a:solidFill>
            <a:ln w="6350" cmpd="sng">
              <a:solidFill>
                <a:schemeClr val="bg1"/>
              </a:solidFill>
              <a:round/>
              <a:headEnd/>
              <a:tailEnd/>
            </a:ln>
          </p:spPr>
          <p:txBody>
            <a:bodyPr/>
            <a:lstStyle/>
            <a:p>
              <a:endParaRPr lang="en-GB" dirty="0"/>
            </a:p>
          </p:txBody>
        </p:sp>
        <p:sp>
          <p:nvSpPr>
            <p:cNvPr id="220" name="Freeform 1001">
              <a:extLst>
                <a:ext uri="{FF2B5EF4-FFF2-40B4-BE49-F238E27FC236}">
                  <a16:creationId xmlns:a16="http://schemas.microsoft.com/office/drawing/2014/main" xmlns="" id="{C91E59EC-FF14-A041-B800-72FF288B6CF6}"/>
                </a:ext>
              </a:extLst>
            </p:cNvPr>
            <p:cNvSpPr>
              <a:spLocks/>
            </p:cNvSpPr>
            <p:nvPr/>
          </p:nvSpPr>
          <p:spPr bwMode="gray">
            <a:xfrm>
              <a:off x="4812806" y="4268713"/>
              <a:ext cx="96858" cy="121705"/>
            </a:xfrm>
            <a:custGeom>
              <a:avLst/>
              <a:gdLst>
                <a:gd name="T0" fmla="*/ 0 w 32"/>
                <a:gd name="T1" fmla="*/ 7 h 40"/>
                <a:gd name="T2" fmla="*/ 2 w 32"/>
                <a:gd name="T3" fmla="*/ 2 h 40"/>
                <a:gd name="T4" fmla="*/ 7 w 32"/>
                <a:gd name="T5" fmla="*/ 8 h 40"/>
                <a:gd name="T6" fmla="*/ 14 w 32"/>
                <a:gd name="T7" fmla="*/ 7 h 40"/>
                <a:gd name="T8" fmla="*/ 17 w 32"/>
                <a:gd name="T9" fmla="*/ 0 h 40"/>
                <a:gd name="T10" fmla="*/ 29 w 32"/>
                <a:gd name="T11" fmla="*/ 0 h 40"/>
                <a:gd name="T12" fmla="*/ 26 w 32"/>
                <a:gd name="T13" fmla="*/ 7 h 40"/>
                <a:gd name="T14" fmla="*/ 32 w 32"/>
                <a:gd name="T15" fmla="*/ 17 h 40"/>
                <a:gd name="T16" fmla="*/ 20 w 32"/>
                <a:gd name="T17" fmla="*/ 37 h 40"/>
                <a:gd name="T18" fmla="*/ 10 w 32"/>
                <a:gd name="T19" fmla="*/ 40 h 40"/>
                <a:gd name="T20" fmla="*/ 3 w 32"/>
                <a:gd name="T21" fmla="*/ 19 h 40"/>
                <a:gd name="T22" fmla="*/ 0 w 32"/>
                <a:gd name="T23" fmla="*/ 7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2" h="40">
                  <a:moveTo>
                    <a:pt x="0" y="7"/>
                  </a:moveTo>
                  <a:lnTo>
                    <a:pt x="2" y="2"/>
                  </a:lnTo>
                  <a:lnTo>
                    <a:pt x="7" y="8"/>
                  </a:lnTo>
                  <a:lnTo>
                    <a:pt x="14" y="7"/>
                  </a:lnTo>
                  <a:lnTo>
                    <a:pt x="17" y="0"/>
                  </a:lnTo>
                  <a:lnTo>
                    <a:pt x="29" y="0"/>
                  </a:lnTo>
                  <a:lnTo>
                    <a:pt x="26" y="7"/>
                  </a:lnTo>
                  <a:lnTo>
                    <a:pt x="32" y="17"/>
                  </a:lnTo>
                  <a:lnTo>
                    <a:pt x="20" y="37"/>
                  </a:lnTo>
                  <a:lnTo>
                    <a:pt x="10" y="40"/>
                  </a:lnTo>
                  <a:lnTo>
                    <a:pt x="3" y="19"/>
                  </a:lnTo>
                  <a:lnTo>
                    <a:pt x="0" y="7"/>
                  </a:lnTo>
                  <a:close/>
                </a:path>
              </a:pathLst>
            </a:custGeom>
            <a:solidFill>
              <a:srgbClr val="CBCBCB"/>
            </a:solidFill>
            <a:ln w="6350" cmpd="sng">
              <a:solidFill>
                <a:schemeClr val="bg1"/>
              </a:solidFill>
              <a:round/>
              <a:headEnd/>
              <a:tailEnd/>
            </a:ln>
          </p:spPr>
          <p:txBody>
            <a:bodyPr/>
            <a:lstStyle/>
            <a:p>
              <a:endParaRPr lang="en-GB" dirty="0"/>
            </a:p>
          </p:txBody>
        </p:sp>
        <p:sp>
          <p:nvSpPr>
            <p:cNvPr id="221" name="Freeform 1002">
              <a:extLst>
                <a:ext uri="{FF2B5EF4-FFF2-40B4-BE49-F238E27FC236}">
                  <a16:creationId xmlns:a16="http://schemas.microsoft.com/office/drawing/2014/main" xmlns="" id="{40929104-F9DC-044C-8889-7A9ED7BDFFF5}"/>
                </a:ext>
              </a:extLst>
            </p:cNvPr>
            <p:cNvSpPr>
              <a:spLocks/>
            </p:cNvSpPr>
            <p:nvPr/>
          </p:nvSpPr>
          <p:spPr bwMode="gray">
            <a:xfrm>
              <a:off x="5091277" y="3864048"/>
              <a:ext cx="466138" cy="541583"/>
            </a:xfrm>
            <a:custGeom>
              <a:avLst/>
              <a:gdLst>
                <a:gd name="T0" fmla="*/ 38 w 154"/>
                <a:gd name="T1" fmla="*/ 0 h 178"/>
                <a:gd name="T2" fmla="*/ 10 w 154"/>
                <a:gd name="T3" fmla="*/ 0 h 178"/>
                <a:gd name="T4" fmla="*/ 0 w 154"/>
                <a:gd name="T5" fmla="*/ 10 h 178"/>
                <a:gd name="T6" fmla="*/ 7 w 154"/>
                <a:gd name="T7" fmla="*/ 12 h 178"/>
                <a:gd name="T8" fmla="*/ 12 w 154"/>
                <a:gd name="T9" fmla="*/ 28 h 178"/>
                <a:gd name="T10" fmla="*/ 19 w 154"/>
                <a:gd name="T11" fmla="*/ 34 h 178"/>
                <a:gd name="T12" fmla="*/ 22 w 154"/>
                <a:gd name="T13" fmla="*/ 48 h 178"/>
                <a:gd name="T14" fmla="*/ 19 w 154"/>
                <a:gd name="T15" fmla="*/ 59 h 178"/>
                <a:gd name="T16" fmla="*/ 2 w 154"/>
                <a:gd name="T17" fmla="*/ 83 h 178"/>
                <a:gd name="T18" fmla="*/ 4 w 154"/>
                <a:gd name="T19" fmla="*/ 94 h 178"/>
                <a:gd name="T20" fmla="*/ 17 w 154"/>
                <a:gd name="T21" fmla="*/ 93 h 178"/>
                <a:gd name="T22" fmla="*/ 6 w 154"/>
                <a:gd name="T23" fmla="*/ 98 h 178"/>
                <a:gd name="T24" fmla="*/ 3 w 154"/>
                <a:gd name="T25" fmla="*/ 103 h 178"/>
                <a:gd name="T26" fmla="*/ 6 w 154"/>
                <a:gd name="T27" fmla="*/ 107 h 178"/>
                <a:gd name="T28" fmla="*/ 73 w 154"/>
                <a:gd name="T29" fmla="*/ 146 h 178"/>
                <a:gd name="T30" fmla="*/ 78 w 154"/>
                <a:gd name="T31" fmla="*/ 161 h 178"/>
                <a:gd name="T32" fmla="*/ 105 w 154"/>
                <a:gd name="T33" fmla="*/ 178 h 178"/>
                <a:gd name="T34" fmla="*/ 111 w 154"/>
                <a:gd name="T35" fmla="*/ 172 h 178"/>
                <a:gd name="T36" fmla="*/ 125 w 154"/>
                <a:gd name="T37" fmla="*/ 140 h 178"/>
                <a:gd name="T38" fmla="*/ 148 w 154"/>
                <a:gd name="T39" fmla="*/ 121 h 178"/>
                <a:gd name="T40" fmla="*/ 137 w 154"/>
                <a:gd name="T41" fmla="*/ 106 h 178"/>
                <a:gd name="T42" fmla="*/ 137 w 154"/>
                <a:gd name="T43" fmla="*/ 34 h 178"/>
                <a:gd name="T44" fmla="*/ 154 w 154"/>
                <a:gd name="T45" fmla="*/ 12 h 178"/>
                <a:gd name="T46" fmla="*/ 145 w 154"/>
                <a:gd name="T47" fmla="*/ 13 h 178"/>
                <a:gd name="T48" fmla="*/ 134 w 154"/>
                <a:gd name="T49" fmla="*/ 8 h 178"/>
                <a:gd name="T50" fmla="*/ 120 w 154"/>
                <a:gd name="T51" fmla="*/ 11 h 178"/>
                <a:gd name="T52" fmla="*/ 105 w 154"/>
                <a:gd name="T53" fmla="*/ 20 h 178"/>
                <a:gd name="T54" fmla="*/ 97 w 154"/>
                <a:gd name="T55" fmla="*/ 20 h 178"/>
                <a:gd name="T56" fmla="*/ 76 w 154"/>
                <a:gd name="T57" fmla="*/ 15 h 178"/>
                <a:gd name="T58" fmla="*/ 52 w 154"/>
                <a:gd name="T59" fmla="*/ 1 h 178"/>
                <a:gd name="T60" fmla="*/ 38 w 154"/>
                <a:gd name="T61" fmla="*/ 0 h 1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4" h="178">
                  <a:moveTo>
                    <a:pt x="38" y="0"/>
                  </a:moveTo>
                  <a:lnTo>
                    <a:pt x="10" y="0"/>
                  </a:lnTo>
                  <a:lnTo>
                    <a:pt x="0" y="10"/>
                  </a:lnTo>
                  <a:lnTo>
                    <a:pt x="7" y="12"/>
                  </a:lnTo>
                  <a:lnTo>
                    <a:pt x="12" y="28"/>
                  </a:lnTo>
                  <a:lnTo>
                    <a:pt x="19" y="34"/>
                  </a:lnTo>
                  <a:lnTo>
                    <a:pt x="22" y="48"/>
                  </a:lnTo>
                  <a:lnTo>
                    <a:pt x="19" y="59"/>
                  </a:lnTo>
                  <a:lnTo>
                    <a:pt x="2" y="83"/>
                  </a:lnTo>
                  <a:lnTo>
                    <a:pt x="4" y="94"/>
                  </a:lnTo>
                  <a:lnTo>
                    <a:pt x="17" y="93"/>
                  </a:lnTo>
                  <a:lnTo>
                    <a:pt x="6" y="98"/>
                  </a:lnTo>
                  <a:lnTo>
                    <a:pt x="3" y="103"/>
                  </a:lnTo>
                  <a:lnTo>
                    <a:pt x="6" y="107"/>
                  </a:lnTo>
                  <a:lnTo>
                    <a:pt x="73" y="146"/>
                  </a:lnTo>
                  <a:lnTo>
                    <a:pt x="78" y="161"/>
                  </a:lnTo>
                  <a:lnTo>
                    <a:pt x="105" y="178"/>
                  </a:lnTo>
                  <a:lnTo>
                    <a:pt x="111" y="172"/>
                  </a:lnTo>
                  <a:lnTo>
                    <a:pt x="125" y="140"/>
                  </a:lnTo>
                  <a:lnTo>
                    <a:pt x="148" y="121"/>
                  </a:lnTo>
                  <a:lnTo>
                    <a:pt x="137" y="106"/>
                  </a:lnTo>
                  <a:lnTo>
                    <a:pt x="137" y="34"/>
                  </a:lnTo>
                  <a:lnTo>
                    <a:pt x="154" y="12"/>
                  </a:lnTo>
                  <a:lnTo>
                    <a:pt x="145" y="13"/>
                  </a:lnTo>
                  <a:lnTo>
                    <a:pt x="134" y="8"/>
                  </a:lnTo>
                  <a:lnTo>
                    <a:pt x="120" y="11"/>
                  </a:lnTo>
                  <a:lnTo>
                    <a:pt x="105" y="20"/>
                  </a:lnTo>
                  <a:lnTo>
                    <a:pt x="97" y="20"/>
                  </a:lnTo>
                  <a:lnTo>
                    <a:pt x="76" y="15"/>
                  </a:lnTo>
                  <a:lnTo>
                    <a:pt x="52" y="1"/>
                  </a:lnTo>
                  <a:lnTo>
                    <a:pt x="38" y="0"/>
                  </a:lnTo>
                  <a:close/>
                </a:path>
              </a:pathLst>
            </a:custGeom>
            <a:solidFill>
              <a:srgbClr val="CBCBCB"/>
            </a:solidFill>
            <a:ln w="6350" cmpd="sng">
              <a:solidFill>
                <a:schemeClr val="bg1"/>
              </a:solidFill>
              <a:round/>
              <a:headEnd/>
              <a:tailEnd/>
            </a:ln>
          </p:spPr>
          <p:txBody>
            <a:bodyPr/>
            <a:lstStyle/>
            <a:p>
              <a:endParaRPr lang="en-GB" dirty="0"/>
            </a:p>
          </p:txBody>
        </p:sp>
        <p:sp>
          <p:nvSpPr>
            <p:cNvPr id="222" name="Freeform 1003">
              <a:extLst>
                <a:ext uri="{FF2B5EF4-FFF2-40B4-BE49-F238E27FC236}">
                  <a16:creationId xmlns:a16="http://schemas.microsoft.com/office/drawing/2014/main" xmlns="" id="{8B13A274-8212-0B4C-8875-64CDBC69EA2A}"/>
                </a:ext>
              </a:extLst>
            </p:cNvPr>
            <p:cNvSpPr>
              <a:spLocks/>
            </p:cNvSpPr>
            <p:nvPr/>
          </p:nvSpPr>
          <p:spPr bwMode="gray">
            <a:xfrm>
              <a:off x="3823031" y="3821450"/>
              <a:ext cx="1113885" cy="1098384"/>
            </a:xfrm>
            <a:custGeom>
              <a:avLst/>
              <a:gdLst>
                <a:gd name="T0" fmla="*/ 341 w 368"/>
                <a:gd name="T1" fmla="*/ 93 h 361"/>
                <a:gd name="T2" fmla="*/ 324 w 368"/>
                <a:gd name="T3" fmla="*/ 147 h 361"/>
                <a:gd name="T4" fmla="*/ 330 w 368"/>
                <a:gd name="T5" fmla="*/ 166 h 361"/>
                <a:gd name="T6" fmla="*/ 330 w 368"/>
                <a:gd name="T7" fmla="*/ 211 h 361"/>
                <a:gd name="T8" fmla="*/ 338 w 368"/>
                <a:gd name="T9" fmla="*/ 238 h 361"/>
                <a:gd name="T10" fmla="*/ 353 w 368"/>
                <a:gd name="T11" fmla="*/ 259 h 361"/>
                <a:gd name="T12" fmla="*/ 318 w 368"/>
                <a:gd name="T13" fmla="*/ 279 h 361"/>
                <a:gd name="T14" fmla="*/ 314 w 368"/>
                <a:gd name="T15" fmla="*/ 329 h 361"/>
                <a:gd name="T16" fmla="*/ 337 w 368"/>
                <a:gd name="T17" fmla="*/ 339 h 361"/>
                <a:gd name="T18" fmla="*/ 321 w 368"/>
                <a:gd name="T19" fmla="*/ 357 h 361"/>
                <a:gd name="T20" fmla="*/ 293 w 368"/>
                <a:gd name="T21" fmla="*/ 336 h 361"/>
                <a:gd name="T22" fmla="*/ 270 w 368"/>
                <a:gd name="T23" fmla="*/ 332 h 361"/>
                <a:gd name="T24" fmla="*/ 249 w 368"/>
                <a:gd name="T25" fmla="*/ 317 h 361"/>
                <a:gd name="T26" fmla="*/ 232 w 368"/>
                <a:gd name="T27" fmla="*/ 311 h 361"/>
                <a:gd name="T28" fmla="*/ 197 w 368"/>
                <a:gd name="T29" fmla="*/ 314 h 361"/>
                <a:gd name="T30" fmla="*/ 186 w 368"/>
                <a:gd name="T31" fmla="*/ 317 h 361"/>
                <a:gd name="T32" fmla="*/ 183 w 368"/>
                <a:gd name="T33" fmla="*/ 285 h 361"/>
                <a:gd name="T34" fmla="*/ 180 w 368"/>
                <a:gd name="T35" fmla="*/ 243 h 361"/>
                <a:gd name="T36" fmla="*/ 164 w 368"/>
                <a:gd name="T37" fmla="*/ 235 h 361"/>
                <a:gd name="T38" fmla="*/ 134 w 368"/>
                <a:gd name="T39" fmla="*/ 255 h 361"/>
                <a:gd name="T40" fmla="*/ 89 w 368"/>
                <a:gd name="T41" fmla="*/ 244 h 361"/>
                <a:gd name="T42" fmla="*/ 75 w 368"/>
                <a:gd name="T43" fmla="*/ 214 h 361"/>
                <a:gd name="T44" fmla="*/ 0 w 368"/>
                <a:gd name="T45" fmla="*/ 223 h 361"/>
                <a:gd name="T46" fmla="*/ 3 w 368"/>
                <a:gd name="T47" fmla="*/ 214 h 361"/>
                <a:gd name="T48" fmla="*/ 12 w 368"/>
                <a:gd name="T49" fmla="*/ 192 h 361"/>
                <a:gd name="T50" fmla="*/ 28 w 368"/>
                <a:gd name="T51" fmla="*/ 189 h 361"/>
                <a:gd name="T52" fmla="*/ 39 w 368"/>
                <a:gd name="T53" fmla="*/ 194 h 361"/>
                <a:gd name="T54" fmla="*/ 68 w 368"/>
                <a:gd name="T55" fmla="*/ 177 h 361"/>
                <a:gd name="T56" fmla="*/ 78 w 368"/>
                <a:gd name="T57" fmla="*/ 142 h 361"/>
                <a:gd name="T58" fmla="*/ 104 w 368"/>
                <a:gd name="T59" fmla="*/ 116 h 361"/>
                <a:gd name="T60" fmla="*/ 122 w 368"/>
                <a:gd name="T61" fmla="*/ 43 h 361"/>
                <a:gd name="T62" fmla="*/ 126 w 368"/>
                <a:gd name="T63" fmla="*/ 29 h 361"/>
                <a:gd name="T64" fmla="*/ 138 w 368"/>
                <a:gd name="T65" fmla="*/ 2 h 361"/>
                <a:gd name="T66" fmla="*/ 161 w 368"/>
                <a:gd name="T67" fmla="*/ 15 h 361"/>
                <a:gd name="T68" fmla="*/ 179 w 368"/>
                <a:gd name="T69" fmla="*/ 19 h 361"/>
                <a:gd name="T70" fmla="*/ 205 w 368"/>
                <a:gd name="T71" fmla="*/ 9 h 361"/>
                <a:gd name="T72" fmla="*/ 238 w 368"/>
                <a:gd name="T73" fmla="*/ 4 h 361"/>
                <a:gd name="T74" fmla="*/ 249 w 368"/>
                <a:gd name="T75" fmla="*/ 5 h 361"/>
                <a:gd name="T76" fmla="*/ 271 w 368"/>
                <a:gd name="T77" fmla="*/ 0 h 361"/>
                <a:gd name="T78" fmla="*/ 279 w 368"/>
                <a:gd name="T79" fmla="*/ 3 h 361"/>
                <a:gd name="T80" fmla="*/ 286 w 368"/>
                <a:gd name="T81" fmla="*/ 2 h 361"/>
                <a:gd name="T82" fmla="*/ 305 w 368"/>
                <a:gd name="T83" fmla="*/ 15 h 361"/>
                <a:gd name="T84" fmla="*/ 319 w 368"/>
                <a:gd name="T85" fmla="*/ 15 h 361"/>
                <a:gd name="T86" fmla="*/ 337 w 368"/>
                <a:gd name="T87" fmla="*/ 13 h 361"/>
                <a:gd name="T88" fmla="*/ 359 w 368"/>
                <a:gd name="T89" fmla="*/ 51 h 361"/>
                <a:gd name="T90" fmla="*/ 353 w 368"/>
                <a:gd name="T91" fmla="*/ 73 h 36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68" h="361">
                  <a:moveTo>
                    <a:pt x="353" y="79"/>
                  </a:moveTo>
                  <a:lnTo>
                    <a:pt x="341" y="93"/>
                  </a:lnTo>
                  <a:lnTo>
                    <a:pt x="338" y="127"/>
                  </a:lnTo>
                  <a:lnTo>
                    <a:pt x="324" y="147"/>
                  </a:lnTo>
                  <a:lnTo>
                    <a:pt x="327" y="154"/>
                  </a:lnTo>
                  <a:lnTo>
                    <a:pt x="330" y="166"/>
                  </a:lnTo>
                  <a:lnTo>
                    <a:pt x="327" y="200"/>
                  </a:lnTo>
                  <a:lnTo>
                    <a:pt x="330" y="211"/>
                  </a:lnTo>
                  <a:lnTo>
                    <a:pt x="331" y="226"/>
                  </a:lnTo>
                  <a:lnTo>
                    <a:pt x="338" y="238"/>
                  </a:lnTo>
                  <a:lnTo>
                    <a:pt x="350" y="248"/>
                  </a:lnTo>
                  <a:lnTo>
                    <a:pt x="353" y="259"/>
                  </a:lnTo>
                  <a:lnTo>
                    <a:pt x="327" y="265"/>
                  </a:lnTo>
                  <a:lnTo>
                    <a:pt x="318" y="279"/>
                  </a:lnTo>
                  <a:lnTo>
                    <a:pt x="321" y="304"/>
                  </a:lnTo>
                  <a:lnTo>
                    <a:pt x="314" y="329"/>
                  </a:lnTo>
                  <a:lnTo>
                    <a:pt x="323" y="339"/>
                  </a:lnTo>
                  <a:lnTo>
                    <a:pt x="337" y="339"/>
                  </a:lnTo>
                  <a:lnTo>
                    <a:pt x="338" y="361"/>
                  </a:lnTo>
                  <a:lnTo>
                    <a:pt x="321" y="357"/>
                  </a:lnTo>
                  <a:lnTo>
                    <a:pt x="305" y="339"/>
                  </a:lnTo>
                  <a:lnTo>
                    <a:pt x="293" y="336"/>
                  </a:lnTo>
                  <a:lnTo>
                    <a:pt x="286" y="329"/>
                  </a:lnTo>
                  <a:lnTo>
                    <a:pt x="270" y="332"/>
                  </a:lnTo>
                  <a:lnTo>
                    <a:pt x="254" y="324"/>
                  </a:lnTo>
                  <a:lnTo>
                    <a:pt x="249" y="317"/>
                  </a:lnTo>
                  <a:lnTo>
                    <a:pt x="236" y="321"/>
                  </a:lnTo>
                  <a:lnTo>
                    <a:pt x="232" y="311"/>
                  </a:lnTo>
                  <a:lnTo>
                    <a:pt x="227" y="312"/>
                  </a:lnTo>
                  <a:lnTo>
                    <a:pt x="197" y="314"/>
                  </a:lnTo>
                  <a:lnTo>
                    <a:pt x="192" y="321"/>
                  </a:lnTo>
                  <a:lnTo>
                    <a:pt x="186" y="317"/>
                  </a:lnTo>
                  <a:lnTo>
                    <a:pt x="192" y="306"/>
                  </a:lnTo>
                  <a:lnTo>
                    <a:pt x="183" y="285"/>
                  </a:lnTo>
                  <a:lnTo>
                    <a:pt x="182" y="248"/>
                  </a:lnTo>
                  <a:lnTo>
                    <a:pt x="180" y="243"/>
                  </a:lnTo>
                  <a:lnTo>
                    <a:pt x="163" y="243"/>
                  </a:lnTo>
                  <a:lnTo>
                    <a:pt x="164" y="235"/>
                  </a:lnTo>
                  <a:lnTo>
                    <a:pt x="140" y="238"/>
                  </a:lnTo>
                  <a:lnTo>
                    <a:pt x="134" y="255"/>
                  </a:lnTo>
                  <a:lnTo>
                    <a:pt x="105" y="259"/>
                  </a:lnTo>
                  <a:lnTo>
                    <a:pt x="89" y="244"/>
                  </a:lnTo>
                  <a:lnTo>
                    <a:pt x="83" y="220"/>
                  </a:lnTo>
                  <a:lnTo>
                    <a:pt x="75" y="214"/>
                  </a:lnTo>
                  <a:lnTo>
                    <a:pt x="18" y="215"/>
                  </a:lnTo>
                  <a:lnTo>
                    <a:pt x="0" y="223"/>
                  </a:lnTo>
                  <a:lnTo>
                    <a:pt x="0" y="215"/>
                  </a:lnTo>
                  <a:lnTo>
                    <a:pt x="3" y="214"/>
                  </a:lnTo>
                  <a:lnTo>
                    <a:pt x="5" y="198"/>
                  </a:lnTo>
                  <a:lnTo>
                    <a:pt x="12" y="192"/>
                  </a:lnTo>
                  <a:lnTo>
                    <a:pt x="23" y="194"/>
                  </a:lnTo>
                  <a:lnTo>
                    <a:pt x="28" y="189"/>
                  </a:lnTo>
                  <a:lnTo>
                    <a:pt x="38" y="186"/>
                  </a:lnTo>
                  <a:lnTo>
                    <a:pt x="39" y="194"/>
                  </a:lnTo>
                  <a:lnTo>
                    <a:pt x="43" y="195"/>
                  </a:lnTo>
                  <a:lnTo>
                    <a:pt x="68" y="177"/>
                  </a:lnTo>
                  <a:lnTo>
                    <a:pt x="74" y="165"/>
                  </a:lnTo>
                  <a:lnTo>
                    <a:pt x="78" y="142"/>
                  </a:lnTo>
                  <a:lnTo>
                    <a:pt x="85" y="130"/>
                  </a:lnTo>
                  <a:lnTo>
                    <a:pt x="104" y="116"/>
                  </a:lnTo>
                  <a:lnTo>
                    <a:pt x="111" y="64"/>
                  </a:lnTo>
                  <a:lnTo>
                    <a:pt x="122" y="43"/>
                  </a:lnTo>
                  <a:lnTo>
                    <a:pt x="123" y="31"/>
                  </a:lnTo>
                  <a:lnTo>
                    <a:pt x="126" y="29"/>
                  </a:lnTo>
                  <a:lnTo>
                    <a:pt x="127" y="15"/>
                  </a:lnTo>
                  <a:lnTo>
                    <a:pt x="138" y="2"/>
                  </a:lnTo>
                  <a:lnTo>
                    <a:pt x="150" y="3"/>
                  </a:lnTo>
                  <a:lnTo>
                    <a:pt x="161" y="15"/>
                  </a:lnTo>
                  <a:lnTo>
                    <a:pt x="166" y="14"/>
                  </a:lnTo>
                  <a:lnTo>
                    <a:pt x="179" y="19"/>
                  </a:lnTo>
                  <a:lnTo>
                    <a:pt x="196" y="19"/>
                  </a:lnTo>
                  <a:lnTo>
                    <a:pt x="205" y="9"/>
                  </a:lnTo>
                  <a:lnTo>
                    <a:pt x="215" y="12"/>
                  </a:lnTo>
                  <a:lnTo>
                    <a:pt x="238" y="4"/>
                  </a:lnTo>
                  <a:lnTo>
                    <a:pt x="242" y="8"/>
                  </a:lnTo>
                  <a:lnTo>
                    <a:pt x="249" y="5"/>
                  </a:lnTo>
                  <a:lnTo>
                    <a:pt x="250" y="2"/>
                  </a:lnTo>
                  <a:lnTo>
                    <a:pt x="271" y="0"/>
                  </a:lnTo>
                  <a:lnTo>
                    <a:pt x="276" y="5"/>
                  </a:lnTo>
                  <a:lnTo>
                    <a:pt x="279" y="3"/>
                  </a:lnTo>
                  <a:lnTo>
                    <a:pt x="282" y="5"/>
                  </a:lnTo>
                  <a:lnTo>
                    <a:pt x="286" y="2"/>
                  </a:lnTo>
                  <a:lnTo>
                    <a:pt x="295" y="3"/>
                  </a:lnTo>
                  <a:lnTo>
                    <a:pt x="305" y="15"/>
                  </a:lnTo>
                  <a:lnTo>
                    <a:pt x="314" y="19"/>
                  </a:lnTo>
                  <a:lnTo>
                    <a:pt x="319" y="15"/>
                  </a:lnTo>
                  <a:lnTo>
                    <a:pt x="331" y="17"/>
                  </a:lnTo>
                  <a:lnTo>
                    <a:pt x="337" y="13"/>
                  </a:lnTo>
                  <a:lnTo>
                    <a:pt x="360" y="32"/>
                  </a:lnTo>
                  <a:lnTo>
                    <a:pt x="359" y="51"/>
                  </a:lnTo>
                  <a:lnTo>
                    <a:pt x="368" y="59"/>
                  </a:lnTo>
                  <a:lnTo>
                    <a:pt x="353" y="73"/>
                  </a:lnTo>
                  <a:lnTo>
                    <a:pt x="353" y="79"/>
                  </a:lnTo>
                  <a:close/>
                </a:path>
              </a:pathLst>
            </a:custGeom>
            <a:solidFill>
              <a:srgbClr val="CBCBCB"/>
            </a:solidFill>
            <a:ln w="6350" cmpd="sng">
              <a:solidFill>
                <a:schemeClr val="bg1"/>
              </a:solidFill>
              <a:round/>
              <a:headEnd/>
              <a:tailEnd/>
            </a:ln>
          </p:spPr>
          <p:txBody>
            <a:bodyPr/>
            <a:lstStyle/>
            <a:p>
              <a:endParaRPr lang="en-GB" dirty="0"/>
            </a:p>
          </p:txBody>
        </p:sp>
        <p:sp>
          <p:nvSpPr>
            <p:cNvPr id="223" name="Freeform 1004">
              <a:extLst>
                <a:ext uri="{FF2B5EF4-FFF2-40B4-BE49-F238E27FC236}">
                  <a16:creationId xmlns:a16="http://schemas.microsoft.com/office/drawing/2014/main" xmlns="" id="{729C0236-3678-0845-811C-AB66C8F52646}"/>
                </a:ext>
              </a:extLst>
            </p:cNvPr>
            <p:cNvSpPr>
              <a:spLocks/>
            </p:cNvSpPr>
            <p:nvPr/>
          </p:nvSpPr>
          <p:spPr bwMode="gray">
            <a:xfrm>
              <a:off x="4846108" y="3894477"/>
              <a:ext cx="311766" cy="316430"/>
            </a:xfrm>
            <a:custGeom>
              <a:avLst/>
              <a:gdLst>
                <a:gd name="T0" fmla="*/ 83 w 103"/>
                <a:gd name="T1" fmla="*/ 73 h 104"/>
                <a:gd name="T2" fmla="*/ 100 w 103"/>
                <a:gd name="T3" fmla="*/ 49 h 104"/>
                <a:gd name="T4" fmla="*/ 103 w 103"/>
                <a:gd name="T5" fmla="*/ 38 h 104"/>
                <a:gd name="T6" fmla="*/ 100 w 103"/>
                <a:gd name="T7" fmla="*/ 24 h 104"/>
                <a:gd name="T8" fmla="*/ 93 w 103"/>
                <a:gd name="T9" fmla="*/ 18 h 104"/>
                <a:gd name="T10" fmla="*/ 88 w 103"/>
                <a:gd name="T11" fmla="*/ 2 h 104"/>
                <a:gd name="T12" fmla="*/ 81 w 103"/>
                <a:gd name="T13" fmla="*/ 0 h 104"/>
                <a:gd name="T14" fmla="*/ 71 w 103"/>
                <a:gd name="T15" fmla="*/ 5 h 104"/>
                <a:gd name="T16" fmla="*/ 22 w 103"/>
                <a:gd name="T17" fmla="*/ 8 h 104"/>
                <a:gd name="T18" fmla="*/ 21 w 103"/>
                <a:gd name="T19" fmla="*/ 27 h 104"/>
                <a:gd name="T20" fmla="*/ 30 w 103"/>
                <a:gd name="T21" fmla="*/ 35 h 104"/>
                <a:gd name="T22" fmla="*/ 30 w 103"/>
                <a:gd name="T23" fmla="*/ 47 h 104"/>
                <a:gd name="T24" fmla="*/ 18 w 103"/>
                <a:gd name="T25" fmla="*/ 57 h 104"/>
                <a:gd name="T26" fmla="*/ 15 w 103"/>
                <a:gd name="T27" fmla="*/ 55 h 104"/>
                <a:gd name="T28" fmla="*/ 3 w 103"/>
                <a:gd name="T29" fmla="*/ 69 h 104"/>
                <a:gd name="T30" fmla="*/ 0 w 103"/>
                <a:gd name="T31" fmla="*/ 103 h 104"/>
                <a:gd name="T32" fmla="*/ 7 w 103"/>
                <a:gd name="T33" fmla="*/ 104 h 104"/>
                <a:gd name="T34" fmla="*/ 14 w 103"/>
                <a:gd name="T35" fmla="*/ 98 h 104"/>
                <a:gd name="T36" fmla="*/ 40 w 103"/>
                <a:gd name="T37" fmla="*/ 97 h 104"/>
                <a:gd name="T38" fmla="*/ 42 w 103"/>
                <a:gd name="T39" fmla="*/ 81 h 104"/>
                <a:gd name="T40" fmla="*/ 56 w 103"/>
                <a:gd name="T41" fmla="*/ 74 h 104"/>
                <a:gd name="T42" fmla="*/ 65 w 103"/>
                <a:gd name="T43" fmla="*/ 77 h 104"/>
                <a:gd name="T44" fmla="*/ 68 w 103"/>
                <a:gd name="T45" fmla="*/ 71 h 104"/>
                <a:gd name="T46" fmla="*/ 83 w 103"/>
                <a:gd name="T47" fmla="*/ 73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 h="104">
                  <a:moveTo>
                    <a:pt x="83" y="73"/>
                  </a:moveTo>
                  <a:lnTo>
                    <a:pt x="100" y="49"/>
                  </a:lnTo>
                  <a:lnTo>
                    <a:pt x="103" y="38"/>
                  </a:lnTo>
                  <a:lnTo>
                    <a:pt x="100" y="24"/>
                  </a:lnTo>
                  <a:lnTo>
                    <a:pt x="93" y="18"/>
                  </a:lnTo>
                  <a:lnTo>
                    <a:pt x="88" y="2"/>
                  </a:lnTo>
                  <a:lnTo>
                    <a:pt x="81" y="0"/>
                  </a:lnTo>
                  <a:lnTo>
                    <a:pt x="71" y="5"/>
                  </a:lnTo>
                  <a:lnTo>
                    <a:pt x="22" y="8"/>
                  </a:lnTo>
                  <a:lnTo>
                    <a:pt x="21" y="27"/>
                  </a:lnTo>
                  <a:lnTo>
                    <a:pt x="30" y="35"/>
                  </a:lnTo>
                  <a:lnTo>
                    <a:pt x="30" y="47"/>
                  </a:lnTo>
                  <a:lnTo>
                    <a:pt x="18" y="57"/>
                  </a:lnTo>
                  <a:lnTo>
                    <a:pt x="15" y="55"/>
                  </a:lnTo>
                  <a:lnTo>
                    <a:pt x="3" y="69"/>
                  </a:lnTo>
                  <a:lnTo>
                    <a:pt x="0" y="103"/>
                  </a:lnTo>
                  <a:lnTo>
                    <a:pt x="7" y="104"/>
                  </a:lnTo>
                  <a:lnTo>
                    <a:pt x="14" y="98"/>
                  </a:lnTo>
                  <a:lnTo>
                    <a:pt x="40" y="97"/>
                  </a:lnTo>
                  <a:lnTo>
                    <a:pt x="42" y="81"/>
                  </a:lnTo>
                  <a:lnTo>
                    <a:pt x="56" y="74"/>
                  </a:lnTo>
                  <a:lnTo>
                    <a:pt x="65" y="77"/>
                  </a:lnTo>
                  <a:lnTo>
                    <a:pt x="68" y="71"/>
                  </a:lnTo>
                  <a:lnTo>
                    <a:pt x="83" y="73"/>
                  </a:lnTo>
                  <a:close/>
                </a:path>
              </a:pathLst>
            </a:custGeom>
            <a:solidFill>
              <a:srgbClr val="CBCBCB"/>
            </a:solidFill>
            <a:ln w="6350" cmpd="sng">
              <a:solidFill>
                <a:schemeClr val="bg1"/>
              </a:solidFill>
              <a:round/>
              <a:headEnd/>
              <a:tailEnd/>
            </a:ln>
          </p:spPr>
          <p:txBody>
            <a:bodyPr/>
            <a:lstStyle/>
            <a:p>
              <a:endParaRPr lang="en-GB" dirty="0"/>
            </a:p>
          </p:txBody>
        </p:sp>
        <p:sp>
          <p:nvSpPr>
            <p:cNvPr id="224" name="Freeform 1005">
              <a:extLst>
                <a:ext uri="{FF2B5EF4-FFF2-40B4-BE49-F238E27FC236}">
                  <a16:creationId xmlns:a16="http://schemas.microsoft.com/office/drawing/2014/main" xmlns="" id="{CF5F8ABB-BA56-E04E-A308-0EF40354401F}"/>
                </a:ext>
              </a:extLst>
            </p:cNvPr>
            <p:cNvSpPr>
              <a:spLocks/>
            </p:cNvSpPr>
            <p:nvPr/>
          </p:nvSpPr>
          <p:spPr bwMode="gray">
            <a:xfrm>
              <a:off x="5024694" y="4685553"/>
              <a:ext cx="184639" cy="462477"/>
            </a:xfrm>
            <a:custGeom>
              <a:avLst/>
              <a:gdLst>
                <a:gd name="T0" fmla="*/ 7 w 61"/>
                <a:gd name="T1" fmla="*/ 91 h 152"/>
                <a:gd name="T2" fmla="*/ 15 w 61"/>
                <a:gd name="T3" fmla="*/ 102 h 152"/>
                <a:gd name="T4" fmla="*/ 30 w 61"/>
                <a:gd name="T5" fmla="*/ 99 h 152"/>
                <a:gd name="T6" fmla="*/ 32 w 61"/>
                <a:gd name="T7" fmla="*/ 102 h 152"/>
                <a:gd name="T8" fmla="*/ 35 w 61"/>
                <a:gd name="T9" fmla="*/ 116 h 152"/>
                <a:gd name="T10" fmla="*/ 29 w 61"/>
                <a:gd name="T11" fmla="*/ 129 h 152"/>
                <a:gd name="T12" fmla="*/ 32 w 61"/>
                <a:gd name="T13" fmla="*/ 135 h 152"/>
                <a:gd name="T14" fmla="*/ 46 w 61"/>
                <a:gd name="T15" fmla="*/ 147 h 152"/>
                <a:gd name="T16" fmla="*/ 45 w 61"/>
                <a:gd name="T17" fmla="*/ 152 h 152"/>
                <a:gd name="T18" fmla="*/ 49 w 61"/>
                <a:gd name="T19" fmla="*/ 152 h 152"/>
                <a:gd name="T20" fmla="*/ 48 w 61"/>
                <a:gd name="T21" fmla="*/ 141 h 152"/>
                <a:gd name="T22" fmla="*/ 49 w 61"/>
                <a:gd name="T23" fmla="*/ 135 h 152"/>
                <a:gd name="T24" fmla="*/ 59 w 61"/>
                <a:gd name="T25" fmla="*/ 129 h 152"/>
                <a:gd name="T26" fmla="*/ 61 w 61"/>
                <a:gd name="T27" fmla="*/ 108 h 152"/>
                <a:gd name="T28" fmla="*/ 40 w 61"/>
                <a:gd name="T29" fmla="*/ 81 h 152"/>
                <a:gd name="T30" fmla="*/ 48 w 61"/>
                <a:gd name="T31" fmla="*/ 98 h 152"/>
                <a:gd name="T32" fmla="*/ 40 w 61"/>
                <a:gd name="T33" fmla="*/ 92 h 152"/>
                <a:gd name="T34" fmla="*/ 35 w 61"/>
                <a:gd name="T35" fmla="*/ 94 h 152"/>
                <a:gd name="T36" fmla="*/ 34 w 61"/>
                <a:gd name="T37" fmla="*/ 86 h 152"/>
                <a:gd name="T38" fmla="*/ 22 w 61"/>
                <a:gd name="T39" fmla="*/ 58 h 152"/>
                <a:gd name="T40" fmla="*/ 28 w 61"/>
                <a:gd name="T41" fmla="*/ 45 h 152"/>
                <a:gd name="T42" fmla="*/ 28 w 61"/>
                <a:gd name="T43" fmla="*/ 20 h 152"/>
                <a:gd name="T44" fmla="*/ 21 w 61"/>
                <a:gd name="T45" fmla="*/ 11 h 152"/>
                <a:gd name="T46" fmla="*/ 22 w 61"/>
                <a:gd name="T47" fmla="*/ 4 h 152"/>
                <a:gd name="T48" fmla="*/ 14 w 61"/>
                <a:gd name="T49" fmla="*/ 5 h 152"/>
                <a:gd name="T50" fmla="*/ 5 w 61"/>
                <a:gd name="T51" fmla="*/ 0 h 152"/>
                <a:gd name="T52" fmla="*/ 16 w 61"/>
                <a:gd name="T53" fmla="*/ 24 h 152"/>
                <a:gd name="T54" fmla="*/ 11 w 61"/>
                <a:gd name="T55" fmla="*/ 29 h 152"/>
                <a:gd name="T56" fmla="*/ 9 w 61"/>
                <a:gd name="T57" fmla="*/ 42 h 152"/>
                <a:gd name="T58" fmla="*/ 9 w 61"/>
                <a:gd name="T59" fmla="*/ 55 h 152"/>
                <a:gd name="T60" fmla="*/ 12 w 61"/>
                <a:gd name="T61" fmla="*/ 60 h 152"/>
                <a:gd name="T62" fmla="*/ 6 w 61"/>
                <a:gd name="T63" fmla="*/ 65 h 152"/>
                <a:gd name="T64" fmla="*/ 0 w 61"/>
                <a:gd name="T65" fmla="*/ 83 h 152"/>
                <a:gd name="T66" fmla="*/ 7 w 61"/>
                <a:gd name="T67" fmla="*/ 91 h 1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 h="152">
                  <a:moveTo>
                    <a:pt x="7" y="91"/>
                  </a:moveTo>
                  <a:lnTo>
                    <a:pt x="15" y="102"/>
                  </a:lnTo>
                  <a:lnTo>
                    <a:pt x="30" y="99"/>
                  </a:lnTo>
                  <a:lnTo>
                    <a:pt x="32" y="102"/>
                  </a:lnTo>
                  <a:lnTo>
                    <a:pt x="35" y="116"/>
                  </a:lnTo>
                  <a:lnTo>
                    <a:pt x="29" y="129"/>
                  </a:lnTo>
                  <a:lnTo>
                    <a:pt x="32" y="135"/>
                  </a:lnTo>
                  <a:lnTo>
                    <a:pt x="46" y="147"/>
                  </a:lnTo>
                  <a:lnTo>
                    <a:pt x="45" y="152"/>
                  </a:lnTo>
                  <a:lnTo>
                    <a:pt x="49" y="152"/>
                  </a:lnTo>
                  <a:lnTo>
                    <a:pt x="48" y="141"/>
                  </a:lnTo>
                  <a:lnTo>
                    <a:pt x="49" y="135"/>
                  </a:lnTo>
                  <a:lnTo>
                    <a:pt x="59" y="129"/>
                  </a:lnTo>
                  <a:lnTo>
                    <a:pt x="61" y="108"/>
                  </a:lnTo>
                  <a:lnTo>
                    <a:pt x="40" y="81"/>
                  </a:lnTo>
                  <a:lnTo>
                    <a:pt x="48" y="98"/>
                  </a:lnTo>
                  <a:lnTo>
                    <a:pt x="40" y="92"/>
                  </a:lnTo>
                  <a:lnTo>
                    <a:pt x="35" y="94"/>
                  </a:lnTo>
                  <a:lnTo>
                    <a:pt x="34" y="86"/>
                  </a:lnTo>
                  <a:lnTo>
                    <a:pt x="22" y="58"/>
                  </a:lnTo>
                  <a:lnTo>
                    <a:pt x="28" y="45"/>
                  </a:lnTo>
                  <a:lnTo>
                    <a:pt x="28" y="20"/>
                  </a:lnTo>
                  <a:lnTo>
                    <a:pt x="21" y="11"/>
                  </a:lnTo>
                  <a:lnTo>
                    <a:pt x="22" y="4"/>
                  </a:lnTo>
                  <a:lnTo>
                    <a:pt x="14" y="5"/>
                  </a:lnTo>
                  <a:lnTo>
                    <a:pt x="5" y="0"/>
                  </a:lnTo>
                  <a:lnTo>
                    <a:pt x="16" y="24"/>
                  </a:lnTo>
                  <a:lnTo>
                    <a:pt x="11" y="29"/>
                  </a:lnTo>
                  <a:lnTo>
                    <a:pt x="9" y="42"/>
                  </a:lnTo>
                  <a:lnTo>
                    <a:pt x="9" y="55"/>
                  </a:lnTo>
                  <a:lnTo>
                    <a:pt x="12" y="60"/>
                  </a:lnTo>
                  <a:lnTo>
                    <a:pt x="6" y="65"/>
                  </a:lnTo>
                  <a:lnTo>
                    <a:pt x="0" y="83"/>
                  </a:lnTo>
                  <a:lnTo>
                    <a:pt x="7" y="91"/>
                  </a:lnTo>
                  <a:close/>
                </a:path>
              </a:pathLst>
            </a:custGeom>
            <a:solidFill>
              <a:srgbClr val="CBCBCB"/>
            </a:solidFill>
            <a:ln w="6350" cmpd="sng">
              <a:solidFill>
                <a:schemeClr val="bg1"/>
              </a:solidFill>
              <a:round/>
              <a:headEnd/>
              <a:tailEnd/>
            </a:ln>
          </p:spPr>
          <p:txBody>
            <a:bodyPr/>
            <a:lstStyle/>
            <a:p>
              <a:endParaRPr lang="en-GB" dirty="0"/>
            </a:p>
          </p:txBody>
        </p:sp>
        <p:sp>
          <p:nvSpPr>
            <p:cNvPr id="225" name="Freeform 1006">
              <a:extLst>
                <a:ext uri="{FF2B5EF4-FFF2-40B4-BE49-F238E27FC236}">
                  <a16:creationId xmlns:a16="http://schemas.microsoft.com/office/drawing/2014/main" xmlns="" id="{B46FE8BD-C72E-A646-B77B-54C973AF554E}"/>
                </a:ext>
              </a:extLst>
            </p:cNvPr>
            <p:cNvSpPr>
              <a:spLocks/>
            </p:cNvSpPr>
            <p:nvPr/>
          </p:nvSpPr>
          <p:spPr bwMode="gray">
            <a:xfrm>
              <a:off x="4861244" y="4746412"/>
              <a:ext cx="626562" cy="1013188"/>
            </a:xfrm>
            <a:custGeom>
              <a:avLst/>
              <a:gdLst>
                <a:gd name="T0" fmla="*/ 207 w 207"/>
                <a:gd name="T1" fmla="*/ 10 h 333"/>
                <a:gd name="T2" fmla="*/ 200 w 207"/>
                <a:gd name="T3" fmla="*/ 49 h 333"/>
                <a:gd name="T4" fmla="*/ 203 w 207"/>
                <a:gd name="T5" fmla="*/ 74 h 333"/>
                <a:gd name="T6" fmla="*/ 200 w 207"/>
                <a:gd name="T7" fmla="*/ 94 h 333"/>
                <a:gd name="T8" fmla="*/ 202 w 207"/>
                <a:gd name="T9" fmla="*/ 102 h 333"/>
                <a:gd name="T10" fmla="*/ 186 w 207"/>
                <a:gd name="T11" fmla="*/ 120 h 333"/>
                <a:gd name="T12" fmla="*/ 142 w 207"/>
                <a:gd name="T13" fmla="*/ 142 h 333"/>
                <a:gd name="T14" fmla="*/ 127 w 207"/>
                <a:gd name="T15" fmla="*/ 158 h 333"/>
                <a:gd name="T16" fmla="*/ 116 w 207"/>
                <a:gd name="T17" fmla="*/ 165 h 333"/>
                <a:gd name="T18" fmla="*/ 89 w 207"/>
                <a:gd name="T19" fmla="*/ 190 h 333"/>
                <a:gd name="T20" fmla="*/ 95 w 207"/>
                <a:gd name="T21" fmla="*/ 210 h 333"/>
                <a:gd name="T22" fmla="*/ 105 w 207"/>
                <a:gd name="T23" fmla="*/ 236 h 333"/>
                <a:gd name="T24" fmla="*/ 100 w 207"/>
                <a:gd name="T25" fmla="*/ 279 h 333"/>
                <a:gd name="T26" fmla="*/ 103 w 207"/>
                <a:gd name="T27" fmla="*/ 279 h 333"/>
                <a:gd name="T28" fmla="*/ 54 w 207"/>
                <a:gd name="T29" fmla="*/ 308 h 333"/>
                <a:gd name="T30" fmla="*/ 53 w 207"/>
                <a:gd name="T31" fmla="*/ 324 h 333"/>
                <a:gd name="T32" fmla="*/ 55 w 207"/>
                <a:gd name="T33" fmla="*/ 333 h 333"/>
                <a:gd name="T34" fmla="*/ 37 w 207"/>
                <a:gd name="T35" fmla="*/ 313 h 333"/>
                <a:gd name="T36" fmla="*/ 29 w 207"/>
                <a:gd name="T37" fmla="*/ 245 h 333"/>
                <a:gd name="T38" fmla="*/ 40 w 207"/>
                <a:gd name="T39" fmla="*/ 226 h 333"/>
                <a:gd name="T40" fmla="*/ 51 w 207"/>
                <a:gd name="T41" fmla="*/ 170 h 333"/>
                <a:gd name="T42" fmla="*/ 57 w 207"/>
                <a:gd name="T43" fmla="*/ 140 h 333"/>
                <a:gd name="T44" fmla="*/ 25 w 207"/>
                <a:gd name="T45" fmla="*/ 111 h 333"/>
                <a:gd name="T46" fmla="*/ 5 w 207"/>
                <a:gd name="T47" fmla="*/ 103 h 333"/>
                <a:gd name="T48" fmla="*/ 61 w 207"/>
                <a:gd name="T49" fmla="*/ 71 h 333"/>
                <a:gd name="T50" fmla="*/ 84 w 207"/>
                <a:gd name="T51" fmla="*/ 79 h 333"/>
                <a:gd name="T52" fmla="*/ 89 w 207"/>
                <a:gd name="T53" fmla="*/ 96 h 333"/>
                <a:gd name="T54" fmla="*/ 86 w 207"/>
                <a:gd name="T55" fmla="*/ 115 h 333"/>
                <a:gd name="T56" fmla="*/ 99 w 207"/>
                <a:gd name="T57" fmla="*/ 132 h 333"/>
                <a:gd name="T58" fmla="*/ 102 w 207"/>
                <a:gd name="T59" fmla="*/ 121 h 333"/>
                <a:gd name="T60" fmla="*/ 113 w 207"/>
                <a:gd name="T61" fmla="*/ 109 h 333"/>
                <a:gd name="T62" fmla="*/ 94 w 207"/>
                <a:gd name="T63" fmla="*/ 61 h 333"/>
                <a:gd name="T64" fmla="*/ 96 w 207"/>
                <a:gd name="T65" fmla="*/ 22 h 333"/>
                <a:gd name="T66" fmla="*/ 124 w 207"/>
                <a:gd name="T67" fmla="*/ 25 h 333"/>
                <a:gd name="T68" fmla="*/ 162 w 207"/>
                <a:gd name="T69" fmla="*/ 15 h 333"/>
                <a:gd name="T70" fmla="*/ 193 w 207"/>
                <a:gd name="T71" fmla="*/ 10 h 333"/>
                <a:gd name="T72" fmla="*/ 203 w 207"/>
                <a:gd name="T73" fmla="*/ 0 h 33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07" h="333">
                  <a:moveTo>
                    <a:pt x="203" y="0"/>
                  </a:moveTo>
                  <a:lnTo>
                    <a:pt x="207" y="10"/>
                  </a:lnTo>
                  <a:lnTo>
                    <a:pt x="200" y="27"/>
                  </a:lnTo>
                  <a:lnTo>
                    <a:pt x="200" y="49"/>
                  </a:lnTo>
                  <a:lnTo>
                    <a:pt x="201" y="74"/>
                  </a:lnTo>
                  <a:lnTo>
                    <a:pt x="203" y="74"/>
                  </a:lnTo>
                  <a:lnTo>
                    <a:pt x="206" y="84"/>
                  </a:lnTo>
                  <a:lnTo>
                    <a:pt x="200" y="94"/>
                  </a:lnTo>
                  <a:lnTo>
                    <a:pt x="203" y="96"/>
                  </a:lnTo>
                  <a:lnTo>
                    <a:pt x="202" y="102"/>
                  </a:lnTo>
                  <a:lnTo>
                    <a:pt x="186" y="116"/>
                  </a:lnTo>
                  <a:lnTo>
                    <a:pt x="186" y="120"/>
                  </a:lnTo>
                  <a:lnTo>
                    <a:pt x="173" y="131"/>
                  </a:lnTo>
                  <a:lnTo>
                    <a:pt x="142" y="142"/>
                  </a:lnTo>
                  <a:lnTo>
                    <a:pt x="124" y="156"/>
                  </a:lnTo>
                  <a:lnTo>
                    <a:pt x="127" y="158"/>
                  </a:lnTo>
                  <a:lnTo>
                    <a:pt x="119" y="170"/>
                  </a:lnTo>
                  <a:lnTo>
                    <a:pt x="116" y="165"/>
                  </a:lnTo>
                  <a:lnTo>
                    <a:pt x="114" y="170"/>
                  </a:lnTo>
                  <a:lnTo>
                    <a:pt x="89" y="190"/>
                  </a:lnTo>
                  <a:lnTo>
                    <a:pt x="89" y="204"/>
                  </a:lnTo>
                  <a:lnTo>
                    <a:pt x="95" y="210"/>
                  </a:lnTo>
                  <a:lnTo>
                    <a:pt x="103" y="238"/>
                  </a:lnTo>
                  <a:lnTo>
                    <a:pt x="105" y="236"/>
                  </a:lnTo>
                  <a:lnTo>
                    <a:pt x="100" y="275"/>
                  </a:lnTo>
                  <a:lnTo>
                    <a:pt x="100" y="279"/>
                  </a:lnTo>
                  <a:lnTo>
                    <a:pt x="104" y="272"/>
                  </a:lnTo>
                  <a:lnTo>
                    <a:pt x="103" y="279"/>
                  </a:lnTo>
                  <a:lnTo>
                    <a:pt x="90" y="291"/>
                  </a:lnTo>
                  <a:lnTo>
                    <a:pt x="54" y="308"/>
                  </a:lnTo>
                  <a:lnTo>
                    <a:pt x="47" y="318"/>
                  </a:lnTo>
                  <a:lnTo>
                    <a:pt x="53" y="324"/>
                  </a:lnTo>
                  <a:lnTo>
                    <a:pt x="55" y="319"/>
                  </a:lnTo>
                  <a:lnTo>
                    <a:pt x="55" y="333"/>
                  </a:lnTo>
                  <a:lnTo>
                    <a:pt x="39" y="333"/>
                  </a:lnTo>
                  <a:lnTo>
                    <a:pt x="37" y="313"/>
                  </a:lnTo>
                  <a:lnTo>
                    <a:pt x="36" y="280"/>
                  </a:lnTo>
                  <a:lnTo>
                    <a:pt x="29" y="245"/>
                  </a:lnTo>
                  <a:lnTo>
                    <a:pt x="31" y="235"/>
                  </a:lnTo>
                  <a:lnTo>
                    <a:pt x="40" y="226"/>
                  </a:lnTo>
                  <a:lnTo>
                    <a:pt x="55" y="191"/>
                  </a:lnTo>
                  <a:lnTo>
                    <a:pt x="51" y="170"/>
                  </a:lnTo>
                  <a:lnTo>
                    <a:pt x="57" y="156"/>
                  </a:lnTo>
                  <a:lnTo>
                    <a:pt x="57" y="140"/>
                  </a:lnTo>
                  <a:lnTo>
                    <a:pt x="51" y="120"/>
                  </a:lnTo>
                  <a:lnTo>
                    <a:pt x="25" y="111"/>
                  </a:lnTo>
                  <a:lnTo>
                    <a:pt x="5" y="109"/>
                  </a:lnTo>
                  <a:lnTo>
                    <a:pt x="5" y="103"/>
                  </a:lnTo>
                  <a:lnTo>
                    <a:pt x="0" y="92"/>
                  </a:lnTo>
                  <a:lnTo>
                    <a:pt x="61" y="71"/>
                  </a:lnTo>
                  <a:lnTo>
                    <a:pt x="69" y="82"/>
                  </a:lnTo>
                  <a:lnTo>
                    <a:pt x="84" y="79"/>
                  </a:lnTo>
                  <a:lnTo>
                    <a:pt x="86" y="82"/>
                  </a:lnTo>
                  <a:lnTo>
                    <a:pt x="89" y="96"/>
                  </a:lnTo>
                  <a:lnTo>
                    <a:pt x="83" y="109"/>
                  </a:lnTo>
                  <a:lnTo>
                    <a:pt x="86" y="115"/>
                  </a:lnTo>
                  <a:lnTo>
                    <a:pt x="100" y="127"/>
                  </a:lnTo>
                  <a:lnTo>
                    <a:pt x="99" y="132"/>
                  </a:lnTo>
                  <a:lnTo>
                    <a:pt x="103" y="132"/>
                  </a:lnTo>
                  <a:lnTo>
                    <a:pt x="102" y="121"/>
                  </a:lnTo>
                  <a:lnTo>
                    <a:pt x="103" y="115"/>
                  </a:lnTo>
                  <a:lnTo>
                    <a:pt x="113" y="109"/>
                  </a:lnTo>
                  <a:lnTo>
                    <a:pt x="115" y="88"/>
                  </a:lnTo>
                  <a:lnTo>
                    <a:pt x="94" y="61"/>
                  </a:lnTo>
                  <a:lnTo>
                    <a:pt x="90" y="39"/>
                  </a:lnTo>
                  <a:lnTo>
                    <a:pt x="96" y="22"/>
                  </a:lnTo>
                  <a:lnTo>
                    <a:pt x="116" y="20"/>
                  </a:lnTo>
                  <a:lnTo>
                    <a:pt x="124" y="25"/>
                  </a:lnTo>
                  <a:lnTo>
                    <a:pt x="148" y="22"/>
                  </a:lnTo>
                  <a:lnTo>
                    <a:pt x="162" y="15"/>
                  </a:lnTo>
                  <a:lnTo>
                    <a:pt x="173" y="18"/>
                  </a:lnTo>
                  <a:lnTo>
                    <a:pt x="193" y="10"/>
                  </a:lnTo>
                  <a:lnTo>
                    <a:pt x="203" y="2"/>
                  </a:lnTo>
                  <a:lnTo>
                    <a:pt x="203" y="0"/>
                  </a:lnTo>
                  <a:close/>
                </a:path>
              </a:pathLst>
            </a:custGeom>
            <a:solidFill>
              <a:srgbClr val="CBCBCB"/>
            </a:solidFill>
            <a:ln w="6350" cmpd="sng">
              <a:solidFill>
                <a:schemeClr val="bg1"/>
              </a:solidFill>
              <a:round/>
              <a:headEnd/>
              <a:tailEnd/>
            </a:ln>
          </p:spPr>
          <p:txBody>
            <a:bodyPr/>
            <a:lstStyle/>
            <a:p>
              <a:endParaRPr lang="en-GB" dirty="0"/>
            </a:p>
          </p:txBody>
        </p:sp>
        <p:grpSp>
          <p:nvGrpSpPr>
            <p:cNvPr id="226" name="Group 1007">
              <a:extLst>
                <a:ext uri="{FF2B5EF4-FFF2-40B4-BE49-F238E27FC236}">
                  <a16:creationId xmlns:a16="http://schemas.microsoft.com/office/drawing/2014/main" xmlns="" id="{D9B43AE6-2336-314A-AAE4-E0437826AAD3}"/>
                </a:ext>
              </a:extLst>
            </p:cNvPr>
            <p:cNvGrpSpPr>
              <a:grpSpLocks/>
            </p:cNvGrpSpPr>
            <p:nvPr/>
          </p:nvGrpSpPr>
          <p:grpSpPr bwMode="gray">
            <a:xfrm>
              <a:off x="4843080" y="4189612"/>
              <a:ext cx="632613" cy="632865"/>
              <a:chOff x="5152" y="4231"/>
              <a:chExt cx="209" cy="208"/>
            </a:xfrm>
            <a:solidFill>
              <a:srgbClr val="CBCBCB"/>
            </a:solidFill>
          </p:grpSpPr>
          <p:sp>
            <p:nvSpPr>
              <p:cNvPr id="237" name="Freeform 1008">
                <a:extLst>
                  <a:ext uri="{FF2B5EF4-FFF2-40B4-BE49-F238E27FC236}">
                    <a16:creationId xmlns:a16="http://schemas.microsoft.com/office/drawing/2014/main" xmlns="" id="{6769A88E-2195-6143-85D2-E8E2083489C4}"/>
                  </a:ext>
                </a:extLst>
              </p:cNvPr>
              <p:cNvSpPr>
                <a:spLocks/>
              </p:cNvSpPr>
              <p:nvPr/>
            </p:nvSpPr>
            <p:spPr bwMode="gray">
              <a:xfrm>
                <a:off x="5152" y="4231"/>
                <a:ext cx="209" cy="208"/>
              </a:xfrm>
              <a:custGeom>
                <a:avLst/>
                <a:gdLst>
                  <a:gd name="T0" fmla="*/ 102 w 209"/>
                  <a:gd name="T1" fmla="*/ 205 h 208"/>
                  <a:gd name="T2" fmla="*/ 122 w 209"/>
                  <a:gd name="T3" fmla="*/ 203 h 208"/>
                  <a:gd name="T4" fmla="*/ 130 w 209"/>
                  <a:gd name="T5" fmla="*/ 208 h 208"/>
                  <a:gd name="T6" fmla="*/ 154 w 209"/>
                  <a:gd name="T7" fmla="*/ 205 h 208"/>
                  <a:gd name="T8" fmla="*/ 168 w 209"/>
                  <a:gd name="T9" fmla="*/ 198 h 208"/>
                  <a:gd name="T10" fmla="*/ 179 w 209"/>
                  <a:gd name="T11" fmla="*/ 201 h 208"/>
                  <a:gd name="T12" fmla="*/ 199 w 209"/>
                  <a:gd name="T13" fmla="*/ 193 h 208"/>
                  <a:gd name="T14" fmla="*/ 209 w 209"/>
                  <a:gd name="T15" fmla="*/ 185 h 208"/>
                  <a:gd name="T16" fmla="*/ 209 w 209"/>
                  <a:gd name="T17" fmla="*/ 183 h 208"/>
                  <a:gd name="T18" fmla="*/ 198 w 209"/>
                  <a:gd name="T19" fmla="*/ 176 h 208"/>
                  <a:gd name="T20" fmla="*/ 189 w 209"/>
                  <a:gd name="T21" fmla="*/ 153 h 208"/>
                  <a:gd name="T22" fmla="*/ 186 w 209"/>
                  <a:gd name="T23" fmla="*/ 142 h 208"/>
                  <a:gd name="T24" fmla="*/ 192 w 209"/>
                  <a:gd name="T25" fmla="*/ 118 h 208"/>
                  <a:gd name="T26" fmla="*/ 179 w 209"/>
                  <a:gd name="T27" fmla="*/ 103 h 208"/>
                  <a:gd name="T28" fmla="*/ 187 w 209"/>
                  <a:gd name="T29" fmla="*/ 71 h 208"/>
                  <a:gd name="T30" fmla="*/ 160 w 209"/>
                  <a:gd name="T31" fmla="*/ 54 h 208"/>
                  <a:gd name="T32" fmla="*/ 155 w 209"/>
                  <a:gd name="T33" fmla="*/ 39 h 208"/>
                  <a:gd name="T34" fmla="*/ 88 w 209"/>
                  <a:gd name="T35" fmla="*/ 0 h 208"/>
                  <a:gd name="T36" fmla="*/ 70 w 209"/>
                  <a:gd name="T37" fmla="*/ 20 h 208"/>
                  <a:gd name="T38" fmla="*/ 79 w 209"/>
                  <a:gd name="T39" fmla="*/ 24 h 208"/>
                  <a:gd name="T40" fmla="*/ 66 w 209"/>
                  <a:gd name="T41" fmla="*/ 29 h 208"/>
                  <a:gd name="T42" fmla="*/ 62 w 209"/>
                  <a:gd name="T43" fmla="*/ 36 h 208"/>
                  <a:gd name="T44" fmla="*/ 61 w 209"/>
                  <a:gd name="T45" fmla="*/ 30 h 208"/>
                  <a:gd name="T46" fmla="*/ 57 w 209"/>
                  <a:gd name="T47" fmla="*/ 31 h 208"/>
                  <a:gd name="T48" fmla="*/ 50 w 209"/>
                  <a:gd name="T49" fmla="*/ 24 h 208"/>
                  <a:gd name="T50" fmla="*/ 49 w 209"/>
                  <a:gd name="T51" fmla="*/ 30 h 208"/>
                  <a:gd name="T52" fmla="*/ 42 w 209"/>
                  <a:gd name="T53" fmla="*/ 34 h 208"/>
                  <a:gd name="T54" fmla="*/ 40 w 209"/>
                  <a:gd name="T55" fmla="*/ 20 h 208"/>
                  <a:gd name="T56" fmla="*/ 41 w 209"/>
                  <a:gd name="T57" fmla="*/ 0 h 208"/>
                  <a:gd name="T58" fmla="*/ 15 w 209"/>
                  <a:gd name="T59" fmla="*/ 1 h 208"/>
                  <a:gd name="T60" fmla="*/ 23 w 209"/>
                  <a:gd name="T61" fmla="*/ 18 h 208"/>
                  <a:gd name="T62" fmla="*/ 19 w 209"/>
                  <a:gd name="T63" fmla="*/ 26 h 208"/>
                  <a:gd name="T64" fmla="*/ 16 w 209"/>
                  <a:gd name="T65" fmla="*/ 33 h 208"/>
                  <a:gd name="T66" fmla="*/ 22 w 209"/>
                  <a:gd name="T67" fmla="*/ 43 h 208"/>
                  <a:gd name="T68" fmla="*/ 10 w 209"/>
                  <a:gd name="T69" fmla="*/ 63 h 208"/>
                  <a:gd name="T70" fmla="*/ 0 w 209"/>
                  <a:gd name="T71" fmla="*/ 66 h 208"/>
                  <a:gd name="T72" fmla="*/ 6 w 209"/>
                  <a:gd name="T73" fmla="*/ 95 h 208"/>
                  <a:gd name="T74" fmla="*/ 3 w 209"/>
                  <a:gd name="T75" fmla="*/ 104 h 208"/>
                  <a:gd name="T76" fmla="*/ 16 w 209"/>
                  <a:gd name="T77" fmla="*/ 115 h 208"/>
                  <a:gd name="T78" fmla="*/ 17 w 209"/>
                  <a:gd name="T79" fmla="*/ 124 h 208"/>
                  <a:gd name="T80" fmla="*/ 27 w 209"/>
                  <a:gd name="T81" fmla="*/ 147 h 208"/>
                  <a:gd name="T82" fmla="*/ 65 w 209"/>
                  <a:gd name="T83" fmla="*/ 163 h 208"/>
                  <a:gd name="T84" fmla="*/ 74 w 209"/>
                  <a:gd name="T85" fmla="*/ 168 h 208"/>
                  <a:gd name="T86" fmla="*/ 82 w 209"/>
                  <a:gd name="T87" fmla="*/ 167 h 208"/>
                  <a:gd name="T88" fmla="*/ 92 w 209"/>
                  <a:gd name="T89" fmla="*/ 174 h 208"/>
                  <a:gd name="T90" fmla="*/ 96 w 209"/>
                  <a:gd name="T91" fmla="*/ 197 h 208"/>
                  <a:gd name="T92" fmla="*/ 102 w 209"/>
                  <a:gd name="T93" fmla="*/ 205 h 20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09" h="208">
                    <a:moveTo>
                      <a:pt x="102" y="205"/>
                    </a:moveTo>
                    <a:lnTo>
                      <a:pt x="122" y="203"/>
                    </a:lnTo>
                    <a:lnTo>
                      <a:pt x="130" y="208"/>
                    </a:lnTo>
                    <a:lnTo>
                      <a:pt x="154" y="205"/>
                    </a:lnTo>
                    <a:lnTo>
                      <a:pt x="168" y="198"/>
                    </a:lnTo>
                    <a:lnTo>
                      <a:pt x="179" y="201"/>
                    </a:lnTo>
                    <a:lnTo>
                      <a:pt x="199" y="193"/>
                    </a:lnTo>
                    <a:lnTo>
                      <a:pt x="209" y="185"/>
                    </a:lnTo>
                    <a:lnTo>
                      <a:pt x="209" y="183"/>
                    </a:lnTo>
                    <a:lnTo>
                      <a:pt x="198" y="176"/>
                    </a:lnTo>
                    <a:lnTo>
                      <a:pt x="189" y="153"/>
                    </a:lnTo>
                    <a:lnTo>
                      <a:pt x="186" y="142"/>
                    </a:lnTo>
                    <a:lnTo>
                      <a:pt x="192" y="118"/>
                    </a:lnTo>
                    <a:lnTo>
                      <a:pt x="179" y="103"/>
                    </a:lnTo>
                    <a:lnTo>
                      <a:pt x="187" y="71"/>
                    </a:lnTo>
                    <a:lnTo>
                      <a:pt x="160" y="54"/>
                    </a:lnTo>
                    <a:lnTo>
                      <a:pt x="155" y="39"/>
                    </a:lnTo>
                    <a:lnTo>
                      <a:pt x="88" y="0"/>
                    </a:lnTo>
                    <a:lnTo>
                      <a:pt x="70" y="20"/>
                    </a:lnTo>
                    <a:lnTo>
                      <a:pt x="79" y="24"/>
                    </a:lnTo>
                    <a:lnTo>
                      <a:pt x="66" y="29"/>
                    </a:lnTo>
                    <a:lnTo>
                      <a:pt x="62" y="36"/>
                    </a:lnTo>
                    <a:lnTo>
                      <a:pt x="61" y="30"/>
                    </a:lnTo>
                    <a:lnTo>
                      <a:pt x="57" y="31"/>
                    </a:lnTo>
                    <a:lnTo>
                      <a:pt x="50" y="24"/>
                    </a:lnTo>
                    <a:lnTo>
                      <a:pt x="49" y="30"/>
                    </a:lnTo>
                    <a:lnTo>
                      <a:pt x="42" y="34"/>
                    </a:lnTo>
                    <a:lnTo>
                      <a:pt x="40" y="20"/>
                    </a:lnTo>
                    <a:lnTo>
                      <a:pt x="41" y="0"/>
                    </a:lnTo>
                    <a:lnTo>
                      <a:pt x="15" y="1"/>
                    </a:lnTo>
                    <a:lnTo>
                      <a:pt x="23" y="18"/>
                    </a:lnTo>
                    <a:lnTo>
                      <a:pt x="19" y="26"/>
                    </a:lnTo>
                    <a:lnTo>
                      <a:pt x="16" y="33"/>
                    </a:lnTo>
                    <a:lnTo>
                      <a:pt x="22" y="43"/>
                    </a:lnTo>
                    <a:lnTo>
                      <a:pt x="10" y="63"/>
                    </a:lnTo>
                    <a:lnTo>
                      <a:pt x="0" y="66"/>
                    </a:lnTo>
                    <a:lnTo>
                      <a:pt x="6" y="95"/>
                    </a:lnTo>
                    <a:lnTo>
                      <a:pt x="3" y="104"/>
                    </a:lnTo>
                    <a:lnTo>
                      <a:pt x="16" y="115"/>
                    </a:lnTo>
                    <a:lnTo>
                      <a:pt x="17" y="124"/>
                    </a:lnTo>
                    <a:lnTo>
                      <a:pt x="27" y="147"/>
                    </a:lnTo>
                    <a:lnTo>
                      <a:pt x="65" y="163"/>
                    </a:lnTo>
                    <a:lnTo>
                      <a:pt x="74" y="168"/>
                    </a:lnTo>
                    <a:lnTo>
                      <a:pt x="82" y="167"/>
                    </a:lnTo>
                    <a:lnTo>
                      <a:pt x="92" y="174"/>
                    </a:lnTo>
                    <a:lnTo>
                      <a:pt x="96" y="197"/>
                    </a:lnTo>
                    <a:lnTo>
                      <a:pt x="102" y="205"/>
                    </a:lnTo>
                    <a:close/>
                  </a:path>
                </a:pathLst>
              </a:custGeom>
              <a:grpFill/>
              <a:ln w="6350" cmpd="sng">
                <a:solidFill>
                  <a:schemeClr val="bg1"/>
                </a:solidFill>
                <a:round/>
                <a:headEnd/>
                <a:tailEnd/>
              </a:ln>
            </p:spPr>
            <p:txBody>
              <a:bodyPr/>
              <a:lstStyle/>
              <a:p>
                <a:endParaRPr lang="en-GB" dirty="0"/>
              </a:p>
            </p:txBody>
          </p:sp>
          <p:sp>
            <p:nvSpPr>
              <p:cNvPr id="238" name="Freeform 1009">
                <a:extLst>
                  <a:ext uri="{FF2B5EF4-FFF2-40B4-BE49-F238E27FC236}">
                    <a16:creationId xmlns:a16="http://schemas.microsoft.com/office/drawing/2014/main" xmlns="" id="{AB677CB5-1D8D-6E4A-A799-8352AE04705F}"/>
                  </a:ext>
                </a:extLst>
              </p:cNvPr>
              <p:cNvSpPr>
                <a:spLocks/>
              </p:cNvSpPr>
              <p:nvPr/>
            </p:nvSpPr>
            <p:spPr bwMode="gray">
              <a:xfrm>
                <a:off x="5339" y="4323"/>
                <a:ext cx="5" cy="13"/>
              </a:xfrm>
              <a:custGeom>
                <a:avLst/>
                <a:gdLst>
                  <a:gd name="T0" fmla="*/ 0 w 5"/>
                  <a:gd name="T1" fmla="*/ 0 h 13"/>
                  <a:gd name="T2" fmla="*/ 5 w 5"/>
                  <a:gd name="T3" fmla="*/ 13 h 13"/>
                  <a:gd name="T4" fmla="*/ 0 w 5"/>
                  <a:gd name="T5" fmla="*/ 10 h 13"/>
                  <a:gd name="T6" fmla="*/ 0 w 5"/>
                  <a:gd name="T7" fmla="*/ 0 h 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3">
                    <a:moveTo>
                      <a:pt x="0" y="0"/>
                    </a:moveTo>
                    <a:lnTo>
                      <a:pt x="5" y="13"/>
                    </a:lnTo>
                    <a:lnTo>
                      <a:pt x="0" y="10"/>
                    </a:lnTo>
                    <a:lnTo>
                      <a:pt x="0" y="0"/>
                    </a:lnTo>
                    <a:close/>
                  </a:path>
                </a:pathLst>
              </a:custGeom>
              <a:grpFill/>
              <a:ln w="6350" cmpd="sng">
                <a:solidFill>
                  <a:schemeClr val="bg1"/>
                </a:solidFill>
                <a:round/>
                <a:headEnd/>
                <a:tailEnd/>
              </a:ln>
            </p:spPr>
            <p:txBody>
              <a:bodyPr/>
              <a:lstStyle/>
              <a:p>
                <a:endParaRPr lang="en-GB" dirty="0"/>
              </a:p>
            </p:txBody>
          </p:sp>
          <p:sp>
            <p:nvSpPr>
              <p:cNvPr id="239" name="Freeform 1010">
                <a:extLst>
                  <a:ext uri="{FF2B5EF4-FFF2-40B4-BE49-F238E27FC236}">
                    <a16:creationId xmlns:a16="http://schemas.microsoft.com/office/drawing/2014/main" xmlns="" id="{26D2867A-6FC0-F648-A0E5-6DCD0FC87A60}"/>
                  </a:ext>
                </a:extLst>
              </p:cNvPr>
              <p:cNvSpPr>
                <a:spLocks/>
              </p:cNvSpPr>
              <p:nvPr/>
            </p:nvSpPr>
            <p:spPr bwMode="gray">
              <a:xfrm>
                <a:off x="5348" y="4306"/>
                <a:ext cx="2" cy="10"/>
              </a:xfrm>
              <a:custGeom>
                <a:avLst/>
                <a:gdLst>
                  <a:gd name="T0" fmla="*/ 2 w 2"/>
                  <a:gd name="T1" fmla="*/ 4 h 10"/>
                  <a:gd name="T2" fmla="*/ 1 w 2"/>
                  <a:gd name="T3" fmla="*/ 10 h 10"/>
                  <a:gd name="T4" fmla="*/ 0 w 2"/>
                  <a:gd name="T5" fmla="*/ 0 h 10"/>
                  <a:gd name="T6" fmla="*/ 2 w 2"/>
                  <a:gd name="T7" fmla="*/ 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 h="10">
                    <a:moveTo>
                      <a:pt x="2" y="4"/>
                    </a:moveTo>
                    <a:lnTo>
                      <a:pt x="1" y="10"/>
                    </a:lnTo>
                    <a:lnTo>
                      <a:pt x="0" y="0"/>
                    </a:lnTo>
                    <a:lnTo>
                      <a:pt x="2" y="4"/>
                    </a:lnTo>
                    <a:close/>
                  </a:path>
                </a:pathLst>
              </a:custGeom>
              <a:grpFill/>
              <a:ln w="6350" cmpd="sng">
                <a:solidFill>
                  <a:schemeClr val="bg1"/>
                </a:solidFill>
                <a:round/>
                <a:headEnd/>
                <a:tailEnd/>
              </a:ln>
            </p:spPr>
            <p:txBody>
              <a:bodyPr/>
              <a:lstStyle/>
              <a:p>
                <a:endParaRPr lang="en-GB" dirty="0"/>
              </a:p>
            </p:txBody>
          </p:sp>
        </p:grpSp>
        <p:sp>
          <p:nvSpPr>
            <p:cNvPr id="227" name="Freeform 1011">
              <a:extLst>
                <a:ext uri="{FF2B5EF4-FFF2-40B4-BE49-F238E27FC236}">
                  <a16:creationId xmlns:a16="http://schemas.microsoft.com/office/drawing/2014/main" xmlns="" id="{C8BA8EE1-8AF4-BD40-8495-08FF87F3EC04}"/>
                </a:ext>
              </a:extLst>
            </p:cNvPr>
            <p:cNvSpPr>
              <a:spLocks/>
            </p:cNvSpPr>
            <p:nvPr/>
          </p:nvSpPr>
          <p:spPr bwMode="gray">
            <a:xfrm>
              <a:off x="4389052" y="4609487"/>
              <a:ext cx="684069" cy="593309"/>
            </a:xfrm>
            <a:custGeom>
              <a:avLst/>
              <a:gdLst>
                <a:gd name="T0" fmla="*/ 40 w 226"/>
                <a:gd name="T1" fmla="*/ 53 h 195"/>
                <a:gd name="T2" fmla="*/ 38 w 226"/>
                <a:gd name="T3" fmla="*/ 92 h 195"/>
                <a:gd name="T4" fmla="*/ 43 w 226"/>
                <a:gd name="T5" fmla="*/ 95 h 195"/>
                <a:gd name="T6" fmla="*/ 0 w 226"/>
                <a:gd name="T7" fmla="*/ 95 h 195"/>
                <a:gd name="T8" fmla="*/ 0 w 226"/>
                <a:gd name="T9" fmla="*/ 166 h 195"/>
                <a:gd name="T10" fmla="*/ 24 w 226"/>
                <a:gd name="T11" fmla="*/ 187 h 195"/>
                <a:gd name="T12" fmla="*/ 42 w 226"/>
                <a:gd name="T13" fmla="*/ 183 h 195"/>
                <a:gd name="T14" fmla="*/ 54 w 226"/>
                <a:gd name="T15" fmla="*/ 185 h 195"/>
                <a:gd name="T16" fmla="*/ 61 w 226"/>
                <a:gd name="T17" fmla="*/ 191 h 195"/>
                <a:gd name="T18" fmla="*/ 94 w 226"/>
                <a:gd name="T19" fmla="*/ 195 h 195"/>
                <a:gd name="T20" fmla="*/ 112 w 226"/>
                <a:gd name="T21" fmla="*/ 175 h 195"/>
                <a:gd name="T22" fmla="*/ 127 w 226"/>
                <a:gd name="T23" fmla="*/ 168 h 195"/>
                <a:gd name="T24" fmla="*/ 130 w 226"/>
                <a:gd name="T25" fmla="*/ 154 h 195"/>
                <a:gd name="T26" fmla="*/ 150 w 226"/>
                <a:gd name="T27" fmla="*/ 147 h 195"/>
                <a:gd name="T28" fmla="*/ 161 w 226"/>
                <a:gd name="T29" fmla="*/ 148 h 195"/>
                <a:gd name="T30" fmla="*/ 156 w 226"/>
                <a:gd name="T31" fmla="*/ 137 h 195"/>
                <a:gd name="T32" fmla="*/ 217 w 226"/>
                <a:gd name="T33" fmla="*/ 116 h 195"/>
                <a:gd name="T34" fmla="*/ 210 w 226"/>
                <a:gd name="T35" fmla="*/ 108 h 195"/>
                <a:gd name="T36" fmla="*/ 216 w 226"/>
                <a:gd name="T37" fmla="*/ 90 h 195"/>
                <a:gd name="T38" fmla="*/ 222 w 226"/>
                <a:gd name="T39" fmla="*/ 85 h 195"/>
                <a:gd name="T40" fmla="*/ 219 w 226"/>
                <a:gd name="T41" fmla="*/ 80 h 195"/>
                <a:gd name="T42" fmla="*/ 219 w 226"/>
                <a:gd name="T43" fmla="*/ 67 h 195"/>
                <a:gd name="T44" fmla="*/ 221 w 226"/>
                <a:gd name="T45" fmla="*/ 54 h 195"/>
                <a:gd name="T46" fmla="*/ 226 w 226"/>
                <a:gd name="T47" fmla="*/ 49 h 195"/>
                <a:gd name="T48" fmla="*/ 215 w 226"/>
                <a:gd name="T49" fmla="*/ 25 h 195"/>
                <a:gd name="T50" fmla="*/ 177 w 226"/>
                <a:gd name="T51" fmla="*/ 9 h 195"/>
                <a:gd name="T52" fmla="*/ 175 w 226"/>
                <a:gd name="T53" fmla="*/ 13 h 195"/>
                <a:gd name="T54" fmla="*/ 167 w 226"/>
                <a:gd name="T55" fmla="*/ 9 h 195"/>
                <a:gd name="T56" fmla="*/ 166 w 226"/>
                <a:gd name="T57" fmla="*/ 0 h 195"/>
                <a:gd name="T58" fmla="*/ 140 w 226"/>
                <a:gd name="T59" fmla="*/ 6 h 195"/>
                <a:gd name="T60" fmla="*/ 131 w 226"/>
                <a:gd name="T61" fmla="*/ 20 h 195"/>
                <a:gd name="T62" fmla="*/ 134 w 226"/>
                <a:gd name="T63" fmla="*/ 45 h 195"/>
                <a:gd name="T64" fmla="*/ 127 w 226"/>
                <a:gd name="T65" fmla="*/ 70 h 195"/>
                <a:gd name="T66" fmla="*/ 136 w 226"/>
                <a:gd name="T67" fmla="*/ 80 h 195"/>
                <a:gd name="T68" fmla="*/ 150 w 226"/>
                <a:gd name="T69" fmla="*/ 80 h 195"/>
                <a:gd name="T70" fmla="*/ 151 w 226"/>
                <a:gd name="T71" fmla="*/ 102 h 195"/>
                <a:gd name="T72" fmla="*/ 134 w 226"/>
                <a:gd name="T73" fmla="*/ 98 h 195"/>
                <a:gd name="T74" fmla="*/ 118 w 226"/>
                <a:gd name="T75" fmla="*/ 80 h 195"/>
                <a:gd name="T76" fmla="*/ 106 w 226"/>
                <a:gd name="T77" fmla="*/ 77 h 195"/>
                <a:gd name="T78" fmla="*/ 99 w 226"/>
                <a:gd name="T79" fmla="*/ 70 h 195"/>
                <a:gd name="T80" fmla="*/ 83 w 226"/>
                <a:gd name="T81" fmla="*/ 73 h 195"/>
                <a:gd name="T82" fmla="*/ 67 w 226"/>
                <a:gd name="T83" fmla="*/ 65 h 195"/>
                <a:gd name="T84" fmla="*/ 62 w 226"/>
                <a:gd name="T85" fmla="*/ 58 h 195"/>
                <a:gd name="T86" fmla="*/ 49 w 226"/>
                <a:gd name="T87" fmla="*/ 62 h 195"/>
                <a:gd name="T88" fmla="*/ 45 w 226"/>
                <a:gd name="T89" fmla="*/ 52 h 195"/>
                <a:gd name="T90" fmla="*/ 40 w 226"/>
                <a:gd name="T91" fmla="*/ 53 h 1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6" h="195">
                  <a:moveTo>
                    <a:pt x="40" y="53"/>
                  </a:moveTo>
                  <a:lnTo>
                    <a:pt x="38" y="92"/>
                  </a:lnTo>
                  <a:lnTo>
                    <a:pt x="43" y="95"/>
                  </a:lnTo>
                  <a:lnTo>
                    <a:pt x="0" y="95"/>
                  </a:lnTo>
                  <a:lnTo>
                    <a:pt x="0" y="166"/>
                  </a:lnTo>
                  <a:lnTo>
                    <a:pt x="24" y="187"/>
                  </a:lnTo>
                  <a:lnTo>
                    <a:pt x="42" y="183"/>
                  </a:lnTo>
                  <a:lnTo>
                    <a:pt x="54" y="185"/>
                  </a:lnTo>
                  <a:lnTo>
                    <a:pt x="61" y="191"/>
                  </a:lnTo>
                  <a:lnTo>
                    <a:pt x="94" y="195"/>
                  </a:lnTo>
                  <a:lnTo>
                    <a:pt x="112" y="175"/>
                  </a:lnTo>
                  <a:lnTo>
                    <a:pt x="127" y="168"/>
                  </a:lnTo>
                  <a:lnTo>
                    <a:pt x="130" y="154"/>
                  </a:lnTo>
                  <a:lnTo>
                    <a:pt x="150" y="147"/>
                  </a:lnTo>
                  <a:lnTo>
                    <a:pt x="161" y="148"/>
                  </a:lnTo>
                  <a:lnTo>
                    <a:pt x="156" y="137"/>
                  </a:lnTo>
                  <a:lnTo>
                    <a:pt x="217" y="116"/>
                  </a:lnTo>
                  <a:lnTo>
                    <a:pt x="210" y="108"/>
                  </a:lnTo>
                  <a:lnTo>
                    <a:pt x="216" y="90"/>
                  </a:lnTo>
                  <a:lnTo>
                    <a:pt x="222" y="85"/>
                  </a:lnTo>
                  <a:lnTo>
                    <a:pt x="219" y="80"/>
                  </a:lnTo>
                  <a:lnTo>
                    <a:pt x="219" y="67"/>
                  </a:lnTo>
                  <a:lnTo>
                    <a:pt x="221" y="54"/>
                  </a:lnTo>
                  <a:lnTo>
                    <a:pt x="226" y="49"/>
                  </a:lnTo>
                  <a:lnTo>
                    <a:pt x="215" y="25"/>
                  </a:lnTo>
                  <a:lnTo>
                    <a:pt x="177" y="9"/>
                  </a:lnTo>
                  <a:lnTo>
                    <a:pt x="175" y="13"/>
                  </a:lnTo>
                  <a:lnTo>
                    <a:pt x="167" y="9"/>
                  </a:lnTo>
                  <a:lnTo>
                    <a:pt x="166" y="0"/>
                  </a:lnTo>
                  <a:lnTo>
                    <a:pt x="140" y="6"/>
                  </a:lnTo>
                  <a:lnTo>
                    <a:pt x="131" y="20"/>
                  </a:lnTo>
                  <a:lnTo>
                    <a:pt x="134" y="45"/>
                  </a:lnTo>
                  <a:lnTo>
                    <a:pt x="127" y="70"/>
                  </a:lnTo>
                  <a:lnTo>
                    <a:pt x="136" y="80"/>
                  </a:lnTo>
                  <a:lnTo>
                    <a:pt x="150" y="80"/>
                  </a:lnTo>
                  <a:lnTo>
                    <a:pt x="151" y="102"/>
                  </a:lnTo>
                  <a:lnTo>
                    <a:pt x="134" y="98"/>
                  </a:lnTo>
                  <a:lnTo>
                    <a:pt x="118" y="80"/>
                  </a:lnTo>
                  <a:lnTo>
                    <a:pt x="106" y="77"/>
                  </a:lnTo>
                  <a:lnTo>
                    <a:pt x="99" y="70"/>
                  </a:lnTo>
                  <a:lnTo>
                    <a:pt x="83" y="73"/>
                  </a:lnTo>
                  <a:lnTo>
                    <a:pt x="67" y="65"/>
                  </a:lnTo>
                  <a:lnTo>
                    <a:pt x="62" y="58"/>
                  </a:lnTo>
                  <a:lnTo>
                    <a:pt x="49" y="62"/>
                  </a:lnTo>
                  <a:lnTo>
                    <a:pt x="45" y="52"/>
                  </a:lnTo>
                  <a:lnTo>
                    <a:pt x="40" y="53"/>
                  </a:lnTo>
                  <a:close/>
                </a:path>
              </a:pathLst>
            </a:custGeom>
            <a:solidFill>
              <a:srgbClr val="CBCBCB"/>
            </a:solidFill>
            <a:ln w="6350" cmpd="sng">
              <a:solidFill>
                <a:schemeClr val="bg1"/>
              </a:solidFill>
              <a:round/>
              <a:headEnd/>
              <a:tailEnd/>
            </a:ln>
          </p:spPr>
          <p:txBody>
            <a:bodyPr/>
            <a:lstStyle/>
            <a:p>
              <a:endParaRPr lang="en-GB" dirty="0"/>
            </a:p>
          </p:txBody>
        </p:sp>
        <p:grpSp>
          <p:nvGrpSpPr>
            <p:cNvPr id="228" name="Group 1012">
              <a:extLst>
                <a:ext uri="{FF2B5EF4-FFF2-40B4-BE49-F238E27FC236}">
                  <a16:creationId xmlns:a16="http://schemas.microsoft.com/office/drawing/2014/main" xmlns="" id="{4114310D-03A9-CF4D-AC3D-017BA9C1A830}"/>
                </a:ext>
              </a:extLst>
            </p:cNvPr>
            <p:cNvGrpSpPr>
              <a:grpSpLocks/>
            </p:cNvGrpSpPr>
            <p:nvPr/>
          </p:nvGrpSpPr>
          <p:grpSpPr bwMode="gray">
            <a:xfrm>
              <a:off x="5636131" y="4801165"/>
              <a:ext cx="118047" cy="97363"/>
              <a:chOff x="5414" y="4432"/>
              <a:chExt cx="39" cy="32"/>
            </a:xfrm>
            <a:solidFill>
              <a:srgbClr val="CBCBCB"/>
            </a:solidFill>
          </p:grpSpPr>
          <p:sp>
            <p:nvSpPr>
              <p:cNvPr id="234" name="Freeform 1013">
                <a:extLst>
                  <a:ext uri="{FF2B5EF4-FFF2-40B4-BE49-F238E27FC236}">
                    <a16:creationId xmlns:a16="http://schemas.microsoft.com/office/drawing/2014/main" xmlns="" id="{73C689BB-C84C-FA4F-B67D-6C55A2A474BD}"/>
                  </a:ext>
                </a:extLst>
              </p:cNvPr>
              <p:cNvSpPr>
                <a:spLocks/>
              </p:cNvSpPr>
              <p:nvPr/>
            </p:nvSpPr>
            <p:spPr bwMode="gray">
              <a:xfrm>
                <a:off x="5414" y="4432"/>
                <a:ext cx="4" cy="11"/>
              </a:xfrm>
              <a:custGeom>
                <a:avLst/>
                <a:gdLst>
                  <a:gd name="T0" fmla="*/ 3 w 4"/>
                  <a:gd name="T1" fmla="*/ 0 h 11"/>
                  <a:gd name="T2" fmla="*/ 4 w 4"/>
                  <a:gd name="T3" fmla="*/ 11 h 11"/>
                  <a:gd name="T4" fmla="*/ 0 w 4"/>
                  <a:gd name="T5" fmla="*/ 6 h 11"/>
                  <a:gd name="T6" fmla="*/ 3 w 4"/>
                  <a:gd name="T7" fmla="*/ 0 h 1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11">
                    <a:moveTo>
                      <a:pt x="3" y="0"/>
                    </a:moveTo>
                    <a:lnTo>
                      <a:pt x="4" y="11"/>
                    </a:lnTo>
                    <a:lnTo>
                      <a:pt x="0" y="6"/>
                    </a:lnTo>
                    <a:lnTo>
                      <a:pt x="3" y="0"/>
                    </a:lnTo>
                    <a:close/>
                  </a:path>
                </a:pathLst>
              </a:custGeom>
              <a:grpFill/>
              <a:ln w="6350" cmpd="sng">
                <a:solidFill>
                  <a:schemeClr val="bg1"/>
                </a:solidFill>
                <a:round/>
                <a:headEnd/>
                <a:tailEnd/>
              </a:ln>
            </p:spPr>
            <p:txBody>
              <a:bodyPr/>
              <a:lstStyle/>
              <a:p>
                <a:endParaRPr lang="en-GB" dirty="0"/>
              </a:p>
            </p:txBody>
          </p:sp>
          <p:sp>
            <p:nvSpPr>
              <p:cNvPr id="235" name="Freeform 1014">
                <a:extLst>
                  <a:ext uri="{FF2B5EF4-FFF2-40B4-BE49-F238E27FC236}">
                    <a16:creationId xmlns:a16="http://schemas.microsoft.com/office/drawing/2014/main" xmlns="" id="{898335A8-F618-BB4B-B607-2A3DB8E26BF4}"/>
                  </a:ext>
                </a:extLst>
              </p:cNvPr>
              <p:cNvSpPr>
                <a:spLocks/>
              </p:cNvSpPr>
              <p:nvPr/>
            </p:nvSpPr>
            <p:spPr bwMode="gray">
              <a:xfrm>
                <a:off x="5434" y="4447"/>
                <a:ext cx="5" cy="6"/>
              </a:xfrm>
              <a:custGeom>
                <a:avLst/>
                <a:gdLst>
                  <a:gd name="T0" fmla="*/ 5 w 5"/>
                  <a:gd name="T1" fmla="*/ 0 h 6"/>
                  <a:gd name="T2" fmla="*/ 5 w 5"/>
                  <a:gd name="T3" fmla="*/ 6 h 6"/>
                  <a:gd name="T4" fmla="*/ 0 w 5"/>
                  <a:gd name="T5" fmla="*/ 2 h 6"/>
                  <a:gd name="T6" fmla="*/ 5 w 5"/>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6">
                    <a:moveTo>
                      <a:pt x="5" y="0"/>
                    </a:moveTo>
                    <a:lnTo>
                      <a:pt x="5" y="6"/>
                    </a:lnTo>
                    <a:lnTo>
                      <a:pt x="0" y="2"/>
                    </a:lnTo>
                    <a:lnTo>
                      <a:pt x="5" y="0"/>
                    </a:lnTo>
                    <a:close/>
                  </a:path>
                </a:pathLst>
              </a:custGeom>
              <a:grpFill/>
              <a:ln w="6350" cmpd="sng">
                <a:solidFill>
                  <a:schemeClr val="bg1"/>
                </a:solidFill>
                <a:round/>
                <a:headEnd/>
                <a:tailEnd/>
              </a:ln>
            </p:spPr>
            <p:txBody>
              <a:bodyPr/>
              <a:lstStyle/>
              <a:p>
                <a:endParaRPr lang="en-GB" dirty="0"/>
              </a:p>
            </p:txBody>
          </p:sp>
          <p:sp>
            <p:nvSpPr>
              <p:cNvPr id="236" name="Freeform 1015">
                <a:extLst>
                  <a:ext uri="{FF2B5EF4-FFF2-40B4-BE49-F238E27FC236}">
                    <a16:creationId xmlns:a16="http://schemas.microsoft.com/office/drawing/2014/main" xmlns="" id="{E32818BD-99E5-9E4F-B7EC-00007B6B7A8B}"/>
                  </a:ext>
                </a:extLst>
              </p:cNvPr>
              <p:cNvSpPr>
                <a:spLocks/>
              </p:cNvSpPr>
              <p:nvPr/>
            </p:nvSpPr>
            <p:spPr bwMode="gray">
              <a:xfrm>
                <a:off x="5449" y="4459"/>
                <a:ext cx="4" cy="5"/>
              </a:xfrm>
              <a:custGeom>
                <a:avLst/>
                <a:gdLst>
                  <a:gd name="T0" fmla="*/ 4 w 4"/>
                  <a:gd name="T1" fmla="*/ 2 h 5"/>
                  <a:gd name="T2" fmla="*/ 1 w 4"/>
                  <a:gd name="T3" fmla="*/ 5 h 5"/>
                  <a:gd name="T4" fmla="*/ 0 w 4"/>
                  <a:gd name="T5" fmla="*/ 0 h 5"/>
                  <a:gd name="T6" fmla="*/ 4 w 4"/>
                  <a:gd name="T7" fmla="*/ 2 h 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 h="5">
                    <a:moveTo>
                      <a:pt x="4" y="2"/>
                    </a:moveTo>
                    <a:lnTo>
                      <a:pt x="1" y="5"/>
                    </a:lnTo>
                    <a:lnTo>
                      <a:pt x="0" y="0"/>
                    </a:lnTo>
                    <a:lnTo>
                      <a:pt x="4" y="2"/>
                    </a:lnTo>
                    <a:close/>
                  </a:path>
                </a:pathLst>
              </a:custGeom>
              <a:grpFill/>
              <a:ln w="6350" cmpd="sng">
                <a:solidFill>
                  <a:schemeClr val="bg1"/>
                </a:solidFill>
                <a:round/>
                <a:headEnd/>
                <a:tailEnd/>
              </a:ln>
            </p:spPr>
            <p:txBody>
              <a:bodyPr/>
              <a:lstStyle/>
              <a:p>
                <a:endParaRPr lang="en-GB" dirty="0"/>
              </a:p>
            </p:txBody>
          </p:sp>
        </p:grpSp>
        <p:sp>
          <p:nvSpPr>
            <p:cNvPr id="229" name="Freeform 1016">
              <a:extLst>
                <a:ext uri="{FF2B5EF4-FFF2-40B4-BE49-F238E27FC236}">
                  <a16:creationId xmlns:a16="http://schemas.microsoft.com/office/drawing/2014/main" xmlns="" id="{39DE00C9-510F-8A43-B3F3-AE8CA134D7AD}"/>
                </a:ext>
              </a:extLst>
            </p:cNvPr>
            <p:cNvSpPr>
              <a:spLocks/>
            </p:cNvSpPr>
            <p:nvPr/>
          </p:nvSpPr>
          <p:spPr bwMode="gray">
            <a:xfrm>
              <a:off x="4537383" y="2175397"/>
              <a:ext cx="662879" cy="648077"/>
            </a:xfrm>
            <a:custGeom>
              <a:avLst/>
              <a:gdLst>
                <a:gd name="T0" fmla="*/ 10 w 219"/>
                <a:gd name="T1" fmla="*/ 0 h 213"/>
                <a:gd name="T2" fmla="*/ 45 w 219"/>
                <a:gd name="T3" fmla="*/ 3 h 213"/>
                <a:gd name="T4" fmla="*/ 85 w 219"/>
                <a:gd name="T5" fmla="*/ 17 h 213"/>
                <a:gd name="T6" fmla="*/ 120 w 219"/>
                <a:gd name="T7" fmla="*/ 3 h 213"/>
                <a:gd name="T8" fmla="*/ 116 w 219"/>
                <a:gd name="T9" fmla="*/ 5 h 213"/>
                <a:gd name="T10" fmla="*/ 126 w 219"/>
                <a:gd name="T11" fmla="*/ 3 h 213"/>
                <a:gd name="T12" fmla="*/ 142 w 219"/>
                <a:gd name="T13" fmla="*/ 2 h 213"/>
                <a:gd name="T14" fmla="*/ 148 w 219"/>
                <a:gd name="T15" fmla="*/ 8 h 213"/>
                <a:gd name="T16" fmla="*/ 142 w 219"/>
                <a:gd name="T17" fmla="*/ 3 h 213"/>
                <a:gd name="T18" fmla="*/ 141 w 219"/>
                <a:gd name="T19" fmla="*/ 5 h 213"/>
                <a:gd name="T20" fmla="*/ 146 w 219"/>
                <a:gd name="T21" fmla="*/ 8 h 213"/>
                <a:gd name="T22" fmla="*/ 146 w 219"/>
                <a:gd name="T23" fmla="*/ 13 h 213"/>
                <a:gd name="T24" fmla="*/ 148 w 219"/>
                <a:gd name="T25" fmla="*/ 12 h 213"/>
                <a:gd name="T26" fmla="*/ 148 w 219"/>
                <a:gd name="T27" fmla="*/ 7 h 213"/>
                <a:gd name="T28" fmla="*/ 156 w 219"/>
                <a:gd name="T29" fmla="*/ 13 h 213"/>
                <a:gd name="T30" fmla="*/ 167 w 219"/>
                <a:gd name="T31" fmla="*/ 13 h 213"/>
                <a:gd name="T32" fmla="*/ 185 w 219"/>
                <a:gd name="T33" fmla="*/ 7 h 213"/>
                <a:gd name="T34" fmla="*/ 200 w 219"/>
                <a:gd name="T35" fmla="*/ 52 h 213"/>
                <a:gd name="T36" fmla="*/ 191 w 219"/>
                <a:gd name="T37" fmla="*/ 83 h 213"/>
                <a:gd name="T38" fmla="*/ 185 w 219"/>
                <a:gd name="T39" fmla="*/ 85 h 213"/>
                <a:gd name="T40" fmla="*/ 170 w 219"/>
                <a:gd name="T41" fmla="*/ 68 h 213"/>
                <a:gd name="T42" fmla="*/ 156 w 219"/>
                <a:gd name="T43" fmla="*/ 36 h 213"/>
                <a:gd name="T44" fmla="*/ 152 w 219"/>
                <a:gd name="T45" fmla="*/ 46 h 213"/>
                <a:gd name="T46" fmla="*/ 158 w 219"/>
                <a:gd name="T47" fmla="*/ 62 h 213"/>
                <a:gd name="T48" fmla="*/ 173 w 219"/>
                <a:gd name="T49" fmla="*/ 82 h 213"/>
                <a:gd name="T50" fmla="*/ 183 w 219"/>
                <a:gd name="T51" fmla="*/ 114 h 213"/>
                <a:gd name="T52" fmla="*/ 206 w 219"/>
                <a:gd name="T53" fmla="*/ 157 h 213"/>
                <a:gd name="T54" fmla="*/ 219 w 219"/>
                <a:gd name="T55" fmla="*/ 168 h 213"/>
                <a:gd name="T56" fmla="*/ 212 w 219"/>
                <a:gd name="T57" fmla="*/ 170 h 213"/>
                <a:gd name="T58" fmla="*/ 215 w 219"/>
                <a:gd name="T59" fmla="*/ 186 h 213"/>
                <a:gd name="T60" fmla="*/ 207 w 219"/>
                <a:gd name="T61" fmla="*/ 192 h 213"/>
                <a:gd name="T62" fmla="*/ 202 w 219"/>
                <a:gd name="T63" fmla="*/ 191 h 213"/>
                <a:gd name="T64" fmla="*/ 197 w 219"/>
                <a:gd name="T65" fmla="*/ 202 h 213"/>
                <a:gd name="T66" fmla="*/ 187 w 219"/>
                <a:gd name="T67" fmla="*/ 205 h 213"/>
                <a:gd name="T68" fmla="*/ 183 w 219"/>
                <a:gd name="T69" fmla="*/ 213 h 213"/>
                <a:gd name="T70" fmla="*/ 175 w 219"/>
                <a:gd name="T71" fmla="*/ 213 h 213"/>
                <a:gd name="T72" fmla="*/ 168 w 219"/>
                <a:gd name="T73" fmla="*/ 210 h 213"/>
                <a:gd name="T74" fmla="*/ 134 w 219"/>
                <a:gd name="T75" fmla="*/ 209 h 213"/>
                <a:gd name="T76" fmla="*/ 136 w 219"/>
                <a:gd name="T77" fmla="*/ 205 h 213"/>
                <a:gd name="T78" fmla="*/ 133 w 219"/>
                <a:gd name="T79" fmla="*/ 205 h 213"/>
                <a:gd name="T80" fmla="*/ 131 w 219"/>
                <a:gd name="T81" fmla="*/ 209 h 213"/>
                <a:gd name="T82" fmla="*/ 10 w 219"/>
                <a:gd name="T83" fmla="*/ 209 h 213"/>
                <a:gd name="T84" fmla="*/ 9 w 219"/>
                <a:gd name="T85" fmla="*/ 58 h 213"/>
                <a:gd name="T86" fmla="*/ 4 w 219"/>
                <a:gd name="T87" fmla="*/ 53 h 213"/>
                <a:gd name="T88" fmla="*/ 0 w 219"/>
                <a:gd name="T89" fmla="*/ 35 h 213"/>
                <a:gd name="T90" fmla="*/ 5 w 219"/>
                <a:gd name="T91" fmla="*/ 29 h 213"/>
                <a:gd name="T92" fmla="*/ 4 w 219"/>
                <a:gd name="T93" fmla="*/ 5 h 213"/>
                <a:gd name="T94" fmla="*/ 10 w 219"/>
                <a:gd name="T95" fmla="*/ 0 h 21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9" h="213">
                  <a:moveTo>
                    <a:pt x="10" y="0"/>
                  </a:moveTo>
                  <a:lnTo>
                    <a:pt x="45" y="3"/>
                  </a:lnTo>
                  <a:lnTo>
                    <a:pt x="85" y="17"/>
                  </a:lnTo>
                  <a:lnTo>
                    <a:pt x="120" y="3"/>
                  </a:lnTo>
                  <a:lnTo>
                    <a:pt x="116" y="5"/>
                  </a:lnTo>
                  <a:lnTo>
                    <a:pt x="126" y="3"/>
                  </a:lnTo>
                  <a:lnTo>
                    <a:pt x="142" y="2"/>
                  </a:lnTo>
                  <a:lnTo>
                    <a:pt x="148" y="8"/>
                  </a:lnTo>
                  <a:lnTo>
                    <a:pt x="142" y="3"/>
                  </a:lnTo>
                  <a:lnTo>
                    <a:pt x="141" y="5"/>
                  </a:lnTo>
                  <a:lnTo>
                    <a:pt x="146" y="8"/>
                  </a:lnTo>
                  <a:lnTo>
                    <a:pt x="146" y="13"/>
                  </a:lnTo>
                  <a:lnTo>
                    <a:pt x="148" y="12"/>
                  </a:lnTo>
                  <a:lnTo>
                    <a:pt x="148" y="7"/>
                  </a:lnTo>
                  <a:lnTo>
                    <a:pt x="156" y="13"/>
                  </a:lnTo>
                  <a:lnTo>
                    <a:pt x="167" y="13"/>
                  </a:lnTo>
                  <a:lnTo>
                    <a:pt x="185" y="7"/>
                  </a:lnTo>
                  <a:lnTo>
                    <a:pt x="200" y="52"/>
                  </a:lnTo>
                  <a:lnTo>
                    <a:pt x="191" y="83"/>
                  </a:lnTo>
                  <a:lnTo>
                    <a:pt x="185" y="85"/>
                  </a:lnTo>
                  <a:lnTo>
                    <a:pt x="170" y="68"/>
                  </a:lnTo>
                  <a:lnTo>
                    <a:pt x="156" y="36"/>
                  </a:lnTo>
                  <a:lnTo>
                    <a:pt x="152" y="46"/>
                  </a:lnTo>
                  <a:lnTo>
                    <a:pt x="158" y="62"/>
                  </a:lnTo>
                  <a:lnTo>
                    <a:pt x="173" y="82"/>
                  </a:lnTo>
                  <a:lnTo>
                    <a:pt x="183" y="114"/>
                  </a:lnTo>
                  <a:lnTo>
                    <a:pt x="206" y="157"/>
                  </a:lnTo>
                  <a:lnTo>
                    <a:pt x="219" y="168"/>
                  </a:lnTo>
                  <a:lnTo>
                    <a:pt x="212" y="170"/>
                  </a:lnTo>
                  <a:lnTo>
                    <a:pt x="215" y="186"/>
                  </a:lnTo>
                  <a:lnTo>
                    <a:pt x="207" y="192"/>
                  </a:lnTo>
                  <a:lnTo>
                    <a:pt x="202" y="191"/>
                  </a:lnTo>
                  <a:lnTo>
                    <a:pt x="197" y="202"/>
                  </a:lnTo>
                  <a:lnTo>
                    <a:pt x="187" y="205"/>
                  </a:lnTo>
                  <a:lnTo>
                    <a:pt x="183" y="213"/>
                  </a:lnTo>
                  <a:lnTo>
                    <a:pt x="175" y="213"/>
                  </a:lnTo>
                  <a:lnTo>
                    <a:pt x="168" y="210"/>
                  </a:lnTo>
                  <a:lnTo>
                    <a:pt x="134" y="209"/>
                  </a:lnTo>
                  <a:lnTo>
                    <a:pt x="136" y="205"/>
                  </a:lnTo>
                  <a:lnTo>
                    <a:pt x="133" y="205"/>
                  </a:lnTo>
                  <a:lnTo>
                    <a:pt x="131" y="209"/>
                  </a:lnTo>
                  <a:lnTo>
                    <a:pt x="10" y="209"/>
                  </a:lnTo>
                  <a:lnTo>
                    <a:pt x="9" y="58"/>
                  </a:lnTo>
                  <a:lnTo>
                    <a:pt x="4" y="53"/>
                  </a:lnTo>
                  <a:lnTo>
                    <a:pt x="0" y="35"/>
                  </a:lnTo>
                  <a:lnTo>
                    <a:pt x="5" y="29"/>
                  </a:lnTo>
                  <a:lnTo>
                    <a:pt x="4" y="5"/>
                  </a:lnTo>
                  <a:lnTo>
                    <a:pt x="10" y="0"/>
                  </a:lnTo>
                  <a:close/>
                </a:path>
              </a:pathLst>
            </a:custGeom>
            <a:solidFill>
              <a:srgbClr val="CBCBCB"/>
            </a:solidFill>
            <a:ln w="6350" cmpd="sng">
              <a:solidFill>
                <a:schemeClr val="bg1"/>
              </a:solidFill>
              <a:round/>
              <a:headEnd/>
              <a:tailEnd/>
            </a:ln>
          </p:spPr>
          <p:txBody>
            <a:bodyPr/>
            <a:lstStyle/>
            <a:p>
              <a:endParaRPr lang="en-GB" dirty="0"/>
            </a:p>
          </p:txBody>
        </p:sp>
        <p:grpSp>
          <p:nvGrpSpPr>
            <p:cNvPr id="230" name="Group 59">
              <a:extLst>
                <a:ext uri="{FF2B5EF4-FFF2-40B4-BE49-F238E27FC236}">
                  <a16:creationId xmlns:a16="http://schemas.microsoft.com/office/drawing/2014/main" xmlns="" id="{AB3D1D85-3F7B-354B-A1D4-1D3C68B8F1C6}"/>
                </a:ext>
              </a:extLst>
            </p:cNvPr>
            <p:cNvGrpSpPr/>
            <p:nvPr/>
          </p:nvGrpSpPr>
          <p:grpSpPr bwMode="gray">
            <a:xfrm>
              <a:off x="4383030" y="2741328"/>
              <a:ext cx="971625" cy="1177490"/>
              <a:chOff x="6276780" y="4193389"/>
              <a:chExt cx="1876620" cy="2261549"/>
            </a:xfrm>
            <a:solidFill>
              <a:srgbClr val="CBCBCB"/>
            </a:solidFill>
          </p:grpSpPr>
          <p:sp>
            <p:nvSpPr>
              <p:cNvPr id="232" name="Freeform 994">
                <a:extLst>
                  <a:ext uri="{FF2B5EF4-FFF2-40B4-BE49-F238E27FC236}">
                    <a16:creationId xmlns:a16="http://schemas.microsoft.com/office/drawing/2014/main" xmlns="" id="{AE549EDF-E2D9-A14C-BD2B-122F9D8AFB4F}"/>
                  </a:ext>
                </a:extLst>
              </p:cNvPr>
              <p:cNvSpPr>
                <a:spLocks/>
              </p:cNvSpPr>
              <p:nvPr/>
            </p:nvSpPr>
            <p:spPr bwMode="gray">
              <a:xfrm>
                <a:off x="6276780" y="4193389"/>
                <a:ext cx="1876620" cy="1742498"/>
              </a:xfrm>
              <a:custGeom>
                <a:avLst/>
                <a:gdLst>
                  <a:gd name="T0" fmla="*/ 258 w 321"/>
                  <a:gd name="T1" fmla="*/ 6 h 387"/>
                  <a:gd name="T2" fmla="*/ 248 w 321"/>
                  <a:gd name="T3" fmla="*/ 16 h 387"/>
                  <a:gd name="T4" fmla="*/ 234 w 321"/>
                  <a:gd name="T5" fmla="*/ 27 h 387"/>
                  <a:gd name="T6" fmla="*/ 219 w 321"/>
                  <a:gd name="T7" fmla="*/ 24 h 387"/>
                  <a:gd name="T8" fmla="*/ 187 w 321"/>
                  <a:gd name="T9" fmla="*/ 19 h 387"/>
                  <a:gd name="T10" fmla="*/ 182 w 321"/>
                  <a:gd name="T11" fmla="*/ 23 h 387"/>
                  <a:gd name="T12" fmla="*/ 61 w 321"/>
                  <a:gd name="T13" fmla="*/ 62 h 387"/>
                  <a:gd name="T14" fmla="*/ 42 w 321"/>
                  <a:gd name="T15" fmla="*/ 74 h 387"/>
                  <a:gd name="T16" fmla="*/ 21 w 321"/>
                  <a:gd name="T17" fmla="*/ 152 h 387"/>
                  <a:gd name="T18" fmla="*/ 8 w 321"/>
                  <a:gd name="T19" fmla="*/ 175 h 387"/>
                  <a:gd name="T20" fmla="*/ 5 w 321"/>
                  <a:gd name="T21" fmla="*/ 187 h 387"/>
                  <a:gd name="T22" fmla="*/ 0 w 321"/>
                  <a:gd name="T23" fmla="*/ 211 h 387"/>
                  <a:gd name="T24" fmla="*/ 10 w 321"/>
                  <a:gd name="T25" fmla="*/ 220 h 387"/>
                  <a:gd name="T26" fmla="*/ 16 w 321"/>
                  <a:gd name="T27" fmla="*/ 244 h 387"/>
                  <a:gd name="T28" fmla="*/ 32 w 321"/>
                  <a:gd name="T29" fmla="*/ 285 h 387"/>
                  <a:gd name="T30" fmla="*/ 46 w 321"/>
                  <a:gd name="T31" fmla="*/ 295 h 387"/>
                  <a:gd name="T32" fmla="*/ 66 w 321"/>
                  <a:gd name="T33" fmla="*/ 311 h 387"/>
                  <a:gd name="T34" fmla="*/ 93 w 321"/>
                  <a:gd name="T35" fmla="*/ 339 h 387"/>
                  <a:gd name="T36" fmla="*/ 110 w 321"/>
                  <a:gd name="T37" fmla="*/ 358 h 387"/>
                  <a:gd name="T38" fmla="*/ 129 w 321"/>
                  <a:gd name="T39" fmla="*/ 374 h 387"/>
                  <a:gd name="T40" fmla="*/ 146 w 321"/>
                  <a:gd name="T41" fmla="*/ 372 h 387"/>
                  <a:gd name="T42" fmla="*/ 175 w 321"/>
                  <a:gd name="T43" fmla="*/ 387 h 387"/>
                  <a:gd name="T44" fmla="*/ 234 w 321"/>
                  <a:gd name="T45" fmla="*/ 379 h 387"/>
                  <a:gd name="T46" fmla="*/ 272 w 321"/>
                  <a:gd name="T47" fmla="*/ 369 h 387"/>
                  <a:gd name="T48" fmla="*/ 258 w 321"/>
                  <a:gd name="T49" fmla="*/ 349 h 387"/>
                  <a:gd name="T50" fmla="*/ 238 w 321"/>
                  <a:gd name="T51" fmla="*/ 321 h 387"/>
                  <a:gd name="T52" fmla="*/ 217 w 321"/>
                  <a:gd name="T53" fmla="*/ 305 h 387"/>
                  <a:gd name="T54" fmla="*/ 231 w 321"/>
                  <a:gd name="T55" fmla="*/ 295 h 387"/>
                  <a:gd name="T56" fmla="*/ 240 w 321"/>
                  <a:gd name="T57" fmla="*/ 254 h 387"/>
                  <a:gd name="T58" fmla="*/ 256 w 321"/>
                  <a:gd name="T59" fmla="*/ 230 h 387"/>
                  <a:gd name="T60" fmla="*/ 283 w 321"/>
                  <a:gd name="T61" fmla="*/ 185 h 387"/>
                  <a:gd name="T62" fmla="*/ 293 w 321"/>
                  <a:gd name="T63" fmla="*/ 123 h 387"/>
                  <a:gd name="T64" fmla="*/ 321 w 321"/>
                  <a:gd name="T65" fmla="*/ 103 h 387"/>
                  <a:gd name="T66" fmla="*/ 297 w 321"/>
                  <a:gd name="T67" fmla="*/ 41 h 387"/>
                  <a:gd name="T68" fmla="*/ 290 w 321"/>
                  <a:gd name="T69" fmla="*/ 23 h 3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2056 w 10000"/>
                  <a:gd name="connsiteY33" fmla="*/ 8036 h 10000"/>
                  <a:gd name="connsiteX34" fmla="*/ 2679 w 10000"/>
                  <a:gd name="connsiteY34" fmla="*/ 8372 h 10000"/>
                  <a:gd name="connsiteX35" fmla="*/ 2897 w 10000"/>
                  <a:gd name="connsiteY35" fmla="*/ 8760 h 10000"/>
                  <a:gd name="connsiteX36" fmla="*/ 3302 w 10000"/>
                  <a:gd name="connsiteY36" fmla="*/ 8992 h 10000"/>
                  <a:gd name="connsiteX37" fmla="*/ 3427 w 10000"/>
                  <a:gd name="connsiteY37" fmla="*/ 9251 h 10000"/>
                  <a:gd name="connsiteX38" fmla="*/ 3738 w 10000"/>
                  <a:gd name="connsiteY38" fmla="*/ 9561 h 10000"/>
                  <a:gd name="connsiteX39" fmla="*/ 4019 w 10000"/>
                  <a:gd name="connsiteY39" fmla="*/ 9664 h 10000"/>
                  <a:gd name="connsiteX40" fmla="*/ 4174 w 10000"/>
                  <a:gd name="connsiteY40" fmla="*/ 9561 h 10000"/>
                  <a:gd name="connsiteX41" fmla="*/ 4548 w 10000"/>
                  <a:gd name="connsiteY41" fmla="*/ 9612 h 10000"/>
                  <a:gd name="connsiteX42" fmla="*/ 4735 w 10000"/>
                  <a:gd name="connsiteY42" fmla="*/ 9509 h 10000"/>
                  <a:gd name="connsiteX43" fmla="*/ 5452 w 10000"/>
                  <a:gd name="connsiteY43" fmla="*/ 10000 h 10000"/>
                  <a:gd name="connsiteX44" fmla="*/ 6978 w 10000"/>
                  <a:gd name="connsiteY44" fmla="*/ 9922 h 10000"/>
                  <a:gd name="connsiteX45" fmla="*/ 7290 w 10000"/>
                  <a:gd name="connsiteY45" fmla="*/ 9793 h 10000"/>
                  <a:gd name="connsiteX46" fmla="*/ 7601 w 10000"/>
                  <a:gd name="connsiteY46" fmla="*/ 9535 h 10000"/>
                  <a:gd name="connsiteX47" fmla="*/ 8474 w 10000"/>
                  <a:gd name="connsiteY47" fmla="*/ 9535 h 10000"/>
                  <a:gd name="connsiteX48" fmla="*/ 8474 w 10000"/>
                  <a:gd name="connsiteY48" fmla="*/ 9147 h 10000"/>
                  <a:gd name="connsiteX49" fmla="*/ 8037 w 10000"/>
                  <a:gd name="connsiteY49" fmla="*/ 9018 h 10000"/>
                  <a:gd name="connsiteX50" fmla="*/ 7788 w 10000"/>
                  <a:gd name="connsiteY50" fmla="*/ 8475 h 10000"/>
                  <a:gd name="connsiteX51" fmla="*/ 7414 w 10000"/>
                  <a:gd name="connsiteY51" fmla="*/ 8295 h 10000"/>
                  <a:gd name="connsiteX52" fmla="*/ 7227 w 10000"/>
                  <a:gd name="connsiteY52" fmla="*/ 8036 h 10000"/>
                  <a:gd name="connsiteX53" fmla="*/ 6760 w 10000"/>
                  <a:gd name="connsiteY53" fmla="*/ 7881 h 10000"/>
                  <a:gd name="connsiteX54" fmla="*/ 6854 w 10000"/>
                  <a:gd name="connsiteY54" fmla="*/ 7623 h 10000"/>
                  <a:gd name="connsiteX55" fmla="*/ 7196 w 10000"/>
                  <a:gd name="connsiteY55" fmla="*/ 7623 h 10000"/>
                  <a:gd name="connsiteX56" fmla="*/ 7383 w 10000"/>
                  <a:gd name="connsiteY56" fmla="*/ 7494 h 10000"/>
                  <a:gd name="connsiteX57" fmla="*/ 7477 w 10000"/>
                  <a:gd name="connsiteY57" fmla="*/ 6563 h 10000"/>
                  <a:gd name="connsiteX58" fmla="*/ 7882 w 10000"/>
                  <a:gd name="connsiteY58" fmla="*/ 6331 h 10000"/>
                  <a:gd name="connsiteX59" fmla="*/ 7975 w 10000"/>
                  <a:gd name="connsiteY59" fmla="*/ 5943 h 10000"/>
                  <a:gd name="connsiteX60" fmla="*/ 8629 w 10000"/>
                  <a:gd name="connsiteY60" fmla="*/ 5323 h 10000"/>
                  <a:gd name="connsiteX61" fmla="*/ 8816 w 10000"/>
                  <a:gd name="connsiteY61" fmla="*/ 4780 h 10000"/>
                  <a:gd name="connsiteX62" fmla="*/ 8785 w 10000"/>
                  <a:gd name="connsiteY62" fmla="*/ 4315 h 10000"/>
                  <a:gd name="connsiteX63" fmla="*/ 9128 w 10000"/>
                  <a:gd name="connsiteY63" fmla="*/ 3178 h 10000"/>
                  <a:gd name="connsiteX64" fmla="*/ 9938 w 10000"/>
                  <a:gd name="connsiteY64" fmla="*/ 2894 h 10000"/>
                  <a:gd name="connsiteX65" fmla="*/ 10000 w 10000"/>
                  <a:gd name="connsiteY65" fmla="*/ 2661 h 10000"/>
                  <a:gd name="connsiteX66" fmla="*/ 9346 w 10000"/>
                  <a:gd name="connsiteY66" fmla="*/ 2222 h 10000"/>
                  <a:gd name="connsiteX67" fmla="*/ 9252 w 10000"/>
                  <a:gd name="connsiteY67" fmla="*/ 1059 h 10000"/>
                  <a:gd name="connsiteX68" fmla="*/ 9065 w 10000"/>
                  <a:gd name="connsiteY68" fmla="*/ 879 h 10000"/>
                  <a:gd name="connsiteX69" fmla="*/ 9034 w 10000"/>
                  <a:gd name="connsiteY69" fmla="*/ 594 h 10000"/>
                  <a:gd name="connsiteX70" fmla="*/ 8287 w 10000"/>
                  <a:gd name="connsiteY70"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679 w 10000"/>
                  <a:gd name="connsiteY34" fmla="*/ 8372 h 10000"/>
                  <a:gd name="connsiteX35" fmla="*/ 2897 w 10000"/>
                  <a:gd name="connsiteY35" fmla="*/ 8760 h 10000"/>
                  <a:gd name="connsiteX36" fmla="*/ 3302 w 10000"/>
                  <a:gd name="connsiteY36" fmla="*/ 8992 h 10000"/>
                  <a:gd name="connsiteX37" fmla="*/ 3427 w 10000"/>
                  <a:gd name="connsiteY37" fmla="*/ 9251 h 10000"/>
                  <a:gd name="connsiteX38" fmla="*/ 3738 w 10000"/>
                  <a:gd name="connsiteY38" fmla="*/ 9561 h 10000"/>
                  <a:gd name="connsiteX39" fmla="*/ 4019 w 10000"/>
                  <a:gd name="connsiteY39" fmla="*/ 9664 h 10000"/>
                  <a:gd name="connsiteX40" fmla="*/ 4174 w 10000"/>
                  <a:gd name="connsiteY40" fmla="*/ 9561 h 10000"/>
                  <a:gd name="connsiteX41" fmla="*/ 4548 w 10000"/>
                  <a:gd name="connsiteY41" fmla="*/ 9612 h 10000"/>
                  <a:gd name="connsiteX42" fmla="*/ 4735 w 10000"/>
                  <a:gd name="connsiteY42" fmla="*/ 9509 h 10000"/>
                  <a:gd name="connsiteX43" fmla="*/ 5452 w 10000"/>
                  <a:gd name="connsiteY43" fmla="*/ 10000 h 10000"/>
                  <a:gd name="connsiteX44" fmla="*/ 6978 w 10000"/>
                  <a:gd name="connsiteY44" fmla="*/ 9922 h 10000"/>
                  <a:gd name="connsiteX45" fmla="*/ 7290 w 10000"/>
                  <a:gd name="connsiteY45" fmla="*/ 9793 h 10000"/>
                  <a:gd name="connsiteX46" fmla="*/ 7601 w 10000"/>
                  <a:gd name="connsiteY46" fmla="*/ 9535 h 10000"/>
                  <a:gd name="connsiteX47" fmla="*/ 8474 w 10000"/>
                  <a:gd name="connsiteY47" fmla="*/ 9535 h 10000"/>
                  <a:gd name="connsiteX48" fmla="*/ 8474 w 10000"/>
                  <a:gd name="connsiteY48" fmla="*/ 9147 h 10000"/>
                  <a:gd name="connsiteX49" fmla="*/ 8037 w 10000"/>
                  <a:gd name="connsiteY49" fmla="*/ 9018 h 10000"/>
                  <a:gd name="connsiteX50" fmla="*/ 7788 w 10000"/>
                  <a:gd name="connsiteY50" fmla="*/ 8475 h 10000"/>
                  <a:gd name="connsiteX51" fmla="*/ 7414 w 10000"/>
                  <a:gd name="connsiteY51" fmla="*/ 8295 h 10000"/>
                  <a:gd name="connsiteX52" fmla="*/ 7227 w 10000"/>
                  <a:gd name="connsiteY52" fmla="*/ 8036 h 10000"/>
                  <a:gd name="connsiteX53" fmla="*/ 6760 w 10000"/>
                  <a:gd name="connsiteY53" fmla="*/ 7881 h 10000"/>
                  <a:gd name="connsiteX54" fmla="*/ 6854 w 10000"/>
                  <a:gd name="connsiteY54" fmla="*/ 7623 h 10000"/>
                  <a:gd name="connsiteX55" fmla="*/ 7196 w 10000"/>
                  <a:gd name="connsiteY55" fmla="*/ 7623 h 10000"/>
                  <a:gd name="connsiteX56" fmla="*/ 7383 w 10000"/>
                  <a:gd name="connsiteY56" fmla="*/ 7494 h 10000"/>
                  <a:gd name="connsiteX57" fmla="*/ 7477 w 10000"/>
                  <a:gd name="connsiteY57" fmla="*/ 6563 h 10000"/>
                  <a:gd name="connsiteX58" fmla="*/ 7882 w 10000"/>
                  <a:gd name="connsiteY58" fmla="*/ 6331 h 10000"/>
                  <a:gd name="connsiteX59" fmla="*/ 7975 w 10000"/>
                  <a:gd name="connsiteY59" fmla="*/ 5943 h 10000"/>
                  <a:gd name="connsiteX60" fmla="*/ 8629 w 10000"/>
                  <a:gd name="connsiteY60" fmla="*/ 5323 h 10000"/>
                  <a:gd name="connsiteX61" fmla="*/ 8816 w 10000"/>
                  <a:gd name="connsiteY61" fmla="*/ 4780 h 10000"/>
                  <a:gd name="connsiteX62" fmla="*/ 8785 w 10000"/>
                  <a:gd name="connsiteY62" fmla="*/ 4315 h 10000"/>
                  <a:gd name="connsiteX63" fmla="*/ 9128 w 10000"/>
                  <a:gd name="connsiteY63" fmla="*/ 3178 h 10000"/>
                  <a:gd name="connsiteX64" fmla="*/ 9938 w 10000"/>
                  <a:gd name="connsiteY64" fmla="*/ 2894 h 10000"/>
                  <a:gd name="connsiteX65" fmla="*/ 10000 w 10000"/>
                  <a:gd name="connsiteY65" fmla="*/ 2661 h 10000"/>
                  <a:gd name="connsiteX66" fmla="*/ 9346 w 10000"/>
                  <a:gd name="connsiteY66" fmla="*/ 2222 h 10000"/>
                  <a:gd name="connsiteX67" fmla="*/ 9252 w 10000"/>
                  <a:gd name="connsiteY67" fmla="*/ 1059 h 10000"/>
                  <a:gd name="connsiteX68" fmla="*/ 9065 w 10000"/>
                  <a:gd name="connsiteY68" fmla="*/ 879 h 10000"/>
                  <a:gd name="connsiteX69" fmla="*/ 9034 w 10000"/>
                  <a:gd name="connsiteY69" fmla="*/ 594 h 10000"/>
                  <a:gd name="connsiteX70" fmla="*/ 8287 w 10000"/>
                  <a:gd name="connsiteY70"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897 w 10000"/>
                  <a:gd name="connsiteY35" fmla="*/ 8760 h 10000"/>
                  <a:gd name="connsiteX36" fmla="*/ 3302 w 10000"/>
                  <a:gd name="connsiteY36" fmla="*/ 8992 h 10000"/>
                  <a:gd name="connsiteX37" fmla="*/ 3427 w 10000"/>
                  <a:gd name="connsiteY37" fmla="*/ 9251 h 10000"/>
                  <a:gd name="connsiteX38" fmla="*/ 3738 w 10000"/>
                  <a:gd name="connsiteY38" fmla="*/ 9561 h 10000"/>
                  <a:gd name="connsiteX39" fmla="*/ 4019 w 10000"/>
                  <a:gd name="connsiteY39" fmla="*/ 9664 h 10000"/>
                  <a:gd name="connsiteX40" fmla="*/ 4174 w 10000"/>
                  <a:gd name="connsiteY40" fmla="*/ 9561 h 10000"/>
                  <a:gd name="connsiteX41" fmla="*/ 4548 w 10000"/>
                  <a:gd name="connsiteY41" fmla="*/ 9612 h 10000"/>
                  <a:gd name="connsiteX42" fmla="*/ 4735 w 10000"/>
                  <a:gd name="connsiteY42" fmla="*/ 9509 h 10000"/>
                  <a:gd name="connsiteX43" fmla="*/ 5452 w 10000"/>
                  <a:gd name="connsiteY43" fmla="*/ 10000 h 10000"/>
                  <a:gd name="connsiteX44" fmla="*/ 6978 w 10000"/>
                  <a:gd name="connsiteY44" fmla="*/ 9922 h 10000"/>
                  <a:gd name="connsiteX45" fmla="*/ 7290 w 10000"/>
                  <a:gd name="connsiteY45" fmla="*/ 9793 h 10000"/>
                  <a:gd name="connsiteX46" fmla="*/ 7601 w 10000"/>
                  <a:gd name="connsiteY46" fmla="*/ 9535 h 10000"/>
                  <a:gd name="connsiteX47" fmla="*/ 8474 w 10000"/>
                  <a:gd name="connsiteY47" fmla="*/ 9535 h 10000"/>
                  <a:gd name="connsiteX48" fmla="*/ 8474 w 10000"/>
                  <a:gd name="connsiteY48" fmla="*/ 9147 h 10000"/>
                  <a:gd name="connsiteX49" fmla="*/ 8037 w 10000"/>
                  <a:gd name="connsiteY49" fmla="*/ 9018 h 10000"/>
                  <a:gd name="connsiteX50" fmla="*/ 7788 w 10000"/>
                  <a:gd name="connsiteY50" fmla="*/ 8475 h 10000"/>
                  <a:gd name="connsiteX51" fmla="*/ 7414 w 10000"/>
                  <a:gd name="connsiteY51" fmla="*/ 8295 h 10000"/>
                  <a:gd name="connsiteX52" fmla="*/ 7227 w 10000"/>
                  <a:gd name="connsiteY52" fmla="*/ 8036 h 10000"/>
                  <a:gd name="connsiteX53" fmla="*/ 6760 w 10000"/>
                  <a:gd name="connsiteY53" fmla="*/ 7881 h 10000"/>
                  <a:gd name="connsiteX54" fmla="*/ 6854 w 10000"/>
                  <a:gd name="connsiteY54" fmla="*/ 7623 h 10000"/>
                  <a:gd name="connsiteX55" fmla="*/ 7196 w 10000"/>
                  <a:gd name="connsiteY55" fmla="*/ 7623 h 10000"/>
                  <a:gd name="connsiteX56" fmla="*/ 7383 w 10000"/>
                  <a:gd name="connsiteY56" fmla="*/ 7494 h 10000"/>
                  <a:gd name="connsiteX57" fmla="*/ 7477 w 10000"/>
                  <a:gd name="connsiteY57" fmla="*/ 6563 h 10000"/>
                  <a:gd name="connsiteX58" fmla="*/ 7882 w 10000"/>
                  <a:gd name="connsiteY58" fmla="*/ 6331 h 10000"/>
                  <a:gd name="connsiteX59" fmla="*/ 7975 w 10000"/>
                  <a:gd name="connsiteY59" fmla="*/ 5943 h 10000"/>
                  <a:gd name="connsiteX60" fmla="*/ 8629 w 10000"/>
                  <a:gd name="connsiteY60" fmla="*/ 5323 h 10000"/>
                  <a:gd name="connsiteX61" fmla="*/ 8816 w 10000"/>
                  <a:gd name="connsiteY61" fmla="*/ 4780 h 10000"/>
                  <a:gd name="connsiteX62" fmla="*/ 8785 w 10000"/>
                  <a:gd name="connsiteY62" fmla="*/ 4315 h 10000"/>
                  <a:gd name="connsiteX63" fmla="*/ 9128 w 10000"/>
                  <a:gd name="connsiteY63" fmla="*/ 3178 h 10000"/>
                  <a:gd name="connsiteX64" fmla="*/ 9938 w 10000"/>
                  <a:gd name="connsiteY64" fmla="*/ 2894 h 10000"/>
                  <a:gd name="connsiteX65" fmla="*/ 10000 w 10000"/>
                  <a:gd name="connsiteY65" fmla="*/ 2661 h 10000"/>
                  <a:gd name="connsiteX66" fmla="*/ 9346 w 10000"/>
                  <a:gd name="connsiteY66" fmla="*/ 2222 h 10000"/>
                  <a:gd name="connsiteX67" fmla="*/ 9252 w 10000"/>
                  <a:gd name="connsiteY67" fmla="*/ 1059 h 10000"/>
                  <a:gd name="connsiteX68" fmla="*/ 9065 w 10000"/>
                  <a:gd name="connsiteY68" fmla="*/ 879 h 10000"/>
                  <a:gd name="connsiteX69" fmla="*/ 9034 w 10000"/>
                  <a:gd name="connsiteY69" fmla="*/ 594 h 10000"/>
                  <a:gd name="connsiteX70" fmla="*/ 8287 w 10000"/>
                  <a:gd name="connsiteY70"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97 w 10000"/>
                  <a:gd name="connsiteY36" fmla="*/ 8760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97 w 10000"/>
                  <a:gd name="connsiteY36" fmla="*/ 8760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97 w 10000"/>
                  <a:gd name="connsiteY36" fmla="*/ 8760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302 w 10000"/>
                  <a:gd name="connsiteY37" fmla="*/ 8992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427 w 10000"/>
                  <a:gd name="connsiteY38" fmla="*/ 9251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3738 w 10000"/>
                  <a:gd name="connsiteY39" fmla="*/ 9561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5248 w 10000"/>
                  <a:gd name="connsiteY39" fmla="*/ 8066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5248 w 10000"/>
                  <a:gd name="connsiteY39" fmla="*/ 8066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5248 w 10000"/>
                  <a:gd name="connsiteY39" fmla="*/ 8066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019 w 10000"/>
                  <a:gd name="connsiteY40" fmla="*/ 9664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174 w 10000"/>
                  <a:gd name="connsiteY41" fmla="*/ 9561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548 w 10000"/>
                  <a:gd name="connsiteY42" fmla="*/ 9612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700 w 10000"/>
                  <a:gd name="connsiteY42" fmla="*/ 6906 h 10000"/>
                  <a:gd name="connsiteX43" fmla="*/ 4735 w 10000"/>
                  <a:gd name="connsiteY43" fmla="*/ 9509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700 w 10000"/>
                  <a:gd name="connsiteY42" fmla="*/ 6906 h 10000"/>
                  <a:gd name="connsiteX43" fmla="*/ 4976 w 10000"/>
                  <a:gd name="connsiteY43" fmla="*/ 6814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700 w 10000"/>
                  <a:gd name="connsiteY42" fmla="*/ 6906 h 10000"/>
                  <a:gd name="connsiteX43" fmla="*/ 4976 w 10000"/>
                  <a:gd name="connsiteY43" fmla="*/ 6814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10000"/>
                  <a:gd name="connsiteX1" fmla="*/ 8037 w 10000"/>
                  <a:gd name="connsiteY1" fmla="*/ 155 h 10000"/>
                  <a:gd name="connsiteX2" fmla="*/ 7882 w 10000"/>
                  <a:gd name="connsiteY2" fmla="*/ 129 h 10000"/>
                  <a:gd name="connsiteX3" fmla="*/ 7726 w 10000"/>
                  <a:gd name="connsiteY3" fmla="*/ 413 h 10000"/>
                  <a:gd name="connsiteX4" fmla="*/ 7414 w 10000"/>
                  <a:gd name="connsiteY4" fmla="*/ 491 h 10000"/>
                  <a:gd name="connsiteX5" fmla="*/ 7290 w 10000"/>
                  <a:gd name="connsiteY5" fmla="*/ 698 h 10000"/>
                  <a:gd name="connsiteX6" fmla="*/ 7040 w 10000"/>
                  <a:gd name="connsiteY6" fmla="*/ 698 h 10000"/>
                  <a:gd name="connsiteX7" fmla="*/ 6822 w 10000"/>
                  <a:gd name="connsiteY7" fmla="*/ 620 h 10000"/>
                  <a:gd name="connsiteX8" fmla="*/ 5763 w 10000"/>
                  <a:gd name="connsiteY8" fmla="*/ 594 h 10000"/>
                  <a:gd name="connsiteX9" fmla="*/ 5826 w 10000"/>
                  <a:gd name="connsiteY9" fmla="*/ 491 h 10000"/>
                  <a:gd name="connsiteX10" fmla="*/ 5732 w 10000"/>
                  <a:gd name="connsiteY10" fmla="*/ 491 h 10000"/>
                  <a:gd name="connsiteX11" fmla="*/ 5670 w 10000"/>
                  <a:gd name="connsiteY11" fmla="*/ 594 h 10000"/>
                  <a:gd name="connsiteX12" fmla="*/ 1900 w 10000"/>
                  <a:gd name="connsiteY12" fmla="*/ 594 h 10000"/>
                  <a:gd name="connsiteX13" fmla="*/ 1900 w 10000"/>
                  <a:gd name="connsiteY13" fmla="*/ 1602 h 10000"/>
                  <a:gd name="connsiteX14" fmla="*/ 1308 w 10000"/>
                  <a:gd name="connsiteY14" fmla="*/ 1628 h 10000"/>
                  <a:gd name="connsiteX15" fmla="*/ 1308 w 10000"/>
                  <a:gd name="connsiteY15" fmla="*/ 1912 h 10000"/>
                  <a:gd name="connsiteX16" fmla="*/ 1308 w 10000"/>
                  <a:gd name="connsiteY16" fmla="*/ 3850 h 10000"/>
                  <a:gd name="connsiteX17" fmla="*/ 654 w 10000"/>
                  <a:gd name="connsiteY17" fmla="*/ 3928 h 10000"/>
                  <a:gd name="connsiteX18" fmla="*/ 561 w 10000"/>
                  <a:gd name="connsiteY18" fmla="*/ 4186 h 10000"/>
                  <a:gd name="connsiteX19" fmla="*/ 249 w 10000"/>
                  <a:gd name="connsiteY19" fmla="*/ 4522 h 10000"/>
                  <a:gd name="connsiteX20" fmla="*/ 249 w 10000"/>
                  <a:gd name="connsiteY20" fmla="*/ 4729 h 10000"/>
                  <a:gd name="connsiteX21" fmla="*/ 156 w 10000"/>
                  <a:gd name="connsiteY21" fmla="*/ 4832 h 10000"/>
                  <a:gd name="connsiteX22" fmla="*/ 0 w 10000"/>
                  <a:gd name="connsiteY22" fmla="*/ 5297 h 10000"/>
                  <a:gd name="connsiteX23" fmla="*/ 0 w 10000"/>
                  <a:gd name="connsiteY23" fmla="*/ 5452 h 10000"/>
                  <a:gd name="connsiteX24" fmla="*/ 249 w 10000"/>
                  <a:gd name="connsiteY24" fmla="*/ 5426 h 10000"/>
                  <a:gd name="connsiteX25" fmla="*/ 312 w 10000"/>
                  <a:gd name="connsiteY25" fmla="*/ 5685 h 10000"/>
                  <a:gd name="connsiteX26" fmla="*/ 623 w 10000"/>
                  <a:gd name="connsiteY26" fmla="*/ 6176 h 10000"/>
                  <a:gd name="connsiteX27" fmla="*/ 498 w 10000"/>
                  <a:gd name="connsiteY27" fmla="*/ 6305 h 10000"/>
                  <a:gd name="connsiteX28" fmla="*/ 997 w 10000"/>
                  <a:gd name="connsiteY28" fmla="*/ 6770 h 10000"/>
                  <a:gd name="connsiteX29" fmla="*/ 997 w 10000"/>
                  <a:gd name="connsiteY29" fmla="*/ 7364 h 10000"/>
                  <a:gd name="connsiteX30" fmla="*/ 1371 w 10000"/>
                  <a:gd name="connsiteY30" fmla="*/ 7494 h 10000"/>
                  <a:gd name="connsiteX31" fmla="*/ 1433 w 10000"/>
                  <a:gd name="connsiteY31" fmla="*/ 7623 h 10000"/>
                  <a:gd name="connsiteX32" fmla="*/ 1626 w 10000"/>
                  <a:gd name="connsiteY32" fmla="*/ 7704 h 10000"/>
                  <a:gd name="connsiteX33" fmla="*/ 1751 w 10000"/>
                  <a:gd name="connsiteY33" fmla="*/ 7394 h 10000"/>
                  <a:gd name="connsiteX34" fmla="*/ 2095 w 10000"/>
                  <a:gd name="connsiteY34" fmla="*/ 6887 h 10000"/>
                  <a:gd name="connsiteX35" fmla="*/ 2613 w 10000"/>
                  <a:gd name="connsiteY35" fmla="*/ 6949 h 10000"/>
                  <a:gd name="connsiteX36" fmla="*/ 2808 w 10000"/>
                  <a:gd name="connsiteY36" fmla="*/ 7202 h 10000"/>
                  <a:gd name="connsiteX37" fmla="*/ 3708 w 10000"/>
                  <a:gd name="connsiteY37" fmla="*/ 7107 h 10000"/>
                  <a:gd name="connsiteX38" fmla="*/ 3782 w 10000"/>
                  <a:gd name="connsiteY38" fmla="*/ 7282 h 10000"/>
                  <a:gd name="connsiteX39" fmla="*/ 4157 w 10000"/>
                  <a:gd name="connsiteY39" fmla="*/ 7266 h 10000"/>
                  <a:gd name="connsiteX40" fmla="*/ 4425 w 10000"/>
                  <a:gd name="connsiteY40" fmla="*/ 7063 h 10000"/>
                  <a:gd name="connsiteX41" fmla="*/ 4707 w 10000"/>
                  <a:gd name="connsiteY41" fmla="*/ 7055 h 10000"/>
                  <a:gd name="connsiteX42" fmla="*/ 4700 w 10000"/>
                  <a:gd name="connsiteY42" fmla="*/ 6906 h 10000"/>
                  <a:gd name="connsiteX43" fmla="*/ 4976 w 10000"/>
                  <a:gd name="connsiteY43" fmla="*/ 6814 h 10000"/>
                  <a:gd name="connsiteX44" fmla="*/ 5452 w 10000"/>
                  <a:gd name="connsiteY44" fmla="*/ 10000 h 10000"/>
                  <a:gd name="connsiteX45" fmla="*/ 6978 w 10000"/>
                  <a:gd name="connsiteY45" fmla="*/ 9922 h 10000"/>
                  <a:gd name="connsiteX46" fmla="*/ 7290 w 10000"/>
                  <a:gd name="connsiteY46" fmla="*/ 9793 h 10000"/>
                  <a:gd name="connsiteX47" fmla="*/ 7601 w 10000"/>
                  <a:gd name="connsiteY47" fmla="*/ 9535 h 10000"/>
                  <a:gd name="connsiteX48" fmla="*/ 8474 w 10000"/>
                  <a:gd name="connsiteY48" fmla="*/ 9535 h 10000"/>
                  <a:gd name="connsiteX49" fmla="*/ 8474 w 10000"/>
                  <a:gd name="connsiteY49" fmla="*/ 9147 h 10000"/>
                  <a:gd name="connsiteX50" fmla="*/ 8037 w 10000"/>
                  <a:gd name="connsiteY50" fmla="*/ 9018 h 10000"/>
                  <a:gd name="connsiteX51" fmla="*/ 7788 w 10000"/>
                  <a:gd name="connsiteY51" fmla="*/ 8475 h 10000"/>
                  <a:gd name="connsiteX52" fmla="*/ 7414 w 10000"/>
                  <a:gd name="connsiteY52" fmla="*/ 8295 h 10000"/>
                  <a:gd name="connsiteX53" fmla="*/ 7227 w 10000"/>
                  <a:gd name="connsiteY53" fmla="*/ 8036 h 10000"/>
                  <a:gd name="connsiteX54" fmla="*/ 6760 w 10000"/>
                  <a:gd name="connsiteY54" fmla="*/ 7881 h 10000"/>
                  <a:gd name="connsiteX55" fmla="*/ 6854 w 10000"/>
                  <a:gd name="connsiteY55" fmla="*/ 7623 h 10000"/>
                  <a:gd name="connsiteX56" fmla="*/ 7196 w 10000"/>
                  <a:gd name="connsiteY56" fmla="*/ 7623 h 10000"/>
                  <a:gd name="connsiteX57" fmla="*/ 7383 w 10000"/>
                  <a:gd name="connsiteY57" fmla="*/ 7494 h 10000"/>
                  <a:gd name="connsiteX58" fmla="*/ 7477 w 10000"/>
                  <a:gd name="connsiteY58" fmla="*/ 6563 h 10000"/>
                  <a:gd name="connsiteX59" fmla="*/ 7882 w 10000"/>
                  <a:gd name="connsiteY59" fmla="*/ 6331 h 10000"/>
                  <a:gd name="connsiteX60" fmla="*/ 7975 w 10000"/>
                  <a:gd name="connsiteY60" fmla="*/ 5943 h 10000"/>
                  <a:gd name="connsiteX61" fmla="*/ 8629 w 10000"/>
                  <a:gd name="connsiteY61" fmla="*/ 5323 h 10000"/>
                  <a:gd name="connsiteX62" fmla="*/ 8816 w 10000"/>
                  <a:gd name="connsiteY62" fmla="*/ 4780 h 10000"/>
                  <a:gd name="connsiteX63" fmla="*/ 8785 w 10000"/>
                  <a:gd name="connsiteY63" fmla="*/ 4315 h 10000"/>
                  <a:gd name="connsiteX64" fmla="*/ 9128 w 10000"/>
                  <a:gd name="connsiteY64" fmla="*/ 3178 h 10000"/>
                  <a:gd name="connsiteX65" fmla="*/ 9938 w 10000"/>
                  <a:gd name="connsiteY65" fmla="*/ 2894 h 10000"/>
                  <a:gd name="connsiteX66" fmla="*/ 10000 w 10000"/>
                  <a:gd name="connsiteY66" fmla="*/ 2661 h 10000"/>
                  <a:gd name="connsiteX67" fmla="*/ 9346 w 10000"/>
                  <a:gd name="connsiteY67" fmla="*/ 2222 h 10000"/>
                  <a:gd name="connsiteX68" fmla="*/ 9252 w 10000"/>
                  <a:gd name="connsiteY68" fmla="*/ 1059 h 10000"/>
                  <a:gd name="connsiteX69" fmla="*/ 9065 w 10000"/>
                  <a:gd name="connsiteY69" fmla="*/ 879 h 10000"/>
                  <a:gd name="connsiteX70" fmla="*/ 9034 w 10000"/>
                  <a:gd name="connsiteY70" fmla="*/ 594 h 10000"/>
                  <a:gd name="connsiteX71" fmla="*/ 8287 w 10000"/>
                  <a:gd name="connsiteY71" fmla="*/ 0 h 10000"/>
                  <a:gd name="connsiteX0" fmla="*/ 8287 w 10000"/>
                  <a:gd name="connsiteY0" fmla="*/ 0 h 9922"/>
                  <a:gd name="connsiteX1" fmla="*/ 8037 w 10000"/>
                  <a:gd name="connsiteY1" fmla="*/ 155 h 9922"/>
                  <a:gd name="connsiteX2" fmla="*/ 7882 w 10000"/>
                  <a:gd name="connsiteY2" fmla="*/ 129 h 9922"/>
                  <a:gd name="connsiteX3" fmla="*/ 7726 w 10000"/>
                  <a:gd name="connsiteY3" fmla="*/ 413 h 9922"/>
                  <a:gd name="connsiteX4" fmla="*/ 7414 w 10000"/>
                  <a:gd name="connsiteY4" fmla="*/ 491 h 9922"/>
                  <a:gd name="connsiteX5" fmla="*/ 7290 w 10000"/>
                  <a:gd name="connsiteY5" fmla="*/ 698 h 9922"/>
                  <a:gd name="connsiteX6" fmla="*/ 7040 w 10000"/>
                  <a:gd name="connsiteY6" fmla="*/ 698 h 9922"/>
                  <a:gd name="connsiteX7" fmla="*/ 6822 w 10000"/>
                  <a:gd name="connsiteY7" fmla="*/ 620 h 9922"/>
                  <a:gd name="connsiteX8" fmla="*/ 5763 w 10000"/>
                  <a:gd name="connsiteY8" fmla="*/ 594 h 9922"/>
                  <a:gd name="connsiteX9" fmla="*/ 5826 w 10000"/>
                  <a:gd name="connsiteY9" fmla="*/ 491 h 9922"/>
                  <a:gd name="connsiteX10" fmla="*/ 5732 w 10000"/>
                  <a:gd name="connsiteY10" fmla="*/ 491 h 9922"/>
                  <a:gd name="connsiteX11" fmla="*/ 5670 w 10000"/>
                  <a:gd name="connsiteY11" fmla="*/ 594 h 9922"/>
                  <a:gd name="connsiteX12" fmla="*/ 1900 w 10000"/>
                  <a:gd name="connsiteY12" fmla="*/ 594 h 9922"/>
                  <a:gd name="connsiteX13" fmla="*/ 1900 w 10000"/>
                  <a:gd name="connsiteY13" fmla="*/ 1602 h 9922"/>
                  <a:gd name="connsiteX14" fmla="*/ 1308 w 10000"/>
                  <a:gd name="connsiteY14" fmla="*/ 1628 h 9922"/>
                  <a:gd name="connsiteX15" fmla="*/ 1308 w 10000"/>
                  <a:gd name="connsiteY15" fmla="*/ 1912 h 9922"/>
                  <a:gd name="connsiteX16" fmla="*/ 1308 w 10000"/>
                  <a:gd name="connsiteY16" fmla="*/ 3850 h 9922"/>
                  <a:gd name="connsiteX17" fmla="*/ 654 w 10000"/>
                  <a:gd name="connsiteY17" fmla="*/ 3928 h 9922"/>
                  <a:gd name="connsiteX18" fmla="*/ 561 w 10000"/>
                  <a:gd name="connsiteY18" fmla="*/ 4186 h 9922"/>
                  <a:gd name="connsiteX19" fmla="*/ 249 w 10000"/>
                  <a:gd name="connsiteY19" fmla="*/ 4522 h 9922"/>
                  <a:gd name="connsiteX20" fmla="*/ 249 w 10000"/>
                  <a:gd name="connsiteY20" fmla="*/ 4729 h 9922"/>
                  <a:gd name="connsiteX21" fmla="*/ 156 w 10000"/>
                  <a:gd name="connsiteY21" fmla="*/ 4832 h 9922"/>
                  <a:gd name="connsiteX22" fmla="*/ 0 w 10000"/>
                  <a:gd name="connsiteY22" fmla="*/ 5297 h 9922"/>
                  <a:gd name="connsiteX23" fmla="*/ 0 w 10000"/>
                  <a:gd name="connsiteY23" fmla="*/ 5452 h 9922"/>
                  <a:gd name="connsiteX24" fmla="*/ 249 w 10000"/>
                  <a:gd name="connsiteY24" fmla="*/ 5426 h 9922"/>
                  <a:gd name="connsiteX25" fmla="*/ 312 w 10000"/>
                  <a:gd name="connsiteY25" fmla="*/ 5685 h 9922"/>
                  <a:gd name="connsiteX26" fmla="*/ 623 w 10000"/>
                  <a:gd name="connsiteY26" fmla="*/ 6176 h 9922"/>
                  <a:gd name="connsiteX27" fmla="*/ 498 w 10000"/>
                  <a:gd name="connsiteY27" fmla="*/ 6305 h 9922"/>
                  <a:gd name="connsiteX28" fmla="*/ 997 w 10000"/>
                  <a:gd name="connsiteY28" fmla="*/ 6770 h 9922"/>
                  <a:gd name="connsiteX29" fmla="*/ 997 w 10000"/>
                  <a:gd name="connsiteY29" fmla="*/ 7364 h 9922"/>
                  <a:gd name="connsiteX30" fmla="*/ 1371 w 10000"/>
                  <a:gd name="connsiteY30" fmla="*/ 7494 h 9922"/>
                  <a:gd name="connsiteX31" fmla="*/ 1433 w 10000"/>
                  <a:gd name="connsiteY31" fmla="*/ 7623 h 9922"/>
                  <a:gd name="connsiteX32" fmla="*/ 1626 w 10000"/>
                  <a:gd name="connsiteY32" fmla="*/ 7704 h 9922"/>
                  <a:gd name="connsiteX33" fmla="*/ 1751 w 10000"/>
                  <a:gd name="connsiteY33" fmla="*/ 7394 h 9922"/>
                  <a:gd name="connsiteX34" fmla="*/ 2095 w 10000"/>
                  <a:gd name="connsiteY34" fmla="*/ 6887 h 9922"/>
                  <a:gd name="connsiteX35" fmla="*/ 2613 w 10000"/>
                  <a:gd name="connsiteY35" fmla="*/ 6949 h 9922"/>
                  <a:gd name="connsiteX36" fmla="*/ 2808 w 10000"/>
                  <a:gd name="connsiteY36" fmla="*/ 7202 h 9922"/>
                  <a:gd name="connsiteX37" fmla="*/ 3708 w 10000"/>
                  <a:gd name="connsiteY37" fmla="*/ 7107 h 9922"/>
                  <a:gd name="connsiteX38" fmla="*/ 3782 w 10000"/>
                  <a:gd name="connsiteY38" fmla="*/ 7282 h 9922"/>
                  <a:gd name="connsiteX39" fmla="*/ 4157 w 10000"/>
                  <a:gd name="connsiteY39" fmla="*/ 7266 h 9922"/>
                  <a:gd name="connsiteX40" fmla="*/ 4425 w 10000"/>
                  <a:gd name="connsiteY40" fmla="*/ 7063 h 9922"/>
                  <a:gd name="connsiteX41" fmla="*/ 4707 w 10000"/>
                  <a:gd name="connsiteY41" fmla="*/ 7055 h 9922"/>
                  <a:gd name="connsiteX42" fmla="*/ 4700 w 10000"/>
                  <a:gd name="connsiteY42" fmla="*/ 6906 h 9922"/>
                  <a:gd name="connsiteX43" fmla="*/ 4976 w 10000"/>
                  <a:gd name="connsiteY43" fmla="*/ 6814 h 9922"/>
                  <a:gd name="connsiteX44" fmla="*/ 5566 w 10000"/>
                  <a:gd name="connsiteY44" fmla="*/ 7136 h 9922"/>
                  <a:gd name="connsiteX45" fmla="*/ 6978 w 10000"/>
                  <a:gd name="connsiteY45" fmla="*/ 9922 h 9922"/>
                  <a:gd name="connsiteX46" fmla="*/ 7290 w 10000"/>
                  <a:gd name="connsiteY46" fmla="*/ 9793 h 9922"/>
                  <a:gd name="connsiteX47" fmla="*/ 7601 w 10000"/>
                  <a:gd name="connsiteY47" fmla="*/ 9535 h 9922"/>
                  <a:gd name="connsiteX48" fmla="*/ 8474 w 10000"/>
                  <a:gd name="connsiteY48" fmla="*/ 9535 h 9922"/>
                  <a:gd name="connsiteX49" fmla="*/ 8474 w 10000"/>
                  <a:gd name="connsiteY49" fmla="*/ 9147 h 9922"/>
                  <a:gd name="connsiteX50" fmla="*/ 8037 w 10000"/>
                  <a:gd name="connsiteY50" fmla="*/ 9018 h 9922"/>
                  <a:gd name="connsiteX51" fmla="*/ 7788 w 10000"/>
                  <a:gd name="connsiteY51" fmla="*/ 8475 h 9922"/>
                  <a:gd name="connsiteX52" fmla="*/ 7414 w 10000"/>
                  <a:gd name="connsiteY52" fmla="*/ 8295 h 9922"/>
                  <a:gd name="connsiteX53" fmla="*/ 7227 w 10000"/>
                  <a:gd name="connsiteY53" fmla="*/ 8036 h 9922"/>
                  <a:gd name="connsiteX54" fmla="*/ 6760 w 10000"/>
                  <a:gd name="connsiteY54" fmla="*/ 7881 h 9922"/>
                  <a:gd name="connsiteX55" fmla="*/ 6854 w 10000"/>
                  <a:gd name="connsiteY55" fmla="*/ 7623 h 9922"/>
                  <a:gd name="connsiteX56" fmla="*/ 7196 w 10000"/>
                  <a:gd name="connsiteY56" fmla="*/ 7623 h 9922"/>
                  <a:gd name="connsiteX57" fmla="*/ 7383 w 10000"/>
                  <a:gd name="connsiteY57" fmla="*/ 7494 h 9922"/>
                  <a:gd name="connsiteX58" fmla="*/ 7477 w 10000"/>
                  <a:gd name="connsiteY58" fmla="*/ 6563 h 9922"/>
                  <a:gd name="connsiteX59" fmla="*/ 7882 w 10000"/>
                  <a:gd name="connsiteY59" fmla="*/ 6331 h 9922"/>
                  <a:gd name="connsiteX60" fmla="*/ 7975 w 10000"/>
                  <a:gd name="connsiteY60" fmla="*/ 5943 h 9922"/>
                  <a:gd name="connsiteX61" fmla="*/ 8629 w 10000"/>
                  <a:gd name="connsiteY61" fmla="*/ 5323 h 9922"/>
                  <a:gd name="connsiteX62" fmla="*/ 8816 w 10000"/>
                  <a:gd name="connsiteY62" fmla="*/ 4780 h 9922"/>
                  <a:gd name="connsiteX63" fmla="*/ 8785 w 10000"/>
                  <a:gd name="connsiteY63" fmla="*/ 4315 h 9922"/>
                  <a:gd name="connsiteX64" fmla="*/ 9128 w 10000"/>
                  <a:gd name="connsiteY64" fmla="*/ 3178 h 9922"/>
                  <a:gd name="connsiteX65" fmla="*/ 9938 w 10000"/>
                  <a:gd name="connsiteY65" fmla="*/ 2894 h 9922"/>
                  <a:gd name="connsiteX66" fmla="*/ 10000 w 10000"/>
                  <a:gd name="connsiteY66" fmla="*/ 2661 h 9922"/>
                  <a:gd name="connsiteX67" fmla="*/ 9346 w 10000"/>
                  <a:gd name="connsiteY67" fmla="*/ 2222 h 9922"/>
                  <a:gd name="connsiteX68" fmla="*/ 9252 w 10000"/>
                  <a:gd name="connsiteY68" fmla="*/ 1059 h 9922"/>
                  <a:gd name="connsiteX69" fmla="*/ 9065 w 10000"/>
                  <a:gd name="connsiteY69" fmla="*/ 879 h 9922"/>
                  <a:gd name="connsiteX70" fmla="*/ 9034 w 10000"/>
                  <a:gd name="connsiteY70" fmla="*/ 594 h 9922"/>
                  <a:gd name="connsiteX71" fmla="*/ 8287 w 10000"/>
                  <a:gd name="connsiteY71" fmla="*/ 0 h 9922"/>
                  <a:gd name="connsiteX0" fmla="*/ 8287 w 10000"/>
                  <a:gd name="connsiteY0" fmla="*/ 0 h 10000"/>
                  <a:gd name="connsiteX1" fmla="*/ 8037 w 10000"/>
                  <a:gd name="connsiteY1" fmla="*/ 156 h 10000"/>
                  <a:gd name="connsiteX2" fmla="*/ 7882 w 10000"/>
                  <a:gd name="connsiteY2" fmla="*/ 130 h 10000"/>
                  <a:gd name="connsiteX3" fmla="*/ 7726 w 10000"/>
                  <a:gd name="connsiteY3" fmla="*/ 416 h 10000"/>
                  <a:gd name="connsiteX4" fmla="*/ 7414 w 10000"/>
                  <a:gd name="connsiteY4" fmla="*/ 495 h 10000"/>
                  <a:gd name="connsiteX5" fmla="*/ 7290 w 10000"/>
                  <a:gd name="connsiteY5" fmla="*/ 703 h 10000"/>
                  <a:gd name="connsiteX6" fmla="*/ 7040 w 10000"/>
                  <a:gd name="connsiteY6" fmla="*/ 703 h 10000"/>
                  <a:gd name="connsiteX7" fmla="*/ 6822 w 10000"/>
                  <a:gd name="connsiteY7" fmla="*/ 625 h 10000"/>
                  <a:gd name="connsiteX8" fmla="*/ 5763 w 10000"/>
                  <a:gd name="connsiteY8" fmla="*/ 599 h 10000"/>
                  <a:gd name="connsiteX9" fmla="*/ 5826 w 10000"/>
                  <a:gd name="connsiteY9" fmla="*/ 495 h 10000"/>
                  <a:gd name="connsiteX10" fmla="*/ 5732 w 10000"/>
                  <a:gd name="connsiteY10" fmla="*/ 495 h 10000"/>
                  <a:gd name="connsiteX11" fmla="*/ 5670 w 10000"/>
                  <a:gd name="connsiteY11" fmla="*/ 599 h 10000"/>
                  <a:gd name="connsiteX12" fmla="*/ 1900 w 10000"/>
                  <a:gd name="connsiteY12" fmla="*/ 599 h 10000"/>
                  <a:gd name="connsiteX13" fmla="*/ 1900 w 10000"/>
                  <a:gd name="connsiteY13" fmla="*/ 1615 h 10000"/>
                  <a:gd name="connsiteX14" fmla="*/ 1308 w 10000"/>
                  <a:gd name="connsiteY14" fmla="*/ 1641 h 10000"/>
                  <a:gd name="connsiteX15" fmla="*/ 1308 w 10000"/>
                  <a:gd name="connsiteY15" fmla="*/ 1927 h 10000"/>
                  <a:gd name="connsiteX16" fmla="*/ 1308 w 10000"/>
                  <a:gd name="connsiteY16" fmla="*/ 3880 h 10000"/>
                  <a:gd name="connsiteX17" fmla="*/ 654 w 10000"/>
                  <a:gd name="connsiteY17" fmla="*/ 3959 h 10000"/>
                  <a:gd name="connsiteX18" fmla="*/ 561 w 10000"/>
                  <a:gd name="connsiteY18" fmla="*/ 4219 h 10000"/>
                  <a:gd name="connsiteX19" fmla="*/ 249 w 10000"/>
                  <a:gd name="connsiteY19" fmla="*/ 4558 h 10000"/>
                  <a:gd name="connsiteX20" fmla="*/ 249 w 10000"/>
                  <a:gd name="connsiteY20" fmla="*/ 4766 h 10000"/>
                  <a:gd name="connsiteX21" fmla="*/ 156 w 10000"/>
                  <a:gd name="connsiteY21" fmla="*/ 4870 h 10000"/>
                  <a:gd name="connsiteX22" fmla="*/ 0 w 10000"/>
                  <a:gd name="connsiteY22" fmla="*/ 5339 h 10000"/>
                  <a:gd name="connsiteX23" fmla="*/ 0 w 10000"/>
                  <a:gd name="connsiteY23" fmla="*/ 5495 h 10000"/>
                  <a:gd name="connsiteX24" fmla="*/ 249 w 10000"/>
                  <a:gd name="connsiteY24" fmla="*/ 5469 h 10000"/>
                  <a:gd name="connsiteX25" fmla="*/ 312 w 10000"/>
                  <a:gd name="connsiteY25" fmla="*/ 5730 h 10000"/>
                  <a:gd name="connsiteX26" fmla="*/ 623 w 10000"/>
                  <a:gd name="connsiteY26" fmla="*/ 6225 h 10000"/>
                  <a:gd name="connsiteX27" fmla="*/ 498 w 10000"/>
                  <a:gd name="connsiteY27" fmla="*/ 6355 h 10000"/>
                  <a:gd name="connsiteX28" fmla="*/ 997 w 10000"/>
                  <a:gd name="connsiteY28" fmla="*/ 6823 h 10000"/>
                  <a:gd name="connsiteX29" fmla="*/ 997 w 10000"/>
                  <a:gd name="connsiteY29" fmla="*/ 7422 h 10000"/>
                  <a:gd name="connsiteX30" fmla="*/ 1371 w 10000"/>
                  <a:gd name="connsiteY30" fmla="*/ 7553 h 10000"/>
                  <a:gd name="connsiteX31" fmla="*/ 1433 w 10000"/>
                  <a:gd name="connsiteY31" fmla="*/ 7683 h 10000"/>
                  <a:gd name="connsiteX32" fmla="*/ 1626 w 10000"/>
                  <a:gd name="connsiteY32" fmla="*/ 7765 h 10000"/>
                  <a:gd name="connsiteX33" fmla="*/ 1751 w 10000"/>
                  <a:gd name="connsiteY33" fmla="*/ 7452 h 10000"/>
                  <a:gd name="connsiteX34" fmla="*/ 2095 w 10000"/>
                  <a:gd name="connsiteY34" fmla="*/ 6941 h 10000"/>
                  <a:gd name="connsiteX35" fmla="*/ 2613 w 10000"/>
                  <a:gd name="connsiteY35" fmla="*/ 7004 h 10000"/>
                  <a:gd name="connsiteX36" fmla="*/ 2808 w 10000"/>
                  <a:gd name="connsiteY36" fmla="*/ 7259 h 10000"/>
                  <a:gd name="connsiteX37" fmla="*/ 3708 w 10000"/>
                  <a:gd name="connsiteY37" fmla="*/ 7163 h 10000"/>
                  <a:gd name="connsiteX38" fmla="*/ 3782 w 10000"/>
                  <a:gd name="connsiteY38" fmla="*/ 7339 h 10000"/>
                  <a:gd name="connsiteX39" fmla="*/ 4157 w 10000"/>
                  <a:gd name="connsiteY39" fmla="*/ 7323 h 10000"/>
                  <a:gd name="connsiteX40" fmla="*/ 4425 w 10000"/>
                  <a:gd name="connsiteY40" fmla="*/ 7119 h 10000"/>
                  <a:gd name="connsiteX41" fmla="*/ 4707 w 10000"/>
                  <a:gd name="connsiteY41" fmla="*/ 7110 h 10000"/>
                  <a:gd name="connsiteX42" fmla="*/ 4700 w 10000"/>
                  <a:gd name="connsiteY42" fmla="*/ 6960 h 10000"/>
                  <a:gd name="connsiteX43" fmla="*/ 4976 w 10000"/>
                  <a:gd name="connsiteY43" fmla="*/ 6868 h 10000"/>
                  <a:gd name="connsiteX44" fmla="*/ 5566 w 10000"/>
                  <a:gd name="connsiteY44" fmla="*/ 7192 h 10000"/>
                  <a:gd name="connsiteX45" fmla="*/ 6978 w 10000"/>
                  <a:gd name="connsiteY45" fmla="*/ 10000 h 10000"/>
                  <a:gd name="connsiteX46" fmla="*/ 7290 w 10000"/>
                  <a:gd name="connsiteY46" fmla="*/ 9870 h 10000"/>
                  <a:gd name="connsiteX47" fmla="*/ 7601 w 10000"/>
                  <a:gd name="connsiteY47" fmla="*/ 9610 h 10000"/>
                  <a:gd name="connsiteX48" fmla="*/ 8474 w 10000"/>
                  <a:gd name="connsiteY48" fmla="*/ 9610 h 10000"/>
                  <a:gd name="connsiteX49" fmla="*/ 8474 w 10000"/>
                  <a:gd name="connsiteY49" fmla="*/ 9219 h 10000"/>
                  <a:gd name="connsiteX50" fmla="*/ 8037 w 10000"/>
                  <a:gd name="connsiteY50" fmla="*/ 9089 h 10000"/>
                  <a:gd name="connsiteX51" fmla="*/ 7788 w 10000"/>
                  <a:gd name="connsiteY51" fmla="*/ 8542 h 10000"/>
                  <a:gd name="connsiteX52" fmla="*/ 7414 w 10000"/>
                  <a:gd name="connsiteY52" fmla="*/ 8360 h 10000"/>
                  <a:gd name="connsiteX53" fmla="*/ 7227 w 10000"/>
                  <a:gd name="connsiteY53" fmla="*/ 8099 h 10000"/>
                  <a:gd name="connsiteX54" fmla="*/ 6760 w 10000"/>
                  <a:gd name="connsiteY54" fmla="*/ 7943 h 10000"/>
                  <a:gd name="connsiteX55" fmla="*/ 6854 w 10000"/>
                  <a:gd name="connsiteY55" fmla="*/ 7683 h 10000"/>
                  <a:gd name="connsiteX56" fmla="*/ 7196 w 10000"/>
                  <a:gd name="connsiteY56" fmla="*/ 7683 h 10000"/>
                  <a:gd name="connsiteX57" fmla="*/ 7383 w 10000"/>
                  <a:gd name="connsiteY57" fmla="*/ 7553 h 10000"/>
                  <a:gd name="connsiteX58" fmla="*/ 7477 w 10000"/>
                  <a:gd name="connsiteY58" fmla="*/ 6615 h 10000"/>
                  <a:gd name="connsiteX59" fmla="*/ 7882 w 10000"/>
                  <a:gd name="connsiteY59" fmla="*/ 6381 h 10000"/>
                  <a:gd name="connsiteX60" fmla="*/ 7975 w 10000"/>
                  <a:gd name="connsiteY60" fmla="*/ 5990 h 10000"/>
                  <a:gd name="connsiteX61" fmla="*/ 8629 w 10000"/>
                  <a:gd name="connsiteY61" fmla="*/ 5365 h 10000"/>
                  <a:gd name="connsiteX62" fmla="*/ 8816 w 10000"/>
                  <a:gd name="connsiteY62" fmla="*/ 4818 h 10000"/>
                  <a:gd name="connsiteX63" fmla="*/ 8785 w 10000"/>
                  <a:gd name="connsiteY63" fmla="*/ 4349 h 10000"/>
                  <a:gd name="connsiteX64" fmla="*/ 9128 w 10000"/>
                  <a:gd name="connsiteY64" fmla="*/ 3203 h 10000"/>
                  <a:gd name="connsiteX65" fmla="*/ 9938 w 10000"/>
                  <a:gd name="connsiteY65" fmla="*/ 2917 h 10000"/>
                  <a:gd name="connsiteX66" fmla="*/ 10000 w 10000"/>
                  <a:gd name="connsiteY66" fmla="*/ 2682 h 10000"/>
                  <a:gd name="connsiteX67" fmla="*/ 9346 w 10000"/>
                  <a:gd name="connsiteY67" fmla="*/ 2239 h 10000"/>
                  <a:gd name="connsiteX68" fmla="*/ 9252 w 10000"/>
                  <a:gd name="connsiteY68" fmla="*/ 1067 h 10000"/>
                  <a:gd name="connsiteX69" fmla="*/ 9065 w 10000"/>
                  <a:gd name="connsiteY69" fmla="*/ 886 h 10000"/>
                  <a:gd name="connsiteX70" fmla="*/ 9034 w 10000"/>
                  <a:gd name="connsiteY70" fmla="*/ 599 h 10000"/>
                  <a:gd name="connsiteX71" fmla="*/ 8287 w 10000"/>
                  <a:gd name="connsiteY71" fmla="*/ 0 h 10000"/>
                  <a:gd name="connsiteX0" fmla="*/ 8287 w 10000"/>
                  <a:gd name="connsiteY0" fmla="*/ 0 h 9870"/>
                  <a:gd name="connsiteX1" fmla="*/ 8037 w 10000"/>
                  <a:gd name="connsiteY1" fmla="*/ 156 h 9870"/>
                  <a:gd name="connsiteX2" fmla="*/ 7882 w 10000"/>
                  <a:gd name="connsiteY2" fmla="*/ 130 h 9870"/>
                  <a:gd name="connsiteX3" fmla="*/ 7726 w 10000"/>
                  <a:gd name="connsiteY3" fmla="*/ 416 h 9870"/>
                  <a:gd name="connsiteX4" fmla="*/ 7414 w 10000"/>
                  <a:gd name="connsiteY4" fmla="*/ 495 h 9870"/>
                  <a:gd name="connsiteX5" fmla="*/ 7290 w 10000"/>
                  <a:gd name="connsiteY5" fmla="*/ 703 h 9870"/>
                  <a:gd name="connsiteX6" fmla="*/ 7040 w 10000"/>
                  <a:gd name="connsiteY6" fmla="*/ 703 h 9870"/>
                  <a:gd name="connsiteX7" fmla="*/ 6822 w 10000"/>
                  <a:gd name="connsiteY7" fmla="*/ 625 h 9870"/>
                  <a:gd name="connsiteX8" fmla="*/ 5763 w 10000"/>
                  <a:gd name="connsiteY8" fmla="*/ 599 h 9870"/>
                  <a:gd name="connsiteX9" fmla="*/ 5826 w 10000"/>
                  <a:gd name="connsiteY9" fmla="*/ 495 h 9870"/>
                  <a:gd name="connsiteX10" fmla="*/ 5732 w 10000"/>
                  <a:gd name="connsiteY10" fmla="*/ 495 h 9870"/>
                  <a:gd name="connsiteX11" fmla="*/ 5670 w 10000"/>
                  <a:gd name="connsiteY11" fmla="*/ 599 h 9870"/>
                  <a:gd name="connsiteX12" fmla="*/ 1900 w 10000"/>
                  <a:gd name="connsiteY12" fmla="*/ 599 h 9870"/>
                  <a:gd name="connsiteX13" fmla="*/ 1900 w 10000"/>
                  <a:gd name="connsiteY13" fmla="*/ 1615 h 9870"/>
                  <a:gd name="connsiteX14" fmla="*/ 1308 w 10000"/>
                  <a:gd name="connsiteY14" fmla="*/ 1641 h 9870"/>
                  <a:gd name="connsiteX15" fmla="*/ 1308 w 10000"/>
                  <a:gd name="connsiteY15" fmla="*/ 1927 h 9870"/>
                  <a:gd name="connsiteX16" fmla="*/ 1308 w 10000"/>
                  <a:gd name="connsiteY16" fmla="*/ 3880 h 9870"/>
                  <a:gd name="connsiteX17" fmla="*/ 654 w 10000"/>
                  <a:gd name="connsiteY17" fmla="*/ 3959 h 9870"/>
                  <a:gd name="connsiteX18" fmla="*/ 561 w 10000"/>
                  <a:gd name="connsiteY18" fmla="*/ 4219 h 9870"/>
                  <a:gd name="connsiteX19" fmla="*/ 249 w 10000"/>
                  <a:gd name="connsiteY19" fmla="*/ 4558 h 9870"/>
                  <a:gd name="connsiteX20" fmla="*/ 249 w 10000"/>
                  <a:gd name="connsiteY20" fmla="*/ 4766 h 9870"/>
                  <a:gd name="connsiteX21" fmla="*/ 156 w 10000"/>
                  <a:gd name="connsiteY21" fmla="*/ 4870 h 9870"/>
                  <a:gd name="connsiteX22" fmla="*/ 0 w 10000"/>
                  <a:gd name="connsiteY22" fmla="*/ 5339 h 9870"/>
                  <a:gd name="connsiteX23" fmla="*/ 0 w 10000"/>
                  <a:gd name="connsiteY23" fmla="*/ 5495 h 9870"/>
                  <a:gd name="connsiteX24" fmla="*/ 249 w 10000"/>
                  <a:gd name="connsiteY24" fmla="*/ 5469 h 9870"/>
                  <a:gd name="connsiteX25" fmla="*/ 312 w 10000"/>
                  <a:gd name="connsiteY25" fmla="*/ 5730 h 9870"/>
                  <a:gd name="connsiteX26" fmla="*/ 623 w 10000"/>
                  <a:gd name="connsiteY26" fmla="*/ 6225 h 9870"/>
                  <a:gd name="connsiteX27" fmla="*/ 498 w 10000"/>
                  <a:gd name="connsiteY27" fmla="*/ 6355 h 9870"/>
                  <a:gd name="connsiteX28" fmla="*/ 997 w 10000"/>
                  <a:gd name="connsiteY28" fmla="*/ 6823 h 9870"/>
                  <a:gd name="connsiteX29" fmla="*/ 997 w 10000"/>
                  <a:gd name="connsiteY29" fmla="*/ 7422 h 9870"/>
                  <a:gd name="connsiteX30" fmla="*/ 1371 w 10000"/>
                  <a:gd name="connsiteY30" fmla="*/ 7553 h 9870"/>
                  <a:gd name="connsiteX31" fmla="*/ 1433 w 10000"/>
                  <a:gd name="connsiteY31" fmla="*/ 7683 h 9870"/>
                  <a:gd name="connsiteX32" fmla="*/ 1626 w 10000"/>
                  <a:gd name="connsiteY32" fmla="*/ 7765 h 9870"/>
                  <a:gd name="connsiteX33" fmla="*/ 1751 w 10000"/>
                  <a:gd name="connsiteY33" fmla="*/ 7452 h 9870"/>
                  <a:gd name="connsiteX34" fmla="*/ 2095 w 10000"/>
                  <a:gd name="connsiteY34" fmla="*/ 6941 h 9870"/>
                  <a:gd name="connsiteX35" fmla="*/ 2613 w 10000"/>
                  <a:gd name="connsiteY35" fmla="*/ 7004 h 9870"/>
                  <a:gd name="connsiteX36" fmla="*/ 2808 w 10000"/>
                  <a:gd name="connsiteY36" fmla="*/ 7259 h 9870"/>
                  <a:gd name="connsiteX37" fmla="*/ 3708 w 10000"/>
                  <a:gd name="connsiteY37" fmla="*/ 7163 h 9870"/>
                  <a:gd name="connsiteX38" fmla="*/ 3782 w 10000"/>
                  <a:gd name="connsiteY38" fmla="*/ 7339 h 9870"/>
                  <a:gd name="connsiteX39" fmla="*/ 4157 w 10000"/>
                  <a:gd name="connsiteY39" fmla="*/ 7323 h 9870"/>
                  <a:gd name="connsiteX40" fmla="*/ 4425 w 10000"/>
                  <a:gd name="connsiteY40" fmla="*/ 7119 h 9870"/>
                  <a:gd name="connsiteX41" fmla="*/ 4707 w 10000"/>
                  <a:gd name="connsiteY41" fmla="*/ 7110 h 9870"/>
                  <a:gd name="connsiteX42" fmla="*/ 4700 w 10000"/>
                  <a:gd name="connsiteY42" fmla="*/ 6960 h 9870"/>
                  <a:gd name="connsiteX43" fmla="*/ 4976 w 10000"/>
                  <a:gd name="connsiteY43" fmla="*/ 6868 h 9870"/>
                  <a:gd name="connsiteX44" fmla="*/ 5566 w 10000"/>
                  <a:gd name="connsiteY44" fmla="*/ 7192 h 9870"/>
                  <a:gd name="connsiteX45" fmla="*/ 6217 w 10000"/>
                  <a:gd name="connsiteY45" fmla="*/ 6562 h 9870"/>
                  <a:gd name="connsiteX46" fmla="*/ 7290 w 10000"/>
                  <a:gd name="connsiteY46" fmla="*/ 9870 h 9870"/>
                  <a:gd name="connsiteX47" fmla="*/ 7601 w 10000"/>
                  <a:gd name="connsiteY47" fmla="*/ 9610 h 9870"/>
                  <a:gd name="connsiteX48" fmla="*/ 8474 w 10000"/>
                  <a:gd name="connsiteY48" fmla="*/ 9610 h 9870"/>
                  <a:gd name="connsiteX49" fmla="*/ 8474 w 10000"/>
                  <a:gd name="connsiteY49" fmla="*/ 9219 h 9870"/>
                  <a:gd name="connsiteX50" fmla="*/ 8037 w 10000"/>
                  <a:gd name="connsiteY50" fmla="*/ 9089 h 9870"/>
                  <a:gd name="connsiteX51" fmla="*/ 7788 w 10000"/>
                  <a:gd name="connsiteY51" fmla="*/ 8542 h 9870"/>
                  <a:gd name="connsiteX52" fmla="*/ 7414 w 10000"/>
                  <a:gd name="connsiteY52" fmla="*/ 8360 h 9870"/>
                  <a:gd name="connsiteX53" fmla="*/ 7227 w 10000"/>
                  <a:gd name="connsiteY53" fmla="*/ 8099 h 9870"/>
                  <a:gd name="connsiteX54" fmla="*/ 6760 w 10000"/>
                  <a:gd name="connsiteY54" fmla="*/ 7943 h 9870"/>
                  <a:gd name="connsiteX55" fmla="*/ 6854 w 10000"/>
                  <a:gd name="connsiteY55" fmla="*/ 7683 h 9870"/>
                  <a:gd name="connsiteX56" fmla="*/ 7196 w 10000"/>
                  <a:gd name="connsiteY56" fmla="*/ 7683 h 9870"/>
                  <a:gd name="connsiteX57" fmla="*/ 7383 w 10000"/>
                  <a:gd name="connsiteY57" fmla="*/ 7553 h 9870"/>
                  <a:gd name="connsiteX58" fmla="*/ 7477 w 10000"/>
                  <a:gd name="connsiteY58" fmla="*/ 6615 h 9870"/>
                  <a:gd name="connsiteX59" fmla="*/ 7882 w 10000"/>
                  <a:gd name="connsiteY59" fmla="*/ 6381 h 9870"/>
                  <a:gd name="connsiteX60" fmla="*/ 7975 w 10000"/>
                  <a:gd name="connsiteY60" fmla="*/ 5990 h 9870"/>
                  <a:gd name="connsiteX61" fmla="*/ 8629 w 10000"/>
                  <a:gd name="connsiteY61" fmla="*/ 5365 h 9870"/>
                  <a:gd name="connsiteX62" fmla="*/ 8816 w 10000"/>
                  <a:gd name="connsiteY62" fmla="*/ 4818 h 9870"/>
                  <a:gd name="connsiteX63" fmla="*/ 8785 w 10000"/>
                  <a:gd name="connsiteY63" fmla="*/ 4349 h 9870"/>
                  <a:gd name="connsiteX64" fmla="*/ 9128 w 10000"/>
                  <a:gd name="connsiteY64" fmla="*/ 3203 h 9870"/>
                  <a:gd name="connsiteX65" fmla="*/ 9938 w 10000"/>
                  <a:gd name="connsiteY65" fmla="*/ 2917 h 9870"/>
                  <a:gd name="connsiteX66" fmla="*/ 10000 w 10000"/>
                  <a:gd name="connsiteY66" fmla="*/ 2682 h 9870"/>
                  <a:gd name="connsiteX67" fmla="*/ 9346 w 10000"/>
                  <a:gd name="connsiteY67" fmla="*/ 2239 h 9870"/>
                  <a:gd name="connsiteX68" fmla="*/ 9252 w 10000"/>
                  <a:gd name="connsiteY68" fmla="*/ 1067 h 9870"/>
                  <a:gd name="connsiteX69" fmla="*/ 9065 w 10000"/>
                  <a:gd name="connsiteY69" fmla="*/ 886 h 9870"/>
                  <a:gd name="connsiteX70" fmla="*/ 9034 w 10000"/>
                  <a:gd name="connsiteY70" fmla="*/ 599 h 9870"/>
                  <a:gd name="connsiteX71" fmla="*/ 8287 w 10000"/>
                  <a:gd name="connsiteY71" fmla="*/ 0 h 987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474 w 10000"/>
                  <a:gd name="connsiteY49" fmla="*/ 9340 h 10000"/>
                  <a:gd name="connsiteX50" fmla="*/ 8037 w 10000"/>
                  <a:gd name="connsiteY50" fmla="*/ 9209 h 10000"/>
                  <a:gd name="connsiteX51" fmla="*/ 7788 w 10000"/>
                  <a:gd name="connsiteY51" fmla="*/ 8655 h 10000"/>
                  <a:gd name="connsiteX52" fmla="*/ 7414 w 10000"/>
                  <a:gd name="connsiteY52" fmla="*/ 8470 h 10000"/>
                  <a:gd name="connsiteX53" fmla="*/ 7227 w 10000"/>
                  <a:gd name="connsiteY53" fmla="*/ 8206 h 10000"/>
                  <a:gd name="connsiteX54" fmla="*/ 6760 w 10000"/>
                  <a:gd name="connsiteY54" fmla="*/ 8048 h 10000"/>
                  <a:gd name="connsiteX55" fmla="*/ 6854 w 10000"/>
                  <a:gd name="connsiteY55" fmla="*/ 7784 h 10000"/>
                  <a:gd name="connsiteX56" fmla="*/ 7120 w 10000"/>
                  <a:gd name="connsiteY56" fmla="*/ 7343 h 10000"/>
                  <a:gd name="connsiteX57" fmla="*/ 7383 w 10000"/>
                  <a:gd name="connsiteY57" fmla="*/ 7652 h 10000"/>
                  <a:gd name="connsiteX58" fmla="*/ 7477 w 10000"/>
                  <a:gd name="connsiteY58" fmla="*/ 6702 h 10000"/>
                  <a:gd name="connsiteX59" fmla="*/ 7882 w 10000"/>
                  <a:gd name="connsiteY59" fmla="*/ 6465 h 10000"/>
                  <a:gd name="connsiteX60" fmla="*/ 7975 w 10000"/>
                  <a:gd name="connsiteY60" fmla="*/ 6069 h 10000"/>
                  <a:gd name="connsiteX61" fmla="*/ 8629 w 10000"/>
                  <a:gd name="connsiteY61" fmla="*/ 5436 h 10000"/>
                  <a:gd name="connsiteX62" fmla="*/ 8816 w 10000"/>
                  <a:gd name="connsiteY62" fmla="*/ 4881 h 10000"/>
                  <a:gd name="connsiteX63" fmla="*/ 8785 w 10000"/>
                  <a:gd name="connsiteY63" fmla="*/ 4406 h 10000"/>
                  <a:gd name="connsiteX64" fmla="*/ 9128 w 10000"/>
                  <a:gd name="connsiteY64" fmla="*/ 3245 h 10000"/>
                  <a:gd name="connsiteX65" fmla="*/ 9938 w 10000"/>
                  <a:gd name="connsiteY65" fmla="*/ 2955 h 10000"/>
                  <a:gd name="connsiteX66" fmla="*/ 10000 w 10000"/>
                  <a:gd name="connsiteY66" fmla="*/ 2717 h 10000"/>
                  <a:gd name="connsiteX67" fmla="*/ 9346 w 10000"/>
                  <a:gd name="connsiteY67" fmla="*/ 2268 h 10000"/>
                  <a:gd name="connsiteX68" fmla="*/ 9252 w 10000"/>
                  <a:gd name="connsiteY68" fmla="*/ 1081 h 10000"/>
                  <a:gd name="connsiteX69" fmla="*/ 9065 w 10000"/>
                  <a:gd name="connsiteY69" fmla="*/ 898 h 10000"/>
                  <a:gd name="connsiteX70" fmla="*/ 9034 w 10000"/>
                  <a:gd name="connsiteY70" fmla="*/ 607 h 10000"/>
                  <a:gd name="connsiteX71" fmla="*/ 8287 w 10000"/>
                  <a:gd name="connsiteY71"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474 w 10000"/>
                  <a:gd name="connsiteY49" fmla="*/ 9340 h 10000"/>
                  <a:gd name="connsiteX50" fmla="*/ 8037 w 10000"/>
                  <a:gd name="connsiteY50" fmla="*/ 9209 h 10000"/>
                  <a:gd name="connsiteX51" fmla="*/ 7788 w 10000"/>
                  <a:gd name="connsiteY51" fmla="*/ 8655 h 10000"/>
                  <a:gd name="connsiteX52" fmla="*/ 7414 w 10000"/>
                  <a:gd name="connsiteY52" fmla="*/ 8470 h 10000"/>
                  <a:gd name="connsiteX53" fmla="*/ 7227 w 10000"/>
                  <a:gd name="connsiteY53" fmla="*/ 8206 h 10000"/>
                  <a:gd name="connsiteX54" fmla="*/ 6760 w 10000"/>
                  <a:gd name="connsiteY54" fmla="*/ 8048 h 10000"/>
                  <a:gd name="connsiteX55" fmla="*/ 6854 w 10000"/>
                  <a:gd name="connsiteY55" fmla="*/ 7784 h 10000"/>
                  <a:gd name="connsiteX56" fmla="*/ 7120 w 10000"/>
                  <a:gd name="connsiteY56" fmla="*/ 7343 h 10000"/>
                  <a:gd name="connsiteX57" fmla="*/ 7408 w 10000"/>
                  <a:gd name="connsiteY57" fmla="*/ 7308 h 10000"/>
                  <a:gd name="connsiteX58" fmla="*/ 7477 w 10000"/>
                  <a:gd name="connsiteY58" fmla="*/ 6702 h 10000"/>
                  <a:gd name="connsiteX59" fmla="*/ 7882 w 10000"/>
                  <a:gd name="connsiteY59" fmla="*/ 6465 h 10000"/>
                  <a:gd name="connsiteX60" fmla="*/ 7975 w 10000"/>
                  <a:gd name="connsiteY60" fmla="*/ 6069 h 10000"/>
                  <a:gd name="connsiteX61" fmla="*/ 8629 w 10000"/>
                  <a:gd name="connsiteY61" fmla="*/ 5436 h 10000"/>
                  <a:gd name="connsiteX62" fmla="*/ 8816 w 10000"/>
                  <a:gd name="connsiteY62" fmla="*/ 4881 h 10000"/>
                  <a:gd name="connsiteX63" fmla="*/ 8785 w 10000"/>
                  <a:gd name="connsiteY63" fmla="*/ 4406 h 10000"/>
                  <a:gd name="connsiteX64" fmla="*/ 9128 w 10000"/>
                  <a:gd name="connsiteY64" fmla="*/ 3245 h 10000"/>
                  <a:gd name="connsiteX65" fmla="*/ 9938 w 10000"/>
                  <a:gd name="connsiteY65" fmla="*/ 2955 h 10000"/>
                  <a:gd name="connsiteX66" fmla="*/ 10000 w 10000"/>
                  <a:gd name="connsiteY66" fmla="*/ 2717 h 10000"/>
                  <a:gd name="connsiteX67" fmla="*/ 9346 w 10000"/>
                  <a:gd name="connsiteY67" fmla="*/ 2268 h 10000"/>
                  <a:gd name="connsiteX68" fmla="*/ 9252 w 10000"/>
                  <a:gd name="connsiteY68" fmla="*/ 1081 h 10000"/>
                  <a:gd name="connsiteX69" fmla="*/ 9065 w 10000"/>
                  <a:gd name="connsiteY69" fmla="*/ 898 h 10000"/>
                  <a:gd name="connsiteX70" fmla="*/ 9034 w 10000"/>
                  <a:gd name="connsiteY70" fmla="*/ 607 h 10000"/>
                  <a:gd name="connsiteX71" fmla="*/ 8287 w 10000"/>
                  <a:gd name="connsiteY71"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474 w 10000"/>
                  <a:gd name="connsiteY49" fmla="*/ 9340 h 10000"/>
                  <a:gd name="connsiteX50" fmla="*/ 8037 w 10000"/>
                  <a:gd name="connsiteY50" fmla="*/ 9209 h 10000"/>
                  <a:gd name="connsiteX51" fmla="*/ 7788 w 10000"/>
                  <a:gd name="connsiteY51" fmla="*/ 8655 h 10000"/>
                  <a:gd name="connsiteX52" fmla="*/ 7414 w 10000"/>
                  <a:gd name="connsiteY52" fmla="*/ 8470 h 10000"/>
                  <a:gd name="connsiteX53" fmla="*/ 7227 w 10000"/>
                  <a:gd name="connsiteY53" fmla="*/ 8206 h 10000"/>
                  <a:gd name="connsiteX54" fmla="*/ 6760 w 10000"/>
                  <a:gd name="connsiteY54" fmla="*/ 8048 h 10000"/>
                  <a:gd name="connsiteX55" fmla="*/ 7044 w 10000"/>
                  <a:gd name="connsiteY55" fmla="*/ 6913 h 10000"/>
                  <a:gd name="connsiteX56" fmla="*/ 7120 w 10000"/>
                  <a:gd name="connsiteY56" fmla="*/ 7343 h 10000"/>
                  <a:gd name="connsiteX57" fmla="*/ 7408 w 10000"/>
                  <a:gd name="connsiteY57" fmla="*/ 7308 h 10000"/>
                  <a:gd name="connsiteX58" fmla="*/ 7477 w 10000"/>
                  <a:gd name="connsiteY58" fmla="*/ 6702 h 10000"/>
                  <a:gd name="connsiteX59" fmla="*/ 7882 w 10000"/>
                  <a:gd name="connsiteY59" fmla="*/ 6465 h 10000"/>
                  <a:gd name="connsiteX60" fmla="*/ 7975 w 10000"/>
                  <a:gd name="connsiteY60" fmla="*/ 6069 h 10000"/>
                  <a:gd name="connsiteX61" fmla="*/ 8629 w 10000"/>
                  <a:gd name="connsiteY61" fmla="*/ 5436 h 10000"/>
                  <a:gd name="connsiteX62" fmla="*/ 8816 w 10000"/>
                  <a:gd name="connsiteY62" fmla="*/ 4881 h 10000"/>
                  <a:gd name="connsiteX63" fmla="*/ 8785 w 10000"/>
                  <a:gd name="connsiteY63" fmla="*/ 4406 h 10000"/>
                  <a:gd name="connsiteX64" fmla="*/ 9128 w 10000"/>
                  <a:gd name="connsiteY64" fmla="*/ 3245 h 10000"/>
                  <a:gd name="connsiteX65" fmla="*/ 9938 w 10000"/>
                  <a:gd name="connsiteY65" fmla="*/ 2955 h 10000"/>
                  <a:gd name="connsiteX66" fmla="*/ 10000 w 10000"/>
                  <a:gd name="connsiteY66" fmla="*/ 2717 h 10000"/>
                  <a:gd name="connsiteX67" fmla="*/ 9346 w 10000"/>
                  <a:gd name="connsiteY67" fmla="*/ 2268 h 10000"/>
                  <a:gd name="connsiteX68" fmla="*/ 9252 w 10000"/>
                  <a:gd name="connsiteY68" fmla="*/ 1081 h 10000"/>
                  <a:gd name="connsiteX69" fmla="*/ 9065 w 10000"/>
                  <a:gd name="connsiteY69" fmla="*/ 898 h 10000"/>
                  <a:gd name="connsiteX70" fmla="*/ 9034 w 10000"/>
                  <a:gd name="connsiteY70" fmla="*/ 607 h 10000"/>
                  <a:gd name="connsiteX71" fmla="*/ 8287 w 10000"/>
                  <a:gd name="connsiteY71"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474 w 10000"/>
                  <a:gd name="connsiteY49" fmla="*/ 9340 h 10000"/>
                  <a:gd name="connsiteX50" fmla="*/ 8037 w 10000"/>
                  <a:gd name="connsiteY50" fmla="*/ 9209 h 10000"/>
                  <a:gd name="connsiteX51" fmla="*/ 7788 w 10000"/>
                  <a:gd name="connsiteY51" fmla="*/ 8655 h 10000"/>
                  <a:gd name="connsiteX52" fmla="*/ 7414 w 10000"/>
                  <a:gd name="connsiteY52" fmla="*/ 8470 h 10000"/>
                  <a:gd name="connsiteX53" fmla="*/ 7227 w 10000"/>
                  <a:gd name="connsiteY53" fmla="*/ 8206 h 10000"/>
                  <a:gd name="connsiteX54" fmla="*/ 6709 w 10000"/>
                  <a:gd name="connsiteY54" fmla="*/ 6887 h 10000"/>
                  <a:gd name="connsiteX55" fmla="*/ 7044 w 10000"/>
                  <a:gd name="connsiteY55" fmla="*/ 6913 h 10000"/>
                  <a:gd name="connsiteX56" fmla="*/ 7120 w 10000"/>
                  <a:gd name="connsiteY56" fmla="*/ 7343 h 10000"/>
                  <a:gd name="connsiteX57" fmla="*/ 7408 w 10000"/>
                  <a:gd name="connsiteY57" fmla="*/ 7308 h 10000"/>
                  <a:gd name="connsiteX58" fmla="*/ 7477 w 10000"/>
                  <a:gd name="connsiteY58" fmla="*/ 6702 h 10000"/>
                  <a:gd name="connsiteX59" fmla="*/ 7882 w 10000"/>
                  <a:gd name="connsiteY59" fmla="*/ 6465 h 10000"/>
                  <a:gd name="connsiteX60" fmla="*/ 7975 w 10000"/>
                  <a:gd name="connsiteY60" fmla="*/ 6069 h 10000"/>
                  <a:gd name="connsiteX61" fmla="*/ 8629 w 10000"/>
                  <a:gd name="connsiteY61" fmla="*/ 5436 h 10000"/>
                  <a:gd name="connsiteX62" fmla="*/ 8816 w 10000"/>
                  <a:gd name="connsiteY62" fmla="*/ 4881 h 10000"/>
                  <a:gd name="connsiteX63" fmla="*/ 8785 w 10000"/>
                  <a:gd name="connsiteY63" fmla="*/ 4406 h 10000"/>
                  <a:gd name="connsiteX64" fmla="*/ 9128 w 10000"/>
                  <a:gd name="connsiteY64" fmla="*/ 3245 h 10000"/>
                  <a:gd name="connsiteX65" fmla="*/ 9938 w 10000"/>
                  <a:gd name="connsiteY65" fmla="*/ 2955 h 10000"/>
                  <a:gd name="connsiteX66" fmla="*/ 10000 w 10000"/>
                  <a:gd name="connsiteY66" fmla="*/ 2717 h 10000"/>
                  <a:gd name="connsiteX67" fmla="*/ 9346 w 10000"/>
                  <a:gd name="connsiteY67" fmla="*/ 2268 h 10000"/>
                  <a:gd name="connsiteX68" fmla="*/ 9252 w 10000"/>
                  <a:gd name="connsiteY68" fmla="*/ 1081 h 10000"/>
                  <a:gd name="connsiteX69" fmla="*/ 9065 w 10000"/>
                  <a:gd name="connsiteY69" fmla="*/ 898 h 10000"/>
                  <a:gd name="connsiteX70" fmla="*/ 9034 w 10000"/>
                  <a:gd name="connsiteY70" fmla="*/ 607 h 10000"/>
                  <a:gd name="connsiteX71" fmla="*/ 8287 w 10000"/>
                  <a:gd name="connsiteY71"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474 w 10000"/>
                  <a:gd name="connsiteY48" fmla="*/ 9737 h 10000"/>
                  <a:gd name="connsiteX49" fmla="*/ 8037 w 10000"/>
                  <a:gd name="connsiteY49" fmla="*/ 9209 h 10000"/>
                  <a:gd name="connsiteX50" fmla="*/ 7788 w 10000"/>
                  <a:gd name="connsiteY50" fmla="*/ 8655 h 10000"/>
                  <a:gd name="connsiteX51" fmla="*/ 7414 w 10000"/>
                  <a:gd name="connsiteY51" fmla="*/ 8470 h 10000"/>
                  <a:gd name="connsiteX52" fmla="*/ 7227 w 10000"/>
                  <a:gd name="connsiteY52" fmla="*/ 8206 h 10000"/>
                  <a:gd name="connsiteX53" fmla="*/ 6709 w 10000"/>
                  <a:gd name="connsiteY53" fmla="*/ 6887 h 10000"/>
                  <a:gd name="connsiteX54" fmla="*/ 7044 w 10000"/>
                  <a:gd name="connsiteY54" fmla="*/ 6913 h 10000"/>
                  <a:gd name="connsiteX55" fmla="*/ 7120 w 10000"/>
                  <a:gd name="connsiteY55" fmla="*/ 7343 h 10000"/>
                  <a:gd name="connsiteX56" fmla="*/ 7408 w 10000"/>
                  <a:gd name="connsiteY56" fmla="*/ 7308 h 10000"/>
                  <a:gd name="connsiteX57" fmla="*/ 7477 w 10000"/>
                  <a:gd name="connsiteY57" fmla="*/ 6702 h 10000"/>
                  <a:gd name="connsiteX58" fmla="*/ 7882 w 10000"/>
                  <a:gd name="connsiteY58" fmla="*/ 6465 h 10000"/>
                  <a:gd name="connsiteX59" fmla="*/ 7975 w 10000"/>
                  <a:gd name="connsiteY59" fmla="*/ 6069 h 10000"/>
                  <a:gd name="connsiteX60" fmla="*/ 8629 w 10000"/>
                  <a:gd name="connsiteY60" fmla="*/ 5436 h 10000"/>
                  <a:gd name="connsiteX61" fmla="*/ 8816 w 10000"/>
                  <a:gd name="connsiteY61" fmla="*/ 4881 h 10000"/>
                  <a:gd name="connsiteX62" fmla="*/ 8785 w 10000"/>
                  <a:gd name="connsiteY62" fmla="*/ 4406 h 10000"/>
                  <a:gd name="connsiteX63" fmla="*/ 9128 w 10000"/>
                  <a:gd name="connsiteY63" fmla="*/ 3245 h 10000"/>
                  <a:gd name="connsiteX64" fmla="*/ 9938 w 10000"/>
                  <a:gd name="connsiteY64" fmla="*/ 2955 h 10000"/>
                  <a:gd name="connsiteX65" fmla="*/ 10000 w 10000"/>
                  <a:gd name="connsiteY65" fmla="*/ 2717 h 10000"/>
                  <a:gd name="connsiteX66" fmla="*/ 9346 w 10000"/>
                  <a:gd name="connsiteY66" fmla="*/ 2268 h 10000"/>
                  <a:gd name="connsiteX67" fmla="*/ 9252 w 10000"/>
                  <a:gd name="connsiteY67" fmla="*/ 1081 h 10000"/>
                  <a:gd name="connsiteX68" fmla="*/ 9065 w 10000"/>
                  <a:gd name="connsiteY68" fmla="*/ 898 h 10000"/>
                  <a:gd name="connsiteX69" fmla="*/ 9034 w 10000"/>
                  <a:gd name="connsiteY69" fmla="*/ 607 h 10000"/>
                  <a:gd name="connsiteX70" fmla="*/ 8287 w 10000"/>
                  <a:gd name="connsiteY70"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7601 w 10000"/>
                  <a:gd name="connsiteY47" fmla="*/ 9737 h 10000"/>
                  <a:gd name="connsiteX48" fmla="*/ 8037 w 10000"/>
                  <a:gd name="connsiteY48" fmla="*/ 9209 h 10000"/>
                  <a:gd name="connsiteX49" fmla="*/ 7788 w 10000"/>
                  <a:gd name="connsiteY49" fmla="*/ 8655 h 10000"/>
                  <a:gd name="connsiteX50" fmla="*/ 7414 w 10000"/>
                  <a:gd name="connsiteY50" fmla="*/ 8470 h 10000"/>
                  <a:gd name="connsiteX51" fmla="*/ 7227 w 10000"/>
                  <a:gd name="connsiteY51" fmla="*/ 8206 h 10000"/>
                  <a:gd name="connsiteX52" fmla="*/ 6709 w 10000"/>
                  <a:gd name="connsiteY52" fmla="*/ 6887 h 10000"/>
                  <a:gd name="connsiteX53" fmla="*/ 7044 w 10000"/>
                  <a:gd name="connsiteY53" fmla="*/ 6913 h 10000"/>
                  <a:gd name="connsiteX54" fmla="*/ 7120 w 10000"/>
                  <a:gd name="connsiteY54" fmla="*/ 7343 h 10000"/>
                  <a:gd name="connsiteX55" fmla="*/ 7408 w 10000"/>
                  <a:gd name="connsiteY55" fmla="*/ 7308 h 10000"/>
                  <a:gd name="connsiteX56" fmla="*/ 7477 w 10000"/>
                  <a:gd name="connsiteY56" fmla="*/ 6702 h 10000"/>
                  <a:gd name="connsiteX57" fmla="*/ 7882 w 10000"/>
                  <a:gd name="connsiteY57" fmla="*/ 6465 h 10000"/>
                  <a:gd name="connsiteX58" fmla="*/ 7975 w 10000"/>
                  <a:gd name="connsiteY58" fmla="*/ 6069 h 10000"/>
                  <a:gd name="connsiteX59" fmla="*/ 8629 w 10000"/>
                  <a:gd name="connsiteY59" fmla="*/ 5436 h 10000"/>
                  <a:gd name="connsiteX60" fmla="*/ 8816 w 10000"/>
                  <a:gd name="connsiteY60" fmla="*/ 4881 h 10000"/>
                  <a:gd name="connsiteX61" fmla="*/ 8785 w 10000"/>
                  <a:gd name="connsiteY61" fmla="*/ 4406 h 10000"/>
                  <a:gd name="connsiteX62" fmla="*/ 9128 w 10000"/>
                  <a:gd name="connsiteY62" fmla="*/ 3245 h 10000"/>
                  <a:gd name="connsiteX63" fmla="*/ 9938 w 10000"/>
                  <a:gd name="connsiteY63" fmla="*/ 2955 h 10000"/>
                  <a:gd name="connsiteX64" fmla="*/ 10000 w 10000"/>
                  <a:gd name="connsiteY64" fmla="*/ 2717 h 10000"/>
                  <a:gd name="connsiteX65" fmla="*/ 9346 w 10000"/>
                  <a:gd name="connsiteY65" fmla="*/ 2268 h 10000"/>
                  <a:gd name="connsiteX66" fmla="*/ 9252 w 10000"/>
                  <a:gd name="connsiteY66" fmla="*/ 1081 h 10000"/>
                  <a:gd name="connsiteX67" fmla="*/ 9065 w 10000"/>
                  <a:gd name="connsiteY67" fmla="*/ 898 h 10000"/>
                  <a:gd name="connsiteX68" fmla="*/ 9034 w 10000"/>
                  <a:gd name="connsiteY68" fmla="*/ 607 h 10000"/>
                  <a:gd name="connsiteX69" fmla="*/ 8287 w 10000"/>
                  <a:gd name="connsiteY69" fmla="*/ 0 h 10000"/>
                  <a:gd name="connsiteX0" fmla="*/ 8287 w 10000"/>
                  <a:gd name="connsiteY0" fmla="*/ 0 h 10000"/>
                  <a:gd name="connsiteX1" fmla="*/ 8037 w 10000"/>
                  <a:gd name="connsiteY1" fmla="*/ 158 h 10000"/>
                  <a:gd name="connsiteX2" fmla="*/ 7882 w 10000"/>
                  <a:gd name="connsiteY2" fmla="*/ 132 h 10000"/>
                  <a:gd name="connsiteX3" fmla="*/ 7726 w 10000"/>
                  <a:gd name="connsiteY3" fmla="*/ 421 h 10000"/>
                  <a:gd name="connsiteX4" fmla="*/ 7414 w 10000"/>
                  <a:gd name="connsiteY4" fmla="*/ 502 h 10000"/>
                  <a:gd name="connsiteX5" fmla="*/ 7290 w 10000"/>
                  <a:gd name="connsiteY5" fmla="*/ 712 h 10000"/>
                  <a:gd name="connsiteX6" fmla="*/ 7040 w 10000"/>
                  <a:gd name="connsiteY6" fmla="*/ 712 h 10000"/>
                  <a:gd name="connsiteX7" fmla="*/ 6822 w 10000"/>
                  <a:gd name="connsiteY7" fmla="*/ 633 h 10000"/>
                  <a:gd name="connsiteX8" fmla="*/ 5763 w 10000"/>
                  <a:gd name="connsiteY8" fmla="*/ 607 h 10000"/>
                  <a:gd name="connsiteX9" fmla="*/ 5826 w 10000"/>
                  <a:gd name="connsiteY9" fmla="*/ 502 h 10000"/>
                  <a:gd name="connsiteX10" fmla="*/ 5732 w 10000"/>
                  <a:gd name="connsiteY10" fmla="*/ 502 h 10000"/>
                  <a:gd name="connsiteX11" fmla="*/ 5670 w 10000"/>
                  <a:gd name="connsiteY11" fmla="*/ 607 h 10000"/>
                  <a:gd name="connsiteX12" fmla="*/ 1900 w 10000"/>
                  <a:gd name="connsiteY12" fmla="*/ 607 h 10000"/>
                  <a:gd name="connsiteX13" fmla="*/ 1900 w 10000"/>
                  <a:gd name="connsiteY13" fmla="*/ 1636 h 10000"/>
                  <a:gd name="connsiteX14" fmla="*/ 1308 w 10000"/>
                  <a:gd name="connsiteY14" fmla="*/ 1663 h 10000"/>
                  <a:gd name="connsiteX15" fmla="*/ 1308 w 10000"/>
                  <a:gd name="connsiteY15" fmla="*/ 1952 h 10000"/>
                  <a:gd name="connsiteX16" fmla="*/ 1308 w 10000"/>
                  <a:gd name="connsiteY16" fmla="*/ 3931 h 10000"/>
                  <a:gd name="connsiteX17" fmla="*/ 654 w 10000"/>
                  <a:gd name="connsiteY17" fmla="*/ 4011 h 10000"/>
                  <a:gd name="connsiteX18" fmla="*/ 561 w 10000"/>
                  <a:gd name="connsiteY18" fmla="*/ 4275 h 10000"/>
                  <a:gd name="connsiteX19" fmla="*/ 249 w 10000"/>
                  <a:gd name="connsiteY19" fmla="*/ 4618 h 10000"/>
                  <a:gd name="connsiteX20" fmla="*/ 249 w 10000"/>
                  <a:gd name="connsiteY20" fmla="*/ 4829 h 10000"/>
                  <a:gd name="connsiteX21" fmla="*/ 156 w 10000"/>
                  <a:gd name="connsiteY21" fmla="*/ 4934 h 10000"/>
                  <a:gd name="connsiteX22" fmla="*/ 0 w 10000"/>
                  <a:gd name="connsiteY22" fmla="*/ 5409 h 10000"/>
                  <a:gd name="connsiteX23" fmla="*/ 0 w 10000"/>
                  <a:gd name="connsiteY23" fmla="*/ 5567 h 10000"/>
                  <a:gd name="connsiteX24" fmla="*/ 249 w 10000"/>
                  <a:gd name="connsiteY24" fmla="*/ 5541 h 10000"/>
                  <a:gd name="connsiteX25" fmla="*/ 312 w 10000"/>
                  <a:gd name="connsiteY25" fmla="*/ 5805 h 10000"/>
                  <a:gd name="connsiteX26" fmla="*/ 623 w 10000"/>
                  <a:gd name="connsiteY26" fmla="*/ 6307 h 10000"/>
                  <a:gd name="connsiteX27" fmla="*/ 498 w 10000"/>
                  <a:gd name="connsiteY27" fmla="*/ 6439 h 10000"/>
                  <a:gd name="connsiteX28" fmla="*/ 997 w 10000"/>
                  <a:gd name="connsiteY28" fmla="*/ 6913 h 10000"/>
                  <a:gd name="connsiteX29" fmla="*/ 997 w 10000"/>
                  <a:gd name="connsiteY29" fmla="*/ 7520 h 10000"/>
                  <a:gd name="connsiteX30" fmla="*/ 1371 w 10000"/>
                  <a:gd name="connsiteY30" fmla="*/ 7652 h 10000"/>
                  <a:gd name="connsiteX31" fmla="*/ 1433 w 10000"/>
                  <a:gd name="connsiteY31" fmla="*/ 7784 h 10000"/>
                  <a:gd name="connsiteX32" fmla="*/ 1626 w 10000"/>
                  <a:gd name="connsiteY32" fmla="*/ 7867 h 10000"/>
                  <a:gd name="connsiteX33" fmla="*/ 1751 w 10000"/>
                  <a:gd name="connsiteY33" fmla="*/ 7550 h 10000"/>
                  <a:gd name="connsiteX34" fmla="*/ 2095 w 10000"/>
                  <a:gd name="connsiteY34" fmla="*/ 7032 h 10000"/>
                  <a:gd name="connsiteX35" fmla="*/ 2613 w 10000"/>
                  <a:gd name="connsiteY35" fmla="*/ 7096 h 10000"/>
                  <a:gd name="connsiteX36" fmla="*/ 2808 w 10000"/>
                  <a:gd name="connsiteY36" fmla="*/ 7355 h 10000"/>
                  <a:gd name="connsiteX37" fmla="*/ 3708 w 10000"/>
                  <a:gd name="connsiteY37" fmla="*/ 7257 h 10000"/>
                  <a:gd name="connsiteX38" fmla="*/ 3782 w 10000"/>
                  <a:gd name="connsiteY38" fmla="*/ 7436 h 10000"/>
                  <a:gd name="connsiteX39" fmla="*/ 4157 w 10000"/>
                  <a:gd name="connsiteY39" fmla="*/ 7419 h 10000"/>
                  <a:gd name="connsiteX40" fmla="*/ 4425 w 10000"/>
                  <a:gd name="connsiteY40" fmla="*/ 7213 h 10000"/>
                  <a:gd name="connsiteX41" fmla="*/ 4707 w 10000"/>
                  <a:gd name="connsiteY41" fmla="*/ 7204 h 10000"/>
                  <a:gd name="connsiteX42" fmla="*/ 4700 w 10000"/>
                  <a:gd name="connsiteY42" fmla="*/ 7052 h 10000"/>
                  <a:gd name="connsiteX43" fmla="*/ 4976 w 10000"/>
                  <a:gd name="connsiteY43" fmla="*/ 6958 h 10000"/>
                  <a:gd name="connsiteX44" fmla="*/ 5566 w 10000"/>
                  <a:gd name="connsiteY44" fmla="*/ 7287 h 10000"/>
                  <a:gd name="connsiteX45" fmla="*/ 6217 w 10000"/>
                  <a:gd name="connsiteY45" fmla="*/ 6648 h 10000"/>
                  <a:gd name="connsiteX46" fmla="*/ 7290 w 10000"/>
                  <a:gd name="connsiteY46" fmla="*/ 10000 h 10000"/>
                  <a:gd name="connsiteX47" fmla="*/ 8037 w 10000"/>
                  <a:gd name="connsiteY47" fmla="*/ 9209 h 10000"/>
                  <a:gd name="connsiteX48" fmla="*/ 7788 w 10000"/>
                  <a:gd name="connsiteY48" fmla="*/ 8655 h 10000"/>
                  <a:gd name="connsiteX49" fmla="*/ 7414 w 10000"/>
                  <a:gd name="connsiteY49" fmla="*/ 8470 h 10000"/>
                  <a:gd name="connsiteX50" fmla="*/ 7227 w 10000"/>
                  <a:gd name="connsiteY50" fmla="*/ 8206 h 10000"/>
                  <a:gd name="connsiteX51" fmla="*/ 6709 w 10000"/>
                  <a:gd name="connsiteY51" fmla="*/ 6887 h 10000"/>
                  <a:gd name="connsiteX52" fmla="*/ 7044 w 10000"/>
                  <a:gd name="connsiteY52" fmla="*/ 6913 h 10000"/>
                  <a:gd name="connsiteX53" fmla="*/ 7120 w 10000"/>
                  <a:gd name="connsiteY53" fmla="*/ 7343 h 10000"/>
                  <a:gd name="connsiteX54" fmla="*/ 7408 w 10000"/>
                  <a:gd name="connsiteY54" fmla="*/ 7308 h 10000"/>
                  <a:gd name="connsiteX55" fmla="*/ 7477 w 10000"/>
                  <a:gd name="connsiteY55" fmla="*/ 6702 h 10000"/>
                  <a:gd name="connsiteX56" fmla="*/ 7882 w 10000"/>
                  <a:gd name="connsiteY56" fmla="*/ 6465 h 10000"/>
                  <a:gd name="connsiteX57" fmla="*/ 7975 w 10000"/>
                  <a:gd name="connsiteY57" fmla="*/ 6069 h 10000"/>
                  <a:gd name="connsiteX58" fmla="*/ 8629 w 10000"/>
                  <a:gd name="connsiteY58" fmla="*/ 5436 h 10000"/>
                  <a:gd name="connsiteX59" fmla="*/ 8816 w 10000"/>
                  <a:gd name="connsiteY59" fmla="*/ 4881 h 10000"/>
                  <a:gd name="connsiteX60" fmla="*/ 8785 w 10000"/>
                  <a:gd name="connsiteY60" fmla="*/ 4406 h 10000"/>
                  <a:gd name="connsiteX61" fmla="*/ 9128 w 10000"/>
                  <a:gd name="connsiteY61" fmla="*/ 3245 h 10000"/>
                  <a:gd name="connsiteX62" fmla="*/ 9938 w 10000"/>
                  <a:gd name="connsiteY62" fmla="*/ 2955 h 10000"/>
                  <a:gd name="connsiteX63" fmla="*/ 10000 w 10000"/>
                  <a:gd name="connsiteY63" fmla="*/ 2717 h 10000"/>
                  <a:gd name="connsiteX64" fmla="*/ 9346 w 10000"/>
                  <a:gd name="connsiteY64" fmla="*/ 2268 h 10000"/>
                  <a:gd name="connsiteX65" fmla="*/ 9252 w 10000"/>
                  <a:gd name="connsiteY65" fmla="*/ 1081 h 10000"/>
                  <a:gd name="connsiteX66" fmla="*/ 9065 w 10000"/>
                  <a:gd name="connsiteY66" fmla="*/ 898 h 10000"/>
                  <a:gd name="connsiteX67" fmla="*/ 9034 w 10000"/>
                  <a:gd name="connsiteY67" fmla="*/ 607 h 10000"/>
                  <a:gd name="connsiteX68" fmla="*/ 8287 w 10000"/>
                  <a:gd name="connsiteY68" fmla="*/ 0 h 10000"/>
                  <a:gd name="connsiteX0" fmla="*/ 8287 w 10000"/>
                  <a:gd name="connsiteY0" fmla="*/ 0 h 9209"/>
                  <a:gd name="connsiteX1" fmla="*/ 8037 w 10000"/>
                  <a:gd name="connsiteY1" fmla="*/ 158 h 9209"/>
                  <a:gd name="connsiteX2" fmla="*/ 7882 w 10000"/>
                  <a:gd name="connsiteY2" fmla="*/ 132 h 9209"/>
                  <a:gd name="connsiteX3" fmla="*/ 7726 w 10000"/>
                  <a:gd name="connsiteY3" fmla="*/ 421 h 9209"/>
                  <a:gd name="connsiteX4" fmla="*/ 7414 w 10000"/>
                  <a:gd name="connsiteY4" fmla="*/ 502 h 9209"/>
                  <a:gd name="connsiteX5" fmla="*/ 7290 w 10000"/>
                  <a:gd name="connsiteY5" fmla="*/ 712 h 9209"/>
                  <a:gd name="connsiteX6" fmla="*/ 7040 w 10000"/>
                  <a:gd name="connsiteY6" fmla="*/ 712 h 9209"/>
                  <a:gd name="connsiteX7" fmla="*/ 6822 w 10000"/>
                  <a:gd name="connsiteY7" fmla="*/ 633 h 9209"/>
                  <a:gd name="connsiteX8" fmla="*/ 5763 w 10000"/>
                  <a:gd name="connsiteY8" fmla="*/ 607 h 9209"/>
                  <a:gd name="connsiteX9" fmla="*/ 5826 w 10000"/>
                  <a:gd name="connsiteY9" fmla="*/ 502 h 9209"/>
                  <a:gd name="connsiteX10" fmla="*/ 5732 w 10000"/>
                  <a:gd name="connsiteY10" fmla="*/ 502 h 9209"/>
                  <a:gd name="connsiteX11" fmla="*/ 5670 w 10000"/>
                  <a:gd name="connsiteY11" fmla="*/ 607 h 9209"/>
                  <a:gd name="connsiteX12" fmla="*/ 1900 w 10000"/>
                  <a:gd name="connsiteY12" fmla="*/ 607 h 9209"/>
                  <a:gd name="connsiteX13" fmla="*/ 1900 w 10000"/>
                  <a:gd name="connsiteY13" fmla="*/ 1636 h 9209"/>
                  <a:gd name="connsiteX14" fmla="*/ 1308 w 10000"/>
                  <a:gd name="connsiteY14" fmla="*/ 1663 h 9209"/>
                  <a:gd name="connsiteX15" fmla="*/ 1308 w 10000"/>
                  <a:gd name="connsiteY15" fmla="*/ 1952 h 9209"/>
                  <a:gd name="connsiteX16" fmla="*/ 1308 w 10000"/>
                  <a:gd name="connsiteY16" fmla="*/ 3931 h 9209"/>
                  <a:gd name="connsiteX17" fmla="*/ 654 w 10000"/>
                  <a:gd name="connsiteY17" fmla="*/ 4011 h 9209"/>
                  <a:gd name="connsiteX18" fmla="*/ 561 w 10000"/>
                  <a:gd name="connsiteY18" fmla="*/ 4275 h 9209"/>
                  <a:gd name="connsiteX19" fmla="*/ 249 w 10000"/>
                  <a:gd name="connsiteY19" fmla="*/ 4618 h 9209"/>
                  <a:gd name="connsiteX20" fmla="*/ 249 w 10000"/>
                  <a:gd name="connsiteY20" fmla="*/ 4829 h 9209"/>
                  <a:gd name="connsiteX21" fmla="*/ 156 w 10000"/>
                  <a:gd name="connsiteY21" fmla="*/ 4934 h 9209"/>
                  <a:gd name="connsiteX22" fmla="*/ 0 w 10000"/>
                  <a:gd name="connsiteY22" fmla="*/ 5409 h 9209"/>
                  <a:gd name="connsiteX23" fmla="*/ 0 w 10000"/>
                  <a:gd name="connsiteY23" fmla="*/ 5567 h 9209"/>
                  <a:gd name="connsiteX24" fmla="*/ 249 w 10000"/>
                  <a:gd name="connsiteY24" fmla="*/ 5541 h 9209"/>
                  <a:gd name="connsiteX25" fmla="*/ 312 w 10000"/>
                  <a:gd name="connsiteY25" fmla="*/ 5805 h 9209"/>
                  <a:gd name="connsiteX26" fmla="*/ 623 w 10000"/>
                  <a:gd name="connsiteY26" fmla="*/ 6307 h 9209"/>
                  <a:gd name="connsiteX27" fmla="*/ 498 w 10000"/>
                  <a:gd name="connsiteY27" fmla="*/ 6439 h 9209"/>
                  <a:gd name="connsiteX28" fmla="*/ 997 w 10000"/>
                  <a:gd name="connsiteY28" fmla="*/ 6913 h 9209"/>
                  <a:gd name="connsiteX29" fmla="*/ 997 w 10000"/>
                  <a:gd name="connsiteY29" fmla="*/ 7520 h 9209"/>
                  <a:gd name="connsiteX30" fmla="*/ 1371 w 10000"/>
                  <a:gd name="connsiteY30" fmla="*/ 7652 h 9209"/>
                  <a:gd name="connsiteX31" fmla="*/ 1433 w 10000"/>
                  <a:gd name="connsiteY31" fmla="*/ 7784 h 9209"/>
                  <a:gd name="connsiteX32" fmla="*/ 1626 w 10000"/>
                  <a:gd name="connsiteY32" fmla="*/ 7867 h 9209"/>
                  <a:gd name="connsiteX33" fmla="*/ 1751 w 10000"/>
                  <a:gd name="connsiteY33" fmla="*/ 7550 h 9209"/>
                  <a:gd name="connsiteX34" fmla="*/ 2095 w 10000"/>
                  <a:gd name="connsiteY34" fmla="*/ 7032 h 9209"/>
                  <a:gd name="connsiteX35" fmla="*/ 2613 w 10000"/>
                  <a:gd name="connsiteY35" fmla="*/ 7096 h 9209"/>
                  <a:gd name="connsiteX36" fmla="*/ 2808 w 10000"/>
                  <a:gd name="connsiteY36" fmla="*/ 7355 h 9209"/>
                  <a:gd name="connsiteX37" fmla="*/ 3708 w 10000"/>
                  <a:gd name="connsiteY37" fmla="*/ 7257 h 9209"/>
                  <a:gd name="connsiteX38" fmla="*/ 3782 w 10000"/>
                  <a:gd name="connsiteY38" fmla="*/ 7436 h 9209"/>
                  <a:gd name="connsiteX39" fmla="*/ 4157 w 10000"/>
                  <a:gd name="connsiteY39" fmla="*/ 7419 h 9209"/>
                  <a:gd name="connsiteX40" fmla="*/ 4425 w 10000"/>
                  <a:gd name="connsiteY40" fmla="*/ 7213 h 9209"/>
                  <a:gd name="connsiteX41" fmla="*/ 4707 w 10000"/>
                  <a:gd name="connsiteY41" fmla="*/ 7204 h 9209"/>
                  <a:gd name="connsiteX42" fmla="*/ 4700 w 10000"/>
                  <a:gd name="connsiteY42" fmla="*/ 7052 h 9209"/>
                  <a:gd name="connsiteX43" fmla="*/ 4976 w 10000"/>
                  <a:gd name="connsiteY43" fmla="*/ 6958 h 9209"/>
                  <a:gd name="connsiteX44" fmla="*/ 5566 w 10000"/>
                  <a:gd name="connsiteY44" fmla="*/ 7287 h 9209"/>
                  <a:gd name="connsiteX45" fmla="*/ 6217 w 10000"/>
                  <a:gd name="connsiteY45" fmla="*/ 6648 h 9209"/>
                  <a:gd name="connsiteX46" fmla="*/ 8037 w 10000"/>
                  <a:gd name="connsiteY46" fmla="*/ 9209 h 9209"/>
                  <a:gd name="connsiteX47" fmla="*/ 7788 w 10000"/>
                  <a:gd name="connsiteY47" fmla="*/ 8655 h 9209"/>
                  <a:gd name="connsiteX48" fmla="*/ 7414 w 10000"/>
                  <a:gd name="connsiteY48" fmla="*/ 8470 h 9209"/>
                  <a:gd name="connsiteX49" fmla="*/ 7227 w 10000"/>
                  <a:gd name="connsiteY49" fmla="*/ 8206 h 9209"/>
                  <a:gd name="connsiteX50" fmla="*/ 6709 w 10000"/>
                  <a:gd name="connsiteY50" fmla="*/ 6887 h 9209"/>
                  <a:gd name="connsiteX51" fmla="*/ 7044 w 10000"/>
                  <a:gd name="connsiteY51" fmla="*/ 6913 h 9209"/>
                  <a:gd name="connsiteX52" fmla="*/ 7120 w 10000"/>
                  <a:gd name="connsiteY52" fmla="*/ 7343 h 9209"/>
                  <a:gd name="connsiteX53" fmla="*/ 7408 w 10000"/>
                  <a:gd name="connsiteY53" fmla="*/ 7308 h 9209"/>
                  <a:gd name="connsiteX54" fmla="*/ 7477 w 10000"/>
                  <a:gd name="connsiteY54" fmla="*/ 6702 h 9209"/>
                  <a:gd name="connsiteX55" fmla="*/ 7882 w 10000"/>
                  <a:gd name="connsiteY55" fmla="*/ 6465 h 9209"/>
                  <a:gd name="connsiteX56" fmla="*/ 7975 w 10000"/>
                  <a:gd name="connsiteY56" fmla="*/ 6069 h 9209"/>
                  <a:gd name="connsiteX57" fmla="*/ 8629 w 10000"/>
                  <a:gd name="connsiteY57" fmla="*/ 5436 h 9209"/>
                  <a:gd name="connsiteX58" fmla="*/ 8816 w 10000"/>
                  <a:gd name="connsiteY58" fmla="*/ 4881 h 9209"/>
                  <a:gd name="connsiteX59" fmla="*/ 8785 w 10000"/>
                  <a:gd name="connsiteY59" fmla="*/ 4406 h 9209"/>
                  <a:gd name="connsiteX60" fmla="*/ 9128 w 10000"/>
                  <a:gd name="connsiteY60" fmla="*/ 3245 h 9209"/>
                  <a:gd name="connsiteX61" fmla="*/ 9938 w 10000"/>
                  <a:gd name="connsiteY61" fmla="*/ 2955 h 9209"/>
                  <a:gd name="connsiteX62" fmla="*/ 10000 w 10000"/>
                  <a:gd name="connsiteY62" fmla="*/ 2717 h 9209"/>
                  <a:gd name="connsiteX63" fmla="*/ 9346 w 10000"/>
                  <a:gd name="connsiteY63" fmla="*/ 2268 h 9209"/>
                  <a:gd name="connsiteX64" fmla="*/ 9252 w 10000"/>
                  <a:gd name="connsiteY64" fmla="*/ 1081 h 9209"/>
                  <a:gd name="connsiteX65" fmla="*/ 9065 w 10000"/>
                  <a:gd name="connsiteY65" fmla="*/ 898 h 9209"/>
                  <a:gd name="connsiteX66" fmla="*/ 9034 w 10000"/>
                  <a:gd name="connsiteY66" fmla="*/ 607 h 9209"/>
                  <a:gd name="connsiteX67" fmla="*/ 8287 w 10000"/>
                  <a:gd name="connsiteY67" fmla="*/ 0 h 9209"/>
                  <a:gd name="connsiteX0" fmla="*/ 8287 w 10000"/>
                  <a:gd name="connsiteY0" fmla="*/ 0 h 9398"/>
                  <a:gd name="connsiteX1" fmla="*/ 8037 w 10000"/>
                  <a:gd name="connsiteY1" fmla="*/ 172 h 9398"/>
                  <a:gd name="connsiteX2" fmla="*/ 7882 w 10000"/>
                  <a:gd name="connsiteY2" fmla="*/ 143 h 9398"/>
                  <a:gd name="connsiteX3" fmla="*/ 7726 w 10000"/>
                  <a:gd name="connsiteY3" fmla="*/ 457 h 9398"/>
                  <a:gd name="connsiteX4" fmla="*/ 7414 w 10000"/>
                  <a:gd name="connsiteY4" fmla="*/ 545 h 9398"/>
                  <a:gd name="connsiteX5" fmla="*/ 7290 w 10000"/>
                  <a:gd name="connsiteY5" fmla="*/ 773 h 9398"/>
                  <a:gd name="connsiteX6" fmla="*/ 7040 w 10000"/>
                  <a:gd name="connsiteY6" fmla="*/ 773 h 9398"/>
                  <a:gd name="connsiteX7" fmla="*/ 6822 w 10000"/>
                  <a:gd name="connsiteY7" fmla="*/ 687 h 9398"/>
                  <a:gd name="connsiteX8" fmla="*/ 5763 w 10000"/>
                  <a:gd name="connsiteY8" fmla="*/ 659 h 9398"/>
                  <a:gd name="connsiteX9" fmla="*/ 5826 w 10000"/>
                  <a:gd name="connsiteY9" fmla="*/ 545 h 9398"/>
                  <a:gd name="connsiteX10" fmla="*/ 5732 w 10000"/>
                  <a:gd name="connsiteY10" fmla="*/ 545 h 9398"/>
                  <a:gd name="connsiteX11" fmla="*/ 5670 w 10000"/>
                  <a:gd name="connsiteY11" fmla="*/ 659 h 9398"/>
                  <a:gd name="connsiteX12" fmla="*/ 1900 w 10000"/>
                  <a:gd name="connsiteY12" fmla="*/ 659 h 9398"/>
                  <a:gd name="connsiteX13" fmla="*/ 1900 w 10000"/>
                  <a:gd name="connsiteY13" fmla="*/ 1777 h 9398"/>
                  <a:gd name="connsiteX14" fmla="*/ 1308 w 10000"/>
                  <a:gd name="connsiteY14" fmla="*/ 1806 h 9398"/>
                  <a:gd name="connsiteX15" fmla="*/ 1308 w 10000"/>
                  <a:gd name="connsiteY15" fmla="*/ 2120 h 9398"/>
                  <a:gd name="connsiteX16" fmla="*/ 1308 w 10000"/>
                  <a:gd name="connsiteY16" fmla="*/ 4269 h 9398"/>
                  <a:gd name="connsiteX17" fmla="*/ 654 w 10000"/>
                  <a:gd name="connsiteY17" fmla="*/ 4356 h 9398"/>
                  <a:gd name="connsiteX18" fmla="*/ 561 w 10000"/>
                  <a:gd name="connsiteY18" fmla="*/ 4642 h 9398"/>
                  <a:gd name="connsiteX19" fmla="*/ 249 w 10000"/>
                  <a:gd name="connsiteY19" fmla="*/ 5015 h 9398"/>
                  <a:gd name="connsiteX20" fmla="*/ 249 w 10000"/>
                  <a:gd name="connsiteY20" fmla="*/ 5244 h 9398"/>
                  <a:gd name="connsiteX21" fmla="*/ 156 w 10000"/>
                  <a:gd name="connsiteY21" fmla="*/ 5358 h 9398"/>
                  <a:gd name="connsiteX22" fmla="*/ 0 w 10000"/>
                  <a:gd name="connsiteY22" fmla="*/ 5874 h 9398"/>
                  <a:gd name="connsiteX23" fmla="*/ 0 w 10000"/>
                  <a:gd name="connsiteY23" fmla="*/ 6045 h 9398"/>
                  <a:gd name="connsiteX24" fmla="*/ 249 w 10000"/>
                  <a:gd name="connsiteY24" fmla="*/ 6017 h 9398"/>
                  <a:gd name="connsiteX25" fmla="*/ 312 w 10000"/>
                  <a:gd name="connsiteY25" fmla="*/ 6304 h 9398"/>
                  <a:gd name="connsiteX26" fmla="*/ 623 w 10000"/>
                  <a:gd name="connsiteY26" fmla="*/ 6849 h 9398"/>
                  <a:gd name="connsiteX27" fmla="*/ 498 w 10000"/>
                  <a:gd name="connsiteY27" fmla="*/ 6992 h 9398"/>
                  <a:gd name="connsiteX28" fmla="*/ 997 w 10000"/>
                  <a:gd name="connsiteY28" fmla="*/ 7507 h 9398"/>
                  <a:gd name="connsiteX29" fmla="*/ 997 w 10000"/>
                  <a:gd name="connsiteY29" fmla="*/ 8166 h 9398"/>
                  <a:gd name="connsiteX30" fmla="*/ 1371 w 10000"/>
                  <a:gd name="connsiteY30" fmla="*/ 8309 h 9398"/>
                  <a:gd name="connsiteX31" fmla="*/ 1433 w 10000"/>
                  <a:gd name="connsiteY31" fmla="*/ 8453 h 9398"/>
                  <a:gd name="connsiteX32" fmla="*/ 1626 w 10000"/>
                  <a:gd name="connsiteY32" fmla="*/ 8543 h 9398"/>
                  <a:gd name="connsiteX33" fmla="*/ 1751 w 10000"/>
                  <a:gd name="connsiteY33" fmla="*/ 8199 h 9398"/>
                  <a:gd name="connsiteX34" fmla="*/ 2095 w 10000"/>
                  <a:gd name="connsiteY34" fmla="*/ 7636 h 9398"/>
                  <a:gd name="connsiteX35" fmla="*/ 2613 w 10000"/>
                  <a:gd name="connsiteY35" fmla="*/ 7706 h 9398"/>
                  <a:gd name="connsiteX36" fmla="*/ 2808 w 10000"/>
                  <a:gd name="connsiteY36" fmla="*/ 7987 h 9398"/>
                  <a:gd name="connsiteX37" fmla="*/ 3708 w 10000"/>
                  <a:gd name="connsiteY37" fmla="*/ 7880 h 9398"/>
                  <a:gd name="connsiteX38" fmla="*/ 3782 w 10000"/>
                  <a:gd name="connsiteY38" fmla="*/ 8075 h 9398"/>
                  <a:gd name="connsiteX39" fmla="*/ 4157 w 10000"/>
                  <a:gd name="connsiteY39" fmla="*/ 8056 h 9398"/>
                  <a:gd name="connsiteX40" fmla="*/ 4425 w 10000"/>
                  <a:gd name="connsiteY40" fmla="*/ 7833 h 9398"/>
                  <a:gd name="connsiteX41" fmla="*/ 4707 w 10000"/>
                  <a:gd name="connsiteY41" fmla="*/ 7823 h 9398"/>
                  <a:gd name="connsiteX42" fmla="*/ 4700 w 10000"/>
                  <a:gd name="connsiteY42" fmla="*/ 7658 h 9398"/>
                  <a:gd name="connsiteX43" fmla="*/ 4976 w 10000"/>
                  <a:gd name="connsiteY43" fmla="*/ 7556 h 9398"/>
                  <a:gd name="connsiteX44" fmla="*/ 5566 w 10000"/>
                  <a:gd name="connsiteY44" fmla="*/ 7913 h 9398"/>
                  <a:gd name="connsiteX45" fmla="*/ 6217 w 10000"/>
                  <a:gd name="connsiteY45" fmla="*/ 7219 h 9398"/>
                  <a:gd name="connsiteX46" fmla="*/ 6248 w 10000"/>
                  <a:gd name="connsiteY46" fmla="*/ 6755 h 9398"/>
                  <a:gd name="connsiteX47" fmla="*/ 7788 w 10000"/>
                  <a:gd name="connsiteY47" fmla="*/ 9398 h 9398"/>
                  <a:gd name="connsiteX48" fmla="*/ 7414 w 10000"/>
                  <a:gd name="connsiteY48" fmla="*/ 9198 h 9398"/>
                  <a:gd name="connsiteX49" fmla="*/ 7227 w 10000"/>
                  <a:gd name="connsiteY49" fmla="*/ 8911 h 9398"/>
                  <a:gd name="connsiteX50" fmla="*/ 6709 w 10000"/>
                  <a:gd name="connsiteY50" fmla="*/ 7479 h 9398"/>
                  <a:gd name="connsiteX51" fmla="*/ 7044 w 10000"/>
                  <a:gd name="connsiteY51" fmla="*/ 7507 h 9398"/>
                  <a:gd name="connsiteX52" fmla="*/ 7120 w 10000"/>
                  <a:gd name="connsiteY52" fmla="*/ 7974 h 9398"/>
                  <a:gd name="connsiteX53" fmla="*/ 7408 w 10000"/>
                  <a:gd name="connsiteY53" fmla="*/ 7936 h 9398"/>
                  <a:gd name="connsiteX54" fmla="*/ 7477 w 10000"/>
                  <a:gd name="connsiteY54" fmla="*/ 7278 h 9398"/>
                  <a:gd name="connsiteX55" fmla="*/ 7882 w 10000"/>
                  <a:gd name="connsiteY55" fmla="*/ 7020 h 9398"/>
                  <a:gd name="connsiteX56" fmla="*/ 7975 w 10000"/>
                  <a:gd name="connsiteY56" fmla="*/ 6590 h 9398"/>
                  <a:gd name="connsiteX57" fmla="*/ 8629 w 10000"/>
                  <a:gd name="connsiteY57" fmla="*/ 5903 h 9398"/>
                  <a:gd name="connsiteX58" fmla="*/ 8816 w 10000"/>
                  <a:gd name="connsiteY58" fmla="*/ 5300 h 9398"/>
                  <a:gd name="connsiteX59" fmla="*/ 8785 w 10000"/>
                  <a:gd name="connsiteY59" fmla="*/ 4784 h 9398"/>
                  <a:gd name="connsiteX60" fmla="*/ 9128 w 10000"/>
                  <a:gd name="connsiteY60" fmla="*/ 3524 h 9398"/>
                  <a:gd name="connsiteX61" fmla="*/ 9938 w 10000"/>
                  <a:gd name="connsiteY61" fmla="*/ 3209 h 9398"/>
                  <a:gd name="connsiteX62" fmla="*/ 10000 w 10000"/>
                  <a:gd name="connsiteY62" fmla="*/ 2950 h 9398"/>
                  <a:gd name="connsiteX63" fmla="*/ 9346 w 10000"/>
                  <a:gd name="connsiteY63" fmla="*/ 2463 h 9398"/>
                  <a:gd name="connsiteX64" fmla="*/ 9252 w 10000"/>
                  <a:gd name="connsiteY64" fmla="*/ 1174 h 9398"/>
                  <a:gd name="connsiteX65" fmla="*/ 9065 w 10000"/>
                  <a:gd name="connsiteY65" fmla="*/ 975 h 9398"/>
                  <a:gd name="connsiteX66" fmla="*/ 9034 w 10000"/>
                  <a:gd name="connsiteY66" fmla="*/ 659 h 9398"/>
                  <a:gd name="connsiteX67" fmla="*/ 8287 w 10000"/>
                  <a:gd name="connsiteY67" fmla="*/ 0 h 9398"/>
                  <a:gd name="connsiteX0" fmla="*/ 8287 w 10000"/>
                  <a:gd name="connsiteY0" fmla="*/ 0 h 9787"/>
                  <a:gd name="connsiteX1" fmla="*/ 8037 w 10000"/>
                  <a:gd name="connsiteY1" fmla="*/ 183 h 9787"/>
                  <a:gd name="connsiteX2" fmla="*/ 7882 w 10000"/>
                  <a:gd name="connsiteY2" fmla="*/ 152 h 9787"/>
                  <a:gd name="connsiteX3" fmla="*/ 7726 w 10000"/>
                  <a:gd name="connsiteY3" fmla="*/ 486 h 9787"/>
                  <a:gd name="connsiteX4" fmla="*/ 7414 w 10000"/>
                  <a:gd name="connsiteY4" fmla="*/ 580 h 9787"/>
                  <a:gd name="connsiteX5" fmla="*/ 7290 w 10000"/>
                  <a:gd name="connsiteY5" fmla="*/ 823 h 9787"/>
                  <a:gd name="connsiteX6" fmla="*/ 7040 w 10000"/>
                  <a:gd name="connsiteY6" fmla="*/ 823 h 9787"/>
                  <a:gd name="connsiteX7" fmla="*/ 6822 w 10000"/>
                  <a:gd name="connsiteY7" fmla="*/ 731 h 9787"/>
                  <a:gd name="connsiteX8" fmla="*/ 5763 w 10000"/>
                  <a:gd name="connsiteY8" fmla="*/ 701 h 9787"/>
                  <a:gd name="connsiteX9" fmla="*/ 5826 w 10000"/>
                  <a:gd name="connsiteY9" fmla="*/ 580 h 9787"/>
                  <a:gd name="connsiteX10" fmla="*/ 5732 w 10000"/>
                  <a:gd name="connsiteY10" fmla="*/ 580 h 9787"/>
                  <a:gd name="connsiteX11" fmla="*/ 5670 w 10000"/>
                  <a:gd name="connsiteY11" fmla="*/ 701 h 9787"/>
                  <a:gd name="connsiteX12" fmla="*/ 1900 w 10000"/>
                  <a:gd name="connsiteY12" fmla="*/ 701 h 9787"/>
                  <a:gd name="connsiteX13" fmla="*/ 1900 w 10000"/>
                  <a:gd name="connsiteY13" fmla="*/ 1891 h 9787"/>
                  <a:gd name="connsiteX14" fmla="*/ 1308 w 10000"/>
                  <a:gd name="connsiteY14" fmla="*/ 1922 h 9787"/>
                  <a:gd name="connsiteX15" fmla="*/ 1308 w 10000"/>
                  <a:gd name="connsiteY15" fmla="*/ 2256 h 9787"/>
                  <a:gd name="connsiteX16" fmla="*/ 1308 w 10000"/>
                  <a:gd name="connsiteY16" fmla="*/ 4542 h 9787"/>
                  <a:gd name="connsiteX17" fmla="*/ 654 w 10000"/>
                  <a:gd name="connsiteY17" fmla="*/ 4635 h 9787"/>
                  <a:gd name="connsiteX18" fmla="*/ 561 w 10000"/>
                  <a:gd name="connsiteY18" fmla="*/ 4939 h 9787"/>
                  <a:gd name="connsiteX19" fmla="*/ 249 w 10000"/>
                  <a:gd name="connsiteY19" fmla="*/ 5336 h 9787"/>
                  <a:gd name="connsiteX20" fmla="*/ 249 w 10000"/>
                  <a:gd name="connsiteY20" fmla="*/ 5580 h 9787"/>
                  <a:gd name="connsiteX21" fmla="*/ 156 w 10000"/>
                  <a:gd name="connsiteY21" fmla="*/ 5701 h 9787"/>
                  <a:gd name="connsiteX22" fmla="*/ 0 w 10000"/>
                  <a:gd name="connsiteY22" fmla="*/ 6250 h 9787"/>
                  <a:gd name="connsiteX23" fmla="*/ 0 w 10000"/>
                  <a:gd name="connsiteY23" fmla="*/ 6432 h 9787"/>
                  <a:gd name="connsiteX24" fmla="*/ 249 w 10000"/>
                  <a:gd name="connsiteY24" fmla="*/ 6402 h 9787"/>
                  <a:gd name="connsiteX25" fmla="*/ 312 w 10000"/>
                  <a:gd name="connsiteY25" fmla="*/ 6708 h 9787"/>
                  <a:gd name="connsiteX26" fmla="*/ 623 w 10000"/>
                  <a:gd name="connsiteY26" fmla="*/ 7288 h 9787"/>
                  <a:gd name="connsiteX27" fmla="*/ 498 w 10000"/>
                  <a:gd name="connsiteY27" fmla="*/ 7440 h 9787"/>
                  <a:gd name="connsiteX28" fmla="*/ 997 w 10000"/>
                  <a:gd name="connsiteY28" fmla="*/ 7988 h 9787"/>
                  <a:gd name="connsiteX29" fmla="*/ 997 w 10000"/>
                  <a:gd name="connsiteY29" fmla="*/ 8689 h 9787"/>
                  <a:gd name="connsiteX30" fmla="*/ 1371 w 10000"/>
                  <a:gd name="connsiteY30" fmla="*/ 8841 h 9787"/>
                  <a:gd name="connsiteX31" fmla="*/ 1433 w 10000"/>
                  <a:gd name="connsiteY31" fmla="*/ 8994 h 9787"/>
                  <a:gd name="connsiteX32" fmla="*/ 1626 w 10000"/>
                  <a:gd name="connsiteY32" fmla="*/ 9090 h 9787"/>
                  <a:gd name="connsiteX33" fmla="*/ 1751 w 10000"/>
                  <a:gd name="connsiteY33" fmla="*/ 8724 h 9787"/>
                  <a:gd name="connsiteX34" fmla="*/ 2095 w 10000"/>
                  <a:gd name="connsiteY34" fmla="*/ 8125 h 9787"/>
                  <a:gd name="connsiteX35" fmla="*/ 2613 w 10000"/>
                  <a:gd name="connsiteY35" fmla="*/ 8200 h 9787"/>
                  <a:gd name="connsiteX36" fmla="*/ 2808 w 10000"/>
                  <a:gd name="connsiteY36" fmla="*/ 8499 h 9787"/>
                  <a:gd name="connsiteX37" fmla="*/ 3708 w 10000"/>
                  <a:gd name="connsiteY37" fmla="*/ 8385 h 9787"/>
                  <a:gd name="connsiteX38" fmla="*/ 3782 w 10000"/>
                  <a:gd name="connsiteY38" fmla="*/ 8592 h 9787"/>
                  <a:gd name="connsiteX39" fmla="*/ 4157 w 10000"/>
                  <a:gd name="connsiteY39" fmla="*/ 8572 h 9787"/>
                  <a:gd name="connsiteX40" fmla="*/ 4425 w 10000"/>
                  <a:gd name="connsiteY40" fmla="*/ 8335 h 9787"/>
                  <a:gd name="connsiteX41" fmla="*/ 4707 w 10000"/>
                  <a:gd name="connsiteY41" fmla="*/ 8324 h 9787"/>
                  <a:gd name="connsiteX42" fmla="*/ 4700 w 10000"/>
                  <a:gd name="connsiteY42" fmla="*/ 8149 h 9787"/>
                  <a:gd name="connsiteX43" fmla="*/ 4976 w 10000"/>
                  <a:gd name="connsiteY43" fmla="*/ 8040 h 9787"/>
                  <a:gd name="connsiteX44" fmla="*/ 5566 w 10000"/>
                  <a:gd name="connsiteY44" fmla="*/ 8420 h 9787"/>
                  <a:gd name="connsiteX45" fmla="*/ 6217 w 10000"/>
                  <a:gd name="connsiteY45" fmla="*/ 7681 h 9787"/>
                  <a:gd name="connsiteX46" fmla="*/ 6248 w 10000"/>
                  <a:gd name="connsiteY46" fmla="*/ 7188 h 9787"/>
                  <a:gd name="connsiteX47" fmla="*/ 6456 w 10000"/>
                  <a:gd name="connsiteY47" fmla="*/ 7143 h 9787"/>
                  <a:gd name="connsiteX48" fmla="*/ 7414 w 10000"/>
                  <a:gd name="connsiteY48" fmla="*/ 9787 h 9787"/>
                  <a:gd name="connsiteX49" fmla="*/ 7227 w 10000"/>
                  <a:gd name="connsiteY49" fmla="*/ 9482 h 9787"/>
                  <a:gd name="connsiteX50" fmla="*/ 6709 w 10000"/>
                  <a:gd name="connsiteY50" fmla="*/ 7958 h 9787"/>
                  <a:gd name="connsiteX51" fmla="*/ 7044 w 10000"/>
                  <a:gd name="connsiteY51" fmla="*/ 7988 h 9787"/>
                  <a:gd name="connsiteX52" fmla="*/ 7120 w 10000"/>
                  <a:gd name="connsiteY52" fmla="*/ 8485 h 9787"/>
                  <a:gd name="connsiteX53" fmla="*/ 7408 w 10000"/>
                  <a:gd name="connsiteY53" fmla="*/ 8444 h 9787"/>
                  <a:gd name="connsiteX54" fmla="*/ 7477 w 10000"/>
                  <a:gd name="connsiteY54" fmla="*/ 7744 h 9787"/>
                  <a:gd name="connsiteX55" fmla="*/ 7882 w 10000"/>
                  <a:gd name="connsiteY55" fmla="*/ 7470 h 9787"/>
                  <a:gd name="connsiteX56" fmla="*/ 7975 w 10000"/>
                  <a:gd name="connsiteY56" fmla="*/ 7012 h 9787"/>
                  <a:gd name="connsiteX57" fmla="*/ 8629 w 10000"/>
                  <a:gd name="connsiteY57" fmla="*/ 6281 h 9787"/>
                  <a:gd name="connsiteX58" fmla="*/ 8816 w 10000"/>
                  <a:gd name="connsiteY58" fmla="*/ 5639 h 9787"/>
                  <a:gd name="connsiteX59" fmla="*/ 8785 w 10000"/>
                  <a:gd name="connsiteY59" fmla="*/ 5090 h 9787"/>
                  <a:gd name="connsiteX60" fmla="*/ 9128 w 10000"/>
                  <a:gd name="connsiteY60" fmla="*/ 3750 h 9787"/>
                  <a:gd name="connsiteX61" fmla="*/ 9938 w 10000"/>
                  <a:gd name="connsiteY61" fmla="*/ 3415 h 9787"/>
                  <a:gd name="connsiteX62" fmla="*/ 10000 w 10000"/>
                  <a:gd name="connsiteY62" fmla="*/ 3139 h 9787"/>
                  <a:gd name="connsiteX63" fmla="*/ 9346 w 10000"/>
                  <a:gd name="connsiteY63" fmla="*/ 2621 h 9787"/>
                  <a:gd name="connsiteX64" fmla="*/ 9252 w 10000"/>
                  <a:gd name="connsiteY64" fmla="*/ 1249 h 9787"/>
                  <a:gd name="connsiteX65" fmla="*/ 9065 w 10000"/>
                  <a:gd name="connsiteY65" fmla="*/ 1037 h 9787"/>
                  <a:gd name="connsiteX66" fmla="*/ 9034 w 10000"/>
                  <a:gd name="connsiteY66" fmla="*/ 701 h 9787"/>
                  <a:gd name="connsiteX67" fmla="*/ 8287 w 10000"/>
                  <a:gd name="connsiteY67" fmla="*/ 0 h 9787"/>
                  <a:gd name="connsiteX0" fmla="*/ 8287 w 10000"/>
                  <a:gd name="connsiteY0" fmla="*/ 0 h 9690"/>
                  <a:gd name="connsiteX1" fmla="*/ 8037 w 10000"/>
                  <a:gd name="connsiteY1" fmla="*/ 187 h 9690"/>
                  <a:gd name="connsiteX2" fmla="*/ 7882 w 10000"/>
                  <a:gd name="connsiteY2" fmla="*/ 155 h 9690"/>
                  <a:gd name="connsiteX3" fmla="*/ 7726 w 10000"/>
                  <a:gd name="connsiteY3" fmla="*/ 497 h 9690"/>
                  <a:gd name="connsiteX4" fmla="*/ 7414 w 10000"/>
                  <a:gd name="connsiteY4" fmla="*/ 593 h 9690"/>
                  <a:gd name="connsiteX5" fmla="*/ 7290 w 10000"/>
                  <a:gd name="connsiteY5" fmla="*/ 841 h 9690"/>
                  <a:gd name="connsiteX6" fmla="*/ 7040 w 10000"/>
                  <a:gd name="connsiteY6" fmla="*/ 841 h 9690"/>
                  <a:gd name="connsiteX7" fmla="*/ 6822 w 10000"/>
                  <a:gd name="connsiteY7" fmla="*/ 747 h 9690"/>
                  <a:gd name="connsiteX8" fmla="*/ 5763 w 10000"/>
                  <a:gd name="connsiteY8" fmla="*/ 716 h 9690"/>
                  <a:gd name="connsiteX9" fmla="*/ 5826 w 10000"/>
                  <a:gd name="connsiteY9" fmla="*/ 593 h 9690"/>
                  <a:gd name="connsiteX10" fmla="*/ 5732 w 10000"/>
                  <a:gd name="connsiteY10" fmla="*/ 593 h 9690"/>
                  <a:gd name="connsiteX11" fmla="*/ 5670 w 10000"/>
                  <a:gd name="connsiteY11" fmla="*/ 716 h 9690"/>
                  <a:gd name="connsiteX12" fmla="*/ 1900 w 10000"/>
                  <a:gd name="connsiteY12" fmla="*/ 716 h 9690"/>
                  <a:gd name="connsiteX13" fmla="*/ 1900 w 10000"/>
                  <a:gd name="connsiteY13" fmla="*/ 1932 h 9690"/>
                  <a:gd name="connsiteX14" fmla="*/ 1308 w 10000"/>
                  <a:gd name="connsiteY14" fmla="*/ 1964 h 9690"/>
                  <a:gd name="connsiteX15" fmla="*/ 1308 w 10000"/>
                  <a:gd name="connsiteY15" fmla="*/ 2305 h 9690"/>
                  <a:gd name="connsiteX16" fmla="*/ 1308 w 10000"/>
                  <a:gd name="connsiteY16" fmla="*/ 4641 h 9690"/>
                  <a:gd name="connsiteX17" fmla="*/ 654 w 10000"/>
                  <a:gd name="connsiteY17" fmla="*/ 4736 h 9690"/>
                  <a:gd name="connsiteX18" fmla="*/ 561 w 10000"/>
                  <a:gd name="connsiteY18" fmla="*/ 5046 h 9690"/>
                  <a:gd name="connsiteX19" fmla="*/ 249 w 10000"/>
                  <a:gd name="connsiteY19" fmla="*/ 5452 h 9690"/>
                  <a:gd name="connsiteX20" fmla="*/ 249 w 10000"/>
                  <a:gd name="connsiteY20" fmla="*/ 5701 h 9690"/>
                  <a:gd name="connsiteX21" fmla="*/ 156 w 10000"/>
                  <a:gd name="connsiteY21" fmla="*/ 5825 h 9690"/>
                  <a:gd name="connsiteX22" fmla="*/ 0 w 10000"/>
                  <a:gd name="connsiteY22" fmla="*/ 6386 h 9690"/>
                  <a:gd name="connsiteX23" fmla="*/ 0 w 10000"/>
                  <a:gd name="connsiteY23" fmla="*/ 6572 h 9690"/>
                  <a:gd name="connsiteX24" fmla="*/ 249 w 10000"/>
                  <a:gd name="connsiteY24" fmla="*/ 6541 h 9690"/>
                  <a:gd name="connsiteX25" fmla="*/ 312 w 10000"/>
                  <a:gd name="connsiteY25" fmla="*/ 6854 h 9690"/>
                  <a:gd name="connsiteX26" fmla="*/ 623 w 10000"/>
                  <a:gd name="connsiteY26" fmla="*/ 7447 h 9690"/>
                  <a:gd name="connsiteX27" fmla="*/ 498 w 10000"/>
                  <a:gd name="connsiteY27" fmla="*/ 7602 h 9690"/>
                  <a:gd name="connsiteX28" fmla="*/ 997 w 10000"/>
                  <a:gd name="connsiteY28" fmla="*/ 8162 h 9690"/>
                  <a:gd name="connsiteX29" fmla="*/ 997 w 10000"/>
                  <a:gd name="connsiteY29" fmla="*/ 8878 h 9690"/>
                  <a:gd name="connsiteX30" fmla="*/ 1371 w 10000"/>
                  <a:gd name="connsiteY30" fmla="*/ 9033 h 9690"/>
                  <a:gd name="connsiteX31" fmla="*/ 1433 w 10000"/>
                  <a:gd name="connsiteY31" fmla="*/ 9190 h 9690"/>
                  <a:gd name="connsiteX32" fmla="*/ 1626 w 10000"/>
                  <a:gd name="connsiteY32" fmla="*/ 9288 h 9690"/>
                  <a:gd name="connsiteX33" fmla="*/ 1751 w 10000"/>
                  <a:gd name="connsiteY33" fmla="*/ 8914 h 9690"/>
                  <a:gd name="connsiteX34" fmla="*/ 2095 w 10000"/>
                  <a:gd name="connsiteY34" fmla="*/ 8302 h 9690"/>
                  <a:gd name="connsiteX35" fmla="*/ 2613 w 10000"/>
                  <a:gd name="connsiteY35" fmla="*/ 8378 h 9690"/>
                  <a:gd name="connsiteX36" fmla="*/ 2808 w 10000"/>
                  <a:gd name="connsiteY36" fmla="*/ 8684 h 9690"/>
                  <a:gd name="connsiteX37" fmla="*/ 3708 w 10000"/>
                  <a:gd name="connsiteY37" fmla="*/ 8567 h 9690"/>
                  <a:gd name="connsiteX38" fmla="*/ 3782 w 10000"/>
                  <a:gd name="connsiteY38" fmla="*/ 8779 h 9690"/>
                  <a:gd name="connsiteX39" fmla="*/ 4157 w 10000"/>
                  <a:gd name="connsiteY39" fmla="*/ 8759 h 9690"/>
                  <a:gd name="connsiteX40" fmla="*/ 4425 w 10000"/>
                  <a:gd name="connsiteY40" fmla="*/ 8516 h 9690"/>
                  <a:gd name="connsiteX41" fmla="*/ 4707 w 10000"/>
                  <a:gd name="connsiteY41" fmla="*/ 8505 h 9690"/>
                  <a:gd name="connsiteX42" fmla="*/ 4700 w 10000"/>
                  <a:gd name="connsiteY42" fmla="*/ 8326 h 9690"/>
                  <a:gd name="connsiteX43" fmla="*/ 4976 w 10000"/>
                  <a:gd name="connsiteY43" fmla="*/ 8215 h 9690"/>
                  <a:gd name="connsiteX44" fmla="*/ 5566 w 10000"/>
                  <a:gd name="connsiteY44" fmla="*/ 8603 h 9690"/>
                  <a:gd name="connsiteX45" fmla="*/ 6217 w 10000"/>
                  <a:gd name="connsiteY45" fmla="*/ 7848 h 9690"/>
                  <a:gd name="connsiteX46" fmla="*/ 6248 w 10000"/>
                  <a:gd name="connsiteY46" fmla="*/ 7344 h 9690"/>
                  <a:gd name="connsiteX47" fmla="*/ 6456 w 10000"/>
                  <a:gd name="connsiteY47" fmla="*/ 7298 h 9690"/>
                  <a:gd name="connsiteX48" fmla="*/ 6500 w 10000"/>
                  <a:gd name="connsiteY48" fmla="*/ 7093 h 9690"/>
                  <a:gd name="connsiteX49" fmla="*/ 7227 w 10000"/>
                  <a:gd name="connsiteY49" fmla="*/ 9688 h 9690"/>
                  <a:gd name="connsiteX50" fmla="*/ 6709 w 10000"/>
                  <a:gd name="connsiteY50" fmla="*/ 8131 h 9690"/>
                  <a:gd name="connsiteX51" fmla="*/ 7044 w 10000"/>
                  <a:gd name="connsiteY51" fmla="*/ 8162 h 9690"/>
                  <a:gd name="connsiteX52" fmla="*/ 7120 w 10000"/>
                  <a:gd name="connsiteY52" fmla="*/ 8670 h 9690"/>
                  <a:gd name="connsiteX53" fmla="*/ 7408 w 10000"/>
                  <a:gd name="connsiteY53" fmla="*/ 8628 h 9690"/>
                  <a:gd name="connsiteX54" fmla="*/ 7477 w 10000"/>
                  <a:gd name="connsiteY54" fmla="*/ 7913 h 9690"/>
                  <a:gd name="connsiteX55" fmla="*/ 7882 w 10000"/>
                  <a:gd name="connsiteY55" fmla="*/ 7633 h 9690"/>
                  <a:gd name="connsiteX56" fmla="*/ 7975 w 10000"/>
                  <a:gd name="connsiteY56" fmla="*/ 7165 h 9690"/>
                  <a:gd name="connsiteX57" fmla="*/ 8629 w 10000"/>
                  <a:gd name="connsiteY57" fmla="*/ 6418 h 9690"/>
                  <a:gd name="connsiteX58" fmla="*/ 8816 w 10000"/>
                  <a:gd name="connsiteY58" fmla="*/ 5762 h 9690"/>
                  <a:gd name="connsiteX59" fmla="*/ 8785 w 10000"/>
                  <a:gd name="connsiteY59" fmla="*/ 5201 h 9690"/>
                  <a:gd name="connsiteX60" fmla="*/ 9128 w 10000"/>
                  <a:gd name="connsiteY60" fmla="*/ 3832 h 9690"/>
                  <a:gd name="connsiteX61" fmla="*/ 9938 w 10000"/>
                  <a:gd name="connsiteY61" fmla="*/ 3489 h 9690"/>
                  <a:gd name="connsiteX62" fmla="*/ 10000 w 10000"/>
                  <a:gd name="connsiteY62" fmla="*/ 3207 h 9690"/>
                  <a:gd name="connsiteX63" fmla="*/ 9346 w 10000"/>
                  <a:gd name="connsiteY63" fmla="*/ 2678 h 9690"/>
                  <a:gd name="connsiteX64" fmla="*/ 9252 w 10000"/>
                  <a:gd name="connsiteY64" fmla="*/ 1276 h 9690"/>
                  <a:gd name="connsiteX65" fmla="*/ 9065 w 10000"/>
                  <a:gd name="connsiteY65" fmla="*/ 1060 h 9690"/>
                  <a:gd name="connsiteX66" fmla="*/ 9034 w 10000"/>
                  <a:gd name="connsiteY66" fmla="*/ 716 h 9690"/>
                  <a:gd name="connsiteX67" fmla="*/ 8287 w 10000"/>
                  <a:gd name="connsiteY67" fmla="*/ 0 h 9690"/>
                  <a:gd name="connsiteX0" fmla="*/ 8287 w 10000"/>
                  <a:gd name="connsiteY0" fmla="*/ 0 h 9585"/>
                  <a:gd name="connsiteX1" fmla="*/ 8037 w 10000"/>
                  <a:gd name="connsiteY1" fmla="*/ 193 h 9585"/>
                  <a:gd name="connsiteX2" fmla="*/ 7882 w 10000"/>
                  <a:gd name="connsiteY2" fmla="*/ 160 h 9585"/>
                  <a:gd name="connsiteX3" fmla="*/ 7726 w 10000"/>
                  <a:gd name="connsiteY3" fmla="*/ 513 h 9585"/>
                  <a:gd name="connsiteX4" fmla="*/ 7414 w 10000"/>
                  <a:gd name="connsiteY4" fmla="*/ 612 h 9585"/>
                  <a:gd name="connsiteX5" fmla="*/ 7290 w 10000"/>
                  <a:gd name="connsiteY5" fmla="*/ 868 h 9585"/>
                  <a:gd name="connsiteX6" fmla="*/ 7040 w 10000"/>
                  <a:gd name="connsiteY6" fmla="*/ 868 h 9585"/>
                  <a:gd name="connsiteX7" fmla="*/ 6822 w 10000"/>
                  <a:gd name="connsiteY7" fmla="*/ 771 h 9585"/>
                  <a:gd name="connsiteX8" fmla="*/ 5763 w 10000"/>
                  <a:gd name="connsiteY8" fmla="*/ 739 h 9585"/>
                  <a:gd name="connsiteX9" fmla="*/ 5826 w 10000"/>
                  <a:gd name="connsiteY9" fmla="*/ 612 h 9585"/>
                  <a:gd name="connsiteX10" fmla="*/ 5732 w 10000"/>
                  <a:gd name="connsiteY10" fmla="*/ 612 h 9585"/>
                  <a:gd name="connsiteX11" fmla="*/ 5670 w 10000"/>
                  <a:gd name="connsiteY11" fmla="*/ 739 h 9585"/>
                  <a:gd name="connsiteX12" fmla="*/ 1900 w 10000"/>
                  <a:gd name="connsiteY12" fmla="*/ 739 h 9585"/>
                  <a:gd name="connsiteX13" fmla="*/ 1900 w 10000"/>
                  <a:gd name="connsiteY13" fmla="*/ 1994 h 9585"/>
                  <a:gd name="connsiteX14" fmla="*/ 1308 w 10000"/>
                  <a:gd name="connsiteY14" fmla="*/ 2027 h 9585"/>
                  <a:gd name="connsiteX15" fmla="*/ 1308 w 10000"/>
                  <a:gd name="connsiteY15" fmla="*/ 2379 h 9585"/>
                  <a:gd name="connsiteX16" fmla="*/ 1308 w 10000"/>
                  <a:gd name="connsiteY16" fmla="*/ 4789 h 9585"/>
                  <a:gd name="connsiteX17" fmla="*/ 654 w 10000"/>
                  <a:gd name="connsiteY17" fmla="*/ 4888 h 9585"/>
                  <a:gd name="connsiteX18" fmla="*/ 561 w 10000"/>
                  <a:gd name="connsiteY18" fmla="*/ 5207 h 9585"/>
                  <a:gd name="connsiteX19" fmla="*/ 249 w 10000"/>
                  <a:gd name="connsiteY19" fmla="*/ 5626 h 9585"/>
                  <a:gd name="connsiteX20" fmla="*/ 249 w 10000"/>
                  <a:gd name="connsiteY20" fmla="*/ 5883 h 9585"/>
                  <a:gd name="connsiteX21" fmla="*/ 156 w 10000"/>
                  <a:gd name="connsiteY21" fmla="*/ 6011 h 9585"/>
                  <a:gd name="connsiteX22" fmla="*/ 0 w 10000"/>
                  <a:gd name="connsiteY22" fmla="*/ 6590 h 9585"/>
                  <a:gd name="connsiteX23" fmla="*/ 0 w 10000"/>
                  <a:gd name="connsiteY23" fmla="*/ 6782 h 9585"/>
                  <a:gd name="connsiteX24" fmla="*/ 249 w 10000"/>
                  <a:gd name="connsiteY24" fmla="*/ 6750 h 9585"/>
                  <a:gd name="connsiteX25" fmla="*/ 312 w 10000"/>
                  <a:gd name="connsiteY25" fmla="*/ 7073 h 9585"/>
                  <a:gd name="connsiteX26" fmla="*/ 623 w 10000"/>
                  <a:gd name="connsiteY26" fmla="*/ 7685 h 9585"/>
                  <a:gd name="connsiteX27" fmla="*/ 498 w 10000"/>
                  <a:gd name="connsiteY27" fmla="*/ 7845 h 9585"/>
                  <a:gd name="connsiteX28" fmla="*/ 997 w 10000"/>
                  <a:gd name="connsiteY28" fmla="*/ 8423 h 9585"/>
                  <a:gd name="connsiteX29" fmla="*/ 997 w 10000"/>
                  <a:gd name="connsiteY29" fmla="*/ 9162 h 9585"/>
                  <a:gd name="connsiteX30" fmla="*/ 1371 w 10000"/>
                  <a:gd name="connsiteY30" fmla="*/ 9322 h 9585"/>
                  <a:gd name="connsiteX31" fmla="*/ 1433 w 10000"/>
                  <a:gd name="connsiteY31" fmla="*/ 9484 h 9585"/>
                  <a:gd name="connsiteX32" fmla="*/ 1626 w 10000"/>
                  <a:gd name="connsiteY32" fmla="*/ 9585 h 9585"/>
                  <a:gd name="connsiteX33" fmla="*/ 1751 w 10000"/>
                  <a:gd name="connsiteY33" fmla="*/ 9199 h 9585"/>
                  <a:gd name="connsiteX34" fmla="*/ 2095 w 10000"/>
                  <a:gd name="connsiteY34" fmla="*/ 8568 h 9585"/>
                  <a:gd name="connsiteX35" fmla="*/ 2613 w 10000"/>
                  <a:gd name="connsiteY35" fmla="*/ 8646 h 9585"/>
                  <a:gd name="connsiteX36" fmla="*/ 2808 w 10000"/>
                  <a:gd name="connsiteY36" fmla="*/ 8962 h 9585"/>
                  <a:gd name="connsiteX37" fmla="*/ 3708 w 10000"/>
                  <a:gd name="connsiteY37" fmla="*/ 8841 h 9585"/>
                  <a:gd name="connsiteX38" fmla="*/ 3782 w 10000"/>
                  <a:gd name="connsiteY38" fmla="*/ 9060 h 9585"/>
                  <a:gd name="connsiteX39" fmla="*/ 4157 w 10000"/>
                  <a:gd name="connsiteY39" fmla="*/ 9039 h 9585"/>
                  <a:gd name="connsiteX40" fmla="*/ 4425 w 10000"/>
                  <a:gd name="connsiteY40" fmla="*/ 8788 h 9585"/>
                  <a:gd name="connsiteX41" fmla="*/ 4707 w 10000"/>
                  <a:gd name="connsiteY41" fmla="*/ 8777 h 9585"/>
                  <a:gd name="connsiteX42" fmla="*/ 4700 w 10000"/>
                  <a:gd name="connsiteY42" fmla="*/ 8592 h 9585"/>
                  <a:gd name="connsiteX43" fmla="*/ 4976 w 10000"/>
                  <a:gd name="connsiteY43" fmla="*/ 8478 h 9585"/>
                  <a:gd name="connsiteX44" fmla="*/ 5566 w 10000"/>
                  <a:gd name="connsiteY44" fmla="*/ 8878 h 9585"/>
                  <a:gd name="connsiteX45" fmla="*/ 6217 w 10000"/>
                  <a:gd name="connsiteY45" fmla="*/ 8099 h 9585"/>
                  <a:gd name="connsiteX46" fmla="*/ 6248 w 10000"/>
                  <a:gd name="connsiteY46" fmla="*/ 7579 h 9585"/>
                  <a:gd name="connsiteX47" fmla="*/ 6456 w 10000"/>
                  <a:gd name="connsiteY47" fmla="*/ 7531 h 9585"/>
                  <a:gd name="connsiteX48" fmla="*/ 6500 w 10000"/>
                  <a:gd name="connsiteY48" fmla="*/ 7320 h 9585"/>
                  <a:gd name="connsiteX49" fmla="*/ 6732 w 10000"/>
                  <a:gd name="connsiteY49" fmla="*/ 7287 h 9585"/>
                  <a:gd name="connsiteX50" fmla="*/ 6709 w 10000"/>
                  <a:gd name="connsiteY50" fmla="*/ 8391 h 9585"/>
                  <a:gd name="connsiteX51" fmla="*/ 7044 w 10000"/>
                  <a:gd name="connsiteY51" fmla="*/ 8423 h 9585"/>
                  <a:gd name="connsiteX52" fmla="*/ 7120 w 10000"/>
                  <a:gd name="connsiteY52" fmla="*/ 8947 h 9585"/>
                  <a:gd name="connsiteX53" fmla="*/ 7408 w 10000"/>
                  <a:gd name="connsiteY53" fmla="*/ 8904 h 9585"/>
                  <a:gd name="connsiteX54" fmla="*/ 7477 w 10000"/>
                  <a:gd name="connsiteY54" fmla="*/ 8166 h 9585"/>
                  <a:gd name="connsiteX55" fmla="*/ 7882 w 10000"/>
                  <a:gd name="connsiteY55" fmla="*/ 7877 h 9585"/>
                  <a:gd name="connsiteX56" fmla="*/ 7975 w 10000"/>
                  <a:gd name="connsiteY56" fmla="*/ 7394 h 9585"/>
                  <a:gd name="connsiteX57" fmla="*/ 8629 w 10000"/>
                  <a:gd name="connsiteY57" fmla="*/ 6623 h 9585"/>
                  <a:gd name="connsiteX58" fmla="*/ 8816 w 10000"/>
                  <a:gd name="connsiteY58" fmla="*/ 5946 h 9585"/>
                  <a:gd name="connsiteX59" fmla="*/ 8785 w 10000"/>
                  <a:gd name="connsiteY59" fmla="*/ 5367 h 9585"/>
                  <a:gd name="connsiteX60" fmla="*/ 9128 w 10000"/>
                  <a:gd name="connsiteY60" fmla="*/ 3955 h 9585"/>
                  <a:gd name="connsiteX61" fmla="*/ 9938 w 10000"/>
                  <a:gd name="connsiteY61" fmla="*/ 3601 h 9585"/>
                  <a:gd name="connsiteX62" fmla="*/ 10000 w 10000"/>
                  <a:gd name="connsiteY62" fmla="*/ 3310 h 9585"/>
                  <a:gd name="connsiteX63" fmla="*/ 9346 w 10000"/>
                  <a:gd name="connsiteY63" fmla="*/ 2764 h 9585"/>
                  <a:gd name="connsiteX64" fmla="*/ 9252 w 10000"/>
                  <a:gd name="connsiteY64" fmla="*/ 1317 h 9585"/>
                  <a:gd name="connsiteX65" fmla="*/ 9065 w 10000"/>
                  <a:gd name="connsiteY65" fmla="*/ 1094 h 9585"/>
                  <a:gd name="connsiteX66" fmla="*/ 9034 w 10000"/>
                  <a:gd name="connsiteY66" fmla="*/ 739 h 9585"/>
                  <a:gd name="connsiteX67" fmla="*/ 8287 w 10000"/>
                  <a:gd name="connsiteY67" fmla="*/ 0 h 9585"/>
                  <a:gd name="connsiteX0" fmla="*/ 8287 w 10000"/>
                  <a:gd name="connsiteY0" fmla="*/ 0 h 10000"/>
                  <a:gd name="connsiteX1" fmla="*/ 8037 w 10000"/>
                  <a:gd name="connsiteY1" fmla="*/ 201 h 10000"/>
                  <a:gd name="connsiteX2" fmla="*/ 7882 w 10000"/>
                  <a:gd name="connsiteY2" fmla="*/ 167 h 10000"/>
                  <a:gd name="connsiteX3" fmla="*/ 7726 w 10000"/>
                  <a:gd name="connsiteY3" fmla="*/ 535 h 10000"/>
                  <a:gd name="connsiteX4" fmla="*/ 7414 w 10000"/>
                  <a:gd name="connsiteY4" fmla="*/ 638 h 10000"/>
                  <a:gd name="connsiteX5" fmla="*/ 7290 w 10000"/>
                  <a:gd name="connsiteY5" fmla="*/ 906 h 10000"/>
                  <a:gd name="connsiteX6" fmla="*/ 7040 w 10000"/>
                  <a:gd name="connsiteY6" fmla="*/ 906 h 10000"/>
                  <a:gd name="connsiteX7" fmla="*/ 6822 w 10000"/>
                  <a:gd name="connsiteY7" fmla="*/ 804 h 10000"/>
                  <a:gd name="connsiteX8" fmla="*/ 5763 w 10000"/>
                  <a:gd name="connsiteY8" fmla="*/ 771 h 10000"/>
                  <a:gd name="connsiteX9" fmla="*/ 5826 w 10000"/>
                  <a:gd name="connsiteY9" fmla="*/ 638 h 10000"/>
                  <a:gd name="connsiteX10" fmla="*/ 5732 w 10000"/>
                  <a:gd name="connsiteY10" fmla="*/ 638 h 10000"/>
                  <a:gd name="connsiteX11" fmla="*/ 5670 w 10000"/>
                  <a:gd name="connsiteY11" fmla="*/ 771 h 10000"/>
                  <a:gd name="connsiteX12" fmla="*/ 1900 w 10000"/>
                  <a:gd name="connsiteY12" fmla="*/ 771 h 10000"/>
                  <a:gd name="connsiteX13" fmla="*/ 1900 w 10000"/>
                  <a:gd name="connsiteY13" fmla="*/ 2080 h 10000"/>
                  <a:gd name="connsiteX14" fmla="*/ 1308 w 10000"/>
                  <a:gd name="connsiteY14" fmla="*/ 2115 h 10000"/>
                  <a:gd name="connsiteX15" fmla="*/ 1308 w 10000"/>
                  <a:gd name="connsiteY15" fmla="*/ 2482 h 10000"/>
                  <a:gd name="connsiteX16" fmla="*/ 1308 w 10000"/>
                  <a:gd name="connsiteY16" fmla="*/ 4996 h 10000"/>
                  <a:gd name="connsiteX17" fmla="*/ 654 w 10000"/>
                  <a:gd name="connsiteY17" fmla="*/ 5100 h 10000"/>
                  <a:gd name="connsiteX18" fmla="*/ 561 w 10000"/>
                  <a:gd name="connsiteY18" fmla="*/ 5432 h 10000"/>
                  <a:gd name="connsiteX19" fmla="*/ 249 w 10000"/>
                  <a:gd name="connsiteY19" fmla="*/ 5870 h 10000"/>
                  <a:gd name="connsiteX20" fmla="*/ 249 w 10000"/>
                  <a:gd name="connsiteY20" fmla="*/ 6138 h 10000"/>
                  <a:gd name="connsiteX21" fmla="*/ 156 w 10000"/>
                  <a:gd name="connsiteY21" fmla="*/ 6271 h 10000"/>
                  <a:gd name="connsiteX22" fmla="*/ 0 w 10000"/>
                  <a:gd name="connsiteY22" fmla="*/ 6875 h 10000"/>
                  <a:gd name="connsiteX23" fmla="*/ 0 w 10000"/>
                  <a:gd name="connsiteY23" fmla="*/ 7076 h 10000"/>
                  <a:gd name="connsiteX24" fmla="*/ 249 w 10000"/>
                  <a:gd name="connsiteY24" fmla="*/ 7042 h 10000"/>
                  <a:gd name="connsiteX25" fmla="*/ 312 w 10000"/>
                  <a:gd name="connsiteY25" fmla="*/ 7379 h 10000"/>
                  <a:gd name="connsiteX26" fmla="*/ 623 w 10000"/>
                  <a:gd name="connsiteY26" fmla="*/ 8018 h 10000"/>
                  <a:gd name="connsiteX27" fmla="*/ 498 w 10000"/>
                  <a:gd name="connsiteY27" fmla="*/ 8185 h 10000"/>
                  <a:gd name="connsiteX28" fmla="*/ 997 w 10000"/>
                  <a:gd name="connsiteY28" fmla="*/ 8788 h 10000"/>
                  <a:gd name="connsiteX29" fmla="*/ 997 w 10000"/>
                  <a:gd name="connsiteY29" fmla="*/ 9559 h 10000"/>
                  <a:gd name="connsiteX30" fmla="*/ 1371 w 10000"/>
                  <a:gd name="connsiteY30" fmla="*/ 9726 h 10000"/>
                  <a:gd name="connsiteX31" fmla="*/ 1433 w 10000"/>
                  <a:gd name="connsiteY31" fmla="*/ 9895 h 10000"/>
                  <a:gd name="connsiteX32" fmla="*/ 1626 w 10000"/>
                  <a:gd name="connsiteY32" fmla="*/ 10000 h 10000"/>
                  <a:gd name="connsiteX33" fmla="*/ 1751 w 10000"/>
                  <a:gd name="connsiteY33" fmla="*/ 9597 h 10000"/>
                  <a:gd name="connsiteX34" fmla="*/ 2095 w 10000"/>
                  <a:gd name="connsiteY34" fmla="*/ 8939 h 10000"/>
                  <a:gd name="connsiteX35" fmla="*/ 2613 w 10000"/>
                  <a:gd name="connsiteY35" fmla="*/ 9020 h 10000"/>
                  <a:gd name="connsiteX36" fmla="*/ 2808 w 10000"/>
                  <a:gd name="connsiteY36" fmla="*/ 9350 h 10000"/>
                  <a:gd name="connsiteX37" fmla="*/ 3708 w 10000"/>
                  <a:gd name="connsiteY37" fmla="*/ 9224 h 10000"/>
                  <a:gd name="connsiteX38" fmla="*/ 3782 w 10000"/>
                  <a:gd name="connsiteY38" fmla="*/ 9452 h 10000"/>
                  <a:gd name="connsiteX39" fmla="*/ 4157 w 10000"/>
                  <a:gd name="connsiteY39" fmla="*/ 9430 h 10000"/>
                  <a:gd name="connsiteX40" fmla="*/ 4425 w 10000"/>
                  <a:gd name="connsiteY40" fmla="*/ 9168 h 10000"/>
                  <a:gd name="connsiteX41" fmla="*/ 4707 w 10000"/>
                  <a:gd name="connsiteY41" fmla="*/ 9157 h 10000"/>
                  <a:gd name="connsiteX42" fmla="*/ 4700 w 10000"/>
                  <a:gd name="connsiteY42" fmla="*/ 8964 h 10000"/>
                  <a:gd name="connsiteX43" fmla="*/ 4976 w 10000"/>
                  <a:gd name="connsiteY43" fmla="*/ 8845 h 10000"/>
                  <a:gd name="connsiteX44" fmla="*/ 5566 w 10000"/>
                  <a:gd name="connsiteY44" fmla="*/ 9262 h 10000"/>
                  <a:gd name="connsiteX45" fmla="*/ 6217 w 10000"/>
                  <a:gd name="connsiteY45" fmla="*/ 8450 h 10000"/>
                  <a:gd name="connsiteX46" fmla="*/ 6248 w 10000"/>
                  <a:gd name="connsiteY46" fmla="*/ 7907 h 10000"/>
                  <a:gd name="connsiteX47" fmla="*/ 6456 w 10000"/>
                  <a:gd name="connsiteY47" fmla="*/ 7857 h 10000"/>
                  <a:gd name="connsiteX48" fmla="*/ 6500 w 10000"/>
                  <a:gd name="connsiteY48" fmla="*/ 7637 h 10000"/>
                  <a:gd name="connsiteX49" fmla="*/ 6732 w 10000"/>
                  <a:gd name="connsiteY49" fmla="*/ 7603 h 10000"/>
                  <a:gd name="connsiteX50" fmla="*/ 6709 w 10000"/>
                  <a:gd name="connsiteY50" fmla="*/ 8754 h 10000"/>
                  <a:gd name="connsiteX51" fmla="*/ 7044 w 10000"/>
                  <a:gd name="connsiteY51" fmla="*/ 8788 h 10000"/>
                  <a:gd name="connsiteX52" fmla="*/ 7120 w 10000"/>
                  <a:gd name="connsiteY52" fmla="*/ 9334 h 10000"/>
                  <a:gd name="connsiteX53" fmla="*/ 7408 w 10000"/>
                  <a:gd name="connsiteY53" fmla="*/ 9290 h 10000"/>
                  <a:gd name="connsiteX54" fmla="*/ 7477 w 10000"/>
                  <a:gd name="connsiteY54" fmla="*/ 8520 h 10000"/>
                  <a:gd name="connsiteX55" fmla="*/ 7882 w 10000"/>
                  <a:gd name="connsiteY55" fmla="*/ 8218 h 10000"/>
                  <a:gd name="connsiteX56" fmla="*/ 7975 w 10000"/>
                  <a:gd name="connsiteY56" fmla="*/ 7714 h 10000"/>
                  <a:gd name="connsiteX57" fmla="*/ 8629 w 10000"/>
                  <a:gd name="connsiteY57" fmla="*/ 6910 h 10000"/>
                  <a:gd name="connsiteX58" fmla="*/ 8816 w 10000"/>
                  <a:gd name="connsiteY58" fmla="*/ 6203 h 10000"/>
                  <a:gd name="connsiteX59" fmla="*/ 8785 w 10000"/>
                  <a:gd name="connsiteY59" fmla="*/ 5599 h 10000"/>
                  <a:gd name="connsiteX60" fmla="*/ 9128 w 10000"/>
                  <a:gd name="connsiteY60" fmla="*/ 4126 h 10000"/>
                  <a:gd name="connsiteX61" fmla="*/ 9938 w 10000"/>
                  <a:gd name="connsiteY61" fmla="*/ 3757 h 10000"/>
                  <a:gd name="connsiteX62" fmla="*/ 10000 w 10000"/>
                  <a:gd name="connsiteY62" fmla="*/ 3453 h 10000"/>
                  <a:gd name="connsiteX63" fmla="*/ 9346 w 10000"/>
                  <a:gd name="connsiteY63" fmla="*/ 2884 h 10000"/>
                  <a:gd name="connsiteX64" fmla="*/ 9252 w 10000"/>
                  <a:gd name="connsiteY64" fmla="*/ 1374 h 10000"/>
                  <a:gd name="connsiteX65" fmla="*/ 9065 w 10000"/>
                  <a:gd name="connsiteY65" fmla="*/ 1141 h 10000"/>
                  <a:gd name="connsiteX66" fmla="*/ 9034 w 10000"/>
                  <a:gd name="connsiteY66" fmla="*/ 771 h 10000"/>
                  <a:gd name="connsiteX67" fmla="*/ 8287 w 10000"/>
                  <a:gd name="connsiteY67" fmla="*/ 0 h 10000"/>
                  <a:gd name="connsiteX0" fmla="*/ 8287 w 10000"/>
                  <a:gd name="connsiteY0" fmla="*/ 0 h 10000"/>
                  <a:gd name="connsiteX1" fmla="*/ 8037 w 10000"/>
                  <a:gd name="connsiteY1" fmla="*/ 201 h 10000"/>
                  <a:gd name="connsiteX2" fmla="*/ 7882 w 10000"/>
                  <a:gd name="connsiteY2" fmla="*/ 167 h 10000"/>
                  <a:gd name="connsiteX3" fmla="*/ 7726 w 10000"/>
                  <a:gd name="connsiteY3" fmla="*/ 535 h 10000"/>
                  <a:gd name="connsiteX4" fmla="*/ 7414 w 10000"/>
                  <a:gd name="connsiteY4" fmla="*/ 638 h 10000"/>
                  <a:gd name="connsiteX5" fmla="*/ 7290 w 10000"/>
                  <a:gd name="connsiteY5" fmla="*/ 906 h 10000"/>
                  <a:gd name="connsiteX6" fmla="*/ 7040 w 10000"/>
                  <a:gd name="connsiteY6" fmla="*/ 906 h 10000"/>
                  <a:gd name="connsiteX7" fmla="*/ 6822 w 10000"/>
                  <a:gd name="connsiteY7" fmla="*/ 804 h 10000"/>
                  <a:gd name="connsiteX8" fmla="*/ 5763 w 10000"/>
                  <a:gd name="connsiteY8" fmla="*/ 771 h 10000"/>
                  <a:gd name="connsiteX9" fmla="*/ 5826 w 10000"/>
                  <a:gd name="connsiteY9" fmla="*/ 638 h 10000"/>
                  <a:gd name="connsiteX10" fmla="*/ 5732 w 10000"/>
                  <a:gd name="connsiteY10" fmla="*/ 638 h 10000"/>
                  <a:gd name="connsiteX11" fmla="*/ 5670 w 10000"/>
                  <a:gd name="connsiteY11" fmla="*/ 771 h 10000"/>
                  <a:gd name="connsiteX12" fmla="*/ 1900 w 10000"/>
                  <a:gd name="connsiteY12" fmla="*/ 771 h 10000"/>
                  <a:gd name="connsiteX13" fmla="*/ 1900 w 10000"/>
                  <a:gd name="connsiteY13" fmla="*/ 2080 h 10000"/>
                  <a:gd name="connsiteX14" fmla="*/ 1308 w 10000"/>
                  <a:gd name="connsiteY14" fmla="*/ 2115 h 10000"/>
                  <a:gd name="connsiteX15" fmla="*/ 1308 w 10000"/>
                  <a:gd name="connsiteY15" fmla="*/ 2482 h 10000"/>
                  <a:gd name="connsiteX16" fmla="*/ 1308 w 10000"/>
                  <a:gd name="connsiteY16" fmla="*/ 4996 h 10000"/>
                  <a:gd name="connsiteX17" fmla="*/ 654 w 10000"/>
                  <a:gd name="connsiteY17" fmla="*/ 5100 h 10000"/>
                  <a:gd name="connsiteX18" fmla="*/ 561 w 10000"/>
                  <a:gd name="connsiteY18" fmla="*/ 5432 h 10000"/>
                  <a:gd name="connsiteX19" fmla="*/ 249 w 10000"/>
                  <a:gd name="connsiteY19" fmla="*/ 5870 h 10000"/>
                  <a:gd name="connsiteX20" fmla="*/ 249 w 10000"/>
                  <a:gd name="connsiteY20" fmla="*/ 6138 h 10000"/>
                  <a:gd name="connsiteX21" fmla="*/ 156 w 10000"/>
                  <a:gd name="connsiteY21" fmla="*/ 6271 h 10000"/>
                  <a:gd name="connsiteX22" fmla="*/ 0 w 10000"/>
                  <a:gd name="connsiteY22" fmla="*/ 6875 h 10000"/>
                  <a:gd name="connsiteX23" fmla="*/ 0 w 10000"/>
                  <a:gd name="connsiteY23" fmla="*/ 7076 h 10000"/>
                  <a:gd name="connsiteX24" fmla="*/ 249 w 10000"/>
                  <a:gd name="connsiteY24" fmla="*/ 7042 h 10000"/>
                  <a:gd name="connsiteX25" fmla="*/ 312 w 10000"/>
                  <a:gd name="connsiteY25" fmla="*/ 7379 h 10000"/>
                  <a:gd name="connsiteX26" fmla="*/ 623 w 10000"/>
                  <a:gd name="connsiteY26" fmla="*/ 8018 h 10000"/>
                  <a:gd name="connsiteX27" fmla="*/ 498 w 10000"/>
                  <a:gd name="connsiteY27" fmla="*/ 8185 h 10000"/>
                  <a:gd name="connsiteX28" fmla="*/ 997 w 10000"/>
                  <a:gd name="connsiteY28" fmla="*/ 8788 h 10000"/>
                  <a:gd name="connsiteX29" fmla="*/ 997 w 10000"/>
                  <a:gd name="connsiteY29" fmla="*/ 9559 h 10000"/>
                  <a:gd name="connsiteX30" fmla="*/ 1371 w 10000"/>
                  <a:gd name="connsiteY30" fmla="*/ 9726 h 10000"/>
                  <a:gd name="connsiteX31" fmla="*/ 1433 w 10000"/>
                  <a:gd name="connsiteY31" fmla="*/ 9895 h 10000"/>
                  <a:gd name="connsiteX32" fmla="*/ 1626 w 10000"/>
                  <a:gd name="connsiteY32" fmla="*/ 10000 h 10000"/>
                  <a:gd name="connsiteX33" fmla="*/ 1751 w 10000"/>
                  <a:gd name="connsiteY33" fmla="*/ 9597 h 10000"/>
                  <a:gd name="connsiteX34" fmla="*/ 2095 w 10000"/>
                  <a:gd name="connsiteY34" fmla="*/ 8939 h 10000"/>
                  <a:gd name="connsiteX35" fmla="*/ 2613 w 10000"/>
                  <a:gd name="connsiteY35" fmla="*/ 9020 h 10000"/>
                  <a:gd name="connsiteX36" fmla="*/ 2808 w 10000"/>
                  <a:gd name="connsiteY36" fmla="*/ 9350 h 10000"/>
                  <a:gd name="connsiteX37" fmla="*/ 3708 w 10000"/>
                  <a:gd name="connsiteY37" fmla="*/ 9224 h 10000"/>
                  <a:gd name="connsiteX38" fmla="*/ 3782 w 10000"/>
                  <a:gd name="connsiteY38" fmla="*/ 9452 h 10000"/>
                  <a:gd name="connsiteX39" fmla="*/ 4157 w 10000"/>
                  <a:gd name="connsiteY39" fmla="*/ 9430 h 10000"/>
                  <a:gd name="connsiteX40" fmla="*/ 4425 w 10000"/>
                  <a:gd name="connsiteY40" fmla="*/ 9168 h 10000"/>
                  <a:gd name="connsiteX41" fmla="*/ 4707 w 10000"/>
                  <a:gd name="connsiteY41" fmla="*/ 9157 h 10000"/>
                  <a:gd name="connsiteX42" fmla="*/ 4700 w 10000"/>
                  <a:gd name="connsiteY42" fmla="*/ 8964 h 10000"/>
                  <a:gd name="connsiteX43" fmla="*/ 4976 w 10000"/>
                  <a:gd name="connsiteY43" fmla="*/ 8845 h 10000"/>
                  <a:gd name="connsiteX44" fmla="*/ 5566 w 10000"/>
                  <a:gd name="connsiteY44" fmla="*/ 9262 h 10000"/>
                  <a:gd name="connsiteX45" fmla="*/ 6217 w 10000"/>
                  <a:gd name="connsiteY45" fmla="*/ 8450 h 10000"/>
                  <a:gd name="connsiteX46" fmla="*/ 6248 w 10000"/>
                  <a:gd name="connsiteY46" fmla="*/ 7907 h 10000"/>
                  <a:gd name="connsiteX47" fmla="*/ 6456 w 10000"/>
                  <a:gd name="connsiteY47" fmla="*/ 7857 h 10000"/>
                  <a:gd name="connsiteX48" fmla="*/ 6500 w 10000"/>
                  <a:gd name="connsiteY48" fmla="*/ 7637 h 10000"/>
                  <a:gd name="connsiteX49" fmla="*/ 6732 w 10000"/>
                  <a:gd name="connsiteY49" fmla="*/ 7603 h 10000"/>
                  <a:gd name="connsiteX50" fmla="*/ 6709 w 10000"/>
                  <a:gd name="connsiteY50" fmla="*/ 8754 h 10000"/>
                  <a:gd name="connsiteX51" fmla="*/ 7044 w 10000"/>
                  <a:gd name="connsiteY51" fmla="*/ 8788 h 10000"/>
                  <a:gd name="connsiteX52" fmla="*/ 7120 w 10000"/>
                  <a:gd name="connsiteY52" fmla="*/ 9334 h 10000"/>
                  <a:gd name="connsiteX53" fmla="*/ 7408 w 10000"/>
                  <a:gd name="connsiteY53" fmla="*/ 9290 h 10000"/>
                  <a:gd name="connsiteX54" fmla="*/ 7477 w 10000"/>
                  <a:gd name="connsiteY54" fmla="*/ 8520 h 10000"/>
                  <a:gd name="connsiteX55" fmla="*/ 7882 w 10000"/>
                  <a:gd name="connsiteY55" fmla="*/ 8218 h 10000"/>
                  <a:gd name="connsiteX56" fmla="*/ 7975 w 10000"/>
                  <a:gd name="connsiteY56" fmla="*/ 7714 h 10000"/>
                  <a:gd name="connsiteX57" fmla="*/ 8629 w 10000"/>
                  <a:gd name="connsiteY57" fmla="*/ 6910 h 10000"/>
                  <a:gd name="connsiteX58" fmla="*/ 8816 w 10000"/>
                  <a:gd name="connsiteY58" fmla="*/ 6203 h 10000"/>
                  <a:gd name="connsiteX59" fmla="*/ 8785 w 10000"/>
                  <a:gd name="connsiteY59" fmla="*/ 5599 h 10000"/>
                  <a:gd name="connsiteX60" fmla="*/ 9128 w 10000"/>
                  <a:gd name="connsiteY60" fmla="*/ 4126 h 10000"/>
                  <a:gd name="connsiteX61" fmla="*/ 9938 w 10000"/>
                  <a:gd name="connsiteY61" fmla="*/ 3757 h 10000"/>
                  <a:gd name="connsiteX62" fmla="*/ 10000 w 10000"/>
                  <a:gd name="connsiteY62" fmla="*/ 3453 h 10000"/>
                  <a:gd name="connsiteX63" fmla="*/ 9346 w 10000"/>
                  <a:gd name="connsiteY63" fmla="*/ 2884 h 10000"/>
                  <a:gd name="connsiteX64" fmla="*/ 9252 w 10000"/>
                  <a:gd name="connsiteY64" fmla="*/ 1374 h 10000"/>
                  <a:gd name="connsiteX65" fmla="*/ 9065 w 10000"/>
                  <a:gd name="connsiteY65" fmla="*/ 1141 h 10000"/>
                  <a:gd name="connsiteX66" fmla="*/ 9034 w 10000"/>
                  <a:gd name="connsiteY66" fmla="*/ 771 h 10000"/>
                  <a:gd name="connsiteX67" fmla="*/ 8287 w 10000"/>
                  <a:gd name="connsiteY67" fmla="*/ 0 h 10000"/>
                  <a:gd name="connsiteX0" fmla="*/ 8287 w 10000"/>
                  <a:gd name="connsiteY0" fmla="*/ 0 h 10000"/>
                  <a:gd name="connsiteX1" fmla="*/ 8037 w 10000"/>
                  <a:gd name="connsiteY1" fmla="*/ 201 h 10000"/>
                  <a:gd name="connsiteX2" fmla="*/ 7882 w 10000"/>
                  <a:gd name="connsiteY2" fmla="*/ 167 h 10000"/>
                  <a:gd name="connsiteX3" fmla="*/ 7726 w 10000"/>
                  <a:gd name="connsiteY3" fmla="*/ 535 h 10000"/>
                  <a:gd name="connsiteX4" fmla="*/ 7414 w 10000"/>
                  <a:gd name="connsiteY4" fmla="*/ 638 h 10000"/>
                  <a:gd name="connsiteX5" fmla="*/ 7290 w 10000"/>
                  <a:gd name="connsiteY5" fmla="*/ 906 h 10000"/>
                  <a:gd name="connsiteX6" fmla="*/ 7040 w 10000"/>
                  <a:gd name="connsiteY6" fmla="*/ 906 h 10000"/>
                  <a:gd name="connsiteX7" fmla="*/ 6822 w 10000"/>
                  <a:gd name="connsiteY7" fmla="*/ 804 h 10000"/>
                  <a:gd name="connsiteX8" fmla="*/ 5763 w 10000"/>
                  <a:gd name="connsiteY8" fmla="*/ 771 h 10000"/>
                  <a:gd name="connsiteX9" fmla="*/ 5826 w 10000"/>
                  <a:gd name="connsiteY9" fmla="*/ 638 h 10000"/>
                  <a:gd name="connsiteX10" fmla="*/ 5732 w 10000"/>
                  <a:gd name="connsiteY10" fmla="*/ 638 h 10000"/>
                  <a:gd name="connsiteX11" fmla="*/ 5670 w 10000"/>
                  <a:gd name="connsiteY11" fmla="*/ 771 h 10000"/>
                  <a:gd name="connsiteX12" fmla="*/ 1900 w 10000"/>
                  <a:gd name="connsiteY12" fmla="*/ 771 h 10000"/>
                  <a:gd name="connsiteX13" fmla="*/ 1900 w 10000"/>
                  <a:gd name="connsiteY13" fmla="*/ 2080 h 10000"/>
                  <a:gd name="connsiteX14" fmla="*/ 1308 w 10000"/>
                  <a:gd name="connsiteY14" fmla="*/ 2115 h 10000"/>
                  <a:gd name="connsiteX15" fmla="*/ 1308 w 10000"/>
                  <a:gd name="connsiteY15" fmla="*/ 2482 h 10000"/>
                  <a:gd name="connsiteX16" fmla="*/ 1308 w 10000"/>
                  <a:gd name="connsiteY16" fmla="*/ 4996 h 10000"/>
                  <a:gd name="connsiteX17" fmla="*/ 654 w 10000"/>
                  <a:gd name="connsiteY17" fmla="*/ 5100 h 10000"/>
                  <a:gd name="connsiteX18" fmla="*/ 561 w 10000"/>
                  <a:gd name="connsiteY18" fmla="*/ 5432 h 10000"/>
                  <a:gd name="connsiteX19" fmla="*/ 249 w 10000"/>
                  <a:gd name="connsiteY19" fmla="*/ 5870 h 10000"/>
                  <a:gd name="connsiteX20" fmla="*/ 249 w 10000"/>
                  <a:gd name="connsiteY20" fmla="*/ 6138 h 10000"/>
                  <a:gd name="connsiteX21" fmla="*/ 156 w 10000"/>
                  <a:gd name="connsiteY21" fmla="*/ 6271 h 10000"/>
                  <a:gd name="connsiteX22" fmla="*/ 0 w 10000"/>
                  <a:gd name="connsiteY22" fmla="*/ 6875 h 10000"/>
                  <a:gd name="connsiteX23" fmla="*/ 0 w 10000"/>
                  <a:gd name="connsiteY23" fmla="*/ 7076 h 10000"/>
                  <a:gd name="connsiteX24" fmla="*/ 249 w 10000"/>
                  <a:gd name="connsiteY24" fmla="*/ 7042 h 10000"/>
                  <a:gd name="connsiteX25" fmla="*/ 312 w 10000"/>
                  <a:gd name="connsiteY25" fmla="*/ 7379 h 10000"/>
                  <a:gd name="connsiteX26" fmla="*/ 623 w 10000"/>
                  <a:gd name="connsiteY26" fmla="*/ 8018 h 10000"/>
                  <a:gd name="connsiteX27" fmla="*/ 498 w 10000"/>
                  <a:gd name="connsiteY27" fmla="*/ 8185 h 10000"/>
                  <a:gd name="connsiteX28" fmla="*/ 997 w 10000"/>
                  <a:gd name="connsiteY28" fmla="*/ 8788 h 10000"/>
                  <a:gd name="connsiteX29" fmla="*/ 997 w 10000"/>
                  <a:gd name="connsiteY29" fmla="*/ 9559 h 10000"/>
                  <a:gd name="connsiteX30" fmla="*/ 1371 w 10000"/>
                  <a:gd name="connsiteY30" fmla="*/ 9726 h 10000"/>
                  <a:gd name="connsiteX31" fmla="*/ 1433 w 10000"/>
                  <a:gd name="connsiteY31" fmla="*/ 9895 h 10000"/>
                  <a:gd name="connsiteX32" fmla="*/ 1626 w 10000"/>
                  <a:gd name="connsiteY32" fmla="*/ 10000 h 10000"/>
                  <a:gd name="connsiteX33" fmla="*/ 1751 w 10000"/>
                  <a:gd name="connsiteY33" fmla="*/ 9597 h 10000"/>
                  <a:gd name="connsiteX34" fmla="*/ 2095 w 10000"/>
                  <a:gd name="connsiteY34" fmla="*/ 8939 h 10000"/>
                  <a:gd name="connsiteX35" fmla="*/ 2613 w 10000"/>
                  <a:gd name="connsiteY35" fmla="*/ 9020 h 10000"/>
                  <a:gd name="connsiteX36" fmla="*/ 2808 w 10000"/>
                  <a:gd name="connsiteY36" fmla="*/ 9350 h 10000"/>
                  <a:gd name="connsiteX37" fmla="*/ 3708 w 10000"/>
                  <a:gd name="connsiteY37" fmla="*/ 9224 h 10000"/>
                  <a:gd name="connsiteX38" fmla="*/ 3782 w 10000"/>
                  <a:gd name="connsiteY38" fmla="*/ 9452 h 10000"/>
                  <a:gd name="connsiteX39" fmla="*/ 4157 w 10000"/>
                  <a:gd name="connsiteY39" fmla="*/ 9430 h 10000"/>
                  <a:gd name="connsiteX40" fmla="*/ 4425 w 10000"/>
                  <a:gd name="connsiteY40" fmla="*/ 9168 h 10000"/>
                  <a:gd name="connsiteX41" fmla="*/ 4707 w 10000"/>
                  <a:gd name="connsiteY41" fmla="*/ 9157 h 10000"/>
                  <a:gd name="connsiteX42" fmla="*/ 4700 w 10000"/>
                  <a:gd name="connsiteY42" fmla="*/ 8964 h 10000"/>
                  <a:gd name="connsiteX43" fmla="*/ 4976 w 10000"/>
                  <a:gd name="connsiteY43" fmla="*/ 8845 h 10000"/>
                  <a:gd name="connsiteX44" fmla="*/ 5566 w 10000"/>
                  <a:gd name="connsiteY44" fmla="*/ 9262 h 10000"/>
                  <a:gd name="connsiteX45" fmla="*/ 6217 w 10000"/>
                  <a:gd name="connsiteY45" fmla="*/ 8450 h 10000"/>
                  <a:gd name="connsiteX46" fmla="*/ 6248 w 10000"/>
                  <a:gd name="connsiteY46" fmla="*/ 7907 h 10000"/>
                  <a:gd name="connsiteX47" fmla="*/ 6456 w 10000"/>
                  <a:gd name="connsiteY47" fmla="*/ 7857 h 10000"/>
                  <a:gd name="connsiteX48" fmla="*/ 6500 w 10000"/>
                  <a:gd name="connsiteY48" fmla="*/ 7637 h 10000"/>
                  <a:gd name="connsiteX49" fmla="*/ 6732 w 10000"/>
                  <a:gd name="connsiteY49" fmla="*/ 7603 h 10000"/>
                  <a:gd name="connsiteX50" fmla="*/ 6709 w 10000"/>
                  <a:gd name="connsiteY50" fmla="*/ 8754 h 10000"/>
                  <a:gd name="connsiteX51" fmla="*/ 7044 w 10000"/>
                  <a:gd name="connsiteY51" fmla="*/ 8788 h 10000"/>
                  <a:gd name="connsiteX52" fmla="*/ 7120 w 10000"/>
                  <a:gd name="connsiteY52" fmla="*/ 9334 h 10000"/>
                  <a:gd name="connsiteX53" fmla="*/ 7408 w 10000"/>
                  <a:gd name="connsiteY53" fmla="*/ 9290 h 10000"/>
                  <a:gd name="connsiteX54" fmla="*/ 7477 w 10000"/>
                  <a:gd name="connsiteY54" fmla="*/ 8520 h 10000"/>
                  <a:gd name="connsiteX55" fmla="*/ 7882 w 10000"/>
                  <a:gd name="connsiteY55" fmla="*/ 8218 h 10000"/>
                  <a:gd name="connsiteX56" fmla="*/ 7975 w 10000"/>
                  <a:gd name="connsiteY56" fmla="*/ 7714 h 10000"/>
                  <a:gd name="connsiteX57" fmla="*/ 8629 w 10000"/>
                  <a:gd name="connsiteY57" fmla="*/ 6910 h 10000"/>
                  <a:gd name="connsiteX58" fmla="*/ 8816 w 10000"/>
                  <a:gd name="connsiteY58" fmla="*/ 6203 h 10000"/>
                  <a:gd name="connsiteX59" fmla="*/ 8785 w 10000"/>
                  <a:gd name="connsiteY59" fmla="*/ 5599 h 10000"/>
                  <a:gd name="connsiteX60" fmla="*/ 9128 w 10000"/>
                  <a:gd name="connsiteY60" fmla="*/ 4126 h 10000"/>
                  <a:gd name="connsiteX61" fmla="*/ 9938 w 10000"/>
                  <a:gd name="connsiteY61" fmla="*/ 3757 h 10000"/>
                  <a:gd name="connsiteX62" fmla="*/ 10000 w 10000"/>
                  <a:gd name="connsiteY62" fmla="*/ 3453 h 10000"/>
                  <a:gd name="connsiteX63" fmla="*/ 9346 w 10000"/>
                  <a:gd name="connsiteY63" fmla="*/ 2884 h 10000"/>
                  <a:gd name="connsiteX64" fmla="*/ 9252 w 10000"/>
                  <a:gd name="connsiteY64" fmla="*/ 1374 h 10000"/>
                  <a:gd name="connsiteX65" fmla="*/ 9065 w 10000"/>
                  <a:gd name="connsiteY65" fmla="*/ 1141 h 10000"/>
                  <a:gd name="connsiteX66" fmla="*/ 9034 w 10000"/>
                  <a:gd name="connsiteY66" fmla="*/ 771 h 10000"/>
                  <a:gd name="connsiteX67" fmla="*/ 8287 w 10000"/>
                  <a:gd name="connsiteY67" fmla="*/ 0 h 10000"/>
                  <a:gd name="connsiteX0" fmla="*/ 8287 w 10000"/>
                  <a:gd name="connsiteY0" fmla="*/ 0 h 10000"/>
                  <a:gd name="connsiteX1" fmla="*/ 8037 w 10000"/>
                  <a:gd name="connsiteY1" fmla="*/ 201 h 10000"/>
                  <a:gd name="connsiteX2" fmla="*/ 7882 w 10000"/>
                  <a:gd name="connsiteY2" fmla="*/ 167 h 10000"/>
                  <a:gd name="connsiteX3" fmla="*/ 7726 w 10000"/>
                  <a:gd name="connsiteY3" fmla="*/ 535 h 10000"/>
                  <a:gd name="connsiteX4" fmla="*/ 7414 w 10000"/>
                  <a:gd name="connsiteY4" fmla="*/ 638 h 10000"/>
                  <a:gd name="connsiteX5" fmla="*/ 7290 w 10000"/>
                  <a:gd name="connsiteY5" fmla="*/ 906 h 10000"/>
                  <a:gd name="connsiteX6" fmla="*/ 7040 w 10000"/>
                  <a:gd name="connsiteY6" fmla="*/ 906 h 10000"/>
                  <a:gd name="connsiteX7" fmla="*/ 6822 w 10000"/>
                  <a:gd name="connsiteY7" fmla="*/ 804 h 10000"/>
                  <a:gd name="connsiteX8" fmla="*/ 5763 w 10000"/>
                  <a:gd name="connsiteY8" fmla="*/ 771 h 10000"/>
                  <a:gd name="connsiteX9" fmla="*/ 5826 w 10000"/>
                  <a:gd name="connsiteY9" fmla="*/ 638 h 10000"/>
                  <a:gd name="connsiteX10" fmla="*/ 5732 w 10000"/>
                  <a:gd name="connsiteY10" fmla="*/ 638 h 10000"/>
                  <a:gd name="connsiteX11" fmla="*/ 5670 w 10000"/>
                  <a:gd name="connsiteY11" fmla="*/ 771 h 10000"/>
                  <a:gd name="connsiteX12" fmla="*/ 1900 w 10000"/>
                  <a:gd name="connsiteY12" fmla="*/ 771 h 10000"/>
                  <a:gd name="connsiteX13" fmla="*/ 1900 w 10000"/>
                  <a:gd name="connsiteY13" fmla="*/ 2080 h 10000"/>
                  <a:gd name="connsiteX14" fmla="*/ 1308 w 10000"/>
                  <a:gd name="connsiteY14" fmla="*/ 2115 h 10000"/>
                  <a:gd name="connsiteX15" fmla="*/ 1308 w 10000"/>
                  <a:gd name="connsiteY15" fmla="*/ 2482 h 10000"/>
                  <a:gd name="connsiteX16" fmla="*/ 1308 w 10000"/>
                  <a:gd name="connsiteY16" fmla="*/ 4996 h 10000"/>
                  <a:gd name="connsiteX17" fmla="*/ 654 w 10000"/>
                  <a:gd name="connsiteY17" fmla="*/ 5100 h 10000"/>
                  <a:gd name="connsiteX18" fmla="*/ 561 w 10000"/>
                  <a:gd name="connsiteY18" fmla="*/ 5432 h 10000"/>
                  <a:gd name="connsiteX19" fmla="*/ 249 w 10000"/>
                  <a:gd name="connsiteY19" fmla="*/ 5870 h 10000"/>
                  <a:gd name="connsiteX20" fmla="*/ 249 w 10000"/>
                  <a:gd name="connsiteY20" fmla="*/ 6138 h 10000"/>
                  <a:gd name="connsiteX21" fmla="*/ 156 w 10000"/>
                  <a:gd name="connsiteY21" fmla="*/ 6271 h 10000"/>
                  <a:gd name="connsiteX22" fmla="*/ 0 w 10000"/>
                  <a:gd name="connsiteY22" fmla="*/ 6875 h 10000"/>
                  <a:gd name="connsiteX23" fmla="*/ 0 w 10000"/>
                  <a:gd name="connsiteY23" fmla="*/ 7076 h 10000"/>
                  <a:gd name="connsiteX24" fmla="*/ 249 w 10000"/>
                  <a:gd name="connsiteY24" fmla="*/ 7042 h 10000"/>
                  <a:gd name="connsiteX25" fmla="*/ 312 w 10000"/>
                  <a:gd name="connsiteY25" fmla="*/ 7379 h 10000"/>
                  <a:gd name="connsiteX26" fmla="*/ 623 w 10000"/>
                  <a:gd name="connsiteY26" fmla="*/ 8018 h 10000"/>
                  <a:gd name="connsiteX27" fmla="*/ 498 w 10000"/>
                  <a:gd name="connsiteY27" fmla="*/ 8185 h 10000"/>
                  <a:gd name="connsiteX28" fmla="*/ 997 w 10000"/>
                  <a:gd name="connsiteY28" fmla="*/ 8788 h 10000"/>
                  <a:gd name="connsiteX29" fmla="*/ 997 w 10000"/>
                  <a:gd name="connsiteY29" fmla="*/ 9559 h 10000"/>
                  <a:gd name="connsiteX30" fmla="*/ 1371 w 10000"/>
                  <a:gd name="connsiteY30" fmla="*/ 9726 h 10000"/>
                  <a:gd name="connsiteX31" fmla="*/ 1433 w 10000"/>
                  <a:gd name="connsiteY31" fmla="*/ 9895 h 10000"/>
                  <a:gd name="connsiteX32" fmla="*/ 1626 w 10000"/>
                  <a:gd name="connsiteY32" fmla="*/ 10000 h 10000"/>
                  <a:gd name="connsiteX33" fmla="*/ 1751 w 10000"/>
                  <a:gd name="connsiteY33" fmla="*/ 9597 h 10000"/>
                  <a:gd name="connsiteX34" fmla="*/ 2095 w 10000"/>
                  <a:gd name="connsiteY34" fmla="*/ 8939 h 10000"/>
                  <a:gd name="connsiteX35" fmla="*/ 2613 w 10000"/>
                  <a:gd name="connsiteY35" fmla="*/ 9020 h 10000"/>
                  <a:gd name="connsiteX36" fmla="*/ 2808 w 10000"/>
                  <a:gd name="connsiteY36" fmla="*/ 9350 h 10000"/>
                  <a:gd name="connsiteX37" fmla="*/ 3708 w 10000"/>
                  <a:gd name="connsiteY37" fmla="*/ 9224 h 10000"/>
                  <a:gd name="connsiteX38" fmla="*/ 3782 w 10000"/>
                  <a:gd name="connsiteY38" fmla="*/ 9452 h 10000"/>
                  <a:gd name="connsiteX39" fmla="*/ 4157 w 10000"/>
                  <a:gd name="connsiteY39" fmla="*/ 9430 h 10000"/>
                  <a:gd name="connsiteX40" fmla="*/ 4425 w 10000"/>
                  <a:gd name="connsiteY40" fmla="*/ 9168 h 10000"/>
                  <a:gd name="connsiteX41" fmla="*/ 4707 w 10000"/>
                  <a:gd name="connsiteY41" fmla="*/ 9157 h 10000"/>
                  <a:gd name="connsiteX42" fmla="*/ 4700 w 10000"/>
                  <a:gd name="connsiteY42" fmla="*/ 8964 h 10000"/>
                  <a:gd name="connsiteX43" fmla="*/ 4976 w 10000"/>
                  <a:gd name="connsiteY43" fmla="*/ 8845 h 10000"/>
                  <a:gd name="connsiteX44" fmla="*/ 5566 w 10000"/>
                  <a:gd name="connsiteY44" fmla="*/ 9262 h 10000"/>
                  <a:gd name="connsiteX45" fmla="*/ 6217 w 10000"/>
                  <a:gd name="connsiteY45" fmla="*/ 8450 h 10000"/>
                  <a:gd name="connsiteX46" fmla="*/ 6248 w 10000"/>
                  <a:gd name="connsiteY46" fmla="*/ 7907 h 10000"/>
                  <a:gd name="connsiteX47" fmla="*/ 6456 w 10000"/>
                  <a:gd name="connsiteY47" fmla="*/ 7857 h 10000"/>
                  <a:gd name="connsiteX48" fmla="*/ 6500 w 10000"/>
                  <a:gd name="connsiteY48" fmla="*/ 7637 h 10000"/>
                  <a:gd name="connsiteX49" fmla="*/ 6732 w 10000"/>
                  <a:gd name="connsiteY49" fmla="*/ 7603 h 10000"/>
                  <a:gd name="connsiteX50" fmla="*/ 6709 w 10000"/>
                  <a:gd name="connsiteY50" fmla="*/ 8754 h 10000"/>
                  <a:gd name="connsiteX51" fmla="*/ 7044 w 10000"/>
                  <a:gd name="connsiteY51" fmla="*/ 8788 h 10000"/>
                  <a:gd name="connsiteX52" fmla="*/ 7120 w 10000"/>
                  <a:gd name="connsiteY52" fmla="*/ 9334 h 10000"/>
                  <a:gd name="connsiteX53" fmla="*/ 7408 w 10000"/>
                  <a:gd name="connsiteY53" fmla="*/ 9290 h 10000"/>
                  <a:gd name="connsiteX54" fmla="*/ 7477 w 10000"/>
                  <a:gd name="connsiteY54" fmla="*/ 8520 h 10000"/>
                  <a:gd name="connsiteX55" fmla="*/ 7882 w 10000"/>
                  <a:gd name="connsiteY55" fmla="*/ 8218 h 10000"/>
                  <a:gd name="connsiteX56" fmla="*/ 7975 w 10000"/>
                  <a:gd name="connsiteY56" fmla="*/ 7714 h 10000"/>
                  <a:gd name="connsiteX57" fmla="*/ 8629 w 10000"/>
                  <a:gd name="connsiteY57" fmla="*/ 6910 h 10000"/>
                  <a:gd name="connsiteX58" fmla="*/ 8816 w 10000"/>
                  <a:gd name="connsiteY58" fmla="*/ 6203 h 10000"/>
                  <a:gd name="connsiteX59" fmla="*/ 8785 w 10000"/>
                  <a:gd name="connsiteY59" fmla="*/ 5599 h 10000"/>
                  <a:gd name="connsiteX60" fmla="*/ 9128 w 10000"/>
                  <a:gd name="connsiteY60" fmla="*/ 4126 h 10000"/>
                  <a:gd name="connsiteX61" fmla="*/ 9938 w 10000"/>
                  <a:gd name="connsiteY61" fmla="*/ 3757 h 10000"/>
                  <a:gd name="connsiteX62" fmla="*/ 10000 w 10000"/>
                  <a:gd name="connsiteY62" fmla="*/ 3453 h 10000"/>
                  <a:gd name="connsiteX63" fmla="*/ 9346 w 10000"/>
                  <a:gd name="connsiteY63" fmla="*/ 2884 h 10000"/>
                  <a:gd name="connsiteX64" fmla="*/ 9252 w 10000"/>
                  <a:gd name="connsiteY64" fmla="*/ 1374 h 10000"/>
                  <a:gd name="connsiteX65" fmla="*/ 9065 w 10000"/>
                  <a:gd name="connsiteY65" fmla="*/ 1141 h 10000"/>
                  <a:gd name="connsiteX66" fmla="*/ 9034 w 10000"/>
                  <a:gd name="connsiteY66" fmla="*/ 771 h 10000"/>
                  <a:gd name="connsiteX67" fmla="*/ 8287 w 10000"/>
                  <a:gd name="connsiteY6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0000" h="10000">
                    <a:moveTo>
                      <a:pt x="8287" y="0"/>
                    </a:moveTo>
                    <a:lnTo>
                      <a:pt x="8037" y="201"/>
                    </a:lnTo>
                    <a:lnTo>
                      <a:pt x="7882" y="167"/>
                    </a:lnTo>
                    <a:lnTo>
                      <a:pt x="7726" y="535"/>
                    </a:lnTo>
                    <a:lnTo>
                      <a:pt x="7414" y="638"/>
                    </a:lnTo>
                    <a:cubicBezTo>
                      <a:pt x="7373" y="727"/>
                      <a:pt x="7331" y="816"/>
                      <a:pt x="7290" y="906"/>
                    </a:cubicBezTo>
                    <a:lnTo>
                      <a:pt x="7040" y="906"/>
                    </a:lnTo>
                    <a:lnTo>
                      <a:pt x="6822" y="804"/>
                    </a:lnTo>
                    <a:lnTo>
                      <a:pt x="5763" y="771"/>
                    </a:lnTo>
                    <a:cubicBezTo>
                      <a:pt x="5784" y="726"/>
                      <a:pt x="5805" y="680"/>
                      <a:pt x="5826" y="638"/>
                    </a:cubicBezTo>
                    <a:lnTo>
                      <a:pt x="5732" y="638"/>
                    </a:lnTo>
                    <a:cubicBezTo>
                      <a:pt x="5711" y="680"/>
                      <a:pt x="5691" y="726"/>
                      <a:pt x="5670" y="771"/>
                    </a:cubicBezTo>
                    <a:lnTo>
                      <a:pt x="1900" y="771"/>
                    </a:lnTo>
                    <a:lnTo>
                      <a:pt x="1900" y="2080"/>
                    </a:lnTo>
                    <a:lnTo>
                      <a:pt x="1308" y="2115"/>
                    </a:lnTo>
                    <a:lnTo>
                      <a:pt x="1308" y="2482"/>
                    </a:lnTo>
                    <a:lnTo>
                      <a:pt x="1308" y="4996"/>
                    </a:lnTo>
                    <a:lnTo>
                      <a:pt x="654" y="5100"/>
                    </a:lnTo>
                    <a:cubicBezTo>
                      <a:pt x="623" y="5210"/>
                      <a:pt x="592" y="5321"/>
                      <a:pt x="561" y="5432"/>
                    </a:cubicBezTo>
                    <a:lnTo>
                      <a:pt x="249" y="5870"/>
                    </a:lnTo>
                    <a:lnTo>
                      <a:pt x="249" y="6138"/>
                    </a:lnTo>
                    <a:cubicBezTo>
                      <a:pt x="218" y="6182"/>
                      <a:pt x="187" y="6228"/>
                      <a:pt x="156" y="6271"/>
                    </a:cubicBezTo>
                    <a:lnTo>
                      <a:pt x="0" y="6875"/>
                    </a:lnTo>
                    <a:lnTo>
                      <a:pt x="0" y="7076"/>
                    </a:lnTo>
                    <a:lnTo>
                      <a:pt x="249" y="7042"/>
                    </a:lnTo>
                    <a:cubicBezTo>
                      <a:pt x="270" y="7154"/>
                      <a:pt x="291" y="7268"/>
                      <a:pt x="312" y="7379"/>
                    </a:cubicBezTo>
                    <a:lnTo>
                      <a:pt x="623" y="8018"/>
                    </a:lnTo>
                    <a:cubicBezTo>
                      <a:pt x="581" y="8073"/>
                      <a:pt x="540" y="8129"/>
                      <a:pt x="498" y="8185"/>
                    </a:cubicBezTo>
                    <a:lnTo>
                      <a:pt x="997" y="8788"/>
                    </a:lnTo>
                    <a:lnTo>
                      <a:pt x="997" y="9559"/>
                    </a:lnTo>
                    <a:lnTo>
                      <a:pt x="1371" y="9726"/>
                    </a:lnTo>
                    <a:cubicBezTo>
                      <a:pt x="1392" y="9783"/>
                      <a:pt x="1412" y="9839"/>
                      <a:pt x="1433" y="9895"/>
                    </a:cubicBezTo>
                    <a:lnTo>
                      <a:pt x="1626" y="10000"/>
                    </a:lnTo>
                    <a:cubicBezTo>
                      <a:pt x="1668" y="9866"/>
                      <a:pt x="1709" y="9733"/>
                      <a:pt x="1751" y="9597"/>
                    </a:cubicBezTo>
                    <a:lnTo>
                      <a:pt x="2095" y="8939"/>
                    </a:lnTo>
                    <a:lnTo>
                      <a:pt x="2613" y="9020"/>
                    </a:lnTo>
                    <a:lnTo>
                      <a:pt x="2808" y="9350"/>
                    </a:lnTo>
                    <a:lnTo>
                      <a:pt x="3708" y="9224"/>
                    </a:lnTo>
                    <a:cubicBezTo>
                      <a:pt x="3733" y="9300"/>
                      <a:pt x="3757" y="9376"/>
                      <a:pt x="3782" y="9452"/>
                    </a:cubicBezTo>
                    <a:lnTo>
                      <a:pt x="4157" y="9430"/>
                    </a:lnTo>
                    <a:lnTo>
                      <a:pt x="4425" y="9168"/>
                    </a:lnTo>
                    <a:cubicBezTo>
                      <a:pt x="4477" y="9122"/>
                      <a:pt x="4655" y="9202"/>
                      <a:pt x="4707" y="9157"/>
                    </a:cubicBezTo>
                    <a:cubicBezTo>
                      <a:pt x="4705" y="9092"/>
                      <a:pt x="4702" y="9029"/>
                      <a:pt x="4700" y="8964"/>
                    </a:cubicBezTo>
                    <a:lnTo>
                      <a:pt x="4976" y="8845"/>
                    </a:lnTo>
                    <a:lnTo>
                      <a:pt x="5566" y="9262"/>
                    </a:lnTo>
                    <a:lnTo>
                      <a:pt x="6217" y="8450"/>
                    </a:lnTo>
                    <a:cubicBezTo>
                      <a:pt x="6227" y="8269"/>
                      <a:pt x="6238" y="8089"/>
                      <a:pt x="6248" y="7907"/>
                    </a:cubicBezTo>
                    <a:lnTo>
                      <a:pt x="6456" y="7857"/>
                    </a:lnTo>
                    <a:cubicBezTo>
                      <a:pt x="6471" y="7784"/>
                      <a:pt x="6485" y="7710"/>
                      <a:pt x="6500" y="7637"/>
                    </a:cubicBezTo>
                    <a:lnTo>
                      <a:pt x="6732" y="7603"/>
                    </a:lnTo>
                    <a:cubicBezTo>
                      <a:pt x="6724" y="7986"/>
                      <a:pt x="6717" y="8370"/>
                      <a:pt x="6709" y="8754"/>
                    </a:cubicBezTo>
                    <a:lnTo>
                      <a:pt x="7044" y="8788"/>
                    </a:lnTo>
                    <a:cubicBezTo>
                      <a:pt x="7069" y="8968"/>
                      <a:pt x="7095" y="9152"/>
                      <a:pt x="7120" y="9334"/>
                    </a:cubicBezTo>
                    <a:lnTo>
                      <a:pt x="7408" y="9290"/>
                    </a:lnTo>
                    <a:cubicBezTo>
                      <a:pt x="7439" y="8886"/>
                      <a:pt x="7446" y="8920"/>
                      <a:pt x="7477" y="8520"/>
                    </a:cubicBezTo>
                    <a:lnTo>
                      <a:pt x="7882" y="8218"/>
                    </a:lnTo>
                    <a:cubicBezTo>
                      <a:pt x="7913" y="8050"/>
                      <a:pt x="7944" y="7881"/>
                      <a:pt x="7975" y="7714"/>
                    </a:cubicBezTo>
                    <a:lnTo>
                      <a:pt x="8629" y="6910"/>
                    </a:lnTo>
                    <a:cubicBezTo>
                      <a:pt x="8691" y="6673"/>
                      <a:pt x="8754" y="6438"/>
                      <a:pt x="8816" y="6203"/>
                    </a:cubicBezTo>
                    <a:cubicBezTo>
                      <a:pt x="8806" y="6002"/>
                      <a:pt x="8795" y="5801"/>
                      <a:pt x="8785" y="5599"/>
                    </a:cubicBezTo>
                    <a:cubicBezTo>
                      <a:pt x="8899" y="5108"/>
                      <a:pt x="9014" y="4618"/>
                      <a:pt x="9128" y="4126"/>
                    </a:cubicBezTo>
                    <a:lnTo>
                      <a:pt x="9938" y="3757"/>
                    </a:lnTo>
                    <a:cubicBezTo>
                      <a:pt x="9959" y="3655"/>
                      <a:pt x="9979" y="3556"/>
                      <a:pt x="10000" y="3453"/>
                    </a:cubicBezTo>
                    <a:lnTo>
                      <a:pt x="9346" y="2884"/>
                    </a:lnTo>
                    <a:cubicBezTo>
                      <a:pt x="9315" y="2380"/>
                      <a:pt x="9283" y="1878"/>
                      <a:pt x="9252" y="1374"/>
                    </a:cubicBezTo>
                    <a:cubicBezTo>
                      <a:pt x="9190" y="1296"/>
                      <a:pt x="9127" y="1219"/>
                      <a:pt x="9065" y="1141"/>
                    </a:cubicBezTo>
                    <a:cubicBezTo>
                      <a:pt x="9055" y="1017"/>
                      <a:pt x="9044" y="894"/>
                      <a:pt x="9034" y="771"/>
                    </a:cubicBezTo>
                    <a:lnTo>
                      <a:pt x="8287" y="0"/>
                    </a:lnTo>
                    <a:close/>
                  </a:path>
                </a:pathLst>
              </a:custGeom>
              <a:grpFill/>
              <a:ln w="6350" cmpd="sng">
                <a:solidFill>
                  <a:schemeClr val="bg1"/>
                </a:solidFill>
                <a:round/>
                <a:headEnd/>
                <a:tailEnd/>
              </a:ln>
            </p:spPr>
            <p:txBody>
              <a:bodyPr/>
              <a:lstStyle/>
              <a:p>
                <a:endParaRPr lang="en-GB" dirty="0"/>
              </a:p>
            </p:txBody>
          </p:sp>
          <p:sp>
            <p:nvSpPr>
              <p:cNvPr id="233" name="Freeform 994">
                <a:extLst>
                  <a:ext uri="{FF2B5EF4-FFF2-40B4-BE49-F238E27FC236}">
                    <a16:creationId xmlns:a16="http://schemas.microsoft.com/office/drawing/2014/main" xmlns="" id="{14BB51BF-B9E5-D94E-A361-FB691288D1D8}"/>
                  </a:ext>
                </a:extLst>
              </p:cNvPr>
              <p:cNvSpPr>
                <a:spLocks/>
              </p:cNvSpPr>
              <p:nvPr/>
            </p:nvSpPr>
            <p:spPr bwMode="gray">
              <a:xfrm>
                <a:off x="6581494" y="5517932"/>
                <a:ext cx="1283105" cy="937006"/>
              </a:xfrm>
              <a:custGeom>
                <a:avLst/>
                <a:gdLst>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508240 w 1876620"/>
                  <a:gd name="connsiteY137" fmla="*/ 35085 h 2261739"/>
                  <a:gd name="connsiteX138" fmla="*/ 1508275 w 1876620"/>
                  <a:gd name="connsiteY138" fmla="*/ 35058 h 2261739"/>
                  <a:gd name="connsiteX139" fmla="*/ 1508240 w 1876620"/>
                  <a:gd name="connsiteY139" fmla="*/ 35085 h 2261739"/>
                  <a:gd name="connsiteX140" fmla="*/ 1479081 w 1876620"/>
                  <a:gd name="connsiteY140" fmla="*/ 29222 h 2261739"/>
                  <a:gd name="connsiteX141" fmla="*/ 1479089 w 1876620"/>
                  <a:gd name="connsiteY141" fmla="*/ 29223 h 2261739"/>
                  <a:gd name="connsiteX142" fmla="*/ 1476287 w 1876620"/>
                  <a:gd name="connsiteY142" fmla="*/ 35366 h 2261739"/>
                  <a:gd name="connsiteX143" fmla="*/ 1479081 w 1876620"/>
                  <a:gd name="connsiteY143" fmla="*/ 29222 h 2261739"/>
                  <a:gd name="connsiteX144" fmla="*/ 1555081 w 1876620"/>
                  <a:gd name="connsiteY144" fmla="*/ 0 h 2261739"/>
                  <a:gd name="connsiteX145" fmla="*/ 1555113 w 1876620"/>
                  <a:gd name="connsiteY145" fmla="*/ 30 h 2261739"/>
                  <a:gd name="connsiteX146" fmla="*/ 1526791 w 1876620"/>
                  <a:gd name="connsiteY146" fmla="*/ 21211 h 2261739"/>
                  <a:gd name="connsiteX147" fmla="*/ 1555081 w 1876620"/>
                  <a:gd name="connsiteY147"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479081 w 1876620"/>
                  <a:gd name="connsiteY137" fmla="*/ 29222 h 2261739"/>
                  <a:gd name="connsiteX138" fmla="*/ 1479089 w 1876620"/>
                  <a:gd name="connsiteY138" fmla="*/ 29223 h 2261739"/>
                  <a:gd name="connsiteX139" fmla="*/ 1476287 w 1876620"/>
                  <a:gd name="connsiteY139" fmla="*/ 35366 h 2261739"/>
                  <a:gd name="connsiteX140" fmla="*/ 1479081 w 1876620"/>
                  <a:gd name="connsiteY140" fmla="*/ 29222 h 2261739"/>
                  <a:gd name="connsiteX141" fmla="*/ 1555081 w 1876620"/>
                  <a:gd name="connsiteY141" fmla="*/ 0 h 2261739"/>
                  <a:gd name="connsiteX142" fmla="*/ 1555113 w 1876620"/>
                  <a:gd name="connsiteY142" fmla="*/ 30 h 2261739"/>
                  <a:gd name="connsiteX143" fmla="*/ 1526791 w 1876620"/>
                  <a:gd name="connsiteY143" fmla="*/ 21211 h 2261739"/>
                  <a:gd name="connsiteX144" fmla="*/ 1555081 w 1876620"/>
                  <a:gd name="connsiteY144"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479089 w 1876620"/>
                  <a:gd name="connsiteY137" fmla="*/ 29223 h 2261739"/>
                  <a:gd name="connsiteX138" fmla="*/ 1476287 w 1876620"/>
                  <a:gd name="connsiteY138" fmla="*/ 35366 h 2261739"/>
                  <a:gd name="connsiteX139" fmla="*/ 1479081 w 1876620"/>
                  <a:gd name="connsiteY139" fmla="*/ 29222 h 2261739"/>
                  <a:gd name="connsiteX140" fmla="*/ 1555081 w 1876620"/>
                  <a:gd name="connsiteY140" fmla="*/ 0 h 2261739"/>
                  <a:gd name="connsiteX141" fmla="*/ 1555113 w 1876620"/>
                  <a:gd name="connsiteY141" fmla="*/ 30 h 2261739"/>
                  <a:gd name="connsiteX142" fmla="*/ 1526791 w 1876620"/>
                  <a:gd name="connsiteY142" fmla="*/ 21211 h 2261739"/>
                  <a:gd name="connsiteX143" fmla="*/ 1555081 w 1876620"/>
                  <a:gd name="connsiteY143"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476287 w 1876620"/>
                  <a:gd name="connsiteY137" fmla="*/ 35366 h 2261739"/>
                  <a:gd name="connsiteX138" fmla="*/ 1479081 w 1876620"/>
                  <a:gd name="connsiteY138" fmla="*/ 29222 h 2261739"/>
                  <a:gd name="connsiteX139" fmla="*/ 1479089 w 1876620"/>
                  <a:gd name="connsiteY139" fmla="*/ 29223 h 2261739"/>
                  <a:gd name="connsiteX140" fmla="*/ 1555081 w 1876620"/>
                  <a:gd name="connsiteY140" fmla="*/ 0 h 2261739"/>
                  <a:gd name="connsiteX141" fmla="*/ 1555113 w 1876620"/>
                  <a:gd name="connsiteY141" fmla="*/ 30 h 2261739"/>
                  <a:gd name="connsiteX142" fmla="*/ 1526791 w 1876620"/>
                  <a:gd name="connsiteY142" fmla="*/ 21211 h 2261739"/>
                  <a:gd name="connsiteX143" fmla="*/ 1555081 w 1876620"/>
                  <a:gd name="connsiteY143"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479089 w 1876620"/>
                  <a:gd name="connsiteY137" fmla="*/ 29223 h 2261739"/>
                  <a:gd name="connsiteX138" fmla="*/ 1479081 w 1876620"/>
                  <a:gd name="connsiteY138" fmla="*/ 29222 h 2261739"/>
                  <a:gd name="connsiteX139" fmla="*/ 1479089 w 1876620"/>
                  <a:gd name="connsiteY139" fmla="*/ 29223 h 2261739"/>
                  <a:gd name="connsiteX140" fmla="*/ 1555081 w 1876620"/>
                  <a:gd name="connsiteY140" fmla="*/ 0 h 2261739"/>
                  <a:gd name="connsiteX141" fmla="*/ 1555113 w 1876620"/>
                  <a:gd name="connsiteY141" fmla="*/ 30 h 2261739"/>
                  <a:gd name="connsiteX142" fmla="*/ 1526791 w 1876620"/>
                  <a:gd name="connsiteY142" fmla="*/ 21211 h 2261739"/>
                  <a:gd name="connsiteX143" fmla="*/ 1555081 w 1876620"/>
                  <a:gd name="connsiteY143"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555081 w 1876620"/>
                  <a:gd name="connsiteY137" fmla="*/ 0 h 2261739"/>
                  <a:gd name="connsiteX138" fmla="*/ 1555113 w 1876620"/>
                  <a:gd name="connsiteY138" fmla="*/ 30 h 2261739"/>
                  <a:gd name="connsiteX139" fmla="*/ 1526791 w 1876620"/>
                  <a:gd name="connsiteY139" fmla="*/ 21211 h 2261739"/>
                  <a:gd name="connsiteX140" fmla="*/ 1555081 w 1876620"/>
                  <a:gd name="connsiteY140" fmla="*/ 0 h 2261739"/>
                  <a:gd name="connsiteX0" fmla="*/ 187078 w 1876620"/>
                  <a:gd name="connsiteY0" fmla="*/ 1531227 h 2261739"/>
                  <a:gd name="connsiteX1" fmla="*/ 187099 w 1876620"/>
                  <a:gd name="connsiteY1" fmla="*/ 1531251 h 2261739"/>
                  <a:gd name="connsiteX2" fmla="*/ 187099 w 1876620"/>
                  <a:gd name="connsiteY2" fmla="*/ 1665597 h 2261739"/>
                  <a:gd name="connsiteX3" fmla="*/ 257285 w 1876620"/>
                  <a:gd name="connsiteY3" fmla="*/ 1694684 h 2261739"/>
                  <a:gd name="connsiteX4" fmla="*/ 266370 w 1876620"/>
                  <a:gd name="connsiteY4" fmla="*/ 1717682 h 2261739"/>
                  <a:gd name="connsiteX5" fmla="*/ 257232 w 1876620"/>
                  <a:gd name="connsiteY5" fmla="*/ 1694843 h 2261739"/>
                  <a:gd name="connsiteX6" fmla="*/ 187078 w 1876620"/>
                  <a:gd name="connsiteY6" fmla="*/ 1665622 h 2261739"/>
                  <a:gd name="connsiteX7" fmla="*/ 187078 w 1876620"/>
                  <a:gd name="connsiteY7" fmla="*/ 1531227 h 2261739"/>
                  <a:gd name="connsiteX8" fmla="*/ 116822 w 1876620"/>
                  <a:gd name="connsiteY8" fmla="*/ 1396912 h 2261739"/>
                  <a:gd name="connsiteX9" fmla="*/ 116914 w 1876620"/>
                  <a:gd name="connsiteY9" fmla="*/ 1397087 h 2261739"/>
                  <a:gd name="connsiteX10" fmla="*/ 93566 w 1876620"/>
                  <a:gd name="connsiteY10" fmla="*/ 1426037 h 2261739"/>
                  <a:gd name="connsiteX11" fmla="*/ 93539 w 1876620"/>
                  <a:gd name="connsiteY11" fmla="*/ 1426006 h 2261739"/>
                  <a:gd name="connsiteX12" fmla="*/ 116822 w 1876620"/>
                  <a:gd name="connsiteY12" fmla="*/ 1396912 h 2261739"/>
                  <a:gd name="connsiteX13" fmla="*/ 1223334 w 1876620"/>
                  <a:gd name="connsiteY13" fmla="*/ 1324350 h 2261739"/>
                  <a:gd name="connsiteX14" fmla="*/ 1263341 w 1876620"/>
                  <a:gd name="connsiteY14" fmla="*/ 1324733 h 2261739"/>
                  <a:gd name="connsiteX15" fmla="*/ 1259025 w 1876620"/>
                  <a:gd name="connsiteY15" fmla="*/ 1525434 h 2261739"/>
                  <a:gd name="connsiteX16" fmla="*/ 1321891 w 1876620"/>
                  <a:gd name="connsiteY16" fmla="*/ 1531251 h 2261739"/>
                  <a:gd name="connsiteX17" fmla="*/ 1336154 w 1876620"/>
                  <a:gd name="connsiteY17" fmla="*/ 1626511 h 2261739"/>
                  <a:gd name="connsiteX18" fmla="*/ 1390200 w 1876620"/>
                  <a:gd name="connsiteY18" fmla="*/ 1618694 h 2261739"/>
                  <a:gd name="connsiteX19" fmla="*/ 1402172 w 1876620"/>
                  <a:gd name="connsiteY19" fmla="*/ 1495345 h 2261739"/>
                  <a:gd name="connsiteX20" fmla="*/ 1385542 w 1876620"/>
                  <a:gd name="connsiteY20" fmla="*/ 1694843 h 2261739"/>
                  <a:gd name="connsiteX21" fmla="*/ 1350465 w 1876620"/>
                  <a:gd name="connsiteY21" fmla="*/ 1724065 h 2261739"/>
                  <a:gd name="connsiteX22" fmla="*/ 1286157 w 1876620"/>
                  <a:gd name="connsiteY22" fmla="*/ 1724065 h 2261739"/>
                  <a:gd name="connsiteX23" fmla="*/ 1268619 w 1876620"/>
                  <a:gd name="connsiteY23" fmla="*/ 1782508 h 2261739"/>
                  <a:gd name="connsiteX24" fmla="*/ 1356311 w 1876620"/>
                  <a:gd name="connsiteY24" fmla="*/ 1817573 h 2261739"/>
                  <a:gd name="connsiteX25" fmla="*/ 1391388 w 1876620"/>
                  <a:gd name="connsiteY25" fmla="*/ 1876016 h 2261739"/>
                  <a:gd name="connsiteX26" fmla="*/ 1461542 w 1876620"/>
                  <a:gd name="connsiteY26" fmla="*/ 1916926 h 2261739"/>
                  <a:gd name="connsiteX27" fmla="*/ 1508312 w 1876620"/>
                  <a:gd name="connsiteY27" fmla="*/ 2039656 h 2261739"/>
                  <a:gd name="connsiteX28" fmla="*/ 1590158 w 1876620"/>
                  <a:gd name="connsiteY28" fmla="*/ 2068878 h 2261739"/>
                  <a:gd name="connsiteX29" fmla="*/ 1590158 w 1876620"/>
                  <a:gd name="connsiteY29" fmla="*/ 2156542 h 2261739"/>
                  <a:gd name="connsiteX30" fmla="*/ 1426465 w 1876620"/>
                  <a:gd name="connsiteY30" fmla="*/ 2156542 h 2261739"/>
                  <a:gd name="connsiteX31" fmla="*/ 1368004 w 1876620"/>
                  <a:gd name="connsiteY31" fmla="*/ 2214985 h 2261739"/>
                  <a:gd name="connsiteX32" fmla="*/ 1309542 w 1876620"/>
                  <a:gd name="connsiteY32" fmla="*/ 2244206 h 2261739"/>
                  <a:gd name="connsiteX33" fmla="*/ 1023080 w 1876620"/>
                  <a:gd name="connsiteY33" fmla="*/ 2261739 h 2261739"/>
                  <a:gd name="connsiteX34" fmla="*/ 888618 w 1876620"/>
                  <a:gd name="connsiteY34" fmla="*/ 2150698 h 2261739"/>
                  <a:gd name="connsiteX35" fmla="*/ 853541 w 1876620"/>
                  <a:gd name="connsiteY35" fmla="*/ 2174075 h 2261739"/>
                  <a:gd name="connsiteX36" fmla="*/ 783387 w 1876620"/>
                  <a:gd name="connsiteY36" fmla="*/ 2162386 h 2261739"/>
                  <a:gd name="connsiteX37" fmla="*/ 754156 w 1876620"/>
                  <a:gd name="connsiteY37" fmla="*/ 2185763 h 2261739"/>
                  <a:gd name="connsiteX38" fmla="*/ 701540 w 1876620"/>
                  <a:gd name="connsiteY38" fmla="*/ 2162386 h 2261739"/>
                  <a:gd name="connsiteX39" fmla="*/ 643079 w 1876620"/>
                  <a:gd name="connsiteY39" fmla="*/ 2092255 h 2261739"/>
                  <a:gd name="connsiteX40" fmla="*/ 619694 w 1876620"/>
                  <a:gd name="connsiteY40" fmla="*/ 2033812 h 2261739"/>
                  <a:gd name="connsiteX41" fmla="*/ 543694 w 1876620"/>
                  <a:gd name="connsiteY41" fmla="*/ 1981213 h 2261739"/>
                  <a:gd name="connsiteX42" fmla="*/ 502771 w 1876620"/>
                  <a:gd name="connsiteY42" fmla="*/ 1893549 h 2261739"/>
                  <a:gd name="connsiteX43" fmla="*/ 385847 w 1876620"/>
                  <a:gd name="connsiteY43" fmla="*/ 1817573 h 2261739"/>
                  <a:gd name="connsiteX44" fmla="*/ 374155 w 1876620"/>
                  <a:gd name="connsiteY44" fmla="*/ 1759130 h 2261739"/>
                  <a:gd name="connsiteX45" fmla="*/ 307053 w 1876620"/>
                  <a:gd name="connsiteY45" fmla="*/ 1736770 h 2261739"/>
                  <a:gd name="connsiteX46" fmla="*/ 328596 w 1876620"/>
                  <a:gd name="connsiteY46" fmla="*/ 1672324 h 2261739"/>
                  <a:gd name="connsiteX47" fmla="*/ 393152 w 1876620"/>
                  <a:gd name="connsiteY47" fmla="*/ 1557611 h 2261739"/>
                  <a:gd name="connsiteX48" fmla="*/ 490361 w 1876620"/>
                  <a:gd name="connsiteY48" fmla="*/ 1571791 h 2261739"/>
                  <a:gd name="connsiteX49" fmla="*/ 526955 w 1876620"/>
                  <a:gd name="connsiteY49" fmla="*/ 1629238 h 2261739"/>
                  <a:gd name="connsiteX50" fmla="*/ 695851 w 1876620"/>
                  <a:gd name="connsiteY50" fmla="*/ 1607241 h 2261739"/>
                  <a:gd name="connsiteX51" fmla="*/ 709738 w 1876620"/>
                  <a:gd name="connsiteY51" fmla="*/ 1647054 h 2261739"/>
                  <a:gd name="connsiteX52" fmla="*/ 780111 w 1876620"/>
                  <a:gd name="connsiteY52" fmla="*/ 1643237 h 2261739"/>
                  <a:gd name="connsiteX53" fmla="*/ 830405 w 1876620"/>
                  <a:gd name="connsiteY53" fmla="*/ 1597606 h 2261739"/>
                  <a:gd name="connsiteX54" fmla="*/ 883325 w 1876620"/>
                  <a:gd name="connsiteY54" fmla="*/ 1595606 h 2261739"/>
                  <a:gd name="connsiteX55" fmla="*/ 882012 w 1876620"/>
                  <a:gd name="connsiteY55" fmla="*/ 1561975 h 2261739"/>
                  <a:gd name="connsiteX56" fmla="*/ 933806 w 1876620"/>
                  <a:gd name="connsiteY56" fmla="*/ 1541250 h 2261739"/>
                  <a:gd name="connsiteX57" fmla="*/ 1044527 w 1876620"/>
                  <a:gd name="connsiteY57" fmla="*/ 1613968 h 2261739"/>
                  <a:gd name="connsiteX58" fmla="*/ 1166695 w 1876620"/>
                  <a:gd name="connsiteY58" fmla="*/ 1472350 h 2261739"/>
                  <a:gd name="connsiteX59" fmla="*/ 1172512 w 1876620"/>
                  <a:gd name="connsiteY59" fmla="*/ 1377817 h 2261739"/>
                  <a:gd name="connsiteX60" fmla="*/ 1211546 w 1876620"/>
                  <a:gd name="connsiteY60" fmla="*/ 1369091 h 2261739"/>
                  <a:gd name="connsiteX61" fmla="*/ 1219803 w 1876620"/>
                  <a:gd name="connsiteY61" fmla="*/ 1330732 h 2261739"/>
                  <a:gd name="connsiteX62" fmla="*/ 1223334 w 1876620"/>
                  <a:gd name="connsiteY62" fmla="*/ 1324350 h 2261739"/>
                  <a:gd name="connsiteX63" fmla="*/ 1535504 w 1876620"/>
                  <a:gd name="connsiteY63" fmla="*/ 1299761 h 2261739"/>
                  <a:gd name="connsiteX64" fmla="*/ 1496619 w 1876620"/>
                  <a:gd name="connsiteY64" fmla="*/ 1344186 h 2261739"/>
                  <a:gd name="connsiteX65" fmla="*/ 1494361 w 1876620"/>
                  <a:gd name="connsiteY65" fmla="*/ 1355474 h 2261739"/>
                  <a:gd name="connsiteX66" fmla="*/ 1496605 w 1876620"/>
                  <a:gd name="connsiteY66" fmla="*/ 1344185 h 2261739"/>
                  <a:gd name="connsiteX67" fmla="*/ 1535504 w 1876620"/>
                  <a:gd name="connsiteY67" fmla="*/ 1299761 h 2261739"/>
                  <a:gd name="connsiteX68" fmla="*/ 47245 w 1876620"/>
                  <a:gd name="connsiteY68" fmla="*/ 1229674 h 2261739"/>
                  <a:gd name="connsiteX69" fmla="*/ 58551 w 1876620"/>
                  <a:gd name="connsiteY69" fmla="*/ 1285829 h 2261739"/>
                  <a:gd name="connsiteX70" fmla="*/ 70524 w 1876620"/>
                  <a:gd name="connsiteY70" fmla="*/ 1308654 h 2261739"/>
                  <a:gd name="connsiteX71" fmla="*/ 58462 w 1876620"/>
                  <a:gd name="connsiteY71" fmla="*/ 1285743 h 2261739"/>
                  <a:gd name="connsiteX72" fmla="*/ 47245 w 1876620"/>
                  <a:gd name="connsiteY72" fmla="*/ 1229674 h 2261739"/>
                  <a:gd name="connsiteX73" fmla="*/ 46728 w 1876620"/>
                  <a:gd name="connsiteY73" fmla="*/ 1227109 h 2261739"/>
                  <a:gd name="connsiteX74" fmla="*/ 46767 w 1876620"/>
                  <a:gd name="connsiteY74" fmla="*/ 1227301 h 2261739"/>
                  <a:gd name="connsiteX75" fmla="*/ 0 w 1876620"/>
                  <a:gd name="connsiteY75" fmla="*/ 1233145 h 2261739"/>
                  <a:gd name="connsiteX76" fmla="*/ 0 w 1876620"/>
                  <a:gd name="connsiteY76" fmla="*/ 1232927 h 2261739"/>
                  <a:gd name="connsiteX77" fmla="*/ 46728 w 1876620"/>
                  <a:gd name="connsiteY77" fmla="*/ 1227109 h 2261739"/>
                  <a:gd name="connsiteX78" fmla="*/ 29250 w 1876620"/>
                  <a:gd name="connsiteY78" fmla="*/ 1092857 h 2261739"/>
                  <a:gd name="connsiteX79" fmla="*/ 16836 w 1876620"/>
                  <a:gd name="connsiteY79" fmla="*/ 1137490 h 2261739"/>
                  <a:gd name="connsiteX80" fmla="*/ 29231 w 1876620"/>
                  <a:gd name="connsiteY80" fmla="*/ 1092882 h 2261739"/>
                  <a:gd name="connsiteX81" fmla="*/ 29250 w 1876620"/>
                  <a:gd name="connsiteY81" fmla="*/ 1092857 h 2261739"/>
                  <a:gd name="connsiteX82" fmla="*/ 1650158 w 1876620"/>
                  <a:gd name="connsiteY82" fmla="*/ 1003677 h 2261739"/>
                  <a:gd name="connsiteX83" fmla="*/ 1654466 w 1876620"/>
                  <a:gd name="connsiteY83" fmla="*/ 1081193 h 2261739"/>
                  <a:gd name="connsiteX84" fmla="*/ 1619389 w 1876620"/>
                  <a:gd name="connsiteY84" fmla="*/ 1203923 h 2261739"/>
                  <a:gd name="connsiteX85" fmla="*/ 1619352 w 1876620"/>
                  <a:gd name="connsiteY85" fmla="*/ 1203965 h 2261739"/>
                  <a:gd name="connsiteX86" fmla="*/ 1654428 w 1876620"/>
                  <a:gd name="connsiteY86" fmla="*/ 1080947 h 2261739"/>
                  <a:gd name="connsiteX87" fmla="*/ 1650158 w 1876620"/>
                  <a:gd name="connsiteY87" fmla="*/ 1003677 h 2261739"/>
                  <a:gd name="connsiteX88" fmla="*/ 193630 w 1876620"/>
                  <a:gd name="connsiteY88" fmla="*/ 878212 h 2261739"/>
                  <a:gd name="connsiteX89" fmla="*/ 122731 w 1876620"/>
                  <a:gd name="connsiteY89" fmla="*/ 888609 h 2261739"/>
                  <a:gd name="connsiteX90" fmla="*/ 106904 w 1876620"/>
                  <a:gd name="connsiteY90" fmla="*/ 941201 h 2261739"/>
                  <a:gd name="connsiteX91" fmla="*/ 122770 w 1876620"/>
                  <a:gd name="connsiteY91" fmla="*/ 888332 h 2261739"/>
                  <a:gd name="connsiteX92" fmla="*/ 193630 w 1876620"/>
                  <a:gd name="connsiteY92" fmla="*/ 878212 h 2261739"/>
                  <a:gd name="connsiteX93" fmla="*/ 1680264 w 1876620"/>
                  <a:gd name="connsiteY93" fmla="*/ 849459 h 2261739"/>
                  <a:gd name="connsiteX94" fmla="*/ 1648627 w 1876620"/>
                  <a:gd name="connsiteY94" fmla="*/ 975968 h 2261739"/>
                  <a:gd name="connsiteX95" fmla="*/ 1648611 w 1876620"/>
                  <a:gd name="connsiteY95" fmla="*/ 975688 h 2261739"/>
                  <a:gd name="connsiteX96" fmla="*/ 1680264 w 1876620"/>
                  <a:gd name="connsiteY96" fmla="*/ 849459 h 2261739"/>
                  <a:gd name="connsiteX97" fmla="*/ 1876578 w 1876620"/>
                  <a:gd name="connsiteY97" fmla="*/ 601928 h 2261739"/>
                  <a:gd name="connsiteX98" fmla="*/ 1876620 w 1876620"/>
                  <a:gd name="connsiteY98" fmla="*/ 601962 h 2261739"/>
                  <a:gd name="connsiteX99" fmla="*/ 1871955 w 1876620"/>
                  <a:gd name="connsiteY99" fmla="*/ 622949 h 2261739"/>
                  <a:gd name="connsiteX100" fmla="*/ 1876578 w 1876620"/>
                  <a:gd name="connsiteY100" fmla="*/ 601928 h 2261739"/>
                  <a:gd name="connsiteX101" fmla="*/ 356558 w 1876620"/>
                  <a:gd name="connsiteY101" fmla="*/ 362349 h 2261739"/>
                  <a:gd name="connsiteX102" fmla="*/ 356558 w 1876620"/>
                  <a:gd name="connsiteY102" fmla="*/ 362496 h 2261739"/>
                  <a:gd name="connsiteX103" fmla="*/ 245539 w 1876620"/>
                  <a:gd name="connsiteY103" fmla="*/ 368491 h 2261739"/>
                  <a:gd name="connsiteX104" fmla="*/ 245539 w 1876620"/>
                  <a:gd name="connsiteY104" fmla="*/ 368190 h 2261739"/>
                  <a:gd name="connsiteX105" fmla="*/ 356558 w 1876620"/>
                  <a:gd name="connsiteY105" fmla="*/ 362349 h 2261739"/>
                  <a:gd name="connsiteX106" fmla="*/ 1736258 w 1876620"/>
                  <a:gd name="connsiteY106" fmla="*/ 239553 h 2261739"/>
                  <a:gd name="connsiteX107" fmla="*/ 1736312 w 1876620"/>
                  <a:gd name="connsiteY107" fmla="*/ 239616 h 2261739"/>
                  <a:gd name="connsiteX108" fmla="*/ 1745273 w 1876620"/>
                  <a:gd name="connsiteY108" fmla="*/ 373986 h 2261739"/>
                  <a:gd name="connsiteX109" fmla="*/ 1736258 w 1876620"/>
                  <a:gd name="connsiteY109" fmla="*/ 239553 h 2261739"/>
                  <a:gd name="connsiteX110" fmla="*/ 1305806 w 1876620"/>
                  <a:gd name="connsiteY110" fmla="*/ 151186 h 2261739"/>
                  <a:gd name="connsiteX111" fmla="*/ 1321234 w 1876620"/>
                  <a:gd name="connsiteY111" fmla="*/ 157796 h 2261739"/>
                  <a:gd name="connsiteX112" fmla="*/ 1321141 w 1876620"/>
                  <a:gd name="connsiteY112" fmla="*/ 157796 h 2261739"/>
                  <a:gd name="connsiteX113" fmla="*/ 1305806 w 1876620"/>
                  <a:gd name="connsiteY113" fmla="*/ 151186 h 2261739"/>
                  <a:gd name="connsiteX114" fmla="*/ 1695341 w 1876620"/>
                  <a:gd name="connsiteY114" fmla="*/ 134373 h 2261739"/>
                  <a:gd name="connsiteX115" fmla="*/ 1695389 w 1876620"/>
                  <a:gd name="connsiteY115" fmla="*/ 134419 h 2261739"/>
                  <a:gd name="connsiteX116" fmla="*/ 1701235 w 1876620"/>
                  <a:gd name="connsiteY116" fmla="*/ 198706 h 2261739"/>
                  <a:gd name="connsiteX117" fmla="*/ 1725275 w 1876620"/>
                  <a:gd name="connsiteY117" fmla="*/ 226744 h 2261739"/>
                  <a:gd name="connsiteX118" fmla="*/ 1701156 w 1876620"/>
                  <a:gd name="connsiteY118" fmla="*/ 198881 h 2261739"/>
                  <a:gd name="connsiteX119" fmla="*/ 1695341 w 1876620"/>
                  <a:gd name="connsiteY119" fmla="*/ 134373 h 2261739"/>
                  <a:gd name="connsiteX120" fmla="*/ 1085032 w 1876620"/>
                  <a:gd name="connsiteY120" fmla="*/ 127440 h 2261739"/>
                  <a:gd name="connsiteX121" fmla="*/ 1081577 w 1876620"/>
                  <a:gd name="connsiteY121" fmla="*/ 134347 h 2261739"/>
                  <a:gd name="connsiteX122" fmla="*/ 1081496 w 1876620"/>
                  <a:gd name="connsiteY122" fmla="*/ 134344 h 2261739"/>
                  <a:gd name="connsiteX123" fmla="*/ 1085032 w 1876620"/>
                  <a:gd name="connsiteY123" fmla="*/ 127440 h 2261739"/>
                  <a:gd name="connsiteX124" fmla="*/ 1075695 w 1876620"/>
                  <a:gd name="connsiteY124" fmla="*/ 111042 h 2261739"/>
                  <a:gd name="connsiteX125" fmla="*/ 1093234 w 1876620"/>
                  <a:gd name="connsiteY125" fmla="*/ 111042 h 2261739"/>
                  <a:gd name="connsiteX126" fmla="*/ 1093126 w 1876620"/>
                  <a:gd name="connsiteY126" fmla="*/ 111256 h 2261739"/>
                  <a:gd name="connsiteX127" fmla="*/ 1075679 w 1876620"/>
                  <a:gd name="connsiteY127" fmla="*/ 111256 h 2261739"/>
                  <a:gd name="connsiteX128" fmla="*/ 1064044 w 1876620"/>
                  <a:gd name="connsiteY128" fmla="*/ 134344 h 2261739"/>
                  <a:gd name="connsiteX129" fmla="*/ 1064040 w 1876620"/>
                  <a:gd name="connsiteY129" fmla="*/ 134344 h 2261739"/>
                  <a:gd name="connsiteX130" fmla="*/ 1075695 w 1876620"/>
                  <a:gd name="connsiteY130" fmla="*/ 111042 h 2261739"/>
                  <a:gd name="connsiteX131" fmla="*/ 1417518 w 1876620"/>
                  <a:gd name="connsiteY131" fmla="*/ 103205 h 2261739"/>
                  <a:gd name="connsiteX132" fmla="*/ 1391326 w 1876620"/>
                  <a:gd name="connsiteY132" fmla="*/ 111256 h 2261739"/>
                  <a:gd name="connsiteX133" fmla="*/ 1368056 w 1876620"/>
                  <a:gd name="connsiteY133" fmla="*/ 157796 h 2261739"/>
                  <a:gd name="connsiteX134" fmla="*/ 1368004 w 1876620"/>
                  <a:gd name="connsiteY134" fmla="*/ 157796 h 2261739"/>
                  <a:gd name="connsiteX135" fmla="*/ 1391388 w 1876620"/>
                  <a:gd name="connsiteY135" fmla="*/ 111042 h 2261739"/>
                  <a:gd name="connsiteX136" fmla="*/ 1417518 w 1876620"/>
                  <a:gd name="connsiteY136" fmla="*/ 103205 h 2261739"/>
                  <a:gd name="connsiteX137" fmla="*/ 1555081 w 1876620"/>
                  <a:gd name="connsiteY137" fmla="*/ 0 h 2261739"/>
                  <a:gd name="connsiteX138" fmla="*/ 1555113 w 1876620"/>
                  <a:gd name="connsiteY138" fmla="*/ 30 h 2261739"/>
                  <a:gd name="connsiteX139" fmla="*/ 1555081 w 1876620"/>
                  <a:gd name="connsiteY139" fmla="*/ 0 h 2261739"/>
                  <a:gd name="connsiteX0" fmla="*/ 187078 w 1876620"/>
                  <a:gd name="connsiteY0" fmla="*/ 1428022 h 2158534"/>
                  <a:gd name="connsiteX1" fmla="*/ 187099 w 1876620"/>
                  <a:gd name="connsiteY1" fmla="*/ 1428046 h 2158534"/>
                  <a:gd name="connsiteX2" fmla="*/ 187099 w 1876620"/>
                  <a:gd name="connsiteY2" fmla="*/ 1562392 h 2158534"/>
                  <a:gd name="connsiteX3" fmla="*/ 257285 w 1876620"/>
                  <a:gd name="connsiteY3" fmla="*/ 1591479 h 2158534"/>
                  <a:gd name="connsiteX4" fmla="*/ 266370 w 1876620"/>
                  <a:gd name="connsiteY4" fmla="*/ 1614477 h 2158534"/>
                  <a:gd name="connsiteX5" fmla="*/ 257232 w 1876620"/>
                  <a:gd name="connsiteY5" fmla="*/ 1591638 h 2158534"/>
                  <a:gd name="connsiteX6" fmla="*/ 187078 w 1876620"/>
                  <a:gd name="connsiteY6" fmla="*/ 1562417 h 2158534"/>
                  <a:gd name="connsiteX7" fmla="*/ 187078 w 1876620"/>
                  <a:gd name="connsiteY7" fmla="*/ 1428022 h 2158534"/>
                  <a:gd name="connsiteX8" fmla="*/ 116822 w 1876620"/>
                  <a:gd name="connsiteY8" fmla="*/ 1293707 h 2158534"/>
                  <a:gd name="connsiteX9" fmla="*/ 116914 w 1876620"/>
                  <a:gd name="connsiteY9" fmla="*/ 1293882 h 2158534"/>
                  <a:gd name="connsiteX10" fmla="*/ 93566 w 1876620"/>
                  <a:gd name="connsiteY10" fmla="*/ 1322832 h 2158534"/>
                  <a:gd name="connsiteX11" fmla="*/ 93539 w 1876620"/>
                  <a:gd name="connsiteY11" fmla="*/ 1322801 h 2158534"/>
                  <a:gd name="connsiteX12" fmla="*/ 116822 w 1876620"/>
                  <a:gd name="connsiteY12" fmla="*/ 1293707 h 2158534"/>
                  <a:gd name="connsiteX13" fmla="*/ 1223334 w 1876620"/>
                  <a:gd name="connsiteY13" fmla="*/ 1221145 h 2158534"/>
                  <a:gd name="connsiteX14" fmla="*/ 1263341 w 1876620"/>
                  <a:gd name="connsiteY14" fmla="*/ 1221528 h 2158534"/>
                  <a:gd name="connsiteX15" fmla="*/ 1259025 w 1876620"/>
                  <a:gd name="connsiteY15" fmla="*/ 1422229 h 2158534"/>
                  <a:gd name="connsiteX16" fmla="*/ 1321891 w 1876620"/>
                  <a:gd name="connsiteY16" fmla="*/ 1428046 h 2158534"/>
                  <a:gd name="connsiteX17" fmla="*/ 1336154 w 1876620"/>
                  <a:gd name="connsiteY17" fmla="*/ 1523306 h 2158534"/>
                  <a:gd name="connsiteX18" fmla="*/ 1390200 w 1876620"/>
                  <a:gd name="connsiteY18" fmla="*/ 1515489 h 2158534"/>
                  <a:gd name="connsiteX19" fmla="*/ 1402172 w 1876620"/>
                  <a:gd name="connsiteY19" fmla="*/ 1392140 h 2158534"/>
                  <a:gd name="connsiteX20" fmla="*/ 1385542 w 1876620"/>
                  <a:gd name="connsiteY20" fmla="*/ 1591638 h 2158534"/>
                  <a:gd name="connsiteX21" fmla="*/ 1350465 w 1876620"/>
                  <a:gd name="connsiteY21" fmla="*/ 1620860 h 2158534"/>
                  <a:gd name="connsiteX22" fmla="*/ 1286157 w 1876620"/>
                  <a:gd name="connsiteY22" fmla="*/ 1620860 h 2158534"/>
                  <a:gd name="connsiteX23" fmla="*/ 1268619 w 1876620"/>
                  <a:gd name="connsiteY23" fmla="*/ 1679303 h 2158534"/>
                  <a:gd name="connsiteX24" fmla="*/ 1356311 w 1876620"/>
                  <a:gd name="connsiteY24" fmla="*/ 1714368 h 2158534"/>
                  <a:gd name="connsiteX25" fmla="*/ 1391388 w 1876620"/>
                  <a:gd name="connsiteY25" fmla="*/ 1772811 h 2158534"/>
                  <a:gd name="connsiteX26" fmla="*/ 1461542 w 1876620"/>
                  <a:gd name="connsiteY26" fmla="*/ 1813721 h 2158534"/>
                  <a:gd name="connsiteX27" fmla="*/ 1508312 w 1876620"/>
                  <a:gd name="connsiteY27" fmla="*/ 1936451 h 2158534"/>
                  <a:gd name="connsiteX28" fmla="*/ 1590158 w 1876620"/>
                  <a:gd name="connsiteY28" fmla="*/ 1965673 h 2158534"/>
                  <a:gd name="connsiteX29" fmla="*/ 1590158 w 1876620"/>
                  <a:gd name="connsiteY29" fmla="*/ 2053337 h 2158534"/>
                  <a:gd name="connsiteX30" fmla="*/ 1426465 w 1876620"/>
                  <a:gd name="connsiteY30" fmla="*/ 2053337 h 2158534"/>
                  <a:gd name="connsiteX31" fmla="*/ 1368004 w 1876620"/>
                  <a:gd name="connsiteY31" fmla="*/ 2111780 h 2158534"/>
                  <a:gd name="connsiteX32" fmla="*/ 1309542 w 1876620"/>
                  <a:gd name="connsiteY32" fmla="*/ 2141001 h 2158534"/>
                  <a:gd name="connsiteX33" fmla="*/ 1023080 w 1876620"/>
                  <a:gd name="connsiteY33" fmla="*/ 2158534 h 2158534"/>
                  <a:gd name="connsiteX34" fmla="*/ 888618 w 1876620"/>
                  <a:gd name="connsiteY34" fmla="*/ 2047493 h 2158534"/>
                  <a:gd name="connsiteX35" fmla="*/ 853541 w 1876620"/>
                  <a:gd name="connsiteY35" fmla="*/ 2070870 h 2158534"/>
                  <a:gd name="connsiteX36" fmla="*/ 783387 w 1876620"/>
                  <a:gd name="connsiteY36" fmla="*/ 2059181 h 2158534"/>
                  <a:gd name="connsiteX37" fmla="*/ 754156 w 1876620"/>
                  <a:gd name="connsiteY37" fmla="*/ 2082558 h 2158534"/>
                  <a:gd name="connsiteX38" fmla="*/ 701540 w 1876620"/>
                  <a:gd name="connsiteY38" fmla="*/ 2059181 h 2158534"/>
                  <a:gd name="connsiteX39" fmla="*/ 643079 w 1876620"/>
                  <a:gd name="connsiteY39" fmla="*/ 1989050 h 2158534"/>
                  <a:gd name="connsiteX40" fmla="*/ 619694 w 1876620"/>
                  <a:gd name="connsiteY40" fmla="*/ 1930607 h 2158534"/>
                  <a:gd name="connsiteX41" fmla="*/ 543694 w 1876620"/>
                  <a:gd name="connsiteY41" fmla="*/ 1878008 h 2158534"/>
                  <a:gd name="connsiteX42" fmla="*/ 502771 w 1876620"/>
                  <a:gd name="connsiteY42" fmla="*/ 1790344 h 2158534"/>
                  <a:gd name="connsiteX43" fmla="*/ 385847 w 1876620"/>
                  <a:gd name="connsiteY43" fmla="*/ 1714368 h 2158534"/>
                  <a:gd name="connsiteX44" fmla="*/ 374155 w 1876620"/>
                  <a:gd name="connsiteY44" fmla="*/ 1655925 h 2158534"/>
                  <a:gd name="connsiteX45" fmla="*/ 307053 w 1876620"/>
                  <a:gd name="connsiteY45" fmla="*/ 1633565 h 2158534"/>
                  <a:gd name="connsiteX46" fmla="*/ 328596 w 1876620"/>
                  <a:gd name="connsiteY46" fmla="*/ 1569119 h 2158534"/>
                  <a:gd name="connsiteX47" fmla="*/ 393152 w 1876620"/>
                  <a:gd name="connsiteY47" fmla="*/ 1454406 h 2158534"/>
                  <a:gd name="connsiteX48" fmla="*/ 490361 w 1876620"/>
                  <a:gd name="connsiteY48" fmla="*/ 1468586 h 2158534"/>
                  <a:gd name="connsiteX49" fmla="*/ 526955 w 1876620"/>
                  <a:gd name="connsiteY49" fmla="*/ 1526033 h 2158534"/>
                  <a:gd name="connsiteX50" fmla="*/ 695851 w 1876620"/>
                  <a:gd name="connsiteY50" fmla="*/ 1504036 h 2158534"/>
                  <a:gd name="connsiteX51" fmla="*/ 709738 w 1876620"/>
                  <a:gd name="connsiteY51" fmla="*/ 1543849 h 2158534"/>
                  <a:gd name="connsiteX52" fmla="*/ 780111 w 1876620"/>
                  <a:gd name="connsiteY52" fmla="*/ 1540032 h 2158534"/>
                  <a:gd name="connsiteX53" fmla="*/ 830405 w 1876620"/>
                  <a:gd name="connsiteY53" fmla="*/ 1494401 h 2158534"/>
                  <a:gd name="connsiteX54" fmla="*/ 883325 w 1876620"/>
                  <a:gd name="connsiteY54" fmla="*/ 1492401 h 2158534"/>
                  <a:gd name="connsiteX55" fmla="*/ 882012 w 1876620"/>
                  <a:gd name="connsiteY55" fmla="*/ 1458770 h 2158534"/>
                  <a:gd name="connsiteX56" fmla="*/ 933806 w 1876620"/>
                  <a:gd name="connsiteY56" fmla="*/ 1438045 h 2158534"/>
                  <a:gd name="connsiteX57" fmla="*/ 1044527 w 1876620"/>
                  <a:gd name="connsiteY57" fmla="*/ 1510763 h 2158534"/>
                  <a:gd name="connsiteX58" fmla="*/ 1166695 w 1876620"/>
                  <a:gd name="connsiteY58" fmla="*/ 1369145 h 2158534"/>
                  <a:gd name="connsiteX59" fmla="*/ 1172512 w 1876620"/>
                  <a:gd name="connsiteY59" fmla="*/ 1274612 h 2158534"/>
                  <a:gd name="connsiteX60" fmla="*/ 1211546 w 1876620"/>
                  <a:gd name="connsiteY60" fmla="*/ 1265886 h 2158534"/>
                  <a:gd name="connsiteX61" fmla="*/ 1219803 w 1876620"/>
                  <a:gd name="connsiteY61" fmla="*/ 1227527 h 2158534"/>
                  <a:gd name="connsiteX62" fmla="*/ 1223334 w 1876620"/>
                  <a:gd name="connsiteY62" fmla="*/ 1221145 h 2158534"/>
                  <a:gd name="connsiteX63" fmla="*/ 1535504 w 1876620"/>
                  <a:gd name="connsiteY63" fmla="*/ 1196556 h 2158534"/>
                  <a:gd name="connsiteX64" fmla="*/ 1496619 w 1876620"/>
                  <a:gd name="connsiteY64" fmla="*/ 1240981 h 2158534"/>
                  <a:gd name="connsiteX65" fmla="*/ 1494361 w 1876620"/>
                  <a:gd name="connsiteY65" fmla="*/ 1252269 h 2158534"/>
                  <a:gd name="connsiteX66" fmla="*/ 1496605 w 1876620"/>
                  <a:gd name="connsiteY66" fmla="*/ 1240980 h 2158534"/>
                  <a:gd name="connsiteX67" fmla="*/ 1535504 w 1876620"/>
                  <a:gd name="connsiteY67" fmla="*/ 1196556 h 2158534"/>
                  <a:gd name="connsiteX68" fmla="*/ 47245 w 1876620"/>
                  <a:gd name="connsiteY68" fmla="*/ 1126469 h 2158534"/>
                  <a:gd name="connsiteX69" fmla="*/ 58551 w 1876620"/>
                  <a:gd name="connsiteY69" fmla="*/ 1182624 h 2158534"/>
                  <a:gd name="connsiteX70" fmla="*/ 70524 w 1876620"/>
                  <a:gd name="connsiteY70" fmla="*/ 1205449 h 2158534"/>
                  <a:gd name="connsiteX71" fmla="*/ 58462 w 1876620"/>
                  <a:gd name="connsiteY71" fmla="*/ 1182538 h 2158534"/>
                  <a:gd name="connsiteX72" fmla="*/ 47245 w 1876620"/>
                  <a:gd name="connsiteY72" fmla="*/ 1126469 h 2158534"/>
                  <a:gd name="connsiteX73" fmla="*/ 46728 w 1876620"/>
                  <a:gd name="connsiteY73" fmla="*/ 1123904 h 2158534"/>
                  <a:gd name="connsiteX74" fmla="*/ 46767 w 1876620"/>
                  <a:gd name="connsiteY74" fmla="*/ 1124096 h 2158534"/>
                  <a:gd name="connsiteX75" fmla="*/ 0 w 1876620"/>
                  <a:gd name="connsiteY75" fmla="*/ 1129940 h 2158534"/>
                  <a:gd name="connsiteX76" fmla="*/ 0 w 1876620"/>
                  <a:gd name="connsiteY76" fmla="*/ 1129722 h 2158534"/>
                  <a:gd name="connsiteX77" fmla="*/ 46728 w 1876620"/>
                  <a:gd name="connsiteY77" fmla="*/ 1123904 h 2158534"/>
                  <a:gd name="connsiteX78" fmla="*/ 29250 w 1876620"/>
                  <a:gd name="connsiteY78" fmla="*/ 989652 h 2158534"/>
                  <a:gd name="connsiteX79" fmla="*/ 16836 w 1876620"/>
                  <a:gd name="connsiteY79" fmla="*/ 1034285 h 2158534"/>
                  <a:gd name="connsiteX80" fmla="*/ 29231 w 1876620"/>
                  <a:gd name="connsiteY80" fmla="*/ 989677 h 2158534"/>
                  <a:gd name="connsiteX81" fmla="*/ 29250 w 1876620"/>
                  <a:gd name="connsiteY81" fmla="*/ 989652 h 2158534"/>
                  <a:gd name="connsiteX82" fmla="*/ 1650158 w 1876620"/>
                  <a:gd name="connsiteY82" fmla="*/ 900472 h 2158534"/>
                  <a:gd name="connsiteX83" fmla="*/ 1654466 w 1876620"/>
                  <a:gd name="connsiteY83" fmla="*/ 977988 h 2158534"/>
                  <a:gd name="connsiteX84" fmla="*/ 1619389 w 1876620"/>
                  <a:gd name="connsiteY84" fmla="*/ 1100718 h 2158534"/>
                  <a:gd name="connsiteX85" fmla="*/ 1619352 w 1876620"/>
                  <a:gd name="connsiteY85" fmla="*/ 1100760 h 2158534"/>
                  <a:gd name="connsiteX86" fmla="*/ 1654428 w 1876620"/>
                  <a:gd name="connsiteY86" fmla="*/ 977742 h 2158534"/>
                  <a:gd name="connsiteX87" fmla="*/ 1650158 w 1876620"/>
                  <a:gd name="connsiteY87" fmla="*/ 900472 h 2158534"/>
                  <a:gd name="connsiteX88" fmla="*/ 193630 w 1876620"/>
                  <a:gd name="connsiteY88" fmla="*/ 775007 h 2158534"/>
                  <a:gd name="connsiteX89" fmla="*/ 122731 w 1876620"/>
                  <a:gd name="connsiteY89" fmla="*/ 785404 h 2158534"/>
                  <a:gd name="connsiteX90" fmla="*/ 106904 w 1876620"/>
                  <a:gd name="connsiteY90" fmla="*/ 837996 h 2158534"/>
                  <a:gd name="connsiteX91" fmla="*/ 122770 w 1876620"/>
                  <a:gd name="connsiteY91" fmla="*/ 785127 h 2158534"/>
                  <a:gd name="connsiteX92" fmla="*/ 193630 w 1876620"/>
                  <a:gd name="connsiteY92" fmla="*/ 775007 h 2158534"/>
                  <a:gd name="connsiteX93" fmla="*/ 1680264 w 1876620"/>
                  <a:gd name="connsiteY93" fmla="*/ 746254 h 2158534"/>
                  <a:gd name="connsiteX94" fmla="*/ 1648627 w 1876620"/>
                  <a:gd name="connsiteY94" fmla="*/ 872763 h 2158534"/>
                  <a:gd name="connsiteX95" fmla="*/ 1648611 w 1876620"/>
                  <a:gd name="connsiteY95" fmla="*/ 872483 h 2158534"/>
                  <a:gd name="connsiteX96" fmla="*/ 1680264 w 1876620"/>
                  <a:gd name="connsiteY96" fmla="*/ 746254 h 2158534"/>
                  <a:gd name="connsiteX97" fmla="*/ 1876578 w 1876620"/>
                  <a:gd name="connsiteY97" fmla="*/ 498723 h 2158534"/>
                  <a:gd name="connsiteX98" fmla="*/ 1876620 w 1876620"/>
                  <a:gd name="connsiteY98" fmla="*/ 498757 h 2158534"/>
                  <a:gd name="connsiteX99" fmla="*/ 1871955 w 1876620"/>
                  <a:gd name="connsiteY99" fmla="*/ 519744 h 2158534"/>
                  <a:gd name="connsiteX100" fmla="*/ 1876578 w 1876620"/>
                  <a:gd name="connsiteY100" fmla="*/ 498723 h 2158534"/>
                  <a:gd name="connsiteX101" fmla="*/ 356558 w 1876620"/>
                  <a:gd name="connsiteY101" fmla="*/ 259144 h 2158534"/>
                  <a:gd name="connsiteX102" fmla="*/ 356558 w 1876620"/>
                  <a:gd name="connsiteY102" fmla="*/ 259291 h 2158534"/>
                  <a:gd name="connsiteX103" fmla="*/ 245539 w 1876620"/>
                  <a:gd name="connsiteY103" fmla="*/ 265286 h 2158534"/>
                  <a:gd name="connsiteX104" fmla="*/ 245539 w 1876620"/>
                  <a:gd name="connsiteY104" fmla="*/ 264985 h 2158534"/>
                  <a:gd name="connsiteX105" fmla="*/ 356558 w 1876620"/>
                  <a:gd name="connsiteY105" fmla="*/ 259144 h 2158534"/>
                  <a:gd name="connsiteX106" fmla="*/ 1736258 w 1876620"/>
                  <a:gd name="connsiteY106" fmla="*/ 136348 h 2158534"/>
                  <a:gd name="connsiteX107" fmla="*/ 1736312 w 1876620"/>
                  <a:gd name="connsiteY107" fmla="*/ 136411 h 2158534"/>
                  <a:gd name="connsiteX108" fmla="*/ 1745273 w 1876620"/>
                  <a:gd name="connsiteY108" fmla="*/ 270781 h 2158534"/>
                  <a:gd name="connsiteX109" fmla="*/ 1736258 w 1876620"/>
                  <a:gd name="connsiteY109" fmla="*/ 136348 h 2158534"/>
                  <a:gd name="connsiteX110" fmla="*/ 1305806 w 1876620"/>
                  <a:gd name="connsiteY110" fmla="*/ 47981 h 2158534"/>
                  <a:gd name="connsiteX111" fmla="*/ 1321234 w 1876620"/>
                  <a:gd name="connsiteY111" fmla="*/ 54591 h 2158534"/>
                  <a:gd name="connsiteX112" fmla="*/ 1321141 w 1876620"/>
                  <a:gd name="connsiteY112" fmla="*/ 54591 h 2158534"/>
                  <a:gd name="connsiteX113" fmla="*/ 1305806 w 1876620"/>
                  <a:gd name="connsiteY113" fmla="*/ 47981 h 2158534"/>
                  <a:gd name="connsiteX114" fmla="*/ 1695341 w 1876620"/>
                  <a:gd name="connsiteY114" fmla="*/ 31168 h 2158534"/>
                  <a:gd name="connsiteX115" fmla="*/ 1695389 w 1876620"/>
                  <a:gd name="connsiteY115" fmla="*/ 31214 h 2158534"/>
                  <a:gd name="connsiteX116" fmla="*/ 1701235 w 1876620"/>
                  <a:gd name="connsiteY116" fmla="*/ 95501 h 2158534"/>
                  <a:gd name="connsiteX117" fmla="*/ 1725275 w 1876620"/>
                  <a:gd name="connsiteY117" fmla="*/ 123539 h 2158534"/>
                  <a:gd name="connsiteX118" fmla="*/ 1701156 w 1876620"/>
                  <a:gd name="connsiteY118" fmla="*/ 95676 h 2158534"/>
                  <a:gd name="connsiteX119" fmla="*/ 1695341 w 1876620"/>
                  <a:gd name="connsiteY119" fmla="*/ 31168 h 2158534"/>
                  <a:gd name="connsiteX120" fmla="*/ 1085032 w 1876620"/>
                  <a:gd name="connsiteY120" fmla="*/ 24235 h 2158534"/>
                  <a:gd name="connsiteX121" fmla="*/ 1081577 w 1876620"/>
                  <a:gd name="connsiteY121" fmla="*/ 31142 h 2158534"/>
                  <a:gd name="connsiteX122" fmla="*/ 1081496 w 1876620"/>
                  <a:gd name="connsiteY122" fmla="*/ 31139 h 2158534"/>
                  <a:gd name="connsiteX123" fmla="*/ 1085032 w 1876620"/>
                  <a:gd name="connsiteY123" fmla="*/ 24235 h 2158534"/>
                  <a:gd name="connsiteX124" fmla="*/ 1075695 w 1876620"/>
                  <a:gd name="connsiteY124" fmla="*/ 7837 h 2158534"/>
                  <a:gd name="connsiteX125" fmla="*/ 1093234 w 1876620"/>
                  <a:gd name="connsiteY125" fmla="*/ 7837 h 2158534"/>
                  <a:gd name="connsiteX126" fmla="*/ 1093126 w 1876620"/>
                  <a:gd name="connsiteY126" fmla="*/ 8051 h 2158534"/>
                  <a:gd name="connsiteX127" fmla="*/ 1075679 w 1876620"/>
                  <a:gd name="connsiteY127" fmla="*/ 8051 h 2158534"/>
                  <a:gd name="connsiteX128" fmla="*/ 1064044 w 1876620"/>
                  <a:gd name="connsiteY128" fmla="*/ 31139 h 2158534"/>
                  <a:gd name="connsiteX129" fmla="*/ 1064040 w 1876620"/>
                  <a:gd name="connsiteY129" fmla="*/ 31139 h 2158534"/>
                  <a:gd name="connsiteX130" fmla="*/ 1075695 w 1876620"/>
                  <a:gd name="connsiteY130" fmla="*/ 7837 h 2158534"/>
                  <a:gd name="connsiteX131" fmla="*/ 1417518 w 1876620"/>
                  <a:gd name="connsiteY131" fmla="*/ 0 h 2158534"/>
                  <a:gd name="connsiteX132" fmla="*/ 1391326 w 1876620"/>
                  <a:gd name="connsiteY132" fmla="*/ 8051 h 2158534"/>
                  <a:gd name="connsiteX133" fmla="*/ 1368056 w 1876620"/>
                  <a:gd name="connsiteY133" fmla="*/ 54591 h 2158534"/>
                  <a:gd name="connsiteX134" fmla="*/ 1368004 w 1876620"/>
                  <a:gd name="connsiteY134" fmla="*/ 54591 h 2158534"/>
                  <a:gd name="connsiteX135" fmla="*/ 1391388 w 1876620"/>
                  <a:gd name="connsiteY135" fmla="*/ 7837 h 2158534"/>
                  <a:gd name="connsiteX136" fmla="*/ 1417518 w 1876620"/>
                  <a:gd name="connsiteY136" fmla="*/ 0 h 2158534"/>
                  <a:gd name="connsiteX0" fmla="*/ 187078 w 1876620"/>
                  <a:gd name="connsiteY0" fmla="*/ 1428022 h 2158534"/>
                  <a:gd name="connsiteX1" fmla="*/ 187099 w 1876620"/>
                  <a:gd name="connsiteY1" fmla="*/ 1428046 h 2158534"/>
                  <a:gd name="connsiteX2" fmla="*/ 187099 w 1876620"/>
                  <a:gd name="connsiteY2" fmla="*/ 1562392 h 2158534"/>
                  <a:gd name="connsiteX3" fmla="*/ 257285 w 1876620"/>
                  <a:gd name="connsiteY3" fmla="*/ 1591479 h 2158534"/>
                  <a:gd name="connsiteX4" fmla="*/ 266370 w 1876620"/>
                  <a:gd name="connsiteY4" fmla="*/ 1614477 h 2158534"/>
                  <a:gd name="connsiteX5" fmla="*/ 257232 w 1876620"/>
                  <a:gd name="connsiteY5" fmla="*/ 1591638 h 2158534"/>
                  <a:gd name="connsiteX6" fmla="*/ 187078 w 1876620"/>
                  <a:gd name="connsiteY6" fmla="*/ 1562417 h 2158534"/>
                  <a:gd name="connsiteX7" fmla="*/ 187078 w 1876620"/>
                  <a:gd name="connsiteY7" fmla="*/ 1428022 h 2158534"/>
                  <a:gd name="connsiteX8" fmla="*/ 116822 w 1876620"/>
                  <a:gd name="connsiteY8" fmla="*/ 1293707 h 2158534"/>
                  <a:gd name="connsiteX9" fmla="*/ 116914 w 1876620"/>
                  <a:gd name="connsiteY9" fmla="*/ 1293882 h 2158534"/>
                  <a:gd name="connsiteX10" fmla="*/ 93566 w 1876620"/>
                  <a:gd name="connsiteY10" fmla="*/ 1322832 h 2158534"/>
                  <a:gd name="connsiteX11" fmla="*/ 93539 w 1876620"/>
                  <a:gd name="connsiteY11" fmla="*/ 1322801 h 2158534"/>
                  <a:gd name="connsiteX12" fmla="*/ 116822 w 1876620"/>
                  <a:gd name="connsiteY12" fmla="*/ 1293707 h 2158534"/>
                  <a:gd name="connsiteX13" fmla="*/ 1223334 w 1876620"/>
                  <a:gd name="connsiteY13" fmla="*/ 1221145 h 2158534"/>
                  <a:gd name="connsiteX14" fmla="*/ 1263341 w 1876620"/>
                  <a:gd name="connsiteY14" fmla="*/ 1221528 h 2158534"/>
                  <a:gd name="connsiteX15" fmla="*/ 1259025 w 1876620"/>
                  <a:gd name="connsiteY15" fmla="*/ 1422229 h 2158534"/>
                  <a:gd name="connsiteX16" fmla="*/ 1321891 w 1876620"/>
                  <a:gd name="connsiteY16" fmla="*/ 1428046 h 2158534"/>
                  <a:gd name="connsiteX17" fmla="*/ 1336154 w 1876620"/>
                  <a:gd name="connsiteY17" fmla="*/ 1523306 h 2158534"/>
                  <a:gd name="connsiteX18" fmla="*/ 1390200 w 1876620"/>
                  <a:gd name="connsiteY18" fmla="*/ 1515489 h 2158534"/>
                  <a:gd name="connsiteX19" fmla="*/ 1402172 w 1876620"/>
                  <a:gd name="connsiteY19" fmla="*/ 1392140 h 2158534"/>
                  <a:gd name="connsiteX20" fmla="*/ 1385542 w 1876620"/>
                  <a:gd name="connsiteY20" fmla="*/ 1591638 h 2158534"/>
                  <a:gd name="connsiteX21" fmla="*/ 1350465 w 1876620"/>
                  <a:gd name="connsiteY21" fmla="*/ 1620860 h 2158534"/>
                  <a:gd name="connsiteX22" fmla="*/ 1286157 w 1876620"/>
                  <a:gd name="connsiteY22" fmla="*/ 1620860 h 2158534"/>
                  <a:gd name="connsiteX23" fmla="*/ 1268619 w 1876620"/>
                  <a:gd name="connsiteY23" fmla="*/ 1679303 h 2158534"/>
                  <a:gd name="connsiteX24" fmla="*/ 1356311 w 1876620"/>
                  <a:gd name="connsiteY24" fmla="*/ 1714368 h 2158534"/>
                  <a:gd name="connsiteX25" fmla="*/ 1391388 w 1876620"/>
                  <a:gd name="connsiteY25" fmla="*/ 1772811 h 2158534"/>
                  <a:gd name="connsiteX26" fmla="*/ 1461542 w 1876620"/>
                  <a:gd name="connsiteY26" fmla="*/ 1813721 h 2158534"/>
                  <a:gd name="connsiteX27" fmla="*/ 1508312 w 1876620"/>
                  <a:gd name="connsiteY27" fmla="*/ 1936451 h 2158534"/>
                  <a:gd name="connsiteX28" fmla="*/ 1590158 w 1876620"/>
                  <a:gd name="connsiteY28" fmla="*/ 1965673 h 2158534"/>
                  <a:gd name="connsiteX29" fmla="*/ 1590158 w 1876620"/>
                  <a:gd name="connsiteY29" fmla="*/ 2053337 h 2158534"/>
                  <a:gd name="connsiteX30" fmla="*/ 1426465 w 1876620"/>
                  <a:gd name="connsiteY30" fmla="*/ 2053337 h 2158534"/>
                  <a:gd name="connsiteX31" fmla="*/ 1368004 w 1876620"/>
                  <a:gd name="connsiteY31" fmla="*/ 2111780 h 2158534"/>
                  <a:gd name="connsiteX32" fmla="*/ 1309542 w 1876620"/>
                  <a:gd name="connsiteY32" fmla="*/ 2141001 h 2158534"/>
                  <a:gd name="connsiteX33" fmla="*/ 1023080 w 1876620"/>
                  <a:gd name="connsiteY33" fmla="*/ 2158534 h 2158534"/>
                  <a:gd name="connsiteX34" fmla="*/ 888618 w 1876620"/>
                  <a:gd name="connsiteY34" fmla="*/ 2047493 h 2158534"/>
                  <a:gd name="connsiteX35" fmla="*/ 853541 w 1876620"/>
                  <a:gd name="connsiteY35" fmla="*/ 2070870 h 2158534"/>
                  <a:gd name="connsiteX36" fmla="*/ 783387 w 1876620"/>
                  <a:gd name="connsiteY36" fmla="*/ 2059181 h 2158534"/>
                  <a:gd name="connsiteX37" fmla="*/ 754156 w 1876620"/>
                  <a:gd name="connsiteY37" fmla="*/ 2082558 h 2158534"/>
                  <a:gd name="connsiteX38" fmla="*/ 701540 w 1876620"/>
                  <a:gd name="connsiteY38" fmla="*/ 2059181 h 2158534"/>
                  <a:gd name="connsiteX39" fmla="*/ 643079 w 1876620"/>
                  <a:gd name="connsiteY39" fmla="*/ 1989050 h 2158534"/>
                  <a:gd name="connsiteX40" fmla="*/ 619694 w 1876620"/>
                  <a:gd name="connsiteY40" fmla="*/ 1930607 h 2158534"/>
                  <a:gd name="connsiteX41" fmla="*/ 543694 w 1876620"/>
                  <a:gd name="connsiteY41" fmla="*/ 1878008 h 2158534"/>
                  <a:gd name="connsiteX42" fmla="*/ 502771 w 1876620"/>
                  <a:gd name="connsiteY42" fmla="*/ 1790344 h 2158534"/>
                  <a:gd name="connsiteX43" fmla="*/ 385847 w 1876620"/>
                  <a:gd name="connsiteY43" fmla="*/ 1714368 h 2158534"/>
                  <a:gd name="connsiteX44" fmla="*/ 374155 w 1876620"/>
                  <a:gd name="connsiteY44" fmla="*/ 1655925 h 2158534"/>
                  <a:gd name="connsiteX45" fmla="*/ 307053 w 1876620"/>
                  <a:gd name="connsiteY45" fmla="*/ 1633565 h 2158534"/>
                  <a:gd name="connsiteX46" fmla="*/ 328596 w 1876620"/>
                  <a:gd name="connsiteY46" fmla="*/ 1569119 h 2158534"/>
                  <a:gd name="connsiteX47" fmla="*/ 393152 w 1876620"/>
                  <a:gd name="connsiteY47" fmla="*/ 1454406 h 2158534"/>
                  <a:gd name="connsiteX48" fmla="*/ 490361 w 1876620"/>
                  <a:gd name="connsiteY48" fmla="*/ 1468586 h 2158534"/>
                  <a:gd name="connsiteX49" fmla="*/ 526955 w 1876620"/>
                  <a:gd name="connsiteY49" fmla="*/ 1526033 h 2158534"/>
                  <a:gd name="connsiteX50" fmla="*/ 695851 w 1876620"/>
                  <a:gd name="connsiteY50" fmla="*/ 1504036 h 2158534"/>
                  <a:gd name="connsiteX51" fmla="*/ 709738 w 1876620"/>
                  <a:gd name="connsiteY51" fmla="*/ 1543849 h 2158534"/>
                  <a:gd name="connsiteX52" fmla="*/ 780111 w 1876620"/>
                  <a:gd name="connsiteY52" fmla="*/ 1540032 h 2158534"/>
                  <a:gd name="connsiteX53" fmla="*/ 830405 w 1876620"/>
                  <a:gd name="connsiteY53" fmla="*/ 1494401 h 2158534"/>
                  <a:gd name="connsiteX54" fmla="*/ 883325 w 1876620"/>
                  <a:gd name="connsiteY54" fmla="*/ 1492401 h 2158534"/>
                  <a:gd name="connsiteX55" fmla="*/ 882012 w 1876620"/>
                  <a:gd name="connsiteY55" fmla="*/ 1458770 h 2158534"/>
                  <a:gd name="connsiteX56" fmla="*/ 933806 w 1876620"/>
                  <a:gd name="connsiteY56" fmla="*/ 1438045 h 2158534"/>
                  <a:gd name="connsiteX57" fmla="*/ 1044527 w 1876620"/>
                  <a:gd name="connsiteY57" fmla="*/ 1510763 h 2158534"/>
                  <a:gd name="connsiteX58" fmla="*/ 1166695 w 1876620"/>
                  <a:gd name="connsiteY58" fmla="*/ 1369145 h 2158534"/>
                  <a:gd name="connsiteX59" fmla="*/ 1172512 w 1876620"/>
                  <a:gd name="connsiteY59" fmla="*/ 1274612 h 2158534"/>
                  <a:gd name="connsiteX60" fmla="*/ 1211546 w 1876620"/>
                  <a:gd name="connsiteY60" fmla="*/ 1265886 h 2158534"/>
                  <a:gd name="connsiteX61" fmla="*/ 1219803 w 1876620"/>
                  <a:gd name="connsiteY61" fmla="*/ 1227527 h 2158534"/>
                  <a:gd name="connsiteX62" fmla="*/ 1223334 w 1876620"/>
                  <a:gd name="connsiteY62" fmla="*/ 1221145 h 2158534"/>
                  <a:gd name="connsiteX63" fmla="*/ 1535504 w 1876620"/>
                  <a:gd name="connsiteY63" fmla="*/ 1196556 h 2158534"/>
                  <a:gd name="connsiteX64" fmla="*/ 1496619 w 1876620"/>
                  <a:gd name="connsiteY64" fmla="*/ 1240981 h 2158534"/>
                  <a:gd name="connsiteX65" fmla="*/ 1494361 w 1876620"/>
                  <a:gd name="connsiteY65" fmla="*/ 1252269 h 2158534"/>
                  <a:gd name="connsiteX66" fmla="*/ 1496605 w 1876620"/>
                  <a:gd name="connsiteY66" fmla="*/ 1240980 h 2158534"/>
                  <a:gd name="connsiteX67" fmla="*/ 1535504 w 1876620"/>
                  <a:gd name="connsiteY67" fmla="*/ 1196556 h 2158534"/>
                  <a:gd name="connsiteX68" fmla="*/ 47245 w 1876620"/>
                  <a:gd name="connsiteY68" fmla="*/ 1126469 h 2158534"/>
                  <a:gd name="connsiteX69" fmla="*/ 58551 w 1876620"/>
                  <a:gd name="connsiteY69" fmla="*/ 1182624 h 2158534"/>
                  <a:gd name="connsiteX70" fmla="*/ 70524 w 1876620"/>
                  <a:gd name="connsiteY70" fmla="*/ 1205449 h 2158534"/>
                  <a:gd name="connsiteX71" fmla="*/ 58462 w 1876620"/>
                  <a:gd name="connsiteY71" fmla="*/ 1182538 h 2158534"/>
                  <a:gd name="connsiteX72" fmla="*/ 47245 w 1876620"/>
                  <a:gd name="connsiteY72" fmla="*/ 1126469 h 2158534"/>
                  <a:gd name="connsiteX73" fmla="*/ 46728 w 1876620"/>
                  <a:gd name="connsiteY73" fmla="*/ 1123904 h 2158534"/>
                  <a:gd name="connsiteX74" fmla="*/ 46767 w 1876620"/>
                  <a:gd name="connsiteY74" fmla="*/ 1124096 h 2158534"/>
                  <a:gd name="connsiteX75" fmla="*/ 0 w 1876620"/>
                  <a:gd name="connsiteY75" fmla="*/ 1129940 h 2158534"/>
                  <a:gd name="connsiteX76" fmla="*/ 0 w 1876620"/>
                  <a:gd name="connsiteY76" fmla="*/ 1129722 h 2158534"/>
                  <a:gd name="connsiteX77" fmla="*/ 46728 w 1876620"/>
                  <a:gd name="connsiteY77" fmla="*/ 1123904 h 2158534"/>
                  <a:gd name="connsiteX78" fmla="*/ 29250 w 1876620"/>
                  <a:gd name="connsiteY78" fmla="*/ 989652 h 2158534"/>
                  <a:gd name="connsiteX79" fmla="*/ 16836 w 1876620"/>
                  <a:gd name="connsiteY79" fmla="*/ 1034285 h 2158534"/>
                  <a:gd name="connsiteX80" fmla="*/ 29231 w 1876620"/>
                  <a:gd name="connsiteY80" fmla="*/ 989677 h 2158534"/>
                  <a:gd name="connsiteX81" fmla="*/ 29250 w 1876620"/>
                  <a:gd name="connsiteY81" fmla="*/ 989652 h 2158534"/>
                  <a:gd name="connsiteX82" fmla="*/ 1650158 w 1876620"/>
                  <a:gd name="connsiteY82" fmla="*/ 900472 h 2158534"/>
                  <a:gd name="connsiteX83" fmla="*/ 1654466 w 1876620"/>
                  <a:gd name="connsiteY83" fmla="*/ 977988 h 2158534"/>
                  <a:gd name="connsiteX84" fmla="*/ 1619389 w 1876620"/>
                  <a:gd name="connsiteY84" fmla="*/ 1100718 h 2158534"/>
                  <a:gd name="connsiteX85" fmla="*/ 1619352 w 1876620"/>
                  <a:gd name="connsiteY85" fmla="*/ 1100760 h 2158534"/>
                  <a:gd name="connsiteX86" fmla="*/ 1654428 w 1876620"/>
                  <a:gd name="connsiteY86" fmla="*/ 977742 h 2158534"/>
                  <a:gd name="connsiteX87" fmla="*/ 1650158 w 1876620"/>
                  <a:gd name="connsiteY87" fmla="*/ 900472 h 2158534"/>
                  <a:gd name="connsiteX88" fmla="*/ 193630 w 1876620"/>
                  <a:gd name="connsiteY88" fmla="*/ 775007 h 2158534"/>
                  <a:gd name="connsiteX89" fmla="*/ 122731 w 1876620"/>
                  <a:gd name="connsiteY89" fmla="*/ 785404 h 2158534"/>
                  <a:gd name="connsiteX90" fmla="*/ 106904 w 1876620"/>
                  <a:gd name="connsiteY90" fmla="*/ 837996 h 2158534"/>
                  <a:gd name="connsiteX91" fmla="*/ 122770 w 1876620"/>
                  <a:gd name="connsiteY91" fmla="*/ 785127 h 2158534"/>
                  <a:gd name="connsiteX92" fmla="*/ 193630 w 1876620"/>
                  <a:gd name="connsiteY92" fmla="*/ 775007 h 2158534"/>
                  <a:gd name="connsiteX93" fmla="*/ 1680264 w 1876620"/>
                  <a:gd name="connsiteY93" fmla="*/ 746254 h 2158534"/>
                  <a:gd name="connsiteX94" fmla="*/ 1648627 w 1876620"/>
                  <a:gd name="connsiteY94" fmla="*/ 872763 h 2158534"/>
                  <a:gd name="connsiteX95" fmla="*/ 1648611 w 1876620"/>
                  <a:gd name="connsiteY95" fmla="*/ 872483 h 2158534"/>
                  <a:gd name="connsiteX96" fmla="*/ 1680264 w 1876620"/>
                  <a:gd name="connsiteY96" fmla="*/ 746254 h 2158534"/>
                  <a:gd name="connsiteX97" fmla="*/ 1876578 w 1876620"/>
                  <a:gd name="connsiteY97" fmla="*/ 498723 h 2158534"/>
                  <a:gd name="connsiteX98" fmla="*/ 1876620 w 1876620"/>
                  <a:gd name="connsiteY98" fmla="*/ 498757 h 2158534"/>
                  <a:gd name="connsiteX99" fmla="*/ 1871955 w 1876620"/>
                  <a:gd name="connsiteY99" fmla="*/ 519744 h 2158534"/>
                  <a:gd name="connsiteX100" fmla="*/ 1876578 w 1876620"/>
                  <a:gd name="connsiteY100" fmla="*/ 498723 h 2158534"/>
                  <a:gd name="connsiteX101" fmla="*/ 356558 w 1876620"/>
                  <a:gd name="connsiteY101" fmla="*/ 259144 h 2158534"/>
                  <a:gd name="connsiteX102" fmla="*/ 356558 w 1876620"/>
                  <a:gd name="connsiteY102" fmla="*/ 259291 h 2158534"/>
                  <a:gd name="connsiteX103" fmla="*/ 245539 w 1876620"/>
                  <a:gd name="connsiteY103" fmla="*/ 265286 h 2158534"/>
                  <a:gd name="connsiteX104" fmla="*/ 245539 w 1876620"/>
                  <a:gd name="connsiteY104" fmla="*/ 264985 h 2158534"/>
                  <a:gd name="connsiteX105" fmla="*/ 356558 w 1876620"/>
                  <a:gd name="connsiteY105" fmla="*/ 259144 h 2158534"/>
                  <a:gd name="connsiteX106" fmla="*/ 1736258 w 1876620"/>
                  <a:gd name="connsiteY106" fmla="*/ 136348 h 2158534"/>
                  <a:gd name="connsiteX107" fmla="*/ 1736312 w 1876620"/>
                  <a:gd name="connsiteY107" fmla="*/ 136411 h 2158534"/>
                  <a:gd name="connsiteX108" fmla="*/ 1745273 w 1876620"/>
                  <a:gd name="connsiteY108" fmla="*/ 270781 h 2158534"/>
                  <a:gd name="connsiteX109" fmla="*/ 1736258 w 1876620"/>
                  <a:gd name="connsiteY109" fmla="*/ 136348 h 2158534"/>
                  <a:gd name="connsiteX110" fmla="*/ 1305806 w 1876620"/>
                  <a:gd name="connsiteY110" fmla="*/ 47981 h 2158534"/>
                  <a:gd name="connsiteX111" fmla="*/ 1321234 w 1876620"/>
                  <a:gd name="connsiteY111" fmla="*/ 54591 h 2158534"/>
                  <a:gd name="connsiteX112" fmla="*/ 1321141 w 1876620"/>
                  <a:gd name="connsiteY112" fmla="*/ 54591 h 2158534"/>
                  <a:gd name="connsiteX113" fmla="*/ 1305806 w 1876620"/>
                  <a:gd name="connsiteY113" fmla="*/ 47981 h 2158534"/>
                  <a:gd name="connsiteX114" fmla="*/ 1695341 w 1876620"/>
                  <a:gd name="connsiteY114" fmla="*/ 31168 h 2158534"/>
                  <a:gd name="connsiteX115" fmla="*/ 1695389 w 1876620"/>
                  <a:gd name="connsiteY115" fmla="*/ 31214 h 2158534"/>
                  <a:gd name="connsiteX116" fmla="*/ 1701235 w 1876620"/>
                  <a:gd name="connsiteY116" fmla="*/ 95501 h 2158534"/>
                  <a:gd name="connsiteX117" fmla="*/ 1725275 w 1876620"/>
                  <a:gd name="connsiteY117" fmla="*/ 123539 h 2158534"/>
                  <a:gd name="connsiteX118" fmla="*/ 1701156 w 1876620"/>
                  <a:gd name="connsiteY118" fmla="*/ 95676 h 2158534"/>
                  <a:gd name="connsiteX119" fmla="*/ 1695341 w 1876620"/>
                  <a:gd name="connsiteY119" fmla="*/ 31168 h 2158534"/>
                  <a:gd name="connsiteX120" fmla="*/ 1085032 w 1876620"/>
                  <a:gd name="connsiteY120" fmla="*/ 24235 h 2158534"/>
                  <a:gd name="connsiteX121" fmla="*/ 1081577 w 1876620"/>
                  <a:gd name="connsiteY121" fmla="*/ 31142 h 2158534"/>
                  <a:gd name="connsiteX122" fmla="*/ 1081496 w 1876620"/>
                  <a:gd name="connsiteY122" fmla="*/ 31139 h 2158534"/>
                  <a:gd name="connsiteX123" fmla="*/ 1085032 w 1876620"/>
                  <a:gd name="connsiteY123" fmla="*/ 24235 h 2158534"/>
                  <a:gd name="connsiteX124" fmla="*/ 1075695 w 1876620"/>
                  <a:gd name="connsiteY124" fmla="*/ 7837 h 2158534"/>
                  <a:gd name="connsiteX125" fmla="*/ 1093234 w 1876620"/>
                  <a:gd name="connsiteY125" fmla="*/ 7837 h 2158534"/>
                  <a:gd name="connsiteX126" fmla="*/ 1093126 w 1876620"/>
                  <a:gd name="connsiteY126" fmla="*/ 8051 h 2158534"/>
                  <a:gd name="connsiteX127" fmla="*/ 1075679 w 1876620"/>
                  <a:gd name="connsiteY127" fmla="*/ 8051 h 2158534"/>
                  <a:gd name="connsiteX128" fmla="*/ 1064044 w 1876620"/>
                  <a:gd name="connsiteY128" fmla="*/ 31139 h 2158534"/>
                  <a:gd name="connsiteX129" fmla="*/ 1064040 w 1876620"/>
                  <a:gd name="connsiteY129" fmla="*/ 31139 h 2158534"/>
                  <a:gd name="connsiteX130" fmla="*/ 1075695 w 1876620"/>
                  <a:gd name="connsiteY130" fmla="*/ 7837 h 2158534"/>
                  <a:gd name="connsiteX131" fmla="*/ 1417518 w 1876620"/>
                  <a:gd name="connsiteY131" fmla="*/ 0 h 2158534"/>
                  <a:gd name="connsiteX132" fmla="*/ 1391326 w 1876620"/>
                  <a:gd name="connsiteY132" fmla="*/ 8051 h 2158534"/>
                  <a:gd name="connsiteX133" fmla="*/ 1368056 w 1876620"/>
                  <a:gd name="connsiteY133" fmla="*/ 54591 h 2158534"/>
                  <a:gd name="connsiteX134" fmla="*/ 1391388 w 1876620"/>
                  <a:gd name="connsiteY134" fmla="*/ 7837 h 2158534"/>
                  <a:gd name="connsiteX135" fmla="*/ 1417518 w 1876620"/>
                  <a:gd name="connsiteY135" fmla="*/ 0 h 2158534"/>
                  <a:gd name="connsiteX0" fmla="*/ 187078 w 1876620"/>
                  <a:gd name="connsiteY0" fmla="*/ 1428022 h 2158534"/>
                  <a:gd name="connsiteX1" fmla="*/ 187099 w 1876620"/>
                  <a:gd name="connsiteY1" fmla="*/ 1428046 h 2158534"/>
                  <a:gd name="connsiteX2" fmla="*/ 187099 w 1876620"/>
                  <a:gd name="connsiteY2" fmla="*/ 1562392 h 2158534"/>
                  <a:gd name="connsiteX3" fmla="*/ 257285 w 1876620"/>
                  <a:gd name="connsiteY3" fmla="*/ 1591479 h 2158534"/>
                  <a:gd name="connsiteX4" fmla="*/ 266370 w 1876620"/>
                  <a:gd name="connsiteY4" fmla="*/ 1614477 h 2158534"/>
                  <a:gd name="connsiteX5" fmla="*/ 257232 w 1876620"/>
                  <a:gd name="connsiteY5" fmla="*/ 1591638 h 2158534"/>
                  <a:gd name="connsiteX6" fmla="*/ 187078 w 1876620"/>
                  <a:gd name="connsiteY6" fmla="*/ 1562417 h 2158534"/>
                  <a:gd name="connsiteX7" fmla="*/ 187078 w 1876620"/>
                  <a:gd name="connsiteY7" fmla="*/ 1428022 h 2158534"/>
                  <a:gd name="connsiteX8" fmla="*/ 116822 w 1876620"/>
                  <a:gd name="connsiteY8" fmla="*/ 1293707 h 2158534"/>
                  <a:gd name="connsiteX9" fmla="*/ 116914 w 1876620"/>
                  <a:gd name="connsiteY9" fmla="*/ 1293882 h 2158534"/>
                  <a:gd name="connsiteX10" fmla="*/ 93566 w 1876620"/>
                  <a:gd name="connsiteY10" fmla="*/ 1322832 h 2158534"/>
                  <a:gd name="connsiteX11" fmla="*/ 93539 w 1876620"/>
                  <a:gd name="connsiteY11" fmla="*/ 1322801 h 2158534"/>
                  <a:gd name="connsiteX12" fmla="*/ 116822 w 1876620"/>
                  <a:gd name="connsiteY12" fmla="*/ 1293707 h 2158534"/>
                  <a:gd name="connsiteX13" fmla="*/ 1223334 w 1876620"/>
                  <a:gd name="connsiteY13" fmla="*/ 1221145 h 2158534"/>
                  <a:gd name="connsiteX14" fmla="*/ 1263341 w 1876620"/>
                  <a:gd name="connsiteY14" fmla="*/ 1221528 h 2158534"/>
                  <a:gd name="connsiteX15" fmla="*/ 1259025 w 1876620"/>
                  <a:gd name="connsiteY15" fmla="*/ 1422229 h 2158534"/>
                  <a:gd name="connsiteX16" fmla="*/ 1321891 w 1876620"/>
                  <a:gd name="connsiteY16" fmla="*/ 1428046 h 2158534"/>
                  <a:gd name="connsiteX17" fmla="*/ 1336154 w 1876620"/>
                  <a:gd name="connsiteY17" fmla="*/ 1523306 h 2158534"/>
                  <a:gd name="connsiteX18" fmla="*/ 1390200 w 1876620"/>
                  <a:gd name="connsiteY18" fmla="*/ 1515489 h 2158534"/>
                  <a:gd name="connsiteX19" fmla="*/ 1402172 w 1876620"/>
                  <a:gd name="connsiteY19" fmla="*/ 1392140 h 2158534"/>
                  <a:gd name="connsiteX20" fmla="*/ 1385542 w 1876620"/>
                  <a:gd name="connsiteY20" fmla="*/ 1591638 h 2158534"/>
                  <a:gd name="connsiteX21" fmla="*/ 1350465 w 1876620"/>
                  <a:gd name="connsiteY21" fmla="*/ 1620860 h 2158534"/>
                  <a:gd name="connsiteX22" fmla="*/ 1286157 w 1876620"/>
                  <a:gd name="connsiteY22" fmla="*/ 1620860 h 2158534"/>
                  <a:gd name="connsiteX23" fmla="*/ 1268619 w 1876620"/>
                  <a:gd name="connsiteY23" fmla="*/ 1679303 h 2158534"/>
                  <a:gd name="connsiteX24" fmla="*/ 1356311 w 1876620"/>
                  <a:gd name="connsiteY24" fmla="*/ 1714368 h 2158534"/>
                  <a:gd name="connsiteX25" fmla="*/ 1391388 w 1876620"/>
                  <a:gd name="connsiteY25" fmla="*/ 1772811 h 2158534"/>
                  <a:gd name="connsiteX26" fmla="*/ 1461542 w 1876620"/>
                  <a:gd name="connsiteY26" fmla="*/ 1813721 h 2158534"/>
                  <a:gd name="connsiteX27" fmla="*/ 1508312 w 1876620"/>
                  <a:gd name="connsiteY27" fmla="*/ 1936451 h 2158534"/>
                  <a:gd name="connsiteX28" fmla="*/ 1590158 w 1876620"/>
                  <a:gd name="connsiteY28" fmla="*/ 1965673 h 2158534"/>
                  <a:gd name="connsiteX29" fmla="*/ 1590158 w 1876620"/>
                  <a:gd name="connsiteY29" fmla="*/ 2053337 h 2158534"/>
                  <a:gd name="connsiteX30" fmla="*/ 1426465 w 1876620"/>
                  <a:gd name="connsiteY30" fmla="*/ 2053337 h 2158534"/>
                  <a:gd name="connsiteX31" fmla="*/ 1368004 w 1876620"/>
                  <a:gd name="connsiteY31" fmla="*/ 2111780 h 2158534"/>
                  <a:gd name="connsiteX32" fmla="*/ 1309542 w 1876620"/>
                  <a:gd name="connsiteY32" fmla="*/ 2141001 h 2158534"/>
                  <a:gd name="connsiteX33" fmla="*/ 1023080 w 1876620"/>
                  <a:gd name="connsiteY33" fmla="*/ 2158534 h 2158534"/>
                  <a:gd name="connsiteX34" fmla="*/ 888618 w 1876620"/>
                  <a:gd name="connsiteY34" fmla="*/ 2047493 h 2158534"/>
                  <a:gd name="connsiteX35" fmla="*/ 853541 w 1876620"/>
                  <a:gd name="connsiteY35" fmla="*/ 2070870 h 2158534"/>
                  <a:gd name="connsiteX36" fmla="*/ 783387 w 1876620"/>
                  <a:gd name="connsiteY36" fmla="*/ 2059181 h 2158534"/>
                  <a:gd name="connsiteX37" fmla="*/ 754156 w 1876620"/>
                  <a:gd name="connsiteY37" fmla="*/ 2082558 h 2158534"/>
                  <a:gd name="connsiteX38" fmla="*/ 701540 w 1876620"/>
                  <a:gd name="connsiteY38" fmla="*/ 2059181 h 2158534"/>
                  <a:gd name="connsiteX39" fmla="*/ 643079 w 1876620"/>
                  <a:gd name="connsiteY39" fmla="*/ 1989050 h 2158534"/>
                  <a:gd name="connsiteX40" fmla="*/ 619694 w 1876620"/>
                  <a:gd name="connsiteY40" fmla="*/ 1930607 h 2158534"/>
                  <a:gd name="connsiteX41" fmla="*/ 543694 w 1876620"/>
                  <a:gd name="connsiteY41" fmla="*/ 1878008 h 2158534"/>
                  <a:gd name="connsiteX42" fmla="*/ 502771 w 1876620"/>
                  <a:gd name="connsiteY42" fmla="*/ 1790344 h 2158534"/>
                  <a:gd name="connsiteX43" fmla="*/ 385847 w 1876620"/>
                  <a:gd name="connsiteY43" fmla="*/ 1714368 h 2158534"/>
                  <a:gd name="connsiteX44" fmla="*/ 374155 w 1876620"/>
                  <a:gd name="connsiteY44" fmla="*/ 1655925 h 2158534"/>
                  <a:gd name="connsiteX45" fmla="*/ 307053 w 1876620"/>
                  <a:gd name="connsiteY45" fmla="*/ 1633565 h 2158534"/>
                  <a:gd name="connsiteX46" fmla="*/ 328596 w 1876620"/>
                  <a:gd name="connsiteY46" fmla="*/ 1569119 h 2158534"/>
                  <a:gd name="connsiteX47" fmla="*/ 393152 w 1876620"/>
                  <a:gd name="connsiteY47" fmla="*/ 1454406 h 2158534"/>
                  <a:gd name="connsiteX48" fmla="*/ 490361 w 1876620"/>
                  <a:gd name="connsiteY48" fmla="*/ 1468586 h 2158534"/>
                  <a:gd name="connsiteX49" fmla="*/ 526955 w 1876620"/>
                  <a:gd name="connsiteY49" fmla="*/ 1526033 h 2158534"/>
                  <a:gd name="connsiteX50" fmla="*/ 695851 w 1876620"/>
                  <a:gd name="connsiteY50" fmla="*/ 1504036 h 2158534"/>
                  <a:gd name="connsiteX51" fmla="*/ 709738 w 1876620"/>
                  <a:gd name="connsiteY51" fmla="*/ 1543849 h 2158534"/>
                  <a:gd name="connsiteX52" fmla="*/ 780111 w 1876620"/>
                  <a:gd name="connsiteY52" fmla="*/ 1540032 h 2158534"/>
                  <a:gd name="connsiteX53" fmla="*/ 830405 w 1876620"/>
                  <a:gd name="connsiteY53" fmla="*/ 1494401 h 2158534"/>
                  <a:gd name="connsiteX54" fmla="*/ 883325 w 1876620"/>
                  <a:gd name="connsiteY54" fmla="*/ 1492401 h 2158534"/>
                  <a:gd name="connsiteX55" fmla="*/ 882012 w 1876620"/>
                  <a:gd name="connsiteY55" fmla="*/ 1458770 h 2158534"/>
                  <a:gd name="connsiteX56" fmla="*/ 933806 w 1876620"/>
                  <a:gd name="connsiteY56" fmla="*/ 1438045 h 2158534"/>
                  <a:gd name="connsiteX57" fmla="*/ 1044527 w 1876620"/>
                  <a:gd name="connsiteY57" fmla="*/ 1510763 h 2158534"/>
                  <a:gd name="connsiteX58" fmla="*/ 1166695 w 1876620"/>
                  <a:gd name="connsiteY58" fmla="*/ 1369145 h 2158534"/>
                  <a:gd name="connsiteX59" fmla="*/ 1172512 w 1876620"/>
                  <a:gd name="connsiteY59" fmla="*/ 1274612 h 2158534"/>
                  <a:gd name="connsiteX60" fmla="*/ 1211546 w 1876620"/>
                  <a:gd name="connsiteY60" fmla="*/ 1265886 h 2158534"/>
                  <a:gd name="connsiteX61" fmla="*/ 1219803 w 1876620"/>
                  <a:gd name="connsiteY61" fmla="*/ 1227527 h 2158534"/>
                  <a:gd name="connsiteX62" fmla="*/ 1223334 w 1876620"/>
                  <a:gd name="connsiteY62" fmla="*/ 1221145 h 2158534"/>
                  <a:gd name="connsiteX63" fmla="*/ 1535504 w 1876620"/>
                  <a:gd name="connsiteY63" fmla="*/ 1196556 h 2158534"/>
                  <a:gd name="connsiteX64" fmla="*/ 1496619 w 1876620"/>
                  <a:gd name="connsiteY64" fmla="*/ 1240981 h 2158534"/>
                  <a:gd name="connsiteX65" fmla="*/ 1494361 w 1876620"/>
                  <a:gd name="connsiteY65" fmla="*/ 1252269 h 2158534"/>
                  <a:gd name="connsiteX66" fmla="*/ 1496605 w 1876620"/>
                  <a:gd name="connsiteY66" fmla="*/ 1240980 h 2158534"/>
                  <a:gd name="connsiteX67" fmla="*/ 1535504 w 1876620"/>
                  <a:gd name="connsiteY67" fmla="*/ 1196556 h 2158534"/>
                  <a:gd name="connsiteX68" fmla="*/ 47245 w 1876620"/>
                  <a:gd name="connsiteY68" fmla="*/ 1126469 h 2158534"/>
                  <a:gd name="connsiteX69" fmla="*/ 58551 w 1876620"/>
                  <a:gd name="connsiteY69" fmla="*/ 1182624 h 2158534"/>
                  <a:gd name="connsiteX70" fmla="*/ 70524 w 1876620"/>
                  <a:gd name="connsiteY70" fmla="*/ 1205449 h 2158534"/>
                  <a:gd name="connsiteX71" fmla="*/ 58462 w 1876620"/>
                  <a:gd name="connsiteY71" fmla="*/ 1182538 h 2158534"/>
                  <a:gd name="connsiteX72" fmla="*/ 47245 w 1876620"/>
                  <a:gd name="connsiteY72" fmla="*/ 1126469 h 2158534"/>
                  <a:gd name="connsiteX73" fmla="*/ 46728 w 1876620"/>
                  <a:gd name="connsiteY73" fmla="*/ 1123904 h 2158534"/>
                  <a:gd name="connsiteX74" fmla="*/ 46767 w 1876620"/>
                  <a:gd name="connsiteY74" fmla="*/ 1124096 h 2158534"/>
                  <a:gd name="connsiteX75" fmla="*/ 0 w 1876620"/>
                  <a:gd name="connsiteY75" fmla="*/ 1129940 h 2158534"/>
                  <a:gd name="connsiteX76" fmla="*/ 0 w 1876620"/>
                  <a:gd name="connsiteY76" fmla="*/ 1129722 h 2158534"/>
                  <a:gd name="connsiteX77" fmla="*/ 46728 w 1876620"/>
                  <a:gd name="connsiteY77" fmla="*/ 1123904 h 2158534"/>
                  <a:gd name="connsiteX78" fmla="*/ 29250 w 1876620"/>
                  <a:gd name="connsiteY78" fmla="*/ 989652 h 2158534"/>
                  <a:gd name="connsiteX79" fmla="*/ 16836 w 1876620"/>
                  <a:gd name="connsiteY79" fmla="*/ 1034285 h 2158534"/>
                  <a:gd name="connsiteX80" fmla="*/ 29231 w 1876620"/>
                  <a:gd name="connsiteY80" fmla="*/ 989677 h 2158534"/>
                  <a:gd name="connsiteX81" fmla="*/ 29250 w 1876620"/>
                  <a:gd name="connsiteY81" fmla="*/ 989652 h 2158534"/>
                  <a:gd name="connsiteX82" fmla="*/ 1650158 w 1876620"/>
                  <a:gd name="connsiteY82" fmla="*/ 900472 h 2158534"/>
                  <a:gd name="connsiteX83" fmla="*/ 1654466 w 1876620"/>
                  <a:gd name="connsiteY83" fmla="*/ 977988 h 2158534"/>
                  <a:gd name="connsiteX84" fmla="*/ 1619389 w 1876620"/>
                  <a:gd name="connsiteY84" fmla="*/ 1100718 h 2158534"/>
                  <a:gd name="connsiteX85" fmla="*/ 1619352 w 1876620"/>
                  <a:gd name="connsiteY85" fmla="*/ 1100760 h 2158534"/>
                  <a:gd name="connsiteX86" fmla="*/ 1654428 w 1876620"/>
                  <a:gd name="connsiteY86" fmla="*/ 977742 h 2158534"/>
                  <a:gd name="connsiteX87" fmla="*/ 1650158 w 1876620"/>
                  <a:gd name="connsiteY87" fmla="*/ 900472 h 2158534"/>
                  <a:gd name="connsiteX88" fmla="*/ 193630 w 1876620"/>
                  <a:gd name="connsiteY88" fmla="*/ 775007 h 2158534"/>
                  <a:gd name="connsiteX89" fmla="*/ 122731 w 1876620"/>
                  <a:gd name="connsiteY89" fmla="*/ 785404 h 2158534"/>
                  <a:gd name="connsiteX90" fmla="*/ 106904 w 1876620"/>
                  <a:gd name="connsiteY90" fmla="*/ 837996 h 2158534"/>
                  <a:gd name="connsiteX91" fmla="*/ 122770 w 1876620"/>
                  <a:gd name="connsiteY91" fmla="*/ 785127 h 2158534"/>
                  <a:gd name="connsiteX92" fmla="*/ 193630 w 1876620"/>
                  <a:gd name="connsiteY92" fmla="*/ 775007 h 2158534"/>
                  <a:gd name="connsiteX93" fmla="*/ 1680264 w 1876620"/>
                  <a:gd name="connsiteY93" fmla="*/ 746254 h 2158534"/>
                  <a:gd name="connsiteX94" fmla="*/ 1648627 w 1876620"/>
                  <a:gd name="connsiteY94" fmla="*/ 872763 h 2158534"/>
                  <a:gd name="connsiteX95" fmla="*/ 1648611 w 1876620"/>
                  <a:gd name="connsiteY95" fmla="*/ 872483 h 2158534"/>
                  <a:gd name="connsiteX96" fmla="*/ 1680264 w 1876620"/>
                  <a:gd name="connsiteY96" fmla="*/ 746254 h 2158534"/>
                  <a:gd name="connsiteX97" fmla="*/ 1876578 w 1876620"/>
                  <a:gd name="connsiteY97" fmla="*/ 498723 h 2158534"/>
                  <a:gd name="connsiteX98" fmla="*/ 1876620 w 1876620"/>
                  <a:gd name="connsiteY98" fmla="*/ 498757 h 2158534"/>
                  <a:gd name="connsiteX99" fmla="*/ 1871955 w 1876620"/>
                  <a:gd name="connsiteY99" fmla="*/ 519744 h 2158534"/>
                  <a:gd name="connsiteX100" fmla="*/ 1876578 w 1876620"/>
                  <a:gd name="connsiteY100" fmla="*/ 498723 h 2158534"/>
                  <a:gd name="connsiteX101" fmla="*/ 356558 w 1876620"/>
                  <a:gd name="connsiteY101" fmla="*/ 259144 h 2158534"/>
                  <a:gd name="connsiteX102" fmla="*/ 356558 w 1876620"/>
                  <a:gd name="connsiteY102" fmla="*/ 259291 h 2158534"/>
                  <a:gd name="connsiteX103" fmla="*/ 245539 w 1876620"/>
                  <a:gd name="connsiteY103" fmla="*/ 265286 h 2158534"/>
                  <a:gd name="connsiteX104" fmla="*/ 245539 w 1876620"/>
                  <a:gd name="connsiteY104" fmla="*/ 264985 h 2158534"/>
                  <a:gd name="connsiteX105" fmla="*/ 356558 w 1876620"/>
                  <a:gd name="connsiteY105" fmla="*/ 259144 h 2158534"/>
                  <a:gd name="connsiteX106" fmla="*/ 1736258 w 1876620"/>
                  <a:gd name="connsiteY106" fmla="*/ 136348 h 2158534"/>
                  <a:gd name="connsiteX107" fmla="*/ 1736312 w 1876620"/>
                  <a:gd name="connsiteY107" fmla="*/ 136411 h 2158534"/>
                  <a:gd name="connsiteX108" fmla="*/ 1745273 w 1876620"/>
                  <a:gd name="connsiteY108" fmla="*/ 270781 h 2158534"/>
                  <a:gd name="connsiteX109" fmla="*/ 1736258 w 1876620"/>
                  <a:gd name="connsiteY109" fmla="*/ 136348 h 2158534"/>
                  <a:gd name="connsiteX110" fmla="*/ 1305806 w 1876620"/>
                  <a:gd name="connsiteY110" fmla="*/ 47981 h 2158534"/>
                  <a:gd name="connsiteX111" fmla="*/ 1321234 w 1876620"/>
                  <a:gd name="connsiteY111" fmla="*/ 54591 h 2158534"/>
                  <a:gd name="connsiteX112" fmla="*/ 1321141 w 1876620"/>
                  <a:gd name="connsiteY112" fmla="*/ 54591 h 2158534"/>
                  <a:gd name="connsiteX113" fmla="*/ 1305806 w 1876620"/>
                  <a:gd name="connsiteY113" fmla="*/ 47981 h 2158534"/>
                  <a:gd name="connsiteX114" fmla="*/ 1695341 w 1876620"/>
                  <a:gd name="connsiteY114" fmla="*/ 31168 h 2158534"/>
                  <a:gd name="connsiteX115" fmla="*/ 1695389 w 1876620"/>
                  <a:gd name="connsiteY115" fmla="*/ 31214 h 2158534"/>
                  <a:gd name="connsiteX116" fmla="*/ 1701235 w 1876620"/>
                  <a:gd name="connsiteY116" fmla="*/ 95501 h 2158534"/>
                  <a:gd name="connsiteX117" fmla="*/ 1725275 w 1876620"/>
                  <a:gd name="connsiteY117" fmla="*/ 123539 h 2158534"/>
                  <a:gd name="connsiteX118" fmla="*/ 1701156 w 1876620"/>
                  <a:gd name="connsiteY118" fmla="*/ 95676 h 2158534"/>
                  <a:gd name="connsiteX119" fmla="*/ 1695341 w 1876620"/>
                  <a:gd name="connsiteY119" fmla="*/ 31168 h 2158534"/>
                  <a:gd name="connsiteX120" fmla="*/ 1085032 w 1876620"/>
                  <a:gd name="connsiteY120" fmla="*/ 24235 h 2158534"/>
                  <a:gd name="connsiteX121" fmla="*/ 1081577 w 1876620"/>
                  <a:gd name="connsiteY121" fmla="*/ 31142 h 2158534"/>
                  <a:gd name="connsiteX122" fmla="*/ 1081496 w 1876620"/>
                  <a:gd name="connsiteY122" fmla="*/ 31139 h 2158534"/>
                  <a:gd name="connsiteX123" fmla="*/ 1085032 w 1876620"/>
                  <a:gd name="connsiteY123" fmla="*/ 24235 h 2158534"/>
                  <a:gd name="connsiteX124" fmla="*/ 1075695 w 1876620"/>
                  <a:gd name="connsiteY124" fmla="*/ 7837 h 2158534"/>
                  <a:gd name="connsiteX125" fmla="*/ 1093234 w 1876620"/>
                  <a:gd name="connsiteY125" fmla="*/ 7837 h 2158534"/>
                  <a:gd name="connsiteX126" fmla="*/ 1093126 w 1876620"/>
                  <a:gd name="connsiteY126" fmla="*/ 8051 h 2158534"/>
                  <a:gd name="connsiteX127" fmla="*/ 1075679 w 1876620"/>
                  <a:gd name="connsiteY127" fmla="*/ 8051 h 2158534"/>
                  <a:gd name="connsiteX128" fmla="*/ 1064044 w 1876620"/>
                  <a:gd name="connsiteY128" fmla="*/ 31139 h 2158534"/>
                  <a:gd name="connsiteX129" fmla="*/ 1064040 w 1876620"/>
                  <a:gd name="connsiteY129" fmla="*/ 31139 h 2158534"/>
                  <a:gd name="connsiteX130" fmla="*/ 1075695 w 1876620"/>
                  <a:gd name="connsiteY130" fmla="*/ 7837 h 2158534"/>
                  <a:gd name="connsiteX131" fmla="*/ 1417518 w 1876620"/>
                  <a:gd name="connsiteY131" fmla="*/ 0 h 2158534"/>
                  <a:gd name="connsiteX132" fmla="*/ 1391326 w 1876620"/>
                  <a:gd name="connsiteY132" fmla="*/ 8051 h 2158534"/>
                  <a:gd name="connsiteX133" fmla="*/ 1391388 w 1876620"/>
                  <a:gd name="connsiteY133" fmla="*/ 7837 h 2158534"/>
                  <a:gd name="connsiteX134" fmla="*/ 1417518 w 1876620"/>
                  <a:gd name="connsiteY134" fmla="*/ 0 h 2158534"/>
                  <a:gd name="connsiteX0" fmla="*/ 187078 w 1876620"/>
                  <a:gd name="connsiteY0" fmla="*/ 1428022 h 2158534"/>
                  <a:gd name="connsiteX1" fmla="*/ 187099 w 1876620"/>
                  <a:gd name="connsiteY1" fmla="*/ 1428046 h 2158534"/>
                  <a:gd name="connsiteX2" fmla="*/ 187099 w 1876620"/>
                  <a:gd name="connsiteY2" fmla="*/ 1562392 h 2158534"/>
                  <a:gd name="connsiteX3" fmla="*/ 257285 w 1876620"/>
                  <a:gd name="connsiteY3" fmla="*/ 1591479 h 2158534"/>
                  <a:gd name="connsiteX4" fmla="*/ 266370 w 1876620"/>
                  <a:gd name="connsiteY4" fmla="*/ 1614477 h 2158534"/>
                  <a:gd name="connsiteX5" fmla="*/ 257232 w 1876620"/>
                  <a:gd name="connsiteY5" fmla="*/ 1591638 h 2158534"/>
                  <a:gd name="connsiteX6" fmla="*/ 187078 w 1876620"/>
                  <a:gd name="connsiteY6" fmla="*/ 1562417 h 2158534"/>
                  <a:gd name="connsiteX7" fmla="*/ 187078 w 1876620"/>
                  <a:gd name="connsiteY7" fmla="*/ 1428022 h 2158534"/>
                  <a:gd name="connsiteX8" fmla="*/ 116822 w 1876620"/>
                  <a:gd name="connsiteY8" fmla="*/ 1293707 h 2158534"/>
                  <a:gd name="connsiteX9" fmla="*/ 116914 w 1876620"/>
                  <a:gd name="connsiteY9" fmla="*/ 1293882 h 2158534"/>
                  <a:gd name="connsiteX10" fmla="*/ 93566 w 1876620"/>
                  <a:gd name="connsiteY10" fmla="*/ 1322832 h 2158534"/>
                  <a:gd name="connsiteX11" fmla="*/ 93539 w 1876620"/>
                  <a:gd name="connsiteY11" fmla="*/ 1322801 h 2158534"/>
                  <a:gd name="connsiteX12" fmla="*/ 116822 w 1876620"/>
                  <a:gd name="connsiteY12" fmla="*/ 1293707 h 2158534"/>
                  <a:gd name="connsiteX13" fmla="*/ 1223334 w 1876620"/>
                  <a:gd name="connsiteY13" fmla="*/ 1221145 h 2158534"/>
                  <a:gd name="connsiteX14" fmla="*/ 1263341 w 1876620"/>
                  <a:gd name="connsiteY14" fmla="*/ 1221528 h 2158534"/>
                  <a:gd name="connsiteX15" fmla="*/ 1259025 w 1876620"/>
                  <a:gd name="connsiteY15" fmla="*/ 1422229 h 2158534"/>
                  <a:gd name="connsiteX16" fmla="*/ 1321891 w 1876620"/>
                  <a:gd name="connsiteY16" fmla="*/ 1428046 h 2158534"/>
                  <a:gd name="connsiteX17" fmla="*/ 1336154 w 1876620"/>
                  <a:gd name="connsiteY17" fmla="*/ 1523306 h 2158534"/>
                  <a:gd name="connsiteX18" fmla="*/ 1390200 w 1876620"/>
                  <a:gd name="connsiteY18" fmla="*/ 1515489 h 2158534"/>
                  <a:gd name="connsiteX19" fmla="*/ 1402172 w 1876620"/>
                  <a:gd name="connsiteY19" fmla="*/ 1392140 h 2158534"/>
                  <a:gd name="connsiteX20" fmla="*/ 1385542 w 1876620"/>
                  <a:gd name="connsiteY20" fmla="*/ 1591638 h 2158534"/>
                  <a:gd name="connsiteX21" fmla="*/ 1350465 w 1876620"/>
                  <a:gd name="connsiteY21" fmla="*/ 1620860 h 2158534"/>
                  <a:gd name="connsiteX22" fmla="*/ 1286157 w 1876620"/>
                  <a:gd name="connsiteY22" fmla="*/ 1620860 h 2158534"/>
                  <a:gd name="connsiteX23" fmla="*/ 1268619 w 1876620"/>
                  <a:gd name="connsiteY23" fmla="*/ 1679303 h 2158534"/>
                  <a:gd name="connsiteX24" fmla="*/ 1356311 w 1876620"/>
                  <a:gd name="connsiteY24" fmla="*/ 1714368 h 2158534"/>
                  <a:gd name="connsiteX25" fmla="*/ 1391388 w 1876620"/>
                  <a:gd name="connsiteY25" fmla="*/ 1772811 h 2158534"/>
                  <a:gd name="connsiteX26" fmla="*/ 1461542 w 1876620"/>
                  <a:gd name="connsiteY26" fmla="*/ 1813721 h 2158534"/>
                  <a:gd name="connsiteX27" fmla="*/ 1508312 w 1876620"/>
                  <a:gd name="connsiteY27" fmla="*/ 1936451 h 2158534"/>
                  <a:gd name="connsiteX28" fmla="*/ 1590158 w 1876620"/>
                  <a:gd name="connsiteY28" fmla="*/ 1965673 h 2158534"/>
                  <a:gd name="connsiteX29" fmla="*/ 1590158 w 1876620"/>
                  <a:gd name="connsiteY29" fmla="*/ 2053337 h 2158534"/>
                  <a:gd name="connsiteX30" fmla="*/ 1426465 w 1876620"/>
                  <a:gd name="connsiteY30" fmla="*/ 2053337 h 2158534"/>
                  <a:gd name="connsiteX31" fmla="*/ 1368004 w 1876620"/>
                  <a:gd name="connsiteY31" fmla="*/ 2111780 h 2158534"/>
                  <a:gd name="connsiteX32" fmla="*/ 1309542 w 1876620"/>
                  <a:gd name="connsiteY32" fmla="*/ 2141001 h 2158534"/>
                  <a:gd name="connsiteX33" fmla="*/ 1023080 w 1876620"/>
                  <a:gd name="connsiteY33" fmla="*/ 2158534 h 2158534"/>
                  <a:gd name="connsiteX34" fmla="*/ 888618 w 1876620"/>
                  <a:gd name="connsiteY34" fmla="*/ 2047493 h 2158534"/>
                  <a:gd name="connsiteX35" fmla="*/ 853541 w 1876620"/>
                  <a:gd name="connsiteY35" fmla="*/ 2070870 h 2158534"/>
                  <a:gd name="connsiteX36" fmla="*/ 783387 w 1876620"/>
                  <a:gd name="connsiteY36" fmla="*/ 2059181 h 2158534"/>
                  <a:gd name="connsiteX37" fmla="*/ 754156 w 1876620"/>
                  <a:gd name="connsiteY37" fmla="*/ 2082558 h 2158534"/>
                  <a:gd name="connsiteX38" fmla="*/ 701540 w 1876620"/>
                  <a:gd name="connsiteY38" fmla="*/ 2059181 h 2158534"/>
                  <a:gd name="connsiteX39" fmla="*/ 643079 w 1876620"/>
                  <a:gd name="connsiteY39" fmla="*/ 1989050 h 2158534"/>
                  <a:gd name="connsiteX40" fmla="*/ 619694 w 1876620"/>
                  <a:gd name="connsiteY40" fmla="*/ 1930607 h 2158534"/>
                  <a:gd name="connsiteX41" fmla="*/ 543694 w 1876620"/>
                  <a:gd name="connsiteY41" fmla="*/ 1878008 h 2158534"/>
                  <a:gd name="connsiteX42" fmla="*/ 502771 w 1876620"/>
                  <a:gd name="connsiteY42" fmla="*/ 1790344 h 2158534"/>
                  <a:gd name="connsiteX43" fmla="*/ 385847 w 1876620"/>
                  <a:gd name="connsiteY43" fmla="*/ 1714368 h 2158534"/>
                  <a:gd name="connsiteX44" fmla="*/ 374155 w 1876620"/>
                  <a:gd name="connsiteY44" fmla="*/ 1655925 h 2158534"/>
                  <a:gd name="connsiteX45" fmla="*/ 307053 w 1876620"/>
                  <a:gd name="connsiteY45" fmla="*/ 1633565 h 2158534"/>
                  <a:gd name="connsiteX46" fmla="*/ 328596 w 1876620"/>
                  <a:gd name="connsiteY46" fmla="*/ 1569119 h 2158534"/>
                  <a:gd name="connsiteX47" fmla="*/ 393152 w 1876620"/>
                  <a:gd name="connsiteY47" fmla="*/ 1454406 h 2158534"/>
                  <a:gd name="connsiteX48" fmla="*/ 490361 w 1876620"/>
                  <a:gd name="connsiteY48" fmla="*/ 1468586 h 2158534"/>
                  <a:gd name="connsiteX49" fmla="*/ 526955 w 1876620"/>
                  <a:gd name="connsiteY49" fmla="*/ 1526033 h 2158534"/>
                  <a:gd name="connsiteX50" fmla="*/ 695851 w 1876620"/>
                  <a:gd name="connsiteY50" fmla="*/ 1504036 h 2158534"/>
                  <a:gd name="connsiteX51" fmla="*/ 709738 w 1876620"/>
                  <a:gd name="connsiteY51" fmla="*/ 1543849 h 2158534"/>
                  <a:gd name="connsiteX52" fmla="*/ 780111 w 1876620"/>
                  <a:gd name="connsiteY52" fmla="*/ 1540032 h 2158534"/>
                  <a:gd name="connsiteX53" fmla="*/ 830405 w 1876620"/>
                  <a:gd name="connsiteY53" fmla="*/ 1494401 h 2158534"/>
                  <a:gd name="connsiteX54" fmla="*/ 883325 w 1876620"/>
                  <a:gd name="connsiteY54" fmla="*/ 1492401 h 2158534"/>
                  <a:gd name="connsiteX55" fmla="*/ 882012 w 1876620"/>
                  <a:gd name="connsiteY55" fmla="*/ 1458770 h 2158534"/>
                  <a:gd name="connsiteX56" fmla="*/ 933806 w 1876620"/>
                  <a:gd name="connsiteY56" fmla="*/ 1438045 h 2158534"/>
                  <a:gd name="connsiteX57" fmla="*/ 1044527 w 1876620"/>
                  <a:gd name="connsiteY57" fmla="*/ 1510763 h 2158534"/>
                  <a:gd name="connsiteX58" fmla="*/ 1166695 w 1876620"/>
                  <a:gd name="connsiteY58" fmla="*/ 1369145 h 2158534"/>
                  <a:gd name="connsiteX59" fmla="*/ 1172512 w 1876620"/>
                  <a:gd name="connsiteY59" fmla="*/ 1274612 h 2158534"/>
                  <a:gd name="connsiteX60" fmla="*/ 1211546 w 1876620"/>
                  <a:gd name="connsiteY60" fmla="*/ 1265886 h 2158534"/>
                  <a:gd name="connsiteX61" fmla="*/ 1219803 w 1876620"/>
                  <a:gd name="connsiteY61" fmla="*/ 1227527 h 2158534"/>
                  <a:gd name="connsiteX62" fmla="*/ 1223334 w 1876620"/>
                  <a:gd name="connsiteY62" fmla="*/ 1221145 h 2158534"/>
                  <a:gd name="connsiteX63" fmla="*/ 1535504 w 1876620"/>
                  <a:gd name="connsiteY63" fmla="*/ 1196556 h 2158534"/>
                  <a:gd name="connsiteX64" fmla="*/ 1496619 w 1876620"/>
                  <a:gd name="connsiteY64" fmla="*/ 1240981 h 2158534"/>
                  <a:gd name="connsiteX65" fmla="*/ 1494361 w 1876620"/>
                  <a:gd name="connsiteY65" fmla="*/ 1252269 h 2158534"/>
                  <a:gd name="connsiteX66" fmla="*/ 1496605 w 1876620"/>
                  <a:gd name="connsiteY66" fmla="*/ 1240980 h 2158534"/>
                  <a:gd name="connsiteX67" fmla="*/ 1535504 w 1876620"/>
                  <a:gd name="connsiteY67" fmla="*/ 1196556 h 2158534"/>
                  <a:gd name="connsiteX68" fmla="*/ 47245 w 1876620"/>
                  <a:gd name="connsiteY68" fmla="*/ 1126469 h 2158534"/>
                  <a:gd name="connsiteX69" fmla="*/ 58551 w 1876620"/>
                  <a:gd name="connsiteY69" fmla="*/ 1182624 h 2158534"/>
                  <a:gd name="connsiteX70" fmla="*/ 70524 w 1876620"/>
                  <a:gd name="connsiteY70" fmla="*/ 1205449 h 2158534"/>
                  <a:gd name="connsiteX71" fmla="*/ 58462 w 1876620"/>
                  <a:gd name="connsiteY71" fmla="*/ 1182538 h 2158534"/>
                  <a:gd name="connsiteX72" fmla="*/ 47245 w 1876620"/>
                  <a:gd name="connsiteY72" fmla="*/ 1126469 h 2158534"/>
                  <a:gd name="connsiteX73" fmla="*/ 46728 w 1876620"/>
                  <a:gd name="connsiteY73" fmla="*/ 1123904 h 2158534"/>
                  <a:gd name="connsiteX74" fmla="*/ 46767 w 1876620"/>
                  <a:gd name="connsiteY74" fmla="*/ 1124096 h 2158534"/>
                  <a:gd name="connsiteX75" fmla="*/ 0 w 1876620"/>
                  <a:gd name="connsiteY75" fmla="*/ 1129940 h 2158534"/>
                  <a:gd name="connsiteX76" fmla="*/ 0 w 1876620"/>
                  <a:gd name="connsiteY76" fmla="*/ 1129722 h 2158534"/>
                  <a:gd name="connsiteX77" fmla="*/ 46728 w 1876620"/>
                  <a:gd name="connsiteY77" fmla="*/ 1123904 h 2158534"/>
                  <a:gd name="connsiteX78" fmla="*/ 29250 w 1876620"/>
                  <a:gd name="connsiteY78" fmla="*/ 989652 h 2158534"/>
                  <a:gd name="connsiteX79" fmla="*/ 16836 w 1876620"/>
                  <a:gd name="connsiteY79" fmla="*/ 1034285 h 2158534"/>
                  <a:gd name="connsiteX80" fmla="*/ 29231 w 1876620"/>
                  <a:gd name="connsiteY80" fmla="*/ 989677 h 2158534"/>
                  <a:gd name="connsiteX81" fmla="*/ 29250 w 1876620"/>
                  <a:gd name="connsiteY81" fmla="*/ 989652 h 2158534"/>
                  <a:gd name="connsiteX82" fmla="*/ 1650158 w 1876620"/>
                  <a:gd name="connsiteY82" fmla="*/ 900472 h 2158534"/>
                  <a:gd name="connsiteX83" fmla="*/ 1654466 w 1876620"/>
                  <a:gd name="connsiteY83" fmla="*/ 977988 h 2158534"/>
                  <a:gd name="connsiteX84" fmla="*/ 1619389 w 1876620"/>
                  <a:gd name="connsiteY84" fmla="*/ 1100718 h 2158534"/>
                  <a:gd name="connsiteX85" fmla="*/ 1619352 w 1876620"/>
                  <a:gd name="connsiteY85" fmla="*/ 1100760 h 2158534"/>
                  <a:gd name="connsiteX86" fmla="*/ 1654428 w 1876620"/>
                  <a:gd name="connsiteY86" fmla="*/ 977742 h 2158534"/>
                  <a:gd name="connsiteX87" fmla="*/ 1650158 w 1876620"/>
                  <a:gd name="connsiteY87" fmla="*/ 900472 h 2158534"/>
                  <a:gd name="connsiteX88" fmla="*/ 193630 w 1876620"/>
                  <a:gd name="connsiteY88" fmla="*/ 775007 h 2158534"/>
                  <a:gd name="connsiteX89" fmla="*/ 122731 w 1876620"/>
                  <a:gd name="connsiteY89" fmla="*/ 785404 h 2158534"/>
                  <a:gd name="connsiteX90" fmla="*/ 106904 w 1876620"/>
                  <a:gd name="connsiteY90" fmla="*/ 837996 h 2158534"/>
                  <a:gd name="connsiteX91" fmla="*/ 122770 w 1876620"/>
                  <a:gd name="connsiteY91" fmla="*/ 785127 h 2158534"/>
                  <a:gd name="connsiteX92" fmla="*/ 193630 w 1876620"/>
                  <a:gd name="connsiteY92" fmla="*/ 775007 h 2158534"/>
                  <a:gd name="connsiteX93" fmla="*/ 1680264 w 1876620"/>
                  <a:gd name="connsiteY93" fmla="*/ 746254 h 2158534"/>
                  <a:gd name="connsiteX94" fmla="*/ 1648627 w 1876620"/>
                  <a:gd name="connsiteY94" fmla="*/ 872763 h 2158534"/>
                  <a:gd name="connsiteX95" fmla="*/ 1648611 w 1876620"/>
                  <a:gd name="connsiteY95" fmla="*/ 872483 h 2158534"/>
                  <a:gd name="connsiteX96" fmla="*/ 1680264 w 1876620"/>
                  <a:gd name="connsiteY96" fmla="*/ 746254 h 2158534"/>
                  <a:gd name="connsiteX97" fmla="*/ 1876578 w 1876620"/>
                  <a:gd name="connsiteY97" fmla="*/ 498723 h 2158534"/>
                  <a:gd name="connsiteX98" fmla="*/ 1876620 w 1876620"/>
                  <a:gd name="connsiteY98" fmla="*/ 498757 h 2158534"/>
                  <a:gd name="connsiteX99" fmla="*/ 1871955 w 1876620"/>
                  <a:gd name="connsiteY99" fmla="*/ 519744 h 2158534"/>
                  <a:gd name="connsiteX100" fmla="*/ 1876578 w 1876620"/>
                  <a:gd name="connsiteY100" fmla="*/ 498723 h 2158534"/>
                  <a:gd name="connsiteX101" fmla="*/ 356558 w 1876620"/>
                  <a:gd name="connsiteY101" fmla="*/ 259144 h 2158534"/>
                  <a:gd name="connsiteX102" fmla="*/ 356558 w 1876620"/>
                  <a:gd name="connsiteY102" fmla="*/ 259291 h 2158534"/>
                  <a:gd name="connsiteX103" fmla="*/ 245539 w 1876620"/>
                  <a:gd name="connsiteY103" fmla="*/ 265286 h 2158534"/>
                  <a:gd name="connsiteX104" fmla="*/ 245539 w 1876620"/>
                  <a:gd name="connsiteY104" fmla="*/ 264985 h 2158534"/>
                  <a:gd name="connsiteX105" fmla="*/ 356558 w 1876620"/>
                  <a:gd name="connsiteY105" fmla="*/ 259144 h 2158534"/>
                  <a:gd name="connsiteX106" fmla="*/ 1736258 w 1876620"/>
                  <a:gd name="connsiteY106" fmla="*/ 136348 h 2158534"/>
                  <a:gd name="connsiteX107" fmla="*/ 1736312 w 1876620"/>
                  <a:gd name="connsiteY107" fmla="*/ 136411 h 2158534"/>
                  <a:gd name="connsiteX108" fmla="*/ 1745273 w 1876620"/>
                  <a:gd name="connsiteY108" fmla="*/ 270781 h 2158534"/>
                  <a:gd name="connsiteX109" fmla="*/ 1736258 w 1876620"/>
                  <a:gd name="connsiteY109" fmla="*/ 136348 h 2158534"/>
                  <a:gd name="connsiteX110" fmla="*/ 1305806 w 1876620"/>
                  <a:gd name="connsiteY110" fmla="*/ 47981 h 2158534"/>
                  <a:gd name="connsiteX111" fmla="*/ 1321234 w 1876620"/>
                  <a:gd name="connsiteY111" fmla="*/ 54591 h 2158534"/>
                  <a:gd name="connsiteX112" fmla="*/ 1321141 w 1876620"/>
                  <a:gd name="connsiteY112" fmla="*/ 54591 h 2158534"/>
                  <a:gd name="connsiteX113" fmla="*/ 1305806 w 1876620"/>
                  <a:gd name="connsiteY113" fmla="*/ 47981 h 2158534"/>
                  <a:gd name="connsiteX114" fmla="*/ 1695341 w 1876620"/>
                  <a:gd name="connsiteY114" fmla="*/ 31168 h 2158534"/>
                  <a:gd name="connsiteX115" fmla="*/ 1695389 w 1876620"/>
                  <a:gd name="connsiteY115" fmla="*/ 31214 h 2158534"/>
                  <a:gd name="connsiteX116" fmla="*/ 1701235 w 1876620"/>
                  <a:gd name="connsiteY116" fmla="*/ 95501 h 2158534"/>
                  <a:gd name="connsiteX117" fmla="*/ 1725275 w 1876620"/>
                  <a:gd name="connsiteY117" fmla="*/ 123539 h 2158534"/>
                  <a:gd name="connsiteX118" fmla="*/ 1701156 w 1876620"/>
                  <a:gd name="connsiteY118" fmla="*/ 95676 h 2158534"/>
                  <a:gd name="connsiteX119" fmla="*/ 1695341 w 1876620"/>
                  <a:gd name="connsiteY119" fmla="*/ 31168 h 2158534"/>
                  <a:gd name="connsiteX120" fmla="*/ 1085032 w 1876620"/>
                  <a:gd name="connsiteY120" fmla="*/ 24235 h 2158534"/>
                  <a:gd name="connsiteX121" fmla="*/ 1081577 w 1876620"/>
                  <a:gd name="connsiteY121" fmla="*/ 31142 h 2158534"/>
                  <a:gd name="connsiteX122" fmla="*/ 1081496 w 1876620"/>
                  <a:gd name="connsiteY122" fmla="*/ 31139 h 2158534"/>
                  <a:gd name="connsiteX123" fmla="*/ 1085032 w 1876620"/>
                  <a:gd name="connsiteY123" fmla="*/ 24235 h 2158534"/>
                  <a:gd name="connsiteX124" fmla="*/ 1075695 w 1876620"/>
                  <a:gd name="connsiteY124" fmla="*/ 7837 h 2158534"/>
                  <a:gd name="connsiteX125" fmla="*/ 1093234 w 1876620"/>
                  <a:gd name="connsiteY125" fmla="*/ 7837 h 2158534"/>
                  <a:gd name="connsiteX126" fmla="*/ 1093126 w 1876620"/>
                  <a:gd name="connsiteY126" fmla="*/ 8051 h 2158534"/>
                  <a:gd name="connsiteX127" fmla="*/ 1075679 w 1876620"/>
                  <a:gd name="connsiteY127" fmla="*/ 8051 h 2158534"/>
                  <a:gd name="connsiteX128" fmla="*/ 1064044 w 1876620"/>
                  <a:gd name="connsiteY128" fmla="*/ 31139 h 2158534"/>
                  <a:gd name="connsiteX129" fmla="*/ 1064040 w 1876620"/>
                  <a:gd name="connsiteY129" fmla="*/ 31139 h 2158534"/>
                  <a:gd name="connsiteX130" fmla="*/ 1075695 w 1876620"/>
                  <a:gd name="connsiteY130" fmla="*/ 7837 h 2158534"/>
                  <a:gd name="connsiteX131" fmla="*/ 1417518 w 1876620"/>
                  <a:gd name="connsiteY131" fmla="*/ 0 h 2158534"/>
                  <a:gd name="connsiteX132" fmla="*/ 1391326 w 1876620"/>
                  <a:gd name="connsiteY132" fmla="*/ 8051 h 2158534"/>
                  <a:gd name="connsiteX133" fmla="*/ 1417518 w 1876620"/>
                  <a:gd name="connsiteY133" fmla="*/ 0 h 2158534"/>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305806 w 1876620"/>
                  <a:gd name="connsiteY110" fmla="*/ 40144 h 2150697"/>
                  <a:gd name="connsiteX111" fmla="*/ 1321234 w 1876620"/>
                  <a:gd name="connsiteY111" fmla="*/ 46754 h 2150697"/>
                  <a:gd name="connsiteX112" fmla="*/ 1321141 w 1876620"/>
                  <a:gd name="connsiteY112" fmla="*/ 46754 h 2150697"/>
                  <a:gd name="connsiteX113" fmla="*/ 1305806 w 1876620"/>
                  <a:gd name="connsiteY113" fmla="*/ 40144 h 2150697"/>
                  <a:gd name="connsiteX114" fmla="*/ 1695341 w 1876620"/>
                  <a:gd name="connsiteY114" fmla="*/ 23331 h 2150697"/>
                  <a:gd name="connsiteX115" fmla="*/ 1695389 w 1876620"/>
                  <a:gd name="connsiteY115" fmla="*/ 23377 h 2150697"/>
                  <a:gd name="connsiteX116" fmla="*/ 1701235 w 1876620"/>
                  <a:gd name="connsiteY116" fmla="*/ 87664 h 2150697"/>
                  <a:gd name="connsiteX117" fmla="*/ 1725275 w 1876620"/>
                  <a:gd name="connsiteY117" fmla="*/ 115702 h 2150697"/>
                  <a:gd name="connsiteX118" fmla="*/ 1701156 w 1876620"/>
                  <a:gd name="connsiteY118" fmla="*/ 87839 h 2150697"/>
                  <a:gd name="connsiteX119" fmla="*/ 1695341 w 1876620"/>
                  <a:gd name="connsiteY119" fmla="*/ 23331 h 2150697"/>
                  <a:gd name="connsiteX120" fmla="*/ 1085032 w 1876620"/>
                  <a:gd name="connsiteY120" fmla="*/ 16398 h 2150697"/>
                  <a:gd name="connsiteX121" fmla="*/ 1081577 w 1876620"/>
                  <a:gd name="connsiteY121" fmla="*/ 23305 h 2150697"/>
                  <a:gd name="connsiteX122" fmla="*/ 1081496 w 1876620"/>
                  <a:gd name="connsiteY122" fmla="*/ 23302 h 2150697"/>
                  <a:gd name="connsiteX123" fmla="*/ 1085032 w 1876620"/>
                  <a:gd name="connsiteY123" fmla="*/ 16398 h 2150697"/>
                  <a:gd name="connsiteX124" fmla="*/ 1075695 w 1876620"/>
                  <a:gd name="connsiteY124" fmla="*/ 0 h 2150697"/>
                  <a:gd name="connsiteX125" fmla="*/ 1093234 w 1876620"/>
                  <a:gd name="connsiteY125" fmla="*/ 0 h 2150697"/>
                  <a:gd name="connsiteX126" fmla="*/ 1093126 w 1876620"/>
                  <a:gd name="connsiteY126" fmla="*/ 214 h 2150697"/>
                  <a:gd name="connsiteX127" fmla="*/ 1075679 w 1876620"/>
                  <a:gd name="connsiteY127" fmla="*/ 214 h 2150697"/>
                  <a:gd name="connsiteX128" fmla="*/ 1064044 w 1876620"/>
                  <a:gd name="connsiteY128" fmla="*/ 23302 h 2150697"/>
                  <a:gd name="connsiteX129" fmla="*/ 1064040 w 1876620"/>
                  <a:gd name="connsiteY129" fmla="*/ 23302 h 2150697"/>
                  <a:gd name="connsiteX130" fmla="*/ 1075695 w 1876620"/>
                  <a:gd name="connsiteY130"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305806 w 1876620"/>
                  <a:gd name="connsiteY110" fmla="*/ 40144 h 2150697"/>
                  <a:gd name="connsiteX111" fmla="*/ 1321234 w 1876620"/>
                  <a:gd name="connsiteY111" fmla="*/ 46754 h 2150697"/>
                  <a:gd name="connsiteX112" fmla="*/ 1305806 w 1876620"/>
                  <a:gd name="connsiteY112" fmla="*/ 40144 h 2150697"/>
                  <a:gd name="connsiteX113" fmla="*/ 1695341 w 1876620"/>
                  <a:gd name="connsiteY113" fmla="*/ 23331 h 2150697"/>
                  <a:gd name="connsiteX114" fmla="*/ 1695389 w 1876620"/>
                  <a:gd name="connsiteY114" fmla="*/ 23377 h 2150697"/>
                  <a:gd name="connsiteX115" fmla="*/ 1701235 w 1876620"/>
                  <a:gd name="connsiteY115" fmla="*/ 87664 h 2150697"/>
                  <a:gd name="connsiteX116" fmla="*/ 1725275 w 1876620"/>
                  <a:gd name="connsiteY116" fmla="*/ 115702 h 2150697"/>
                  <a:gd name="connsiteX117" fmla="*/ 1701156 w 1876620"/>
                  <a:gd name="connsiteY117" fmla="*/ 87839 h 2150697"/>
                  <a:gd name="connsiteX118" fmla="*/ 1695341 w 1876620"/>
                  <a:gd name="connsiteY118" fmla="*/ 23331 h 2150697"/>
                  <a:gd name="connsiteX119" fmla="*/ 1085032 w 1876620"/>
                  <a:gd name="connsiteY119" fmla="*/ 16398 h 2150697"/>
                  <a:gd name="connsiteX120" fmla="*/ 1081577 w 1876620"/>
                  <a:gd name="connsiteY120" fmla="*/ 23305 h 2150697"/>
                  <a:gd name="connsiteX121" fmla="*/ 1081496 w 1876620"/>
                  <a:gd name="connsiteY121" fmla="*/ 23302 h 2150697"/>
                  <a:gd name="connsiteX122" fmla="*/ 1085032 w 1876620"/>
                  <a:gd name="connsiteY122" fmla="*/ 16398 h 2150697"/>
                  <a:gd name="connsiteX123" fmla="*/ 1075695 w 1876620"/>
                  <a:gd name="connsiteY123" fmla="*/ 0 h 2150697"/>
                  <a:gd name="connsiteX124" fmla="*/ 1093234 w 1876620"/>
                  <a:gd name="connsiteY124" fmla="*/ 0 h 2150697"/>
                  <a:gd name="connsiteX125" fmla="*/ 1093126 w 1876620"/>
                  <a:gd name="connsiteY125" fmla="*/ 214 h 2150697"/>
                  <a:gd name="connsiteX126" fmla="*/ 1075679 w 1876620"/>
                  <a:gd name="connsiteY126" fmla="*/ 214 h 2150697"/>
                  <a:gd name="connsiteX127" fmla="*/ 1064044 w 1876620"/>
                  <a:gd name="connsiteY127" fmla="*/ 23302 h 2150697"/>
                  <a:gd name="connsiteX128" fmla="*/ 1064040 w 1876620"/>
                  <a:gd name="connsiteY128" fmla="*/ 23302 h 2150697"/>
                  <a:gd name="connsiteX129" fmla="*/ 1075695 w 1876620"/>
                  <a:gd name="connsiteY129"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85032 w 1876620"/>
                  <a:gd name="connsiteY116" fmla="*/ 16398 h 2150697"/>
                  <a:gd name="connsiteX117" fmla="*/ 1081577 w 1876620"/>
                  <a:gd name="connsiteY117" fmla="*/ 23305 h 2150697"/>
                  <a:gd name="connsiteX118" fmla="*/ 1081496 w 1876620"/>
                  <a:gd name="connsiteY118" fmla="*/ 23302 h 2150697"/>
                  <a:gd name="connsiteX119" fmla="*/ 1085032 w 1876620"/>
                  <a:gd name="connsiteY119" fmla="*/ 16398 h 2150697"/>
                  <a:gd name="connsiteX120" fmla="*/ 1075695 w 1876620"/>
                  <a:gd name="connsiteY120" fmla="*/ 0 h 2150697"/>
                  <a:gd name="connsiteX121" fmla="*/ 1093234 w 1876620"/>
                  <a:gd name="connsiteY121" fmla="*/ 0 h 2150697"/>
                  <a:gd name="connsiteX122" fmla="*/ 1093126 w 1876620"/>
                  <a:gd name="connsiteY122" fmla="*/ 214 h 2150697"/>
                  <a:gd name="connsiteX123" fmla="*/ 1075679 w 1876620"/>
                  <a:gd name="connsiteY123" fmla="*/ 214 h 2150697"/>
                  <a:gd name="connsiteX124" fmla="*/ 1064044 w 1876620"/>
                  <a:gd name="connsiteY124" fmla="*/ 23302 h 2150697"/>
                  <a:gd name="connsiteX125" fmla="*/ 1064040 w 1876620"/>
                  <a:gd name="connsiteY125" fmla="*/ 23302 h 2150697"/>
                  <a:gd name="connsiteX126" fmla="*/ 1075695 w 1876620"/>
                  <a:gd name="connsiteY126"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81496 w 1876620"/>
                  <a:gd name="connsiteY116" fmla="*/ 23302 h 2150697"/>
                  <a:gd name="connsiteX117" fmla="*/ 1081577 w 1876620"/>
                  <a:gd name="connsiteY117" fmla="*/ 23305 h 2150697"/>
                  <a:gd name="connsiteX118" fmla="*/ 1081496 w 1876620"/>
                  <a:gd name="connsiteY118" fmla="*/ 23302 h 2150697"/>
                  <a:gd name="connsiteX119" fmla="*/ 1075695 w 1876620"/>
                  <a:gd name="connsiteY119" fmla="*/ 0 h 2150697"/>
                  <a:gd name="connsiteX120" fmla="*/ 1093234 w 1876620"/>
                  <a:gd name="connsiteY120" fmla="*/ 0 h 2150697"/>
                  <a:gd name="connsiteX121" fmla="*/ 1093126 w 1876620"/>
                  <a:gd name="connsiteY121" fmla="*/ 214 h 2150697"/>
                  <a:gd name="connsiteX122" fmla="*/ 1075679 w 1876620"/>
                  <a:gd name="connsiteY122" fmla="*/ 214 h 2150697"/>
                  <a:gd name="connsiteX123" fmla="*/ 1064044 w 1876620"/>
                  <a:gd name="connsiteY123" fmla="*/ 23302 h 2150697"/>
                  <a:gd name="connsiteX124" fmla="*/ 1064040 w 1876620"/>
                  <a:gd name="connsiteY124" fmla="*/ 23302 h 2150697"/>
                  <a:gd name="connsiteX125" fmla="*/ 1075695 w 1876620"/>
                  <a:gd name="connsiteY125"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75695 w 1876620"/>
                  <a:gd name="connsiteY116" fmla="*/ 0 h 2150697"/>
                  <a:gd name="connsiteX117" fmla="*/ 1093234 w 1876620"/>
                  <a:gd name="connsiteY117" fmla="*/ 0 h 2150697"/>
                  <a:gd name="connsiteX118" fmla="*/ 1093126 w 1876620"/>
                  <a:gd name="connsiteY118" fmla="*/ 214 h 2150697"/>
                  <a:gd name="connsiteX119" fmla="*/ 1075679 w 1876620"/>
                  <a:gd name="connsiteY119" fmla="*/ 214 h 2150697"/>
                  <a:gd name="connsiteX120" fmla="*/ 1064044 w 1876620"/>
                  <a:gd name="connsiteY120" fmla="*/ 23302 h 2150697"/>
                  <a:gd name="connsiteX121" fmla="*/ 1064040 w 1876620"/>
                  <a:gd name="connsiteY121" fmla="*/ 23302 h 2150697"/>
                  <a:gd name="connsiteX122" fmla="*/ 1075695 w 1876620"/>
                  <a:gd name="connsiteY122"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75695 w 1876620"/>
                  <a:gd name="connsiteY116" fmla="*/ 0 h 2150697"/>
                  <a:gd name="connsiteX117" fmla="*/ 1093234 w 1876620"/>
                  <a:gd name="connsiteY117" fmla="*/ 0 h 2150697"/>
                  <a:gd name="connsiteX118" fmla="*/ 1093126 w 1876620"/>
                  <a:gd name="connsiteY118" fmla="*/ 214 h 2150697"/>
                  <a:gd name="connsiteX119" fmla="*/ 1075679 w 1876620"/>
                  <a:gd name="connsiteY119" fmla="*/ 214 h 2150697"/>
                  <a:gd name="connsiteX120" fmla="*/ 1064044 w 1876620"/>
                  <a:gd name="connsiteY120" fmla="*/ 23302 h 2150697"/>
                  <a:gd name="connsiteX121" fmla="*/ 1075695 w 1876620"/>
                  <a:gd name="connsiteY121" fmla="*/ 0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64044 w 1876620"/>
                  <a:gd name="connsiteY116" fmla="*/ 23302 h 2150697"/>
                  <a:gd name="connsiteX117" fmla="*/ 1093234 w 1876620"/>
                  <a:gd name="connsiteY117" fmla="*/ 0 h 2150697"/>
                  <a:gd name="connsiteX118" fmla="*/ 1093126 w 1876620"/>
                  <a:gd name="connsiteY118" fmla="*/ 214 h 2150697"/>
                  <a:gd name="connsiteX119" fmla="*/ 1075679 w 1876620"/>
                  <a:gd name="connsiteY119" fmla="*/ 214 h 2150697"/>
                  <a:gd name="connsiteX120" fmla="*/ 1064044 w 1876620"/>
                  <a:gd name="connsiteY120" fmla="*/ 23302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64044 w 1876620"/>
                  <a:gd name="connsiteY116" fmla="*/ 23302 h 2150697"/>
                  <a:gd name="connsiteX117" fmla="*/ 1093234 w 1876620"/>
                  <a:gd name="connsiteY117" fmla="*/ 0 h 2150697"/>
                  <a:gd name="connsiteX118" fmla="*/ 1075679 w 1876620"/>
                  <a:gd name="connsiteY118" fmla="*/ 214 h 2150697"/>
                  <a:gd name="connsiteX119" fmla="*/ 1064044 w 1876620"/>
                  <a:gd name="connsiteY119" fmla="*/ 23302 h 2150697"/>
                  <a:gd name="connsiteX0" fmla="*/ 187078 w 1876620"/>
                  <a:gd name="connsiteY0" fmla="*/ 1420185 h 2150697"/>
                  <a:gd name="connsiteX1" fmla="*/ 187099 w 1876620"/>
                  <a:gd name="connsiteY1" fmla="*/ 1420209 h 2150697"/>
                  <a:gd name="connsiteX2" fmla="*/ 187099 w 1876620"/>
                  <a:gd name="connsiteY2" fmla="*/ 1554555 h 2150697"/>
                  <a:gd name="connsiteX3" fmla="*/ 257285 w 1876620"/>
                  <a:gd name="connsiteY3" fmla="*/ 1583642 h 2150697"/>
                  <a:gd name="connsiteX4" fmla="*/ 266370 w 1876620"/>
                  <a:gd name="connsiteY4" fmla="*/ 1606640 h 2150697"/>
                  <a:gd name="connsiteX5" fmla="*/ 257232 w 1876620"/>
                  <a:gd name="connsiteY5" fmla="*/ 1583801 h 2150697"/>
                  <a:gd name="connsiteX6" fmla="*/ 187078 w 1876620"/>
                  <a:gd name="connsiteY6" fmla="*/ 1554580 h 2150697"/>
                  <a:gd name="connsiteX7" fmla="*/ 187078 w 1876620"/>
                  <a:gd name="connsiteY7" fmla="*/ 1420185 h 2150697"/>
                  <a:gd name="connsiteX8" fmla="*/ 116822 w 1876620"/>
                  <a:gd name="connsiteY8" fmla="*/ 1285870 h 2150697"/>
                  <a:gd name="connsiteX9" fmla="*/ 116914 w 1876620"/>
                  <a:gd name="connsiteY9" fmla="*/ 1286045 h 2150697"/>
                  <a:gd name="connsiteX10" fmla="*/ 93566 w 1876620"/>
                  <a:gd name="connsiteY10" fmla="*/ 1314995 h 2150697"/>
                  <a:gd name="connsiteX11" fmla="*/ 93539 w 1876620"/>
                  <a:gd name="connsiteY11" fmla="*/ 1314964 h 2150697"/>
                  <a:gd name="connsiteX12" fmla="*/ 116822 w 1876620"/>
                  <a:gd name="connsiteY12" fmla="*/ 1285870 h 2150697"/>
                  <a:gd name="connsiteX13" fmla="*/ 1223334 w 1876620"/>
                  <a:gd name="connsiteY13" fmla="*/ 1213308 h 2150697"/>
                  <a:gd name="connsiteX14" fmla="*/ 1263341 w 1876620"/>
                  <a:gd name="connsiteY14" fmla="*/ 1213691 h 2150697"/>
                  <a:gd name="connsiteX15" fmla="*/ 1259025 w 1876620"/>
                  <a:gd name="connsiteY15" fmla="*/ 1414392 h 2150697"/>
                  <a:gd name="connsiteX16" fmla="*/ 1321891 w 1876620"/>
                  <a:gd name="connsiteY16" fmla="*/ 1420209 h 2150697"/>
                  <a:gd name="connsiteX17" fmla="*/ 1336154 w 1876620"/>
                  <a:gd name="connsiteY17" fmla="*/ 1515469 h 2150697"/>
                  <a:gd name="connsiteX18" fmla="*/ 1390200 w 1876620"/>
                  <a:gd name="connsiteY18" fmla="*/ 1507652 h 2150697"/>
                  <a:gd name="connsiteX19" fmla="*/ 1402172 w 1876620"/>
                  <a:gd name="connsiteY19" fmla="*/ 1384303 h 2150697"/>
                  <a:gd name="connsiteX20" fmla="*/ 1385542 w 1876620"/>
                  <a:gd name="connsiteY20" fmla="*/ 1583801 h 2150697"/>
                  <a:gd name="connsiteX21" fmla="*/ 1350465 w 1876620"/>
                  <a:gd name="connsiteY21" fmla="*/ 1613023 h 2150697"/>
                  <a:gd name="connsiteX22" fmla="*/ 1286157 w 1876620"/>
                  <a:gd name="connsiteY22" fmla="*/ 1613023 h 2150697"/>
                  <a:gd name="connsiteX23" fmla="*/ 1268619 w 1876620"/>
                  <a:gd name="connsiteY23" fmla="*/ 1671466 h 2150697"/>
                  <a:gd name="connsiteX24" fmla="*/ 1356311 w 1876620"/>
                  <a:gd name="connsiteY24" fmla="*/ 1706531 h 2150697"/>
                  <a:gd name="connsiteX25" fmla="*/ 1391388 w 1876620"/>
                  <a:gd name="connsiteY25" fmla="*/ 1764974 h 2150697"/>
                  <a:gd name="connsiteX26" fmla="*/ 1461542 w 1876620"/>
                  <a:gd name="connsiteY26" fmla="*/ 1805884 h 2150697"/>
                  <a:gd name="connsiteX27" fmla="*/ 1508312 w 1876620"/>
                  <a:gd name="connsiteY27" fmla="*/ 1928614 h 2150697"/>
                  <a:gd name="connsiteX28" fmla="*/ 1590158 w 1876620"/>
                  <a:gd name="connsiteY28" fmla="*/ 1957836 h 2150697"/>
                  <a:gd name="connsiteX29" fmla="*/ 1590158 w 1876620"/>
                  <a:gd name="connsiteY29" fmla="*/ 2045500 h 2150697"/>
                  <a:gd name="connsiteX30" fmla="*/ 1426465 w 1876620"/>
                  <a:gd name="connsiteY30" fmla="*/ 2045500 h 2150697"/>
                  <a:gd name="connsiteX31" fmla="*/ 1368004 w 1876620"/>
                  <a:gd name="connsiteY31" fmla="*/ 2103943 h 2150697"/>
                  <a:gd name="connsiteX32" fmla="*/ 1309542 w 1876620"/>
                  <a:gd name="connsiteY32" fmla="*/ 2133164 h 2150697"/>
                  <a:gd name="connsiteX33" fmla="*/ 1023080 w 1876620"/>
                  <a:gd name="connsiteY33" fmla="*/ 2150697 h 2150697"/>
                  <a:gd name="connsiteX34" fmla="*/ 888618 w 1876620"/>
                  <a:gd name="connsiteY34" fmla="*/ 2039656 h 2150697"/>
                  <a:gd name="connsiteX35" fmla="*/ 853541 w 1876620"/>
                  <a:gd name="connsiteY35" fmla="*/ 2063033 h 2150697"/>
                  <a:gd name="connsiteX36" fmla="*/ 783387 w 1876620"/>
                  <a:gd name="connsiteY36" fmla="*/ 2051344 h 2150697"/>
                  <a:gd name="connsiteX37" fmla="*/ 754156 w 1876620"/>
                  <a:gd name="connsiteY37" fmla="*/ 2074721 h 2150697"/>
                  <a:gd name="connsiteX38" fmla="*/ 701540 w 1876620"/>
                  <a:gd name="connsiteY38" fmla="*/ 2051344 h 2150697"/>
                  <a:gd name="connsiteX39" fmla="*/ 643079 w 1876620"/>
                  <a:gd name="connsiteY39" fmla="*/ 1981213 h 2150697"/>
                  <a:gd name="connsiteX40" fmla="*/ 619694 w 1876620"/>
                  <a:gd name="connsiteY40" fmla="*/ 1922770 h 2150697"/>
                  <a:gd name="connsiteX41" fmla="*/ 543694 w 1876620"/>
                  <a:gd name="connsiteY41" fmla="*/ 1870171 h 2150697"/>
                  <a:gd name="connsiteX42" fmla="*/ 502771 w 1876620"/>
                  <a:gd name="connsiteY42" fmla="*/ 1782507 h 2150697"/>
                  <a:gd name="connsiteX43" fmla="*/ 385847 w 1876620"/>
                  <a:gd name="connsiteY43" fmla="*/ 1706531 h 2150697"/>
                  <a:gd name="connsiteX44" fmla="*/ 374155 w 1876620"/>
                  <a:gd name="connsiteY44" fmla="*/ 1648088 h 2150697"/>
                  <a:gd name="connsiteX45" fmla="*/ 307053 w 1876620"/>
                  <a:gd name="connsiteY45" fmla="*/ 1625728 h 2150697"/>
                  <a:gd name="connsiteX46" fmla="*/ 328596 w 1876620"/>
                  <a:gd name="connsiteY46" fmla="*/ 1561282 h 2150697"/>
                  <a:gd name="connsiteX47" fmla="*/ 393152 w 1876620"/>
                  <a:gd name="connsiteY47" fmla="*/ 1446569 h 2150697"/>
                  <a:gd name="connsiteX48" fmla="*/ 490361 w 1876620"/>
                  <a:gd name="connsiteY48" fmla="*/ 1460749 h 2150697"/>
                  <a:gd name="connsiteX49" fmla="*/ 526955 w 1876620"/>
                  <a:gd name="connsiteY49" fmla="*/ 1518196 h 2150697"/>
                  <a:gd name="connsiteX50" fmla="*/ 695851 w 1876620"/>
                  <a:gd name="connsiteY50" fmla="*/ 1496199 h 2150697"/>
                  <a:gd name="connsiteX51" fmla="*/ 709738 w 1876620"/>
                  <a:gd name="connsiteY51" fmla="*/ 1536012 h 2150697"/>
                  <a:gd name="connsiteX52" fmla="*/ 780111 w 1876620"/>
                  <a:gd name="connsiteY52" fmla="*/ 1532195 h 2150697"/>
                  <a:gd name="connsiteX53" fmla="*/ 830405 w 1876620"/>
                  <a:gd name="connsiteY53" fmla="*/ 1486564 h 2150697"/>
                  <a:gd name="connsiteX54" fmla="*/ 883325 w 1876620"/>
                  <a:gd name="connsiteY54" fmla="*/ 1484564 h 2150697"/>
                  <a:gd name="connsiteX55" fmla="*/ 882012 w 1876620"/>
                  <a:gd name="connsiteY55" fmla="*/ 1450933 h 2150697"/>
                  <a:gd name="connsiteX56" fmla="*/ 933806 w 1876620"/>
                  <a:gd name="connsiteY56" fmla="*/ 1430208 h 2150697"/>
                  <a:gd name="connsiteX57" fmla="*/ 1044527 w 1876620"/>
                  <a:gd name="connsiteY57" fmla="*/ 1502926 h 2150697"/>
                  <a:gd name="connsiteX58" fmla="*/ 1166695 w 1876620"/>
                  <a:gd name="connsiteY58" fmla="*/ 1361308 h 2150697"/>
                  <a:gd name="connsiteX59" fmla="*/ 1172512 w 1876620"/>
                  <a:gd name="connsiteY59" fmla="*/ 1266775 h 2150697"/>
                  <a:gd name="connsiteX60" fmla="*/ 1211546 w 1876620"/>
                  <a:gd name="connsiteY60" fmla="*/ 1258049 h 2150697"/>
                  <a:gd name="connsiteX61" fmla="*/ 1219803 w 1876620"/>
                  <a:gd name="connsiteY61" fmla="*/ 1219690 h 2150697"/>
                  <a:gd name="connsiteX62" fmla="*/ 1223334 w 1876620"/>
                  <a:gd name="connsiteY62" fmla="*/ 1213308 h 2150697"/>
                  <a:gd name="connsiteX63" fmla="*/ 1535504 w 1876620"/>
                  <a:gd name="connsiteY63" fmla="*/ 1188719 h 2150697"/>
                  <a:gd name="connsiteX64" fmla="*/ 1496619 w 1876620"/>
                  <a:gd name="connsiteY64" fmla="*/ 1233144 h 2150697"/>
                  <a:gd name="connsiteX65" fmla="*/ 1494361 w 1876620"/>
                  <a:gd name="connsiteY65" fmla="*/ 1244432 h 2150697"/>
                  <a:gd name="connsiteX66" fmla="*/ 1496605 w 1876620"/>
                  <a:gd name="connsiteY66" fmla="*/ 1233143 h 2150697"/>
                  <a:gd name="connsiteX67" fmla="*/ 1535504 w 1876620"/>
                  <a:gd name="connsiteY67" fmla="*/ 1188719 h 2150697"/>
                  <a:gd name="connsiteX68" fmla="*/ 47245 w 1876620"/>
                  <a:gd name="connsiteY68" fmla="*/ 1118632 h 2150697"/>
                  <a:gd name="connsiteX69" fmla="*/ 58551 w 1876620"/>
                  <a:gd name="connsiteY69" fmla="*/ 1174787 h 2150697"/>
                  <a:gd name="connsiteX70" fmla="*/ 70524 w 1876620"/>
                  <a:gd name="connsiteY70" fmla="*/ 1197612 h 2150697"/>
                  <a:gd name="connsiteX71" fmla="*/ 58462 w 1876620"/>
                  <a:gd name="connsiteY71" fmla="*/ 1174701 h 2150697"/>
                  <a:gd name="connsiteX72" fmla="*/ 47245 w 1876620"/>
                  <a:gd name="connsiteY72" fmla="*/ 1118632 h 2150697"/>
                  <a:gd name="connsiteX73" fmla="*/ 46728 w 1876620"/>
                  <a:gd name="connsiteY73" fmla="*/ 1116067 h 2150697"/>
                  <a:gd name="connsiteX74" fmla="*/ 46767 w 1876620"/>
                  <a:gd name="connsiteY74" fmla="*/ 1116259 h 2150697"/>
                  <a:gd name="connsiteX75" fmla="*/ 0 w 1876620"/>
                  <a:gd name="connsiteY75" fmla="*/ 1122103 h 2150697"/>
                  <a:gd name="connsiteX76" fmla="*/ 0 w 1876620"/>
                  <a:gd name="connsiteY76" fmla="*/ 1121885 h 2150697"/>
                  <a:gd name="connsiteX77" fmla="*/ 46728 w 1876620"/>
                  <a:gd name="connsiteY77" fmla="*/ 1116067 h 2150697"/>
                  <a:gd name="connsiteX78" fmla="*/ 29250 w 1876620"/>
                  <a:gd name="connsiteY78" fmla="*/ 981815 h 2150697"/>
                  <a:gd name="connsiteX79" fmla="*/ 16836 w 1876620"/>
                  <a:gd name="connsiteY79" fmla="*/ 1026448 h 2150697"/>
                  <a:gd name="connsiteX80" fmla="*/ 29231 w 1876620"/>
                  <a:gd name="connsiteY80" fmla="*/ 981840 h 2150697"/>
                  <a:gd name="connsiteX81" fmla="*/ 29250 w 1876620"/>
                  <a:gd name="connsiteY81" fmla="*/ 981815 h 2150697"/>
                  <a:gd name="connsiteX82" fmla="*/ 1650158 w 1876620"/>
                  <a:gd name="connsiteY82" fmla="*/ 892635 h 2150697"/>
                  <a:gd name="connsiteX83" fmla="*/ 1654466 w 1876620"/>
                  <a:gd name="connsiteY83" fmla="*/ 970151 h 2150697"/>
                  <a:gd name="connsiteX84" fmla="*/ 1619389 w 1876620"/>
                  <a:gd name="connsiteY84" fmla="*/ 1092881 h 2150697"/>
                  <a:gd name="connsiteX85" fmla="*/ 1619352 w 1876620"/>
                  <a:gd name="connsiteY85" fmla="*/ 1092923 h 2150697"/>
                  <a:gd name="connsiteX86" fmla="*/ 1654428 w 1876620"/>
                  <a:gd name="connsiteY86" fmla="*/ 969905 h 2150697"/>
                  <a:gd name="connsiteX87" fmla="*/ 1650158 w 1876620"/>
                  <a:gd name="connsiteY87" fmla="*/ 892635 h 2150697"/>
                  <a:gd name="connsiteX88" fmla="*/ 193630 w 1876620"/>
                  <a:gd name="connsiteY88" fmla="*/ 767170 h 2150697"/>
                  <a:gd name="connsiteX89" fmla="*/ 122731 w 1876620"/>
                  <a:gd name="connsiteY89" fmla="*/ 777567 h 2150697"/>
                  <a:gd name="connsiteX90" fmla="*/ 106904 w 1876620"/>
                  <a:gd name="connsiteY90" fmla="*/ 830159 h 2150697"/>
                  <a:gd name="connsiteX91" fmla="*/ 122770 w 1876620"/>
                  <a:gd name="connsiteY91" fmla="*/ 777290 h 2150697"/>
                  <a:gd name="connsiteX92" fmla="*/ 193630 w 1876620"/>
                  <a:gd name="connsiteY92" fmla="*/ 767170 h 2150697"/>
                  <a:gd name="connsiteX93" fmla="*/ 1680264 w 1876620"/>
                  <a:gd name="connsiteY93" fmla="*/ 738417 h 2150697"/>
                  <a:gd name="connsiteX94" fmla="*/ 1648627 w 1876620"/>
                  <a:gd name="connsiteY94" fmla="*/ 864926 h 2150697"/>
                  <a:gd name="connsiteX95" fmla="*/ 1648611 w 1876620"/>
                  <a:gd name="connsiteY95" fmla="*/ 864646 h 2150697"/>
                  <a:gd name="connsiteX96" fmla="*/ 1680264 w 1876620"/>
                  <a:gd name="connsiteY96" fmla="*/ 738417 h 2150697"/>
                  <a:gd name="connsiteX97" fmla="*/ 1876578 w 1876620"/>
                  <a:gd name="connsiteY97" fmla="*/ 490886 h 2150697"/>
                  <a:gd name="connsiteX98" fmla="*/ 1876620 w 1876620"/>
                  <a:gd name="connsiteY98" fmla="*/ 490920 h 2150697"/>
                  <a:gd name="connsiteX99" fmla="*/ 1871955 w 1876620"/>
                  <a:gd name="connsiteY99" fmla="*/ 511907 h 2150697"/>
                  <a:gd name="connsiteX100" fmla="*/ 1876578 w 1876620"/>
                  <a:gd name="connsiteY100" fmla="*/ 490886 h 2150697"/>
                  <a:gd name="connsiteX101" fmla="*/ 356558 w 1876620"/>
                  <a:gd name="connsiteY101" fmla="*/ 251307 h 2150697"/>
                  <a:gd name="connsiteX102" fmla="*/ 356558 w 1876620"/>
                  <a:gd name="connsiteY102" fmla="*/ 251454 h 2150697"/>
                  <a:gd name="connsiteX103" fmla="*/ 245539 w 1876620"/>
                  <a:gd name="connsiteY103" fmla="*/ 257449 h 2150697"/>
                  <a:gd name="connsiteX104" fmla="*/ 245539 w 1876620"/>
                  <a:gd name="connsiteY104" fmla="*/ 257148 h 2150697"/>
                  <a:gd name="connsiteX105" fmla="*/ 356558 w 1876620"/>
                  <a:gd name="connsiteY105" fmla="*/ 251307 h 2150697"/>
                  <a:gd name="connsiteX106" fmla="*/ 1736258 w 1876620"/>
                  <a:gd name="connsiteY106" fmla="*/ 128511 h 2150697"/>
                  <a:gd name="connsiteX107" fmla="*/ 1736312 w 1876620"/>
                  <a:gd name="connsiteY107" fmla="*/ 128574 h 2150697"/>
                  <a:gd name="connsiteX108" fmla="*/ 1745273 w 1876620"/>
                  <a:gd name="connsiteY108" fmla="*/ 262944 h 2150697"/>
                  <a:gd name="connsiteX109" fmla="*/ 1736258 w 1876620"/>
                  <a:gd name="connsiteY109" fmla="*/ 128511 h 2150697"/>
                  <a:gd name="connsiteX110" fmla="*/ 1695341 w 1876620"/>
                  <a:gd name="connsiteY110" fmla="*/ 23331 h 2150697"/>
                  <a:gd name="connsiteX111" fmla="*/ 1695389 w 1876620"/>
                  <a:gd name="connsiteY111" fmla="*/ 23377 h 2150697"/>
                  <a:gd name="connsiteX112" fmla="*/ 1701235 w 1876620"/>
                  <a:gd name="connsiteY112" fmla="*/ 87664 h 2150697"/>
                  <a:gd name="connsiteX113" fmla="*/ 1725275 w 1876620"/>
                  <a:gd name="connsiteY113" fmla="*/ 115702 h 2150697"/>
                  <a:gd name="connsiteX114" fmla="*/ 1701156 w 1876620"/>
                  <a:gd name="connsiteY114" fmla="*/ 87839 h 2150697"/>
                  <a:gd name="connsiteX115" fmla="*/ 1695341 w 1876620"/>
                  <a:gd name="connsiteY115" fmla="*/ 23331 h 2150697"/>
                  <a:gd name="connsiteX116" fmla="*/ 1064044 w 1876620"/>
                  <a:gd name="connsiteY116" fmla="*/ 23302 h 2150697"/>
                  <a:gd name="connsiteX117" fmla="*/ 1093234 w 1876620"/>
                  <a:gd name="connsiteY117" fmla="*/ 0 h 2150697"/>
                  <a:gd name="connsiteX118" fmla="*/ 1064044 w 1876620"/>
                  <a:gd name="connsiteY118" fmla="*/ 23302 h 2150697"/>
                  <a:gd name="connsiteX0" fmla="*/ 187078 w 1876620"/>
                  <a:gd name="connsiteY0" fmla="*/ 1396854 h 2127366"/>
                  <a:gd name="connsiteX1" fmla="*/ 187099 w 1876620"/>
                  <a:gd name="connsiteY1" fmla="*/ 1396878 h 2127366"/>
                  <a:gd name="connsiteX2" fmla="*/ 187099 w 1876620"/>
                  <a:gd name="connsiteY2" fmla="*/ 1531224 h 2127366"/>
                  <a:gd name="connsiteX3" fmla="*/ 257285 w 1876620"/>
                  <a:gd name="connsiteY3" fmla="*/ 1560311 h 2127366"/>
                  <a:gd name="connsiteX4" fmla="*/ 266370 w 1876620"/>
                  <a:gd name="connsiteY4" fmla="*/ 1583309 h 2127366"/>
                  <a:gd name="connsiteX5" fmla="*/ 257232 w 1876620"/>
                  <a:gd name="connsiteY5" fmla="*/ 1560470 h 2127366"/>
                  <a:gd name="connsiteX6" fmla="*/ 187078 w 1876620"/>
                  <a:gd name="connsiteY6" fmla="*/ 1531249 h 2127366"/>
                  <a:gd name="connsiteX7" fmla="*/ 187078 w 1876620"/>
                  <a:gd name="connsiteY7" fmla="*/ 1396854 h 2127366"/>
                  <a:gd name="connsiteX8" fmla="*/ 116822 w 1876620"/>
                  <a:gd name="connsiteY8" fmla="*/ 1262539 h 2127366"/>
                  <a:gd name="connsiteX9" fmla="*/ 116914 w 1876620"/>
                  <a:gd name="connsiteY9" fmla="*/ 1262714 h 2127366"/>
                  <a:gd name="connsiteX10" fmla="*/ 93566 w 1876620"/>
                  <a:gd name="connsiteY10" fmla="*/ 1291664 h 2127366"/>
                  <a:gd name="connsiteX11" fmla="*/ 93539 w 1876620"/>
                  <a:gd name="connsiteY11" fmla="*/ 1291633 h 2127366"/>
                  <a:gd name="connsiteX12" fmla="*/ 116822 w 1876620"/>
                  <a:gd name="connsiteY12" fmla="*/ 1262539 h 2127366"/>
                  <a:gd name="connsiteX13" fmla="*/ 1223334 w 1876620"/>
                  <a:gd name="connsiteY13" fmla="*/ 1189977 h 2127366"/>
                  <a:gd name="connsiteX14" fmla="*/ 1263341 w 1876620"/>
                  <a:gd name="connsiteY14" fmla="*/ 1190360 h 2127366"/>
                  <a:gd name="connsiteX15" fmla="*/ 1259025 w 1876620"/>
                  <a:gd name="connsiteY15" fmla="*/ 1391061 h 2127366"/>
                  <a:gd name="connsiteX16" fmla="*/ 1321891 w 1876620"/>
                  <a:gd name="connsiteY16" fmla="*/ 1396878 h 2127366"/>
                  <a:gd name="connsiteX17" fmla="*/ 1336154 w 1876620"/>
                  <a:gd name="connsiteY17" fmla="*/ 1492138 h 2127366"/>
                  <a:gd name="connsiteX18" fmla="*/ 1390200 w 1876620"/>
                  <a:gd name="connsiteY18" fmla="*/ 1484321 h 2127366"/>
                  <a:gd name="connsiteX19" fmla="*/ 1402172 w 1876620"/>
                  <a:gd name="connsiteY19" fmla="*/ 1360972 h 2127366"/>
                  <a:gd name="connsiteX20" fmla="*/ 1385542 w 1876620"/>
                  <a:gd name="connsiteY20" fmla="*/ 1560470 h 2127366"/>
                  <a:gd name="connsiteX21" fmla="*/ 1350465 w 1876620"/>
                  <a:gd name="connsiteY21" fmla="*/ 1589692 h 2127366"/>
                  <a:gd name="connsiteX22" fmla="*/ 1286157 w 1876620"/>
                  <a:gd name="connsiteY22" fmla="*/ 1589692 h 2127366"/>
                  <a:gd name="connsiteX23" fmla="*/ 1268619 w 1876620"/>
                  <a:gd name="connsiteY23" fmla="*/ 1648135 h 2127366"/>
                  <a:gd name="connsiteX24" fmla="*/ 1356311 w 1876620"/>
                  <a:gd name="connsiteY24" fmla="*/ 1683200 h 2127366"/>
                  <a:gd name="connsiteX25" fmla="*/ 1391388 w 1876620"/>
                  <a:gd name="connsiteY25" fmla="*/ 1741643 h 2127366"/>
                  <a:gd name="connsiteX26" fmla="*/ 1461542 w 1876620"/>
                  <a:gd name="connsiteY26" fmla="*/ 1782553 h 2127366"/>
                  <a:gd name="connsiteX27" fmla="*/ 1508312 w 1876620"/>
                  <a:gd name="connsiteY27" fmla="*/ 1905283 h 2127366"/>
                  <a:gd name="connsiteX28" fmla="*/ 1590158 w 1876620"/>
                  <a:gd name="connsiteY28" fmla="*/ 1934505 h 2127366"/>
                  <a:gd name="connsiteX29" fmla="*/ 1590158 w 1876620"/>
                  <a:gd name="connsiteY29" fmla="*/ 2022169 h 2127366"/>
                  <a:gd name="connsiteX30" fmla="*/ 1426465 w 1876620"/>
                  <a:gd name="connsiteY30" fmla="*/ 2022169 h 2127366"/>
                  <a:gd name="connsiteX31" fmla="*/ 1368004 w 1876620"/>
                  <a:gd name="connsiteY31" fmla="*/ 2080612 h 2127366"/>
                  <a:gd name="connsiteX32" fmla="*/ 1309542 w 1876620"/>
                  <a:gd name="connsiteY32" fmla="*/ 2109833 h 2127366"/>
                  <a:gd name="connsiteX33" fmla="*/ 1023080 w 1876620"/>
                  <a:gd name="connsiteY33" fmla="*/ 2127366 h 2127366"/>
                  <a:gd name="connsiteX34" fmla="*/ 888618 w 1876620"/>
                  <a:gd name="connsiteY34" fmla="*/ 2016325 h 2127366"/>
                  <a:gd name="connsiteX35" fmla="*/ 853541 w 1876620"/>
                  <a:gd name="connsiteY35" fmla="*/ 2039702 h 2127366"/>
                  <a:gd name="connsiteX36" fmla="*/ 783387 w 1876620"/>
                  <a:gd name="connsiteY36" fmla="*/ 2028013 h 2127366"/>
                  <a:gd name="connsiteX37" fmla="*/ 754156 w 1876620"/>
                  <a:gd name="connsiteY37" fmla="*/ 2051390 h 2127366"/>
                  <a:gd name="connsiteX38" fmla="*/ 701540 w 1876620"/>
                  <a:gd name="connsiteY38" fmla="*/ 2028013 h 2127366"/>
                  <a:gd name="connsiteX39" fmla="*/ 643079 w 1876620"/>
                  <a:gd name="connsiteY39" fmla="*/ 1957882 h 2127366"/>
                  <a:gd name="connsiteX40" fmla="*/ 619694 w 1876620"/>
                  <a:gd name="connsiteY40" fmla="*/ 1899439 h 2127366"/>
                  <a:gd name="connsiteX41" fmla="*/ 543694 w 1876620"/>
                  <a:gd name="connsiteY41" fmla="*/ 1846840 h 2127366"/>
                  <a:gd name="connsiteX42" fmla="*/ 502771 w 1876620"/>
                  <a:gd name="connsiteY42" fmla="*/ 1759176 h 2127366"/>
                  <a:gd name="connsiteX43" fmla="*/ 385847 w 1876620"/>
                  <a:gd name="connsiteY43" fmla="*/ 1683200 h 2127366"/>
                  <a:gd name="connsiteX44" fmla="*/ 374155 w 1876620"/>
                  <a:gd name="connsiteY44" fmla="*/ 1624757 h 2127366"/>
                  <a:gd name="connsiteX45" fmla="*/ 307053 w 1876620"/>
                  <a:gd name="connsiteY45" fmla="*/ 1602397 h 2127366"/>
                  <a:gd name="connsiteX46" fmla="*/ 328596 w 1876620"/>
                  <a:gd name="connsiteY46" fmla="*/ 1537951 h 2127366"/>
                  <a:gd name="connsiteX47" fmla="*/ 393152 w 1876620"/>
                  <a:gd name="connsiteY47" fmla="*/ 1423238 h 2127366"/>
                  <a:gd name="connsiteX48" fmla="*/ 490361 w 1876620"/>
                  <a:gd name="connsiteY48" fmla="*/ 1437418 h 2127366"/>
                  <a:gd name="connsiteX49" fmla="*/ 526955 w 1876620"/>
                  <a:gd name="connsiteY49" fmla="*/ 1494865 h 2127366"/>
                  <a:gd name="connsiteX50" fmla="*/ 695851 w 1876620"/>
                  <a:gd name="connsiteY50" fmla="*/ 1472868 h 2127366"/>
                  <a:gd name="connsiteX51" fmla="*/ 709738 w 1876620"/>
                  <a:gd name="connsiteY51" fmla="*/ 1512681 h 2127366"/>
                  <a:gd name="connsiteX52" fmla="*/ 780111 w 1876620"/>
                  <a:gd name="connsiteY52" fmla="*/ 1508864 h 2127366"/>
                  <a:gd name="connsiteX53" fmla="*/ 830405 w 1876620"/>
                  <a:gd name="connsiteY53" fmla="*/ 1463233 h 2127366"/>
                  <a:gd name="connsiteX54" fmla="*/ 883325 w 1876620"/>
                  <a:gd name="connsiteY54" fmla="*/ 1461233 h 2127366"/>
                  <a:gd name="connsiteX55" fmla="*/ 882012 w 1876620"/>
                  <a:gd name="connsiteY55" fmla="*/ 1427602 h 2127366"/>
                  <a:gd name="connsiteX56" fmla="*/ 933806 w 1876620"/>
                  <a:gd name="connsiteY56" fmla="*/ 1406877 h 2127366"/>
                  <a:gd name="connsiteX57" fmla="*/ 1044527 w 1876620"/>
                  <a:gd name="connsiteY57" fmla="*/ 1479595 h 2127366"/>
                  <a:gd name="connsiteX58" fmla="*/ 1166695 w 1876620"/>
                  <a:gd name="connsiteY58" fmla="*/ 1337977 h 2127366"/>
                  <a:gd name="connsiteX59" fmla="*/ 1172512 w 1876620"/>
                  <a:gd name="connsiteY59" fmla="*/ 1243444 h 2127366"/>
                  <a:gd name="connsiteX60" fmla="*/ 1211546 w 1876620"/>
                  <a:gd name="connsiteY60" fmla="*/ 1234718 h 2127366"/>
                  <a:gd name="connsiteX61" fmla="*/ 1219803 w 1876620"/>
                  <a:gd name="connsiteY61" fmla="*/ 1196359 h 2127366"/>
                  <a:gd name="connsiteX62" fmla="*/ 1223334 w 1876620"/>
                  <a:gd name="connsiteY62" fmla="*/ 1189977 h 2127366"/>
                  <a:gd name="connsiteX63" fmla="*/ 1535504 w 1876620"/>
                  <a:gd name="connsiteY63" fmla="*/ 1165388 h 2127366"/>
                  <a:gd name="connsiteX64" fmla="*/ 1496619 w 1876620"/>
                  <a:gd name="connsiteY64" fmla="*/ 1209813 h 2127366"/>
                  <a:gd name="connsiteX65" fmla="*/ 1494361 w 1876620"/>
                  <a:gd name="connsiteY65" fmla="*/ 1221101 h 2127366"/>
                  <a:gd name="connsiteX66" fmla="*/ 1496605 w 1876620"/>
                  <a:gd name="connsiteY66" fmla="*/ 1209812 h 2127366"/>
                  <a:gd name="connsiteX67" fmla="*/ 1535504 w 1876620"/>
                  <a:gd name="connsiteY67" fmla="*/ 1165388 h 2127366"/>
                  <a:gd name="connsiteX68" fmla="*/ 47245 w 1876620"/>
                  <a:gd name="connsiteY68" fmla="*/ 1095301 h 2127366"/>
                  <a:gd name="connsiteX69" fmla="*/ 58551 w 1876620"/>
                  <a:gd name="connsiteY69" fmla="*/ 1151456 h 2127366"/>
                  <a:gd name="connsiteX70" fmla="*/ 70524 w 1876620"/>
                  <a:gd name="connsiteY70" fmla="*/ 1174281 h 2127366"/>
                  <a:gd name="connsiteX71" fmla="*/ 58462 w 1876620"/>
                  <a:gd name="connsiteY71" fmla="*/ 1151370 h 2127366"/>
                  <a:gd name="connsiteX72" fmla="*/ 47245 w 1876620"/>
                  <a:gd name="connsiteY72" fmla="*/ 1095301 h 2127366"/>
                  <a:gd name="connsiteX73" fmla="*/ 46728 w 1876620"/>
                  <a:gd name="connsiteY73" fmla="*/ 1092736 h 2127366"/>
                  <a:gd name="connsiteX74" fmla="*/ 46767 w 1876620"/>
                  <a:gd name="connsiteY74" fmla="*/ 1092928 h 2127366"/>
                  <a:gd name="connsiteX75" fmla="*/ 0 w 1876620"/>
                  <a:gd name="connsiteY75" fmla="*/ 1098772 h 2127366"/>
                  <a:gd name="connsiteX76" fmla="*/ 0 w 1876620"/>
                  <a:gd name="connsiteY76" fmla="*/ 1098554 h 2127366"/>
                  <a:gd name="connsiteX77" fmla="*/ 46728 w 1876620"/>
                  <a:gd name="connsiteY77" fmla="*/ 1092736 h 2127366"/>
                  <a:gd name="connsiteX78" fmla="*/ 29250 w 1876620"/>
                  <a:gd name="connsiteY78" fmla="*/ 958484 h 2127366"/>
                  <a:gd name="connsiteX79" fmla="*/ 16836 w 1876620"/>
                  <a:gd name="connsiteY79" fmla="*/ 1003117 h 2127366"/>
                  <a:gd name="connsiteX80" fmla="*/ 29231 w 1876620"/>
                  <a:gd name="connsiteY80" fmla="*/ 958509 h 2127366"/>
                  <a:gd name="connsiteX81" fmla="*/ 29250 w 1876620"/>
                  <a:gd name="connsiteY81" fmla="*/ 958484 h 2127366"/>
                  <a:gd name="connsiteX82" fmla="*/ 1650158 w 1876620"/>
                  <a:gd name="connsiteY82" fmla="*/ 869304 h 2127366"/>
                  <a:gd name="connsiteX83" fmla="*/ 1654466 w 1876620"/>
                  <a:gd name="connsiteY83" fmla="*/ 946820 h 2127366"/>
                  <a:gd name="connsiteX84" fmla="*/ 1619389 w 1876620"/>
                  <a:gd name="connsiteY84" fmla="*/ 1069550 h 2127366"/>
                  <a:gd name="connsiteX85" fmla="*/ 1619352 w 1876620"/>
                  <a:gd name="connsiteY85" fmla="*/ 1069592 h 2127366"/>
                  <a:gd name="connsiteX86" fmla="*/ 1654428 w 1876620"/>
                  <a:gd name="connsiteY86" fmla="*/ 946574 h 2127366"/>
                  <a:gd name="connsiteX87" fmla="*/ 1650158 w 1876620"/>
                  <a:gd name="connsiteY87" fmla="*/ 869304 h 2127366"/>
                  <a:gd name="connsiteX88" fmla="*/ 193630 w 1876620"/>
                  <a:gd name="connsiteY88" fmla="*/ 743839 h 2127366"/>
                  <a:gd name="connsiteX89" fmla="*/ 122731 w 1876620"/>
                  <a:gd name="connsiteY89" fmla="*/ 754236 h 2127366"/>
                  <a:gd name="connsiteX90" fmla="*/ 106904 w 1876620"/>
                  <a:gd name="connsiteY90" fmla="*/ 806828 h 2127366"/>
                  <a:gd name="connsiteX91" fmla="*/ 122770 w 1876620"/>
                  <a:gd name="connsiteY91" fmla="*/ 753959 h 2127366"/>
                  <a:gd name="connsiteX92" fmla="*/ 193630 w 1876620"/>
                  <a:gd name="connsiteY92" fmla="*/ 743839 h 2127366"/>
                  <a:gd name="connsiteX93" fmla="*/ 1680264 w 1876620"/>
                  <a:gd name="connsiteY93" fmla="*/ 715086 h 2127366"/>
                  <a:gd name="connsiteX94" fmla="*/ 1648627 w 1876620"/>
                  <a:gd name="connsiteY94" fmla="*/ 841595 h 2127366"/>
                  <a:gd name="connsiteX95" fmla="*/ 1648611 w 1876620"/>
                  <a:gd name="connsiteY95" fmla="*/ 841315 h 2127366"/>
                  <a:gd name="connsiteX96" fmla="*/ 1680264 w 1876620"/>
                  <a:gd name="connsiteY96" fmla="*/ 715086 h 2127366"/>
                  <a:gd name="connsiteX97" fmla="*/ 1876578 w 1876620"/>
                  <a:gd name="connsiteY97" fmla="*/ 467555 h 2127366"/>
                  <a:gd name="connsiteX98" fmla="*/ 1876620 w 1876620"/>
                  <a:gd name="connsiteY98" fmla="*/ 467589 h 2127366"/>
                  <a:gd name="connsiteX99" fmla="*/ 1871955 w 1876620"/>
                  <a:gd name="connsiteY99" fmla="*/ 488576 h 2127366"/>
                  <a:gd name="connsiteX100" fmla="*/ 1876578 w 1876620"/>
                  <a:gd name="connsiteY100" fmla="*/ 467555 h 2127366"/>
                  <a:gd name="connsiteX101" fmla="*/ 356558 w 1876620"/>
                  <a:gd name="connsiteY101" fmla="*/ 227976 h 2127366"/>
                  <a:gd name="connsiteX102" fmla="*/ 356558 w 1876620"/>
                  <a:gd name="connsiteY102" fmla="*/ 228123 h 2127366"/>
                  <a:gd name="connsiteX103" fmla="*/ 245539 w 1876620"/>
                  <a:gd name="connsiteY103" fmla="*/ 234118 h 2127366"/>
                  <a:gd name="connsiteX104" fmla="*/ 245539 w 1876620"/>
                  <a:gd name="connsiteY104" fmla="*/ 233817 h 2127366"/>
                  <a:gd name="connsiteX105" fmla="*/ 356558 w 1876620"/>
                  <a:gd name="connsiteY105" fmla="*/ 227976 h 2127366"/>
                  <a:gd name="connsiteX106" fmla="*/ 1736258 w 1876620"/>
                  <a:gd name="connsiteY106" fmla="*/ 105180 h 2127366"/>
                  <a:gd name="connsiteX107" fmla="*/ 1736312 w 1876620"/>
                  <a:gd name="connsiteY107" fmla="*/ 105243 h 2127366"/>
                  <a:gd name="connsiteX108" fmla="*/ 1745273 w 1876620"/>
                  <a:gd name="connsiteY108" fmla="*/ 239613 h 2127366"/>
                  <a:gd name="connsiteX109" fmla="*/ 1736258 w 1876620"/>
                  <a:gd name="connsiteY109" fmla="*/ 105180 h 2127366"/>
                  <a:gd name="connsiteX110" fmla="*/ 1695341 w 1876620"/>
                  <a:gd name="connsiteY110" fmla="*/ 0 h 2127366"/>
                  <a:gd name="connsiteX111" fmla="*/ 1695389 w 1876620"/>
                  <a:gd name="connsiteY111" fmla="*/ 46 h 2127366"/>
                  <a:gd name="connsiteX112" fmla="*/ 1701235 w 1876620"/>
                  <a:gd name="connsiteY112" fmla="*/ 64333 h 2127366"/>
                  <a:gd name="connsiteX113" fmla="*/ 1725275 w 1876620"/>
                  <a:gd name="connsiteY113" fmla="*/ 92371 h 2127366"/>
                  <a:gd name="connsiteX114" fmla="*/ 1701156 w 1876620"/>
                  <a:gd name="connsiteY114" fmla="*/ 64508 h 2127366"/>
                  <a:gd name="connsiteX115" fmla="*/ 1695341 w 1876620"/>
                  <a:gd name="connsiteY115" fmla="*/ 0 h 2127366"/>
                  <a:gd name="connsiteX0" fmla="*/ 187078 w 1876620"/>
                  <a:gd name="connsiteY0" fmla="*/ 1396808 h 2127320"/>
                  <a:gd name="connsiteX1" fmla="*/ 187099 w 1876620"/>
                  <a:gd name="connsiteY1" fmla="*/ 1396832 h 2127320"/>
                  <a:gd name="connsiteX2" fmla="*/ 187099 w 1876620"/>
                  <a:gd name="connsiteY2" fmla="*/ 1531178 h 2127320"/>
                  <a:gd name="connsiteX3" fmla="*/ 257285 w 1876620"/>
                  <a:gd name="connsiteY3" fmla="*/ 1560265 h 2127320"/>
                  <a:gd name="connsiteX4" fmla="*/ 266370 w 1876620"/>
                  <a:gd name="connsiteY4" fmla="*/ 1583263 h 2127320"/>
                  <a:gd name="connsiteX5" fmla="*/ 257232 w 1876620"/>
                  <a:gd name="connsiteY5" fmla="*/ 1560424 h 2127320"/>
                  <a:gd name="connsiteX6" fmla="*/ 187078 w 1876620"/>
                  <a:gd name="connsiteY6" fmla="*/ 1531203 h 2127320"/>
                  <a:gd name="connsiteX7" fmla="*/ 187078 w 1876620"/>
                  <a:gd name="connsiteY7" fmla="*/ 1396808 h 2127320"/>
                  <a:gd name="connsiteX8" fmla="*/ 116822 w 1876620"/>
                  <a:gd name="connsiteY8" fmla="*/ 1262493 h 2127320"/>
                  <a:gd name="connsiteX9" fmla="*/ 116914 w 1876620"/>
                  <a:gd name="connsiteY9" fmla="*/ 1262668 h 2127320"/>
                  <a:gd name="connsiteX10" fmla="*/ 93566 w 1876620"/>
                  <a:gd name="connsiteY10" fmla="*/ 1291618 h 2127320"/>
                  <a:gd name="connsiteX11" fmla="*/ 93539 w 1876620"/>
                  <a:gd name="connsiteY11" fmla="*/ 1291587 h 2127320"/>
                  <a:gd name="connsiteX12" fmla="*/ 116822 w 1876620"/>
                  <a:gd name="connsiteY12" fmla="*/ 1262493 h 2127320"/>
                  <a:gd name="connsiteX13" fmla="*/ 1223334 w 1876620"/>
                  <a:gd name="connsiteY13" fmla="*/ 1189931 h 2127320"/>
                  <a:gd name="connsiteX14" fmla="*/ 1263341 w 1876620"/>
                  <a:gd name="connsiteY14" fmla="*/ 1190314 h 2127320"/>
                  <a:gd name="connsiteX15" fmla="*/ 1259025 w 1876620"/>
                  <a:gd name="connsiteY15" fmla="*/ 1391015 h 2127320"/>
                  <a:gd name="connsiteX16" fmla="*/ 1321891 w 1876620"/>
                  <a:gd name="connsiteY16" fmla="*/ 1396832 h 2127320"/>
                  <a:gd name="connsiteX17" fmla="*/ 1336154 w 1876620"/>
                  <a:gd name="connsiteY17" fmla="*/ 1492092 h 2127320"/>
                  <a:gd name="connsiteX18" fmla="*/ 1390200 w 1876620"/>
                  <a:gd name="connsiteY18" fmla="*/ 1484275 h 2127320"/>
                  <a:gd name="connsiteX19" fmla="*/ 1402172 w 1876620"/>
                  <a:gd name="connsiteY19" fmla="*/ 1360926 h 2127320"/>
                  <a:gd name="connsiteX20" fmla="*/ 1385542 w 1876620"/>
                  <a:gd name="connsiteY20" fmla="*/ 1560424 h 2127320"/>
                  <a:gd name="connsiteX21" fmla="*/ 1350465 w 1876620"/>
                  <a:gd name="connsiteY21" fmla="*/ 1589646 h 2127320"/>
                  <a:gd name="connsiteX22" fmla="*/ 1286157 w 1876620"/>
                  <a:gd name="connsiteY22" fmla="*/ 1589646 h 2127320"/>
                  <a:gd name="connsiteX23" fmla="*/ 1268619 w 1876620"/>
                  <a:gd name="connsiteY23" fmla="*/ 1648089 h 2127320"/>
                  <a:gd name="connsiteX24" fmla="*/ 1356311 w 1876620"/>
                  <a:gd name="connsiteY24" fmla="*/ 1683154 h 2127320"/>
                  <a:gd name="connsiteX25" fmla="*/ 1391388 w 1876620"/>
                  <a:gd name="connsiteY25" fmla="*/ 1741597 h 2127320"/>
                  <a:gd name="connsiteX26" fmla="*/ 1461542 w 1876620"/>
                  <a:gd name="connsiteY26" fmla="*/ 1782507 h 2127320"/>
                  <a:gd name="connsiteX27" fmla="*/ 1508312 w 1876620"/>
                  <a:gd name="connsiteY27" fmla="*/ 1905237 h 2127320"/>
                  <a:gd name="connsiteX28" fmla="*/ 1590158 w 1876620"/>
                  <a:gd name="connsiteY28" fmla="*/ 1934459 h 2127320"/>
                  <a:gd name="connsiteX29" fmla="*/ 1590158 w 1876620"/>
                  <a:gd name="connsiteY29" fmla="*/ 2022123 h 2127320"/>
                  <a:gd name="connsiteX30" fmla="*/ 1426465 w 1876620"/>
                  <a:gd name="connsiteY30" fmla="*/ 2022123 h 2127320"/>
                  <a:gd name="connsiteX31" fmla="*/ 1368004 w 1876620"/>
                  <a:gd name="connsiteY31" fmla="*/ 2080566 h 2127320"/>
                  <a:gd name="connsiteX32" fmla="*/ 1309542 w 1876620"/>
                  <a:gd name="connsiteY32" fmla="*/ 2109787 h 2127320"/>
                  <a:gd name="connsiteX33" fmla="*/ 1023080 w 1876620"/>
                  <a:gd name="connsiteY33" fmla="*/ 2127320 h 2127320"/>
                  <a:gd name="connsiteX34" fmla="*/ 888618 w 1876620"/>
                  <a:gd name="connsiteY34" fmla="*/ 2016279 h 2127320"/>
                  <a:gd name="connsiteX35" fmla="*/ 853541 w 1876620"/>
                  <a:gd name="connsiteY35" fmla="*/ 2039656 h 2127320"/>
                  <a:gd name="connsiteX36" fmla="*/ 783387 w 1876620"/>
                  <a:gd name="connsiteY36" fmla="*/ 2027967 h 2127320"/>
                  <a:gd name="connsiteX37" fmla="*/ 754156 w 1876620"/>
                  <a:gd name="connsiteY37" fmla="*/ 2051344 h 2127320"/>
                  <a:gd name="connsiteX38" fmla="*/ 701540 w 1876620"/>
                  <a:gd name="connsiteY38" fmla="*/ 2027967 h 2127320"/>
                  <a:gd name="connsiteX39" fmla="*/ 643079 w 1876620"/>
                  <a:gd name="connsiteY39" fmla="*/ 1957836 h 2127320"/>
                  <a:gd name="connsiteX40" fmla="*/ 619694 w 1876620"/>
                  <a:gd name="connsiteY40" fmla="*/ 1899393 h 2127320"/>
                  <a:gd name="connsiteX41" fmla="*/ 543694 w 1876620"/>
                  <a:gd name="connsiteY41" fmla="*/ 1846794 h 2127320"/>
                  <a:gd name="connsiteX42" fmla="*/ 502771 w 1876620"/>
                  <a:gd name="connsiteY42" fmla="*/ 1759130 h 2127320"/>
                  <a:gd name="connsiteX43" fmla="*/ 385847 w 1876620"/>
                  <a:gd name="connsiteY43" fmla="*/ 1683154 h 2127320"/>
                  <a:gd name="connsiteX44" fmla="*/ 374155 w 1876620"/>
                  <a:gd name="connsiteY44" fmla="*/ 1624711 h 2127320"/>
                  <a:gd name="connsiteX45" fmla="*/ 307053 w 1876620"/>
                  <a:gd name="connsiteY45" fmla="*/ 1602351 h 2127320"/>
                  <a:gd name="connsiteX46" fmla="*/ 328596 w 1876620"/>
                  <a:gd name="connsiteY46" fmla="*/ 1537905 h 2127320"/>
                  <a:gd name="connsiteX47" fmla="*/ 393152 w 1876620"/>
                  <a:gd name="connsiteY47" fmla="*/ 1423192 h 2127320"/>
                  <a:gd name="connsiteX48" fmla="*/ 490361 w 1876620"/>
                  <a:gd name="connsiteY48" fmla="*/ 1437372 h 2127320"/>
                  <a:gd name="connsiteX49" fmla="*/ 526955 w 1876620"/>
                  <a:gd name="connsiteY49" fmla="*/ 1494819 h 2127320"/>
                  <a:gd name="connsiteX50" fmla="*/ 695851 w 1876620"/>
                  <a:gd name="connsiteY50" fmla="*/ 1472822 h 2127320"/>
                  <a:gd name="connsiteX51" fmla="*/ 709738 w 1876620"/>
                  <a:gd name="connsiteY51" fmla="*/ 1512635 h 2127320"/>
                  <a:gd name="connsiteX52" fmla="*/ 780111 w 1876620"/>
                  <a:gd name="connsiteY52" fmla="*/ 1508818 h 2127320"/>
                  <a:gd name="connsiteX53" fmla="*/ 830405 w 1876620"/>
                  <a:gd name="connsiteY53" fmla="*/ 1463187 h 2127320"/>
                  <a:gd name="connsiteX54" fmla="*/ 883325 w 1876620"/>
                  <a:gd name="connsiteY54" fmla="*/ 1461187 h 2127320"/>
                  <a:gd name="connsiteX55" fmla="*/ 882012 w 1876620"/>
                  <a:gd name="connsiteY55" fmla="*/ 1427556 h 2127320"/>
                  <a:gd name="connsiteX56" fmla="*/ 933806 w 1876620"/>
                  <a:gd name="connsiteY56" fmla="*/ 1406831 h 2127320"/>
                  <a:gd name="connsiteX57" fmla="*/ 1044527 w 1876620"/>
                  <a:gd name="connsiteY57" fmla="*/ 1479549 h 2127320"/>
                  <a:gd name="connsiteX58" fmla="*/ 1166695 w 1876620"/>
                  <a:gd name="connsiteY58" fmla="*/ 1337931 h 2127320"/>
                  <a:gd name="connsiteX59" fmla="*/ 1172512 w 1876620"/>
                  <a:gd name="connsiteY59" fmla="*/ 1243398 h 2127320"/>
                  <a:gd name="connsiteX60" fmla="*/ 1211546 w 1876620"/>
                  <a:gd name="connsiteY60" fmla="*/ 1234672 h 2127320"/>
                  <a:gd name="connsiteX61" fmla="*/ 1219803 w 1876620"/>
                  <a:gd name="connsiteY61" fmla="*/ 1196313 h 2127320"/>
                  <a:gd name="connsiteX62" fmla="*/ 1223334 w 1876620"/>
                  <a:gd name="connsiteY62" fmla="*/ 1189931 h 2127320"/>
                  <a:gd name="connsiteX63" fmla="*/ 1535504 w 1876620"/>
                  <a:gd name="connsiteY63" fmla="*/ 1165342 h 2127320"/>
                  <a:gd name="connsiteX64" fmla="*/ 1496619 w 1876620"/>
                  <a:gd name="connsiteY64" fmla="*/ 1209767 h 2127320"/>
                  <a:gd name="connsiteX65" fmla="*/ 1494361 w 1876620"/>
                  <a:gd name="connsiteY65" fmla="*/ 1221055 h 2127320"/>
                  <a:gd name="connsiteX66" fmla="*/ 1496605 w 1876620"/>
                  <a:gd name="connsiteY66" fmla="*/ 1209766 h 2127320"/>
                  <a:gd name="connsiteX67" fmla="*/ 1535504 w 1876620"/>
                  <a:gd name="connsiteY67" fmla="*/ 1165342 h 2127320"/>
                  <a:gd name="connsiteX68" fmla="*/ 47245 w 1876620"/>
                  <a:gd name="connsiteY68" fmla="*/ 1095255 h 2127320"/>
                  <a:gd name="connsiteX69" fmla="*/ 58551 w 1876620"/>
                  <a:gd name="connsiteY69" fmla="*/ 1151410 h 2127320"/>
                  <a:gd name="connsiteX70" fmla="*/ 70524 w 1876620"/>
                  <a:gd name="connsiteY70" fmla="*/ 1174235 h 2127320"/>
                  <a:gd name="connsiteX71" fmla="*/ 58462 w 1876620"/>
                  <a:gd name="connsiteY71" fmla="*/ 1151324 h 2127320"/>
                  <a:gd name="connsiteX72" fmla="*/ 47245 w 1876620"/>
                  <a:gd name="connsiteY72" fmla="*/ 1095255 h 2127320"/>
                  <a:gd name="connsiteX73" fmla="*/ 46728 w 1876620"/>
                  <a:gd name="connsiteY73" fmla="*/ 1092690 h 2127320"/>
                  <a:gd name="connsiteX74" fmla="*/ 46767 w 1876620"/>
                  <a:gd name="connsiteY74" fmla="*/ 1092882 h 2127320"/>
                  <a:gd name="connsiteX75" fmla="*/ 0 w 1876620"/>
                  <a:gd name="connsiteY75" fmla="*/ 1098726 h 2127320"/>
                  <a:gd name="connsiteX76" fmla="*/ 0 w 1876620"/>
                  <a:gd name="connsiteY76" fmla="*/ 1098508 h 2127320"/>
                  <a:gd name="connsiteX77" fmla="*/ 46728 w 1876620"/>
                  <a:gd name="connsiteY77" fmla="*/ 1092690 h 2127320"/>
                  <a:gd name="connsiteX78" fmla="*/ 29250 w 1876620"/>
                  <a:gd name="connsiteY78" fmla="*/ 958438 h 2127320"/>
                  <a:gd name="connsiteX79" fmla="*/ 16836 w 1876620"/>
                  <a:gd name="connsiteY79" fmla="*/ 1003071 h 2127320"/>
                  <a:gd name="connsiteX80" fmla="*/ 29231 w 1876620"/>
                  <a:gd name="connsiteY80" fmla="*/ 958463 h 2127320"/>
                  <a:gd name="connsiteX81" fmla="*/ 29250 w 1876620"/>
                  <a:gd name="connsiteY81" fmla="*/ 958438 h 2127320"/>
                  <a:gd name="connsiteX82" fmla="*/ 1650158 w 1876620"/>
                  <a:gd name="connsiteY82" fmla="*/ 869258 h 2127320"/>
                  <a:gd name="connsiteX83" fmla="*/ 1654466 w 1876620"/>
                  <a:gd name="connsiteY83" fmla="*/ 946774 h 2127320"/>
                  <a:gd name="connsiteX84" fmla="*/ 1619389 w 1876620"/>
                  <a:gd name="connsiteY84" fmla="*/ 1069504 h 2127320"/>
                  <a:gd name="connsiteX85" fmla="*/ 1619352 w 1876620"/>
                  <a:gd name="connsiteY85" fmla="*/ 1069546 h 2127320"/>
                  <a:gd name="connsiteX86" fmla="*/ 1654428 w 1876620"/>
                  <a:gd name="connsiteY86" fmla="*/ 946528 h 2127320"/>
                  <a:gd name="connsiteX87" fmla="*/ 1650158 w 1876620"/>
                  <a:gd name="connsiteY87" fmla="*/ 869258 h 2127320"/>
                  <a:gd name="connsiteX88" fmla="*/ 193630 w 1876620"/>
                  <a:gd name="connsiteY88" fmla="*/ 743793 h 2127320"/>
                  <a:gd name="connsiteX89" fmla="*/ 122731 w 1876620"/>
                  <a:gd name="connsiteY89" fmla="*/ 754190 h 2127320"/>
                  <a:gd name="connsiteX90" fmla="*/ 106904 w 1876620"/>
                  <a:gd name="connsiteY90" fmla="*/ 806782 h 2127320"/>
                  <a:gd name="connsiteX91" fmla="*/ 122770 w 1876620"/>
                  <a:gd name="connsiteY91" fmla="*/ 753913 h 2127320"/>
                  <a:gd name="connsiteX92" fmla="*/ 193630 w 1876620"/>
                  <a:gd name="connsiteY92" fmla="*/ 743793 h 2127320"/>
                  <a:gd name="connsiteX93" fmla="*/ 1680264 w 1876620"/>
                  <a:gd name="connsiteY93" fmla="*/ 715040 h 2127320"/>
                  <a:gd name="connsiteX94" fmla="*/ 1648627 w 1876620"/>
                  <a:gd name="connsiteY94" fmla="*/ 841549 h 2127320"/>
                  <a:gd name="connsiteX95" fmla="*/ 1648611 w 1876620"/>
                  <a:gd name="connsiteY95" fmla="*/ 841269 h 2127320"/>
                  <a:gd name="connsiteX96" fmla="*/ 1680264 w 1876620"/>
                  <a:gd name="connsiteY96" fmla="*/ 715040 h 2127320"/>
                  <a:gd name="connsiteX97" fmla="*/ 1876578 w 1876620"/>
                  <a:gd name="connsiteY97" fmla="*/ 467509 h 2127320"/>
                  <a:gd name="connsiteX98" fmla="*/ 1876620 w 1876620"/>
                  <a:gd name="connsiteY98" fmla="*/ 467543 h 2127320"/>
                  <a:gd name="connsiteX99" fmla="*/ 1871955 w 1876620"/>
                  <a:gd name="connsiteY99" fmla="*/ 488530 h 2127320"/>
                  <a:gd name="connsiteX100" fmla="*/ 1876578 w 1876620"/>
                  <a:gd name="connsiteY100" fmla="*/ 467509 h 2127320"/>
                  <a:gd name="connsiteX101" fmla="*/ 356558 w 1876620"/>
                  <a:gd name="connsiteY101" fmla="*/ 227930 h 2127320"/>
                  <a:gd name="connsiteX102" fmla="*/ 356558 w 1876620"/>
                  <a:gd name="connsiteY102" fmla="*/ 228077 h 2127320"/>
                  <a:gd name="connsiteX103" fmla="*/ 245539 w 1876620"/>
                  <a:gd name="connsiteY103" fmla="*/ 234072 h 2127320"/>
                  <a:gd name="connsiteX104" fmla="*/ 245539 w 1876620"/>
                  <a:gd name="connsiteY104" fmla="*/ 233771 h 2127320"/>
                  <a:gd name="connsiteX105" fmla="*/ 356558 w 1876620"/>
                  <a:gd name="connsiteY105" fmla="*/ 227930 h 2127320"/>
                  <a:gd name="connsiteX106" fmla="*/ 1736258 w 1876620"/>
                  <a:gd name="connsiteY106" fmla="*/ 105134 h 2127320"/>
                  <a:gd name="connsiteX107" fmla="*/ 1736312 w 1876620"/>
                  <a:gd name="connsiteY107" fmla="*/ 105197 h 2127320"/>
                  <a:gd name="connsiteX108" fmla="*/ 1745273 w 1876620"/>
                  <a:gd name="connsiteY108" fmla="*/ 239567 h 2127320"/>
                  <a:gd name="connsiteX109" fmla="*/ 1736258 w 1876620"/>
                  <a:gd name="connsiteY109" fmla="*/ 105134 h 2127320"/>
                  <a:gd name="connsiteX110" fmla="*/ 1701156 w 1876620"/>
                  <a:gd name="connsiteY110" fmla="*/ 64462 h 2127320"/>
                  <a:gd name="connsiteX111" fmla="*/ 1695389 w 1876620"/>
                  <a:gd name="connsiteY111" fmla="*/ 0 h 2127320"/>
                  <a:gd name="connsiteX112" fmla="*/ 1701235 w 1876620"/>
                  <a:gd name="connsiteY112" fmla="*/ 64287 h 2127320"/>
                  <a:gd name="connsiteX113" fmla="*/ 1725275 w 1876620"/>
                  <a:gd name="connsiteY113" fmla="*/ 92325 h 2127320"/>
                  <a:gd name="connsiteX114" fmla="*/ 1701156 w 1876620"/>
                  <a:gd name="connsiteY114" fmla="*/ 64462 h 2127320"/>
                  <a:gd name="connsiteX0" fmla="*/ 187078 w 1876620"/>
                  <a:gd name="connsiteY0" fmla="*/ 1396808 h 2127320"/>
                  <a:gd name="connsiteX1" fmla="*/ 187099 w 1876620"/>
                  <a:gd name="connsiteY1" fmla="*/ 1396832 h 2127320"/>
                  <a:gd name="connsiteX2" fmla="*/ 187099 w 1876620"/>
                  <a:gd name="connsiteY2" fmla="*/ 1531178 h 2127320"/>
                  <a:gd name="connsiteX3" fmla="*/ 257285 w 1876620"/>
                  <a:gd name="connsiteY3" fmla="*/ 1560265 h 2127320"/>
                  <a:gd name="connsiteX4" fmla="*/ 266370 w 1876620"/>
                  <a:gd name="connsiteY4" fmla="*/ 1583263 h 2127320"/>
                  <a:gd name="connsiteX5" fmla="*/ 257232 w 1876620"/>
                  <a:gd name="connsiteY5" fmla="*/ 1560424 h 2127320"/>
                  <a:gd name="connsiteX6" fmla="*/ 187078 w 1876620"/>
                  <a:gd name="connsiteY6" fmla="*/ 1531203 h 2127320"/>
                  <a:gd name="connsiteX7" fmla="*/ 187078 w 1876620"/>
                  <a:gd name="connsiteY7" fmla="*/ 1396808 h 2127320"/>
                  <a:gd name="connsiteX8" fmla="*/ 116822 w 1876620"/>
                  <a:gd name="connsiteY8" fmla="*/ 1262493 h 2127320"/>
                  <a:gd name="connsiteX9" fmla="*/ 116914 w 1876620"/>
                  <a:gd name="connsiteY9" fmla="*/ 1262668 h 2127320"/>
                  <a:gd name="connsiteX10" fmla="*/ 93566 w 1876620"/>
                  <a:gd name="connsiteY10" fmla="*/ 1291618 h 2127320"/>
                  <a:gd name="connsiteX11" fmla="*/ 93539 w 1876620"/>
                  <a:gd name="connsiteY11" fmla="*/ 1291587 h 2127320"/>
                  <a:gd name="connsiteX12" fmla="*/ 116822 w 1876620"/>
                  <a:gd name="connsiteY12" fmla="*/ 1262493 h 2127320"/>
                  <a:gd name="connsiteX13" fmla="*/ 1223334 w 1876620"/>
                  <a:gd name="connsiteY13" fmla="*/ 1189931 h 2127320"/>
                  <a:gd name="connsiteX14" fmla="*/ 1263341 w 1876620"/>
                  <a:gd name="connsiteY14" fmla="*/ 1190314 h 2127320"/>
                  <a:gd name="connsiteX15" fmla="*/ 1259025 w 1876620"/>
                  <a:gd name="connsiteY15" fmla="*/ 1391015 h 2127320"/>
                  <a:gd name="connsiteX16" fmla="*/ 1321891 w 1876620"/>
                  <a:gd name="connsiteY16" fmla="*/ 1396832 h 2127320"/>
                  <a:gd name="connsiteX17" fmla="*/ 1336154 w 1876620"/>
                  <a:gd name="connsiteY17" fmla="*/ 1492092 h 2127320"/>
                  <a:gd name="connsiteX18" fmla="*/ 1390200 w 1876620"/>
                  <a:gd name="connsiteY18" fmla="*/ 1484275 h 2127320"/>
                  <a:gd name="connsiteX19" fmla="*/ 1402172 w 1876620"/>
                  <a:gd name="connsiteY19" fmla="*/ 1360926 h 2127320"/>
                  <a:gd name="connsiteX20" fmla="*/ 1385542 w 1876620"/>
                  <a:gd name="connsiteY20" fmla="*/ 1560424 h 2127320"/>
                  <a:gd name="connsiteX21" fmla="*/ 1350465 w 1876620"/>
                  <a:gd name="connsiteY21" fmla="*/ 1589646 h 2127320"/>
                  <a:gd name="connsiteX22" fmla="*/ 1286157 w 1876620"/>
                  <a:gd name="connsiteY22" fmla="*/ 1589646 h 2127320"/>
                  <a:gd name="connsiteX23" fmla="*/ 1268619 w 1876620"/>
                  <a:gd name="connsiteY23" fmla="*/ 1648089 h 2127320"/>
                  <a:gd name="connsiteX24" fmla="*/ 1356311 w 1876620"/>
                  <a:gd name="connsiteY24" fmla="*/ 1683154 h 2127320"/>
                  <a:gd name="connsiteX25" fmla="*/ 1391388 w 1876620"/>
                  <a:gd name="connsiteY25" fmla="*/ 1741597 h 2127320"/>
                  <a:gd name="connsiteX26" fmla="*/ 1461542 w 1876620"/>
                  <a:gd name="connsiteY26" fmla="*/ 1782507 h 2127320"/>
                  <a:gd name="connsiteX27" fmla="*/ 1508312 w 1876620"/>
                  <a:gd name="connsiteY27" fmla="*/ 1905237 h 2127320"/>
                  <a:gd name="connsiteX28" fmla="*/ 1590158 w 1876620"/>
                  <a:gd name="connsiteY28" fmla="*/ 1934459 h 2127320"/>
                  <a:gd name="connsiteX29" fmla="*/ 1590158 w 1876620"/>
                  <a:gd name="connsiteY29" fmla="*/ 2022123 h 2127320"/>
                  <a:gd name="connsiteX30" fmla="*/ 1426465 w 1876620"/>
                  <a:gd name="connsiteY30" fmla="*/ 2022123 h 2127320"/>
                  <a:gd name="connsiteX31" fmla="*/ 1368004 w 1876620"/>
                  <a:gd name="connsiteY31" fmla="*/ 2080566 h 2127320"/>
                  <a:gd name="connsiteX32" fmla="*/ 1309542 w 1876620"/>
                  <a:gd name="connsiteY32" fmla="*/ 2109787 h 2127320"/>
                  <a:gd name="connsiteX33" fmla="*/ 1023080 w 1876620"/>
                  <a:gd name="connsiteY33" fmla="*/ 2127320 h 2127320"/>
                  <a:gd name="connsiteX34" fmla="*/ 888618 w 1876620"/>
                  <a:gd name="connsiteY34" fmla="*/ 2016279 h 2127320"/>
                  <a:gd name="connsiteX35" fmla="*/ 853541 w 1876620"/>
                  <a:gd name="connsiteY35" fmla="*/ 2039656 h 2127320"/>
                  <a:gd name="connsiteX36" fmla="*/ 783387 w 1876620"/>
                  <a:gd name="connsiteY36" fmla="*/ 2027967 h 2127320"/>
                  <a:gd name="connsiteX37" fmla="*/ 754156 w 1876620"/>
                  <a:gd name="connsiteY37" fmla="*/ 2051344 h 2127320"/>
                  <a:gd name="connsiteX38" fmla="*/ 701540 w 1876620"/>
                  <a:gd name="connsiteY38" fmla="*/ 2027967 h 2127320"/>
                  <a:gd name="connsiteX39" fmla="*/ 643079 w 1876620"/>
                  <a:gd name="connsiteY39" fmla="*/ 1957836 h 2127320"/>
                  <a:gd name="connsiteX40" fmla="*/ 619694 w 1876620"/>
                  <a:gd name="connsiteY40" fmla="*/ 1899393 h 2127320"/>
                  <a:gd name="connsiteX41" fmla="*/ 543694 w 1876620"/>
                  <a:gd name="connsiteY41" fmla="*/ 1846794 h 2127320"/>
                  <a:gd name="connsiteX42" fmla="*/ 502771 w 1876620"/>
                  <a:gd name="connsiteY42" fmla="*/ 1759130 h 2127320"/>
                  <a:gd name="connsiteX43" fmla="*/ 385847 w 1876620"/>
                  <a:gd name="connsiteY43" fmla="*/ 1683154 h 2127320"/>
                  <a:gd name="connsiteX44" fmla="*/ 374155 w 1876620"/>
                  <a:gd name="connsiteY44" fmla="*/ 1624711 h 2127320"/>
                  <a:gd name="connsiteX45" fmla="*/ 307053 w 1876620"/>
                  <a:gd name="connsiteY45" fmla="*/ 1602351 h 2127320"/>
                  <a:gd name="connsiteX46" fmla="*/ 328596 w 1876620"/>
                  <a:gd name="connsiteY46" fmla="*/ 1537905 h 2127320"/>
                  <a:gd name="connsiteX47" fmla="*/ 393152 w 1876620"/>
                  <a:gd name="connsiteY47" fmla="*/ 1423192 h 2127320"/>
                  <a:gd name="connsiteX48" fmla="*/ 490361 w 1876620"/>
                  <a:gd name="connsiteY48" fmla="*/ 1437372 h 2127320"/>
                  <a:gd name="connsiteX49" fmla="*/ 526955 w 1876620"/>
                  <a:gd name="connsiteY49" fmla="*/ 1494819 h 2127320"/>
                  <a:gd name="connsiteX50" fmla="*/ 695851 w 1876620"/>
                  <a:gd name="connsiteY50" fmla="*/ 1472822 h 2127320"/>
                  <a:gd name="connsiteX51" fmla="*/ 709738 w 1876620"/>
                  <a:gd name="connsiteY51" fmla="*/ 1512635 h 2127320"/>
                  <a:gd name="connsiteX52" fmla="*/ 780111 w 1876620"/>
                  <a:gd name="connsiteY52" fmla="*/ 1508818 h 2127320"/>
                  <a:gd name="connsiteX53" fmla="*/ 830405 w 1876620"/>
                  <a:gd name="connsiteY53" fmla="*/ 1463187 h 2127320"/>
                  <a:gd name="connsiteX54" fmla="*/ 883325 w 1876620"/>
                  <a:gd name="connsiteY54" fmla="*/ 1461187 h 2127320"/>
                  <a:gd name="connsiteX55" fmla="*/ 882012 w 1876620"/>
                  <a:gd name="connsiteY55" fmla="*/ 1427556 h 2127320"/>
                  <a:gd name="connsiteX56" fmla="*/ 933806 w 1876620"/>
                  <a:gd name="connsiteY56" fmla="*/ 1406831 h 2127320"/>
                  <a:gd name="connsiteX57" fmla="*/ 1044527 w 1876620"/>
                  <a:gd name="connsiteY57" fmla="*/ 1479549 h 2127320"/>
                  <a:gd name="connsiteX58" fmla="*/ 1166695 w 1876620"/>
                  <a:gd name="connsiteY58" fmla="*/ 1337931 h 2127320"/>
                  <a:gd name="connsiteX59" fmla="*/ 1172512 w 1876620"/>
                  <a:gd name="connsiteY59" fmla="*/ 1243398 h 2127320"/>
                  <a:gd name="connsiteX60" fmla="*/ 1211546 w 1876620"/>
                  <a:gd name="connsiteY60" fmla="*/ 1234672 h 2127320"/>
                  <a:gd name="connsiteX61" fmla="*/ 1219803 w 1876620"/>
                  <a:gd name="connsiteY61" fmla="*/ 1196313 h 2127320"/>
                  <a:gd name="connsiteX62" fmla="*/ 1223334 w 1876620"/>
                  <a:gd name="connsiteY62" fmla="*/ 1189931 h 2127320"/>
                  <a:gd name="connsiteX63" fmla="*/ 1535504 w 1876620"/>
                  <a:gd name="connsiteY63" fmla="*/ 1165342 h 2127320"/>
                  <a:gd name="connsiteX64" fmla="*/ 1496619 w 1876620"/>
                  <a:gd name="connsiteY64" fmla="*/ 1209767 h 2127320"/>
                  <a:gd name="connsiteX65" fmla="*/ 1494361 w 1876620"/>
                  <a:gd name="connsiteY65" fmla="*/ 1221055 h 2127320"/>
                  <a:gd name="connsiteX66" fmla="*/ 1496605 w 1876620"/>
                  <a:gd name="connsiteY66" fmla="*/ 1209766 h 2127320"/>
                  <a:gd name="connsiteX67" fmla="*/ 1535504 w 1876620"/>
                  <a:gd name="connsiteY67" fmla="*/ 1165342 h 2127320"/>
                  <a:gd name="connsiteX68" fmla="*/ 47245 w 1876620"/>
                  <a:gd name="connsiteY68" fmla="*/ 1095255 h 2127320"/>
                  <a:gd name="connsiteX69" fmla="*/ 58551 w 1876620"/>
                  <a:gd name="connsiteY69" fmla="*/ 1151410 h 2127320"/>
                  <a:gd name="connsiteX70" fmla="*/ 70524 w 1876620"/>
                  <a:gd name="connsiteY70" fmla="*/ 1174235 h 2127320"/>
                  <a:gd name="connsiteX71" fmla="*/ 58462 w 1876620"/>
                  <a:gd name="connsiteY71" fmla="*/ 1151324 h 2127320"/>
                  <a:gd name="connsiteX72" fmla="*/ 47245 w 1876620"/>
                  <a:gd name="connsiteY72" fmla="*/ 1095255 h 2127320"/>
                  <a:gd name="connsiteX73" fmla="*/ 46728 w 1876620"/>
                  <a:gd name="connsiteY73" fmla="*/ 1092690 h 2127320"/>
                  <a:gd name="connsiteX74" fmla="*/ 46767 w 1876620"/>
                  <a:gd name="connsiteY74" fmla="*/ 1092882 h 2127320"/>
                  <a:gd name="connsiteX75" fmla="*/ 0 w 1876620"/>
                  <a:gd name="connsiteY75" fmla="*/ 1098726 h 2127320"/>
                  <a:gd name="connsiteX76" fmla="*/ 0 w 1876620"/>
                  <a:gd name="connsiteY76" fmla="*/ 1098508 h 2127320"/>
                  <a:gd name="connsiteX77" fmla="*/ 46728 w 1876620"/>
                  <a:gd name="connsiteY77" fmla="*/ 1092690 h 2127320"/>
                  <a:gd name="connsiteX78" fmla="*/ 29250 w 1876620"/>
                  <a:gd name="connsiteY78" fmla="*/ 958438 h 2127320"/>
                  <a:gd name="connsiteX79" fmla="*/ 16836 w 1876620"/>
                  <a:gd name="connsiteY79" fmla="*/ 1003071 h 2127320"/>
                  <a:gd name="connsiteX80" fmla="*/ 29231 w 1876620"/>
                  <a:gd name="connsiteY80" fmla="*/ 958463 h 2127320"/>
                  <a:gd name="connsiteX81" fmla="*/ 29250 w 1876620"/>
                  <a:gd name="connsiteY81" fmla="*/ 958438 h 2127320"/>
                  <a:gd name="connsiteX82" fmla="*/ 1650158 w 1876620"/>
                  <a:gd name="connsiteY82" fmla="*/ 869258 h 2127320"/>
                  <a:gd name="connsiteX83" fmla="*/ 1654466 w 1876620"/>
                  <a:gd name="connsiteY83" fmla="*/ 946774 h 2127320"/>
                  <a:gd name="connsiteX84" fmla="*/ 1619389 w 1876620"/>
                  <a:gd name="connsiteY84" fmla="*/ 1069504 h 2127320"/>
                  <a:gd name="connsiteX85" fmla="*/ 1619352 w 1876620"/>
                  <a:gd name="connsiteY85" fmla="*/ 1069546 h 2127320"/>
                  <a:gd name="connsiteX86" fmla="*/ 1654428 w 1876620"/>
                  <a:gd name="connsiteY86" fmla="*/ 946528 h 2127320"/>
                  <a:gd name="connsiteX87" fmla="*/ 1650158 w 1876620"/>
                  <a:gd name="connsiteY87" fmla="*/ 869258 h 2127320"/>
                  <a:gd name="connsiteX88" fmla="*/ 193630 w 1876620"/>
                  <a:gd name="connsiteY88" fmla="*/ 743793 h 2127320"/>
                  <a:gd name="connsiteX89" fmla="*/ 122731 w 1876620"/>
                  <a:gd name="connsiteY89" fmla="*/ 754190 h 2127320"/>
                  <a:gd name="connsiteX90" fmla="*/ 106904 w 1876620"/>
                  <a:gd name="connsiteY90" fmla="*/ 806782 h 2127320"/>
                  <a:gd name="connsiteX91" fmla="*/ 122770 w 1876620"/>
                  <a:gd name="connsiteY91" fmla="*/ 753913 h 2127320"/>
                  <a:gd name="connsiteX92" fmla="*/ 193630 w 1876620"/>
                  <a:gd name="connsiteY92" fmla="*/ 743793 h 2127320"/>
                  <a:gd name="connsiteX93" fmla="*/ 1680264 w 1876620"/>
                  <a:gd name="connsiteY93" fmla="*/ 715040 h 2127320"/>
                  <a:gd name="connsiteX94" fmla="*/ 1648627 w 1876620"/>
                  <a:gd name="connsiteY94" fmla="*/ 841549 h 2127320"/>
                  <a:gd name="connsiteX95" fmla="*/ 1648611 w 1876620"/>
                  <a:gd name="connsiteY95" fmla="*/ 841269 h 2127320"/>
                  <a:gd name="connsiteX96" fmla="*/ 1680264 w 1876620"/>
                  <a:gd name="connsiteY96" fmla="*/ 715040 h 2127320"/>
                  <a:gd name="connsiteX97" fmla="*/ 1876578 w 1876620"/>
                  <a:gd name="connsiteY97" fmla="*/ 467509 h 2127320"/>
                  <a:gd name="connsiteX98" fmla="*/ 1876620 w 1876620"/>
                  <a:gd name="connsiteY98" fmla="*/ 467543 h 2127320"/>
                  <a:gd name="connsiteX99" fmla="*/ 1871955 w 1876620"/>
                  <a:gd name="connsiteY99" fmla="*/ 488530 h 2127320"/>
                  <a:gd name="connsiteX100" fmla="*/ 1876578 w 1876620"/>
                  <a:gd name="connsiteY100" fmla="*/ 467509 h 2127320"/>
                  <a:gd name="connsiteX101" fmla="*/ 356558 w 1876620"/>
                  <a:gd name="connsiteY101" fmla="*/ 227930 h 2127320"/>
                  <a:gd name="connsiteX102" fmla="*/ 356558 w 1876620"/>
                  <a:gd name="connsiteY102" fmla="*/ 228077 h 2127320"/>
                  <a:gd name="connsiteX103" fmla="*/ 245539 w 1876620"/>
                  <a:gd name="connsiteY103" fmla="*/ 234072 h 2127320"/>
                  <a:gd name="connsiteX104" fmla="*/ 245539 w 1876620"/>
                  <a:gd name="connsiteY104" fmla="*/ 233771 h 2127320"/>
                  <a:gd name="connsiteX105" fmla="*/ 356558 w 1876620"/>
                  <a:gd name="connsiteY105" fmla="*/ 227930 h 2127320"/>
                  <a:gd name="connsiteX106" fmla="*/ 1736258 w 1876620"/>
                  <a:gd name="connsiteY106" fmla="*/ 105134 h 2127320"/>
                  <a:gd name="connsiteX107" fmla="*/ 1736312 w 1876620"/>
                  <a:gd name="connsiteY107" fmla="*/ 105197 h 2127320"/>
                  <a:gd name="connsiteX108" fmla="*/ 1745273 w 1876620"/>
                  <a:gd name="connsiteY108" fmla="*/ 239567 h 2127320"/>
                  <a:gd name="connsiteX109" fmla="*/ 1736258 w 1876620"/>
                  <a:gd name="connsiteY109" fmla="*/ 105134 h 2127320"/>
                  <a:gd name="connsiteX110" fmla="*/ 1725275 w 1876620"/>
                  <a:gd name="connsiteY110" fmla="*/ 92325 h 2127320"/>
                  <a:gd name="connsiteX111" fmla="*/ 1695389 w 1876620"/>
                  <a:gd name="connsiteY111" fmla="*/ 0 h 2127320"/>
                  <a:gd name="connsiteX112" fmla="*/ 1701235 w 1876620"/>
                  <a:gd name="connsiteY112" fmla="*/ 64287 h 2127320"/>
                  <a:gd name="connsiteX113" fmla="*/ 1725275 w 1876620"/>
                  <a:gd name="connsiteY113" fmla="*/ 92325 h 2127320"/>
                  <a:gd name="connsiteX0" fmla="*/ 187078 w 1876620"/>
                  <a:gd name="connsiteY0" fmla="*/ 1332521 h 2063033"/>
                  <a:gd name="connsiteX1" fmla="*/ 187099 w 1876620"/>
                  <a:gd name="connsiteY1" fmla="*/ 1332545 h 2063033"/>
                  <a:gd name="connsiteX2" fmla="*/ 187099 w 1876620"/>
                  <a:gd name="connsiteY2" fmla="*/ 1466891 h 2063033"/>
                  <a:gd name="connsiteX3" fmla="*/ 257285 w 1876620"/>
                  <a:gd name="connsiteY3" fmla="*/ 1495978 h 2063033"/>
                  <a:gd name="connsiteX4" fmla="*/ 266370 w 1876620"/>
                  <a:gd name="connsiteY4" fmla="*/ 1518976 h 2063033"/>
                  <a:gd name="connsiteX5" fmla="*/ 257232 w 1876620"/>
                  <a:gd name="connsiteY5" fmla="*/ 1496137 h 2063033"/>
                  <a:gd name="connsiteX6" fmla="*/ 187078 w 1876620"/>
                  <a:gd name="connsiteY6" fmla="*/ 1466916 h 2063033"/>
                  <a:gd name="connsiteX7" fmla="*/ 187078 w 1876620"/>
                  <a:gd name="connsiteY7" fmla="*/ 1332521 h 2063033"/>
                  <a:gd name="connsiteX8" fmla="*/ 116822 w 1876620"/>
                  <a:gd name="connsiteY8" fmla="*/ 1198206 h 2063033"/>
                  <a:gd name="connsiteX9" fmla="*/ 116914 w 1876620"/>
                  <a:gd name="connsiteY9" fmla="*/ 1198381 h 2063033"/>
                  <a:gd name="connsiteX10" fmla="*/ 93566 w 1876620"/>
                  <a:gd name="connsiteY10" fmla="*/ 1227331 h 2063033"/>
                  <a:gd name="connsiteX11" fmla="*/ 93539 w 1876620"/>
                  <a:gd name="connsiteY11" fmla="*/ 1227300 h 2063033"/>
                  <a:gd name="connsiteX12" fmla="*/ 116822 w 1876620"/>
                  <a:gd name="connsiteY12" fmla="*/ 1198206 h 2063033"/>
                  <a:gd name="connsiteX13" fmla="*/ 1223334 w 1876620"/>
                  <a:gd name="connsiteY13" fmla="*/ 1125644 h 2063033"/>
                  <a:gd name="connsiteX14" fmla="*/ 1263341 w 1876620"/>
                  <a:gd name="connsiteY14" fmla="*/ 1126027 h 2063033"/>
                  <a:gd name="connsiteX15" fmla="*/ 1259025 w 1876620"/>
                  <a:gd name="connsiteY15" fmla="*/ 1326728 h 2063033"/>
                  <a:gd name="connsiteX16" fmla="*/ 1321891 w 1876620"/>
                  <a:gd name="connsiteY16" fmla="*/ 1332545 h 2063033"/>
                  <a:gd name="connsiteX17" fmla="*/ 1336154 w 1876620"/>
                  <a:gd name="connsiteY17" fmla="*/ 1427805 h 2063033"/>
                  <a:gd name="connsiteX18" fmla="*/ 1390200 w 1876620"/>
                  <a:gd name="connsiteY18" fmla="*/ 1419988 h 2063033"/>
                  <a:gd name="connsiteX19" fmla="*/ 1402172 w 1876620"/>
                  <a:gd name="connsiteY19" fmla="*/ 1296639 h 2063033"/>
                  <a:gd name="connsiteX20" fmla="*/ 1385542 w 1876620"/>
                  <a:gd name="connsiteY20" fmla="*/ 1496137 h 2063033"/>
                  <a:gd name="connsiteX21" fmla="*/ 1350465 w 1876620"/>
                  <a:gd name="connsiteY21" fmla="*/ 1525359 h 2063033"/>
                  <a:gd name="connsiteX22" fmla="*/ 1286157 w 1876620"/>
                  <a:gd name="connsiteY22" fmla="*/ 1525359 h 2063033"/>
                  <a:gd name="connsiteX23" fmla="*/ 1268619 w 1876620"/>
                  <a:gd name="connsiteY23" fmla="*/ 1583802 h 2063033"/>
                  <a:gd name="connsiteX24" fmla="*/ 1356311 w 1876620"/>
                  <a:gd name="connsiteY24" fmla="*/ 1618867 h 2063033"/>
                  <a:gd name="connsiteX25" fmla="*/ 1391388 w 1876620"/>
                  <a:gd name="connsiteY25" fmla="*/ 1677310 h 2063033"/>
                  <a:gd name="connsiteX26" fmla="*/ 1461542 w 1876620"/>
                  <a:gd name="connsiteY26" fmla="*/ 1718220 h 2063033"/>
                  <a:gd name="connsiteX27" fmla="*/ 1508312 w 1876620"/>
                  <a:gd name="connsiteY27" fmla="*/ 1840950 h 2063033"/>
                  <a:gd name="connsiteX28" fmla="*/ 1590158 w 1876620"/>
                  <a:gd name="connsiteY28" fmla="*/ 1870172 h 2063033"/>
                  <a:gd name="connsiteX29" fmla="*/ 1590158 w 1876620"/>
                  <a:gd name="connsiteY29" fmla="*/ 1957836 h 2063033"/>
                  <a:gd name="connsiteX30" fmla="*/ 1426465 w 1876620"/>
                  <a:gd name="connsiteY30" fmla="*/ 1957836 h 2063033"/>
                  <a:gd name="connsiteX31" fmla="*/ 1368004 w 1876620"/>
                  <a:gd name="connsiteY31" fmla="*/ 2016279 h 2063033"/>
                  <a:gd name="connsiteX32" fmla="*/ 1309542 w 1876620"/>
                  <a:gd name="connsiteY32" fmla="*/ 2045500 h 2063033"/>
                  <a:gd name="connsiteX33" fmla="*/ 1023080 w 1876620"/>
                  <a:gd name="connsiteY33" fmla="*/ 2063033 h 2063033"/>
                  <a:gd name="connsiteX34" fmla="*/ 888618 w 1876620"/>
                  <a:gd name="connsiteY34" fmla="*/ 1951992 h 2063033"/>
                  <a:gd name="connsiteX35" fmla="*/ 853541 w 1876620"/>
                  <a:gd name="connsiteY35" fmla="*/ 1975369 h 2063033"/>
                  <a:gd name="connsiteX36" fmla="*/ 783387 w 1876620"/>
                  <a:gd name="connsiteY36" fmla="*/ 1963680 h 2063033"/>
                  <a:gd name="connsiteX37" fmla="*/ 754156 w 1876620"/>
                  <a:gd name="connsiteY37" fmla="*/ 1987057 h 2063033"/>
                  <a:gd name="connsiteX38" fmla="*/ 701540 w 1876620"/>
                  <a:gd name="connsiteY38" fmla="*/ 1963680 h 2063033"/>
                  <a:gd name="connsiteX39" fmla="*/ 643079 w 1876620"/>
                  <a:gd name="connsiteY39" fmla="*/ 1893549 h 2063033"/>
                  <a:gd name="connsiteX40" fmla="*/ 619694 w 1876620"/>
                  <a:gd name="connsiteY40" fmla="*/ 1835106 h 2063033"/>
                  <a:gd name="connsiteX41" fmla="*/ 543694 w 1876620"/>
                  <a:gd name="connsiteY41" fmla="*/ 1782507 h 2063033"/>
                  <a:gd name="connsiteX42" fmla="*/ 502771 w 1876620"/>
                  <a:gd name="connsiteY42" fmla="*/ 1694843 h 2063033"/>
                  <a:gd name="connsiteX43" fmla="*/ 385847 w 1876620"/>
                  <a:gd name="connsiteY43" fmla="*/ 1618867 h 2063033"/>
                  <a:gd name="connsiteX44" fmla="*/ 374155 w 1876620"/>
                  <a:gd name="connsiteY44" fmla="*/ 1560424 h 2063033"/>
                  <a:gd name="connsiteX45" fmla="*/ 307053 w 1876620"/>
                  <a:gd name="connsiteY45" fmla="*/ 1538064 h 2063033"/>
                  <a:gd name="connsiteX46" fmla="*/ 328596 w 1876620"/>
                  <a:gd name="connsiteY46" fmla="*/ 1473618 h 2063033"/>
                  <a:gd name="connsiteX47" fmla="*/ 393152 w 1876620"/>
                  <a:gd name="connsiteY47" fmla="*/ 1358905 h 2063033"/>
                  <a:gd name="connsiteX48" fmla="*/ 490361 w 1876620"/>
                  <a:gd name="connsiteY48" fmla="*/ 1373085 h 2063033"/>
                  <a:gd name="connsiteX49" fmla="*/ 526955 w 1876620"/>
                  <a:gd name="connsiteY49" fmla="*/ 1430532 h 2063033"/>
                  <a:gd name="connsiteX50" fmla="*/ 695851 w 1876620"/>
                  <a:gd name="connsiteY50" fmla="*/ 1408535 h 2063033"/>
                  <a:gd name="connsiteX51" fmla="*/ 709738 w 1876620"/>
                  <a:gd name="connsiteY51" fmla="*/ 1448348 h 2063033"/>
                  <a:gd name="connsiteX52" fmla="*/ 780111 w 1876620"/>
                  <a:gd name="connsiteY52" fmla="*/ 1444531 h 2063033"/>
                  <a:gd name="connsiteX53" fmla="*/ 830405 w 1876620"/>
                  <a:gd name="connsiteY53" fmla="*/ 1398900 h 2063033"/>
                  <a:gd name="connsiteX54" fmla="*/ 883325 w 1876620"/>
                  <a:gd name="connsiteY54" fmla="*/ 1396900 h 2063033"/>
                  <a:gd name="connsiteX55" fmla="*/ 882012 w 1876620"/>
                  <a:gd name="connsiteY55" fmla="*/ 1363269 h 2063033"/>
                  <a:gd name="connsiteX56" fmla="*/ 933806 w 1876620"/>
                  <a:gd name="connsiteY56" fmla="*/ 1342544 h 2063033"/>
                  <a:gd name="connsiteX57" fmla="*/ 1044527 w 1876620"/>
                  <a:gd name="connsiteY57" fmla="*/ 1415262 h 2063033"/>
                  <a:gd name="connsiteX58" fmla="*/ 1166695 w 1876620"/>
                  <a:gd name="connsiteY58" fmla="*/ 1273644 h 2063033"/>
                  <a:gd name="connsiteX59" fmla="*/ 1172512 w 1876620"/>
                  <a:gd name="connsiteY59" fmla="*/ 1179111 h 2063033"/>
                  <a:gd name="connsiteX60" fmla="*/ 1211546 w 1876620"/>
                  <a:gd name="connsiteY60" fmla="*/ 1170385 h 2063033"/>
                  <a:gd name="connsiteX61" fmla="*/ 1219803 w 1876620"/>
                  <a:gd name="connsiteY61" fmla="*/ 1132026 h 2063033"/>
                  <a:gd name="connsiteX62" fmla="*/ 1223334 w 1876620"/>
                  <a:gd name="connsiteY62" fmla="*/ 1125644 h 2063033"/>
                  <a:gd name="connsiteX63" fmla="*/ 1535504 w 1876620"/>
                  <a:gd name="connsiteY63" fmla="*/ 1101055 h 2063033"/>
                  <a:gd name="connsiteX64" fmla="*/ 1496619 w 1876620"/>
                  <a:gd name="connsiteY64" fmla="*/ 1145480 h 2063033"/>
                  <a:gd name="connsiteX65" fmla="*/ 1494361 w 1876620"/>
                  <a:gd name="connsiteY65" fmla="*/ 1156768 h 2063033"/>
                  <a:gd name="connsiteX66" fmla="*/ 1496605 w 1876620"/>
                  <a:gd name="connsiteY66" fmla="*/ 1145479 h 2063033"/>
                  <a:gd name="connsiteX67" fmla="*/ 1535504 w 1876620"/>
                  <a:gd name="connsiteY67" fmla="*/ 1101055 h 2063033"/>
                  <a:gd name="connsiteX68" fmla="*/ 47245 w 1876620"/>
                  <a:gd name="connsiteY68" fmla="*/ 1030968 h 2063033"/>
                  <a:gd name="connsiteX69" fmla="*/ 58551 w 1876620"/>
                  <a:gd name="connsiteY69" fmla="*/ 1087123 h 2063033"/>
                  <a:gd name="connsiteX70" fmla="*/ 70524 w 1876620"/>
                  <a:gd name="connsiteY70" fmla="*/ 1109948 h 2063033"/>
                  <a:gd name="connsiteX71" fmla="*/ 58462 w 1876620"/>
                  <a:gd name="connsiteY71" fmla="*/ 1087037 h 2063033"/>
                  <a:gd name="connsiteX72" fmla="*/ 47245 w 1876620"/>
                  <a:gd name="connsiteY72" fmla="*/ 1030968 h 2063033"/>
                  <a:gd name="connsiteX73" fmla="*/ 46728 w 1876620"/>
                  <a:gd name="connsiteY73" fmla="*/ 1028403 h 2063033"/>
                  <a:gd name="connsiteX74" fmla="*/ 46767 w 1876620"/>
                  <a:gd name="connsiteY74" fmla="*/ 1028595 h 2063033"/>
                  <a:gd name="connsiteX75" fmla="*/ 0 w 1876620"/>
                  <a:gd name="connsiteY75" fmla="*/ 1034439 h 2063033"/>
                  <a:gd name="connsiteX76" fmla="*/ 0 w 1876620"/>
                  <a:gd name="connsiteY76" fmla="*/ 1034221 h 2063033"/>
                  <a:gd name="connsiteX77" fmla="*/ 46728 w 1876620"/>
                  <a:gd name="connsiteY77" fmla="*/ 1028403 h 2063033"/>
                  <a:gd name="connsiteX78" fmla="*/ 29250 w 1876620"/>
                  <a:gd name="connsiteY78" fmla="*/ 894151 h 2063033"/>
                  <a:gd name="connsiteX79" fmla="*/ 16836 w 1876620"/>
                  <a:gd name="connsiteY79" fmla="*/ 938784 h 2063033"/>
                  <a:gd name="connsiteX80" fmla="*/ 29231 w 1876620"/>
                  <a:gd name="connsiteY80" fmla="*/ 894176 h 2063033"/>
                  <a:gd name="connsiteX81" fmla="*/ 29250 w 1876620"/>
                  <a:gd name="connsiteY81" fmla="*/ 894151 h 2063033"/>
                  <a:gd name="connsiteX82" fmla="*/ 1650158 w 1876620"/>
                  <a:gd name="connsiteY82" fmla="*/ 804971 h 2063033"/>
                  <a:gd name="connsiteX83" fmla="*/ 1654466 w 1876620"/>
                  <a:gd name="connsiteY83" fmla="*/ 882487 h 2063033"/>
                  <a:gd name="connsiteX84" fmla="*/ 1619389 w 1876620"/>
                  <a:gd name="connsiteY84" fmla="*/ 1005217 h 2063033"/>
                  <a:gd name="connsiteX85" fmla="*/ 1619352 w 1876620"/>
                  <a:gd name="connsiteY85" fmla="*/ 1005259 h 2063033"/>
                  <a:gd name="connsiteX86" fmla="*/ 1654428 w 1876620"/>
                  <a:gd name="connsiteY86" fmla="*/ 882241 h 2063033"/>
                  <a:gd name="connsiteX87" fmla="*/ 1650158 w 1876620"/>
                  <a:gd name="connsiteY87" fmla="*/ 804971 h 2063033"/>
                  <a:gd name="connsiteX88" fmla="*/ 193630 w 1876620"/>
                  <a:gd name="connsiteY88" fmla="*/ 679506 h 2063033"/>
                  <a:gd name="connsiteX89" fmla="*/ 122731 w 1876620"/>
                  <a:gd name="connsiteY89" fmla="*/ 689903 h 2063033"/>
                  <a:gd name="connsiteX90" fmla="*/ 106904 w 1876620"/>
                  <a:gd name="connsiteY90" fmla="*/ 742495 h 2063033"/>
                  <a:gd name="connsiteX91" fmla="*/ 122770 w 1876620"/>
                  <a:gd name="connsiteY91" fmla="*/ 689626 h 2063033"/>
                  <a:gd name="connsiteX92" fmla="*/ 193630 w 1876620"/>
                  <a:gd name="connsiteY92" fmla="*/ 679506 h 2063033"/>
                  <a:gd name="connsiteX93" fmla="*/ 1680264 w 1876620"/>
                  <a:gd name="connsiteY93" fmla="*/ 650753 h 2063033"/>
                  <a:gd name="connsiteX94" fmla="*/ 1648627 w 1876620"/>
                  <a:gd name="connsiteY94" fmla="*/ 777262 h 2063033"/>
                  <a:gd name="connsiteX95" fmla="*/ 1648611 w 1876620"/>
                  <a:gd name="connsiteY95" fmla="*/ 776982 h 2063033"/>
                  <a:gd name="connsiteX96" fmla="*/ 1680264 w 1876620"/>
                  <a:gd name="connsiteY96" fmla="*/ 650753 h 2063033"/>
                  <a:gd name="connsiteX97" fmla="*/ 1876578 w 1876620"/>
                  <a:gd name="connsiteY97" fmla="*/ 403222 h 2063033"/>
                  <a:gd name="connsiteX98" fmla="*/ 1876620 w 1876620"/>
                  <a:gd name="connsiteY98" fmla="*/ 403256 h 2063033"/>
                  <a:gd name="connsiteX99" fmla="*/ 1871955 w 1876620"/>
                  <a:gd name="connsiteY99" fmla="*/ 424243 h 2063033"/>
                  <a:gd name="connsiteX100" fmla="*/ 1876578 w 1876620"/>
                  <a:gd name="connsiteY100" fmla="*/ 403222 h 2063033"/>
                  <a:gd name="connsiteX101" fmla="*/ 356558 w 1876620"/>
                  <a:gd name="connsiteY101" fmla="*/ 163643 h 2063033"/>
                  <a:gd name="connsiteX102" fmla="*/ 356558 w 1876620"/>
                  <a:gd name="connsiteY102" fmla="*/ 163790 h 2063033"/>
                  <a:gd name="connsiteX103" fmla="*/ 245539 w 1876620"/>
                  <a:gd name="connsiteY103" fmla="*/ 169785 h 2063033"/>
                  <a:gd name="connsiteX104" fmla="*/ 245539 w 1876620"/>
                  <a:gd name="connsiteY104" fmla="*/ 169484 h 2063033"/>
                  <a:gd name="connsiteX105" fmla="*/ 356558 w 1876620"/>
                  <a:gd name="connsiteY105" fmla="*/ 163643 h 2063033"/>
                  <a:gd name="connsiteX106" fmla="*/ 1736258 w 1876620"/>
                  <a:gd name="connsiteY106" fmla="*/ 40847 h 2063033"/>
                  <a:gd name="connsiteX107" fmla="*/ 1736312 w 1876620"/>
                  <a:gd name="connsiteY107" fmla="*/ 40910 h 2063033"/>
                  <a:gd name="connsiteX108" fmla="*/ 1745273 w 1876620"/>
                  <a:gd name="connsiteY108" fmla="*/ 175280 h 2063033"/>
                  <a:gd name="connsiteX109" fmla="*/ 1736258 w 1876620"/>
                  <a:gd name="connsiteY109" fmla="*/ 40847 h 2063033"/>
                  <a:gd name="connsiteX110" fmla="*/ 1725275 w 1876620"/>
                  <a:gd name="connsiteY110" fmla="*/ 28038 h 2063033"/>
                  <a:gd name="connsiteX111" fmla="*/ 1701235 w 1876620"/>
                  <a:gd name="connsiteY111" fmla="*/ 0 h 2063033"/>
                  <a:gd name="connsiteX112" fmla="*/ 1725275 w 1876620"/>
                  <a:gd name="connsiteY112" fmla="*/ 28038 h 2063033"/>
                  <a:gd name="connsiteX0" fmla="*/ 187078 w 1876620"/>
                  <a:gd name="connsiteY0" fmla="*/ 1291674 h 2022186"/>
                  <a:gd name="connsiteX1" fmla="*/ 187099 w 1876620"/>
                  <a:gd name="connsiteY1" fmla="*/ 1291698 h 2022186"/>
                  <a:gd name="connsiteX2" fmla="*/ 187099 w 1876620"/>
                  <a:gd name="connsiteY2" fmla="*/ 1426044 h 2022186"/>
                  <a:gd name="connsiteX3" fmla="*/ 257285 w 1876620"/>
                  <a:gd name="connsiteY3" fmla="*/ 1455131 h 2022186"/>
                  <a:gd name="connsiteX4" fmla="*/ 266370 w 1876620"/>
                  <a:gd name="connsiteY4" fmla="*/ 1478129 h 2022186"/>
                  <a:gd name="connsiteX5" fmla="*/ 257232 w 1876620"/>
                  <a:gd name="connsiteY5" fmla="*/ 1455290 h 2022186"/>
                  <a:gd name="connsiteX6" fmla="*/ 187078 w 1876620"/>
                  <a:gd name="connsiteY6" fmla="*/ 1426069 h 2022186"/>
                  <a:gd name="connsiteX7" fmla="*/ 187078 w 1876620"/>
                  <a:gd name="connsiteY7" fmla="*/ 1291674 h 2022186"/>
                  <a:gd name="connsiteX8" fmla="*/ 116822 w 1876620"/>
                  <a:gd name="connsiteY8" fmla="*/ 1157359 h 2022186"/>
                  <a:gd name="connsiteX9" fmla="*/ 116914 w 1876620"/>
                  <a:gd name="connsiteY9" fmla="*/ 1157534 h 2022186"/>
                  <a:gd name="connsiteX10" fmla="*/ 93566 w 1876620"/>
                  <a:gd name="connsiteY10" fmla="*/ 1186484 h 2022186"/>
                  <a:gd name="connsiteX11" fmla="*/ 93539 w 1876620"/>
                  <a:gd name="connsiteY11" fmla="*/ 1186453 h 2022186"/>
                  <a:gd name="connsiteX12" fmla="*/ 116822 w 1876620"/>
                  <a:gd name="connsiteY12" fmla="*/ 1157359 h 2022186"/>
                  <a:gd name="connsiteX13" fmla="*/ 1223334 w 1876620"/>
                  <a:gd name="connsiteY13" fmla="*/ 1084797 h 2022186"/>
                  <a:gd name="connsiteX14" fmla="*/ 1263341 w 1876620"/>
                  <a:gd name="connsiteY14" fmla="*/ 1085180 h 2022186"/>
                  <a:gd name="connsiteX15" fmla="*/ 1259025 w 1876620"/>
                  <a:gd name="connsiteY15" fmla="*/ 1285881 h 2022186"/>
                  <a:gd name="connsiteX16" fmla="*/ 1321891 w 1876620"/>
                  <a:gd name="connsiteY16" fmla="*/ 1291698 h 2022186"/>
                  <a:gd name="connsiteX17" fmla="*/ 1336154 w 1876620"/>
                  <a:gd name="connsiteY17" fmla="*/ 1386958 h 2022186"/>
                  <a:gd name="connsiteX18" fmla="*/ 1390200 w 1876620"/>
                  <a:gd name="connsiteY18" fmla="*/ 1379141 h 2022186"/>
                  <a:gd name="connsiteX19" fmla="*/ 1402172 w 1876620"/>
                  <a:gd name="connsiteY19" fmla="*/ 1255792 h 2022186"/>
                  <a:gd name="connsiteX20" fmla="*/ 1385542 w 1876620"/>
                  <a:gd name="connsiteY20" fmla="*/ 1455290 h 2022186"/>
                  <a:gd name="connsiteX21" fmla="*/ 1350465 w 1876620"/>
                  <a:gd name="connsiteY21" fmla="*/ 1484512 h 2022186"/>
                  <a:gd name="connsiteX22" fmla="*/ 1286157 w 1876620"/>
                  <a:gd name="connsiteY22" fmla="*/ 1484512 h 2022186"/>
                  <a:gd name="connsiteX23" fmla="*/ 1268619 w 1876620"/>
                  <a:gd name="connsiteY23" fmla="*/ 1542955 h 2022186"/>
                  <a:gd name="connsiteX24" fmla="*/ 1356311 w 1876620"/>
                  <a:gd name="connsiteY24" fmla="*/ 1578020 h 2022186"/>
                  <a:gd name="connsiteX25" fmla="*/ 1391388 w 1876620"/>
                  <a:gd name="connsiteY25" fmla="*/ 1636463 h 2022186"/>
                  <a:gd name="connsiteX26" fmla="*/ 1461542 w 1876620"/>
                  <a:gd name="connsiteY26" fmla="*/ 1677373 h 2022186"/>
                  <a:gd name="connsiteX27" fmla="*/ 1508312 w 1876620"/>
                  <a:gd name="connsiteY27" fmla="*/ 1800103 h 2022186"/>
                  <a:gd name="connsiteX28" fmla="*/ 1590158 w 1876620"/>
                  <a:gd name="connsiteY28" fmla="*/ 1829325 h 2022186"/>
                  <a:gd name="connsiteX29" fmla="*/ 1590158 w 1876620"/>
                  <a:gd name="connsiteY29" fmla="*/ 1916989 h 2022186"/>
                  <a:gd name="connsiteX30" fmla="*/ 1426465 w 1876620"/>
                  <a:gd name="connsiteY30" fmla="*/ 1916989 h 2022186"/>
                  <a:gd name="connsiteX31" fmla="*/ 1368004 w 1876620"/>
                  <a:gd name="connsiteY31" fmla="*/ 1975432 h 2022186"/>
                  <a:gd name="connsiteX32" fmla="*/ 1309542 w 1876620"/>
                  <a:gd name="connsiteY32" fmla="*/ 2004653 h 2022186"/>
                  <a:gd name="connsiteX33" fmla="*/ 1023080 w 1876620"/>
                  <a:gd name="connsiteY33" fmla="*/ 2022186 h 2022186"/>
                  <a:gd name="connsiteX34" fmla="*/ 888618 w 1876620"/>
                  <a:gd name="connsiteY34" fmla="*/ 1911145 h 2022186"/>
                  <a:gd name="connsiteX35" fmla="*/ 853541 w 1876620"/>
                  <a:gd name="connsiteY35" fmla="*/ 1934522 h 2022186"/>
                  <a:gd name="connsiteX36" fmla="*/ 783387 w 1876620"/>
                  <a:gd name="connsiteY36" fmla="*/ 1922833 h 2022186"/>
                  <a:gd name="connsiteX37" fmla="*/ 754156 w 1876620"/>
                  <a:gd name="connsiteY37" fmla="*/ 1946210 h 2022186"/>
                  <a:gd name="connsiteX38" fmla="*/ 701540 w 1876620"/>
                  <a:gd name="connsiteY38" fmla="*/ 1922833 h 2022186"/>
                  <a:gd name="connsiteX39" fmla="*/ 643079 w 1876620"/>
                  <a:gd name="connsiteY39" fmla="*/ 1852702 h 2022186"/>
                  <a:gd name="connsiteX40" fmla="*/ 619694 w 1876620"/>
                  <a:gd name="connsiteY40" fmla="*/ 1794259 h 2022186"/>
                  <a:gd name="connsiteX41" fmla="*/ 543694 w 1876620"/>
                  <a:gd name="connsiteY41" fmla="*/ 1741660 h 2022186"/>
                  <a:gd name="connsiteX42" fmla="*/ 502771 w 1876620"/>
                  <a:gd name="connsiteY42" fmla="*/ 1653996 h 2022186"/>
                  <a:gd name="connsiteX43" fmla="*/ 385847 w 1876620"/>
                  <a:gd name="connsiteY43" fmla="*/ 1578020 h 2022186"/>
                  <a:gd name="connsiteX44" fmla="*/ 374155 w 1876620"/>
                  <a:gd name="connsiteY44" fmla="*/ 1519577 h 2022186"/>
                  <a:gd name="connsiteX45" fmla="*/ 307053 w 1876620"/>
                  <a:gd name="connsiteY45" fmla="*/ 1497217 h 2022186"/>
                  <a:gd name="connsiteX46" fmla="*/ 328596 w 1876620"/>
                  <a:gd name="connsiteY46" fmla="*/ 1432771 h 2022186"/>
                  <a:gd name="connsiteX47" fmla="*/ 393152 w 1876620"/>
                  <a:gd name="connsiteY47" fmla="*/ 1318058 h 2022186"/>
                  <a:gd name="connsiteX48" fmla="*/ 490361 w 1876620"/>
                  <a:gd name="connsiteY48" fmla="*/ 1332238 h 2022186"/>
                  <a:gd name="connsiteX49" fmla="*/ 526955 w 1876620"/>
                  <a:gd name="connsiteY49" fmla="*/ 1389685 h 2022186"/>
                  <a:gd name="connsiteX50" fmla="*/ 695851 w 1876620"/>
                  <a:gd name="connsiteY50" fmla="*/ 1367688 h 2022186"/>
                  <a:gd name="connsiteX51" fmla="*/ 709738 w 1876620"/>
                  <a:gd name="connsiteY51" fmla="*/ 1407501 h 2022186"/>
                  <a:gd name="connsiteX52" fmla="*/ 780111 w 1876620"/>
                  <a:gd name="connsiteY52" fmla="*/ 1403684 h 2022186"/>
                  <a:gd name="connsiteX53" fmla="*/ 830405 w 1876620"/>
                  <a:gd name="connsiteY53" fmla="*/ 1358053 h 2022186"/>
                  <a:gd name="connsiteX54" fmla="*/ 883325 w 1876620"/>
                  <a:gd name="connsiteY54" fmla="*/ 1356053 h 2022186"/>
                  <a:gd name="connsiteX55" fmla="*/ 882012 w 1876620"/>
                  <a:gd name="connsiteY55" fmla="*/ 1322422 h 2022186"/>
                  <a:gd name="connsiteX56" fmla="*/ 933806 w 1876620"/>
                  <a:gd name="connsiteY56" fmla="*/ 1301697 h 2022186"/>
                  <a:gd name="connsiteX57" fmla="*/ 1044527 w 1876620"/>
                  <a:gd name="connsiteY57" fmla="*/ 1374415 h 2022186"/>
                  <a:gd name="connsiteX58" fmla="*/ 1166695 w 1876620"/>
                  <a:gd name="connsiteY58" fmla="*/ 1232797 h 2022186"/>
                  <a:gd name="connsiteX59" fmla="*/ 1172512 w 1876620"/>
                  <a:gd name="connsiteY59" fmla="*/ 1138264 h 2022186"/>
                  <a:gd name="connsiteX60" fmla="*/ 1211546 w 1876620"/>
                  <a:gd name="connsiteY60" fmla="*/ 1129538 h 2022186"/>
                  <a:gd name="connsiteX61" fmla="*/ 1219803 w 1876620"/>
                  <a:gd name="connsiteY61" fmla="*/ 1091179 h 2022186"/>
                  <a:gd name="connsiteX62" fmla="*/ 1223334 w 1876620"/>
                  <a:gd name="connsiteY62" fmla="*/ 1084797 h 2022186"/>
                  <a:gd name="connsiteX63" fmla="*/ 1535504 w 1876620"/>
                  <a:gd name="connsiteY63" fmla="*/ 1060208 h 2022186"/>
                  <a:gd name="connsiteX64" fmla="*/ 1496619 w 1876620"/>
                  <a:gd name="connsiteY64" fmla="*/ 1104633 h 2022186"/>
                  <a:gd name="connsiteX65" fmla="*/ 1494361 w 1876620"/>
                  <a:gd name="connsiteY65" fmla="*/ 1115921 h 2022186"/>
                  <a:gd name="connsiteX66" fmla="*/ 1496605 w 1876620"/>
                  <a:gd name="connsiteY66" fmla="*/ 1104632 h 2022186"/>
                  <a:gd name="connsiteX67" fmla="*/ 1535504 w 1876620"/>
                  <a:gd name="connsiteY67" fmla="*/ 1060208 h 2022186"/>
                  <a:gd name="connsiteX68" fmla="*/ 47245 w 1876620"/>
                  <a:gd name="connsiteY68" fmla="*/ 990121 h 2022186"/>
                  <a:gd name="connsiteX69" fmla="*/ 58551 w 1876620"/>
                  <a:gd name="connsiteY69" fmla="*/ 1046276 h 2022186"/>
                  <a:gd name="connsiteX70" fmla="*/ 70524 w 1876620"/>
                  <a:gd name="connsiteY70" fmla="*/ 1069101 h 2022186"/>
                  <a:gd name="connsiteX71" fmla="*/ 58462 w 1876620"/>
                  <a:gd name="connsiteY71" fmla="*/ 1046190 h 2022186"/>
                  <a:gd name="connsiteX72" fmla="*/ 47245 w 1876620"/>
                  <a:gd name="connsiteY72" fmla="*/ 990121 h 2022186"/>
                  <a:gd name="connsiteX73" fmla="*/ 46728 w 1876620"/>
                  <a:gd name="connsiteY73" fmla="*/ 987556 h 2022186"/>
                  <a:gd name="connsiteX74" fmla="*/ 46767 w 1876620"/>
                  <a:gd name="connsiteY74" fmla="*/ 987748 h 2022186"/>
                  <a:gd name="connsiteX75" fmla="*/ 0 w 1876620"/>
                  <a:gd name="connsiteY75" fmla="*/ 993592 h 2022186"/>
                  <a:gd name="connsiteX76" fmla="*/ 0 w 1876620"/>
                  <a:gd name="connsiteY76" fmla="*/ 993374 h 2022186"/>
                  <a:gd name="connsiteX77" fmla="*/ 46728 w 1876620"/>
                  <a:gd name="connsiteY77" fmla="*/ 987556 h 2022186"/>
                  <a:gd name="connsiteX78" fmla="*/ 29250 w 1876620"/>
                  <a:gd name="connsiteY78" fmla="*/ 853304 h 2022186"/>
                  <a:gd name="connsiteX79" fmla="*/ 16836 w 1876620"/>
                  <a:gd name="connsiteY79" fmla="*/ 897937 h 2022186"/>
                  <a:gd name="connsiteX80" fmla="*/ 29231 w 1876620"/>
                  <a:gd name="connsiteY80" fmla="*/ 853329 h 2022186"/>
                  <a:gd name="connsiteX81" fmla="*/ 29250 w 1876620"/>
                  <a:gd name="connsiteY81" fmla="*/ 853304 h 2022186"/>
                  <a:gd name="connsiteX82" fmla="*/ 1650158 w 1876620"/>
                  <a:gd name="connsiteY82" fmla="*/ 764124 h 2022186"/>
                  <a:gd name="connsiteX83" fmla="*/ 1654466 w 1876620"/>
                  <a:gd name="connsiteY83" fmla="*/ 841640 h 2022186"/>
                  <a:gd name="connsiteX84" fmla="*/ 1619389 w 1876620"/>
                  <a:gd name="connsiteY84" fmla="*/ 964370 h 2022186"/>
                  <a:gd name="connsiteX85" fmla="*/ 1619352 w 1876620"/>
                  <a:gd name="connsiteY85" fmla="*/ 964412 h 2022186"/>
                  <a:gd name="connsiteX86" fmla="*/ 1654428 w 1876620"/>
                  <a:gd name="connsiteY86" fmla="*/ 841394 h 2022186"/>
                  <a:gd name="connsiteX87" fmla="*/ 1650158 w 1876620"/>
                  <a:gd name="connsiteY87" fmla="*/ 764124 h 2022186"/>
                  <a:gd name="connsiteX88" fmla="*/ 193630 w 1876620"/>
                  <a:gd name="connsiteY88" fmla="*/ 638659 h 2022186"/>
                  <a:gd name="connsiteX89" fmla="*/ 122731 w 1876620"/>
                  <a:gd name="connsiteY89" fmla="*/ 649056 h 2022186"/>
                  <a:gd name="connsiteX90" fmla="*/ 106904 w 1876620"/>
                  <a:gd name="connsiteY90" fmla="*/ 701648 h 2022186"/>
                  <a:gd name="connsiteX91" fmla="*/ 122770 w 1876620"/>
                  <a:gd name="connsiteY91" fmla="*/ 648779 h 2022186"/>
                  <a:gd name="connsiteX92" fmla="*/ 193630 w 1876620"/>
                  <a:gd name="connsiteY92" fmla="*/ 638659 h 2022186"/>
                  <a:gd name="connsiteX93" fmla="*/ 1680264 w 1876620"/>
                  <a:gd name="connsiteY93" fmla="*/ 609906 h 2022186"/>
                  <a:gd name="connsiteX94" fmla="*/ 1648627 w 1876620"/>
                  <a:gd name="connsiteY94" fmla="*/ 736415 h 2022186"/>
                  <a:gd name="connsiteX95" fmla="*/ 1648611 w 1876620"/>
                  <a:gd name="connsiteY95" fmla="*/ 736135 h 2022186"/>
                  <a:gd name="connsiteX96" fmla="*/ 1680264 w 1876620"/>
                  <a:gd name="connsiteY96" fmla="*/ 609906 h 2022186"/>
                  <a:gd name="connsiteX97" fmla="*/ 1876578 w 1876620"/>
                  <a:gd name="connsiteY97" fmla="*/ 362375 h 2022186"/>
                  <a:gd name="connsiteX98" fmla="*/ 1876620 w 1876620"/>
                  <a:gd name="connsiteY98" fmla="*/ 362409 h 2022186"/>
                  <a:gd name="connsiteX99" fmla="*/ 1871955 w 1876620"/>
                  <a:gd name="connsiteY99" fmla="*/ 383396 h 2022186"/>
                  <a:gd name="connsiteX100" fmla="*/ 1876578 w 1876620"/>
                  <a:gd name="connsiteY100" fmla="*/ 362375 h 2022186"/>
                  <a:gd name="connsiteX101" fmla="*/ 356558 w 1876620"/>
                  <a:gd name="connsiteY101" fmla="*/ 122796 h 2022186"/>
                  <a:gd name="connsiteX102" fmla="*/ 356558 w 1876620"/>
                  <a:gd name="connsiteY102" fmla="*/ 122943 h 2022186"/>
                  <a:gd name="connsiteX103" fmla="*/ 245539 w 1876620"/>
                  <a:gd name="connsiteY103" fmla="*/ 128938 h 2022186"/>
                  <a:gd name="connsiteX104" fmla="*/ 245539 w 1876620"/>
                  <a:gd name="connsiteY104" fmla="*/ 128637 h 2022186"/>
                  <a:gd name="connsiteX105" fmla="*/ 356558 w 1876620"/>
                  <a:gd name="connsiteY105" fmla="*/ 122796 h 2022186"/>
                  <a:gd name="connsiteX106" fmla="*/ 1736258 w 1876620"/>
                  <a:gd name="connsiteY106" fmla="*/ 0 h 2022186"/>
                  <a:gd name="connsiteX107" fmla="*/ 1736312 w 1876620"/>
                  <a:gd name="connsiteY107" fmla="*/ 63 h 2022186"/>
                  <a:gd name="connsiteX108" fmla="*/ 1745273 w 1876620"/>
                  <a:gd name="connsiteY108" fmla="*/ 134433 h 2022186"/>
                  <a:gd name="connsiteX109" fmla="*/ 1736258 w 1876620"/>
                  <a:gd name="connsiteY109" fmla="*/ 0 h 2022186"/>
                  <a:gd name="connsiteX0" fmla="*/ 187078 w 1876620"/>
                  <a:gd name="connsiteY0" fmla="*/ 1291611 h 2022123"/>
                  <a:gd name="connsiteX1" fmla="*/ 187099 w 1876620"/>
                  <a:gd name="connsiteY1" fmla="*/ 1291635 h 2022123"/>
                  <a:gd name="connsiteX2" fmla="*/ 187099 w 1876620"/>
                  <a:gd name="connsiteY2" fmla="*/ 1425981 h 2022123"/>
                  <a:gd name="connsiteX3" fmla="*/ 257285 w 1876620"/>
                  <a:gd name="connsiteY3" fmla="*/ 1455068 h 2022123"/>
                  <a:gd name="connsiteX4" fmla="*/ 266370 w 1876620"/>
                  <a:gd name="connsiteY4" fmla="*/ 1478066 h 2022123"/>
                  <a:gd name="connsiteX5" fmla="*/ 257232 w 1876620"/>
                  <a:gd name="connsiteY5" fmla="*/ 1455227 h 2022123"/>
                  <a:gd name="connsiteX6" fmla="*/ 187078 w 1876620"/>
                  <a:gd name="connsiteY6" fmla="*/ 1426006 h 2022123"/>
                  <a:gd name="connsiteX7" fmla="*/ 187078 w 1876620"/>
                  <a:gd name="connsiteY7" fmla="*/ 1291611 h 2022123"/>
                  <a:gd name="connsiteX8" fmla="*/ 116822 w 1876620"/>
                  <a:gd name="connsiteY8" fmla="*/ 1157296 h 2022123"/>
                  <a:gd name="connsiteX9" fmla="*/ 116914 w 1876620"/>
                  <a:gd name="connsiteY9" fmla="*/ 1157471 h 2022123"/>
                  <a:gd name="connsiteX10" fmla="*/ 93566 w 1876620"/>
                  <a:gd name="connsiteY10" fmla="*/ 1186421 h 2022123"/>
                  <a:gd name="connsiteX11" fmla="*/ 93539 w 1876620"/>
                  <a:gd name="connsiteY11" fmla="*/ 1186390 h 2022123"/>
                  <a:gd name="connsiteX12" fmla="*/ 116822 w 1876620"/>
                  <a:gd name="connsiteY12" fmla="*/ 1157296 h 2022123"/>
                  <a:gd name="connsiteX13" fmla="*/ 1223334 w 1876620"/>
                  <a:gd name="connsiteY13" fmla="*/ 1084734 h 2022123"/>
                  <a:gd name="connsiteX14" fmla="*/ 1263341 w 1876620"/>
                  <a:gd name="connsiteY14" fmla="*/ 1085117 h 2022123"/>
                  <a:gd name="connsiteX15" fmla="*/ 1259025 w 1876620"/>
                  <a:gd name="connsiteY15" fmla="*/ 1285818 h 2022123"/>
                  <a:gd name="connsiteX16" fmla="*/ 1321891 w 1876620"/>
                  <a:gd name="connsiteY16" fmla="*/ 1291635 h 2022123"/>
                  <a:gd name="connsiteX17" fmla="*/ 1336154 w 1876620"/>
                  <a:gd name="connsiteY17" fmla="*/ 1386895 h 2022123"/>
                  <a:gd name="connsiteX18" fmla="*/ 1390200 w 1876620"/>
                  <a:gd name="connsiteY18" fmla="*/ 1379078 h 2022123"/>
                  <a:gd name="connsiteX19" fmla="*/ 1402172 w 1876620"/>
                  <a:gd name="connsiteY19" fmla="*/ 1255729 h 2022123"/>
                  <a:gd name="connsiteX20" fmla="*/ 1385542 w 1876620"/>
                  <a:gd name="connsiteY20" fmla="*/ 1455227 h 2022123"/>
                  <a:gd name="connsiteX21" fmla="*/ 1350465 w 1876620"/>
                  <a:gd name="connsiteY21" fmla="*/ 1484449 h 2022123"/>
                  <a:gd name="connsiteX22" fmla="*/ 1286157 w 1876620"/>
                  <a:gd name="connsiteY22" fmla="*/ 1484449 h 2022123"/>
                  <a:gd name="connsiteX23" fmla="*/ 1268619 w 1876620"/>
                  <a:gd name="connsiteY23" fmla="*/ 1542892 h 2022123"/>
                  <a:gd name="connsiteX24" fmla="*/ 1356311 w 1876620"/>
                  <a:gd name="connsiteY24" fmla="*/ 1577957 h 2022123"/>
                  <a:gd name="connsiteX25" fmla="*/ 1391388 w 1876620"/>
                  <a:gd name="connsiteY25" fmla="*/ 1636400 h 2022123"/>
                  <a:gd name="connsiteX26" fmla="*/ 1461542 w 1876620"/>
                  <a:gd name="connsiteY26" fmla="*/ 1677310 h 2022123"/>
                  <a:gd name="connsiteX27" fmla="*/ 1508312 w 1876620"/>
                  <a:gd name="connsiteY27" fmla="*/ 1800040 h 2022123"/>
                  <a:gd name="connsiteX28" fmla="*/ 1590158 w 1876620"/>
                  <a:gd name="connsiteY28" fmla="*/ 1829262 h 2022123"/>
                  <a:gd name="connsiteX29" fmla="*/ 1590158 w 1876620"/>
                  <a:gd name="connsiteY29" fmla="*/ 1916926 h 2022123"/>
                  <a:gd name="connsiteX30" fmla="*/ 1426465 w 1876620"/>
                  <a:gd name="connsiteY30" fmla="*/ 1916926 h 2022123"/>
                  <a:gd name="connsiteX31" fmla="*/ 1368004 w 1876620"/>
                  <a:gd name="connsiteY31" fmla="*/ 1975369 h 2022123"/>
                  <a:gd name="connsiteX32" fmla="*/ 1309542 w 1876620"/>
                  <a:gd name="connsiteY32" fmla="*/ 2004590 h 2022123"/>
                  <a:gd name="connsiteX33" fmla="*/ 1023080 w 1876620"/>
                  <a:gd name="connsiteY33" fmla="*/ 2022123 h 2022123"/>
                  <a:gd name="connsiteX34" fmla="*/ 888618 w 1876620"/>
                  <a:gd name="connsiteY34" fmla="*/ 1911082 h 2022123"/>
                  <a:gd name="connsiteX35" fmla="*/ 853541 w 1876620"/>
                  <a:gd name="connsiteY35" fmla="*/ 1934459 h 2022123"/>
                  <a:gd name="connsiteX36" fmla="*/ 783387 w 1876620"/>
                  <a:gd name="connsiteY36" fmla="*/ 1922770 h 2022123"/>
                  <a:gd name="connsiteX37" fmla="*/ 754156 w 1876620"/>
                  <a:gd name="connsiteY37" fmla="*/ 1946147 h 2022123"/>
                  <a:gd name="connsiteX38" fmla="*/ 701540 w 1876620"/>
                  <a:gd name="connsiteY38" fmla="*/ 1922770 h 2022123"/>
                  <a:gd name="connsiteX39" fmla="*/ 643079 w 1876620"/>
                  <a:gd name="connsiteY39" fmla="*/ 1852639 h 2022123"/>
                  <a:gd name="connsiteX40" fmla="*/ 619694 w 1876620"/>
                  <a:gd name="connsiteY40" fmla="*/ 1794196 h 2022123"/>
                  <a:gd name="connsiteX41" fmla="*/ 543694 w 1876620"/>
                  <a:gd name="connsiteY41" fmla="*/ 1741597 h 2022123"/>
                  <a:gd name="connsiteX42" fmla="*/ 502771 w 1876620"/>
                  <a:gd name="connsiteY42" fmla="*/ 1653933 h 2022123"/>
                  <a:gd name="connsiteX43" fmla="*/ 385847 w 1876620"/>
                  <a:gd name="connsiteY43" fmla="*/ 1577957 h 2022123"/>
                  <a:gd name="connsiteX44" fmla="*/ 374155 w 1876620"/>
                  <a:gd name="connsiteY44" fmla="*/ 1519514 h 2022123"/>
                  <a:gd name="connsiteX45" fmla="*/ 307053 w 1876620"/>
                  <a:gd name="connsiteY45" fmla="*/ 1497154 h 2022123"/>
                  <a:gd name="connsiteX46" fmla="*/ 328596 w 1876620"/>
                  <a:gd name="connsiteY46" fmla="*/ 1432708 h 2022123"/>
                  <a:gd name="connsiteX47" fmla="*/ 393152 w 1876620"/>
                  <a:gd name="connsiteY47" fmla="*/ 1317995 h 2022123"/>
                  <a:gd name="connsiteX48" fmla="*/ 490361 w 1876620"/>
                  <a:gd name="connsiteY48" fmla="*/ 1332175 h 2022123"/>
                  <a:gd name="connsiteX49" fmla="*/ 526955 w 1876620"/>
                  <a:gd name="connsiteY49" fmla="*/ 1389622 h 2022123"/>
                  <a:gd name="connsiteX50" fmla="*/ 695851 w 1876620"/>
                  <a:gd name="connsiteY50" fmla="*/ 1367625 h 2022123"/>
                  <a:gd name="connsiteX51" fmla="*/ 709738 w 1876620"/>
                  <a:gd name="connsiteY51" fmla="*/ 1407438 h 2022123"/>
                  <a:gd name="connsiteX52" fmla="*/ 780111 w 1876620"/>
                  <a:gd name="connsiteY52" fmla="*/ 1403621 h 2022123"/>
                  <a:gd name="connsiteX53" fmla="*/ 830405 w 1876620"/>
                  <a:gd name="connsiteY53" fmla="*/ 1357990 h 2022123"/>
                  <a:gd name="connsiteX54" fmla="*/ 883325 w 1876620"/>
                  <a:gd name="connsiteY54" fmla="*/ 1355990 h 2022123"/>
                  <a:gd name="connsiteX55" fmla="*/ 882012 w 1876620"/>
                  <a:gd name="connsiteY55" fmla="*/ 1322359 h 2022123"/>
                  <a:gd name="connsiteX56" fmla="*/ 933806 w 1876620"/>
                  <a:gd name="connsiteY56" fmla="*/ 1301634 h 2022123"/>
                  <a:gd name="connsiteX57" fmla="*/ 1044527 w 1876620"/>
                  <a:gd name="connsiteY57" fmla="*/ 1374352 h 2022123"/>
                  <a:gd name="connsiteX58" fmla="*/ 1166695 w 1876620"/>
                  <a:gd name="connsiteY58" fmla="*/ 1232734 h 2022123"/>
                  <a:gd name="connsiteX59" fmla="*/ 1172512 w 1876620"/>
                  <a:gd name="connsiteY59" fmla="*/ 1138201 h 2022123"/>
                  <a:gd name="connsiteX60" fmla="*/ 1211546 w 1876620"/>
                  <a:gd name="connsiteY60" fmla="*/ 1129475 h 2022123"/>
                  <a:gd name="connsiteX61" fmla="*/ 1219803 w 1876620"/>
                  <a:gd name="connsiteY61" fmla="*/ 1091116 h 2022123"/>
                  <a:gd name="connsiteX62" fmla="*/ 1223334 w 1876620"/>
                  <a:gd name="connsiteY62" fmla="*/ 1084734 h 2022123"/>
                  <a:gd name="connsiteX63" fmla="*/ 1535504 w 1876620"/>
                  <a:gd name="connsiteY63" fmla="*/ 1060145 h 2022123"/>
                  <a:gd name="connsiteX64" fmla="*/ 1496619 w 1876620"/>
                  <a:gd name="connsiteY64" fmla="*/ 1104570 h 2022123"/>
                  <a:gd name="connsiteX65" fmla="*/ 1494361 w 1876620"/>
                  <a:gd name="connsiteY65" fmla="*/ 1115858 h 2022123"/>
                  <a:gd name="connsiteX66" fmla="*/ 1496605 w 1876620"/>
                  <a:gd name="connsiteY66" fmla="*/ 1104569 h 2022123"/>
                  <a:gd name="connsiteX67" fmla="*/ 1535504 w 1876620"/>
                  <a:gd name="connsiteY67" fmla="*/ 1060145 h 2022123"/>
                  <a:gd name="connsiteX68" fmla="*/ 47245 w 1876620"/>
                  <a:gd name="connsiteY68" fmla="*/ 990058 h 2022123"/>
                  <a:gd name="connsiteX69" fmla="*/ 58551 w 1876620"/>
                  <a:gd name="connsiteY69" fmla="*/ 1046213 h 2022123"/>
                  <a:gd name="connsiteX70" fmla="*/ 70524 w 1876620"/>
                  <a:gd name="connsiteY70" fmla="*/ 1069038 h 2022123"/>
                  <a:gd name="connsiteX71" fmla="*/ 58462 w 1876620"/>
                  <a:gd name="connsiteY71" fmla="*/ 1046127 h 2022123"/>
                  <a:gd name="connsiteX72" fmla="*/ 47245 w 1876620"/>
                  <a:gd name="connsiteY72" fmla="*/ 990058 h 2022123"/>
                  <a:gd name="connsiteX73" fmla="*/ 46728 w 1876620"/>
                  <a:gd name="connsiteY73" fmla="*/ 987493 h 2022123"/>
                  <a:gd name="connsiteX74" fmla="*/ 46767 w 1876620"/>
                  <a:gd name="connsiteY74" fmla="*/ 987685 h 2022123"/>
                  <a:gd name="connsiteX75" fmla="*/ 0 w 1876620"/>
                  <a:gd name="connsiteY75" fmla="*/ 993529 h 2022123"/>
                  <a:gd name="connsiteX76" fmla="*/ 0 w 1876620"/>
                  <a:gd name="connsiteY76" fmla="*/ 993311 h 2022123"/>
                  <a:gd name="connsiteX77" fmla="*/ 46728 w 1876620"/>
                  <a:gd name="connsiteY77" fmla="*/ 987493 h 2022123"/>
                  <a:gd name="connsiteX78" fmla="*/ 29250 w 1876620"/>
                  <a:gd name="connsiteY78" fmla="*/ 853241 h 2022123"/>
                  <a:gd name="connsiteX79" fmla="*/ 16836 w 1876620"/>
                  <a:gd name="connsiteY79" fmla="*/ 897874 h 2022123"/>
                  <a:gd name="connsiteX80" fmla="*/ 29231 w 1876620"/>
                  <a:gd name="connsiteY80" fmla="*/ 853266 h 2022123"/>
                  <a:gd name="connsiteX81" fmla="*/ 29250 w 1876620"/>
                  <a:gd name="connsiteY81" fmla="*/ 853241 h 2022123"/>
                  <a:gd name="connsiteX82" fmla="*/ 1650158 w 1876620"/>
                  <a:gd name="connsiteY82" fmla="*/ 764061 h 2022123"/>
                  <a:gd name="connsiteX83" fmla="*/ 1654466 w 1876620"/>
                  <a:gd name="connsiteY83" fmla="*/ 841577 h 2022123"/>
                  <a:gd name="connsiteX84" fmla="*/ 1619389 w 1876620"/>
                  <a:gd name="connsiteY84" fmla="*/ 964307 h 2022123"/>
                  <a:gd name="connsiteX85" fmla="*/ 1619352 w 1876620"/>
                  <a:gd name="connsiteY85" fmla="*/ 964349 h 2022123"/>
                  <a:gd name="connsiteX86" fmla="*/ 1654428 w 1876620"/>
                  <a:gd name="connsiteY86" fmla="*/ 841331 h 2022123"/>
                  <a:gd name="connsiteX87" fmla="*/ 1650158 w 1876620"/>
                  <a:gd name="connsiteY87" fmla="*/ 764061 h 2022123"/>
                  <a:gd name="connsiteX88" fmla="*/ 193630 w 1876620"/>
                  <a:gd name="connsiteY88" fmla="*/ 638596 h 2022123"/>
                  <a:gd name="connsiteX89" fmla="*/ 122731 w 1876620"/>
                  <a:gd name="connsiteY89" fmla="*/ 648993 h 2022123"/>
                  <a:gd name="connsiteX90" fmla="*/ 106904 w 1876620"/>
                  <a:gd name="connsiteY90" fmla="*/ 701585 h 2022123"/>
                  <a:gd name="connsiteX91" fmla="*/ 122770 w 1876620"/>
                  <a:gd name="connsiteY91" fmla="*/ 648716 h 2022123"/>
                  <a:gd name="connsiteX92" fmla="*/ 193630 w 1876620"/>
                  <a:gd name="connsiteY92" fmla="*/ 638596 h 2022123"/>
                  <a:gd name="connsiteX93" fmla="*/ 1680264 w 1876620"/>
                  <a:gd name="connsiteY93" fmla="*/ 609843 h 2022123"/>
                  <a:gd name="connsiteX94" fmla="*/ 1648627 w 1876620"/>
                  <a:gd name="connsiteY94" fmla="*/ 736352 h 2022123"/>
                  <a:gd name="connsiteX95" fmla="*/ 1648611 w 1876620"/>
                  <a:gd name="connsiteY95" fmla="*/ 736072 h 2022123"/>
                  <a:gd name="connsiteX96" fmla="*/ 1680264 w 1876620"/>
                  <a:gd name="connsiteY96" fmla="*/ 609843 h 2022123"/>
                  <a:gd name="connsiteX97" fmla="*/ 1876578 w 1876620"/>
                  <a:gd name="connsiteY97" fmla="*/ 362312 h 2022123"/>
                  <a:gd name="connsiteX98" fmla="*/ 1876620 w 1876620"/>
                  <a:gd name="connsiteY98" fmla="*/ 362346 h 2022123"/>
                  <a:gd name="connsiteX99" fmla="*/ 1871955 w 1876620"/>
                  <a:gd name="connsiteY99" fmla="*/ 383333 h 2022123"/>
                  <a:gd name="connsiteX100" fmla="*/ 1876578 w 1876620"/>
                  <a:gd name="connsiteY100" fmla="*/ 362312 h 2022123"/>
                  <a:gd name="connsiteX101" fmla="*/ 356558 w 1876620"/>
                  <a:gd name="connsiteY101" fmla="*/ 122733 h 2022123"/>
                  <a:gd name="connsiteX102" fmla="*/ 356558 w 1876620"/>
                  <a:gd name="connsiteY102" fmla="*/ 122880 h 2022123"/>
                  <a:gd name="connsiteX103" fmla="*/ 245539 w 1876620"/>
                  <a:gd name="connsiteY103" fmla="*/ 128875 h 2022123"/>
                  <a:gd name="connsiteX104" fmla="*/ 245539 w 1876620"/>
                  <a:gd name="connsiteY104" fmla="*/ 128574 h 2022123"/>
                  <a:gd name="connsiteX105" fmla="*/ 356558 w 1876620"/>
                  <a:gd name="connsiteY105" fmla="*/ 122733 h 2022123"/>
                  <a:gd name="connsiteX106" fmla="*/ 1745273 w 1876620"/>
                  <a:gd name="connsiteY106" fmla="*/ 134370 h 2022123"/>
                  <a:gd name="connsiteX107" fmla="*/ 1736312 w 1876620"/>
                  <a:gd name="connsiteY107" fmla="*/ 0 h 2022123"/>
                  <a:gd name="connsiteX108" fmla="*/ 1745273 w 1876620"/>
                  <a:gd name="connsiteY108" fmla="*/ 134370 h 2022123"/>
                  <a:gd name="connsiteX0" fmla="*/ 187078 w 1876620"/>
                  <a:gd name="connsiteY0" fmla="*/ 1168878 h 1899390"/>
                  <a:gd name="connsiteX1" fmla="*/ 187099 w 1876620"/>
                  <a:gd name="connsiteY1" fmla="*/ 1168902 h 1899390"/>
                  <a:gd name="connsiteX2" fmla="*/ 187099 w 1876620"/>
                  <a:gd name="connsiteY2" fmla="*/ 1303248 h 1899390"/>
                  <a:gd name="connsiteX3" fmla="*/ 257285 w 1876620"/>
                  <a:gd name="connsiteY3" fmla="*/ 1332335 h 1899390"/>
                  <a:gd name="connsiteX4" fmla="*/ 266370 w 1876620"/>
                  <a:gd name="connsiteY4" fmla="*/ 1355333 h 1899390"/>
                  <a:gd name="connsiteX5" fmla="*/ 257232 w 1876620"/>
                  <a:gd name="connsiteY5" fmla="*/ 1332494 h 1899390"/>
                  <a:gd name="connsiteX6" fmla="*/ 187078 w 1876620"/>
                  <a:gd name="connsiteY6" fmla="*/ 1303273 h 1899390"/>
                  <a:gd name="connsiteX7" fmla="*/ 187078 w 1876620"/>
                  <a:gd name="connsiteY7" fmla="*/ 1168878 h 1899390"/>
                  <a:gd name="connsiteX8" fmla="*/ 116822 w 1876620"/>
                  <a:gd name="connsiteY8" fmla="*/ 1034563 h 1899390"/>
                  <a:gd name="connsiteX9" fmla="*/ 116914 w 1876620"/>
                  <a:gd name="connsiteY9" fmla="*/ 1034738 h 1899390"/>
                  <a:gd name="connsiteX10" fmla="*/ 93566 w 1876620"/>
                  <a:gd name="connsiteY10" fmla="*/ 1063688 h 1899390"/>
                  <a:gd name="connsiteX11" fmla="*/ 93539 w 1876620"/>
                  <a:gd name="connsiteY11" fmla="*/ 1063657 h 1899390"/>
                  <a:gd name="connsiteX12" fmla="*/ 116822 w 1876620"/>
                  <a:gd name="connsiteY12" fmla="*/ 1034563 h 1899390"/>
                  <a:gd name="connsiteX13" fmla="*/ 1223334 w 1876620"/>
                  <a:gd name="connsiteY13" fmla="*/ 962001 h 1899390"/>
                  <a:gd name="connsiteX14" fmla="*/ 1263341 w 1876620"/>
                  <a:gd name="connsiteY14" fmla="*/ 962384 h 1899390"/>
                  <a:gd name="connsiteX15" fmla="*/ 1259025 w 1876620"/>
                  <a:gd name="connsiteY15" fmla="*/ 1163085 h 1899390"/>
                  <a:gd name="connsiteX16" fmla="*/ 1321891 w 1876620"/>
                  <a:gd name="connsiteY16" fmla="*/ 1168902 h 1899390"/>
                  <a:gd name="connsiteX17" fmla="*/ 1336154 w 1876620"/>
                  <a:gd name="connsiteY17" fmla="*/ 1264162 h 1899390"/>
                  <a:gd name="connsiteX18" fmla="*/ 1390200 w 1876620"/>
                  <a:gd name="connsiteY18" fmla="*/ 1256345 h 1899390"/>
                  <a:gd name="connsiteX19" fmla="*/ 1402172 w 1876620"/>
                  <a:gd name="connsiteY19" fmla="*/ 1132996 h 1899390"/>
                  <a:gd name="connsiteX20" fmla="*/ 1385542 w 1876620"/>
                  <a:gd name="connsiteY20" fmla="*/ 1332494 h 1899390"/>
                  <a:gd name="connsiteX21" fmla="*/ 1350465 w 1876620"/>
                  <a:gd name="connsiteY21" fmla="*/ 1361716 h 1899390"/>
                  <a:gd name="connsiteX22" fmla="*/ 1286157 w 1876620"/>
                  <a:gd name="connsiteY22" fmla="*/ 1361716 h 1899390"/>
                  <a:gd name="connsiteX23" fmla="*/ 1268619 w 1876620"/>
                  <a:gd name="connsiteY23" fmla="*/ 1420159 h 1899390"/>
                  <a:gd name="connsiteX24" fmla="*/ 1356311 w 1876620"/>
                  <a:gd name="connsiteY24" fmla="*/ 1455224 h 1899390"/>
                  <a:gd name="connsiteX25" fmla="*/ 1391388 w 1876620"/>
                  <a:gd name="connsiteY25" fmla="*/ 1513667 h 1899390"/>
                  <a:gd name="connsiteX26" fmla="*/ 1461542 w 1876620"/>
                  <a:gd name="connsiteY26" fmla="*/ 1554577 h 1899390"/>
                  <a:gd name="connsiteX27" fmla="*/ 1508312 w 1876620"/>
                  <a:gd name="connsiteY27" fmla="*/ 1677307 h 1899390"/>
                  <a:gd name="connsiteX28" fmla="*/ 1590158 w 1876620"/>
                  <a:gd name="connsiteY28" fmla="*/ 1706529 h 1899390"/>
                  <a:gd name="connsiteX29" fmla="*/ 1590158 w 1876620"/>
                  <a:gd name="connsiteY29" fmla="*/ 1794193 h 1899390"/>
                  <a:gd name="connsiteX30" fmla="*/ 1426465 w 1876620"/>
                  <a:gd name="connsiteY30" fmla="*/ 1794193 h 1899390"/>
                  <a:gd name="connsiteX31" fmla="*/ 1368004 w 1876620"/>
                  <a:gd name="connsiteY31" fmla="*/ 1852636 h 1899390"/>
                  <a:gd name="connsiteX32" fmla="*/ 1309542 w 1876620"/>
                  <a:gd name="connsiteY32" fmla="*/ 1881857 h 1899390"/>
                  <a:gd name="connsiteX33" fmla="*/ 1023080 w 1876620"/>
                  <a:gd name="connsiteY33" fmla="*/ 1899390 h 1899390"/>
                  <a:gd name="connsiteX34" fmla="*/ 888618 w 1876620"/>
                  <a:gd name="connsiteY34" fmla="*/ 1788349 h 1899390"/>
                  <a:gd name="connsiteX35" fmla="*/ 853541 w 1876620"/>
                  <a:gd name="connsiteY35" fmla="*/ 1811726 h 1899390"/>
                  <a:gd name="connsiteX36" fmla="*/ 783387 w 1876620"/>
                  <a:gd name="connsiteY36" fmla="*/ 1800037 h 1899390"/>
                  <a:gd name="connsiteX37" fmla="*/ 754156 w 1876620"/>
                  <a:gd name="connsiteY37" fmla="*/ 1823414 h 1899390"/>
                  <a:gd name="connsiteX38" fmla="*/ 701540 w 1876620"/>
                  <a:gd name="connsiteY38" fmla="*/ 1800037 h 1899390"/>
                  <a:gd name="connsiteX39" fmla="*/ 643079 w 1876620"/>
                  <a:gd name="connsiteY39" fmla="*/ 1729906 h 1899390"/>
                  <a:gd name="connsiteX40" fmla="*/ 619694 w 1876620"/>
                  <a:gd name="connsiteY40" fmla="*/ 1671463 h 1899390"/>
                  <a:gd name="connsiteX41" fmla="*/ 543694 w 1876620"/>
                  <a:gd name="connsiteY41" fmla="*/ 1618864 h 1899390"/>
                  <a:gd name="connsiteX42" fmla="*/ 502771 w 1876620"/>
                  <a:gd name="connsiteY42" fmla="*/ 1531200 h 1899390"/>
                  <a:gd name="connsiteX43" fmla="*/ 385847 w 1876620"/>
                  <a:gd name="connsiteY43" fmla="*/ 1455224 h 1899390"/>
                  <a:gd name="connsiteX44" fmla="*/ 374155 w 1876620"/>
                  <a:gd name="connsiteY44" fmla="*/ 1396781 h 1899390"/>
                  <a:gd name="connsiteX45" fmla="*/ 307053 w 1876620"/>
                  <a:gd name="connsiteY45" fmla="*/ 1374421 h 1899390"/>
                  <a:gd name="connsiteX46" fmla="*/ 328596 w 1876620"/>
                  <a:gd name="connsiteY46" fmla="*/ 1309975 h 1899390"/>
                  <a:gd name="connsiteX47" fmla="*/ 393152 w 1876620"/>
                  <a:gd name="connsiteY47" fmla="*/ 1195262 h 1899390"/>
                  <a:gd name="connsiteX48" fmla="*/ 490361 w 1876620"/>
                  <a:gd name="connsiteY48" fmla="*/ 1209442 h 1899390"/>
                  <a:gd name="connsiteX49" fmla="*/ 526955 w 1876620"/>
                  <a:gd name="connsiteY49" fmla="*/ 1266889 h 1899390"/>
                  <a:gd name="connsiteX50" fmla="*/ 695851 w 1876620"/>
                  <a:gd name="connsiteY50" fmla="*/ 1244892 h 1899390"/>
                  <a:gd name="connsiteX51" fmla="*/ 709738 w 1876620"/>
                  <a:gd name="connsiteY51" fmla="*/ 1284705 h 1899390"/>
                  <a:gd name="connsiteX52" fmla="*/ 780111 w 1876620"/>
                  <a:gd name="connsiteY52" fmla="*/ 1280888 h 1899390"/>
                  <a:gd name="connsiteX53" fmla="*/ 830405 w 1876620"/>
                  <a:gd name="connsiteY53" fmla="*/ 1235257 h 1899390"/>
                  <a:gd name="connsiteX54" fmla="*/ 883325 w 1876620"/>
                  <a:gd name="connsiteY54" fmla="*/ 1233257 h 1899390"/>
                  <a:gd name="connsiteX55" fmla="*/ 882012 w 1876620"/>
                  <a:gd name="connsiteY55" fmla="*/ 1199626 h 1899390"/>
                  <a:gd name="connsiteX56" fmla="*/ 933806 w 1876620"/>
                  <a:gd name="connsiteY56" fmla="*/ 1178901 h 1899390"/>
                  <a:gd name="connsiteX57" fmla="*/ 1044527 w 1876620"/>
                  <a:gd name="connsiteY57" fmla="*/ 1251619 h 1899390"/>
                  <a:gd name="connsiteX58" fmla="*/ 1166695 w 1876620"/>
                  <a:gd name="connsiteY58" fmla="*/ 1110001 h 1899390"/>
                  <a:gd name="connsiteX59" fmla="*/ 1172512 w 1876620"/>
                  <a:gd name="connsiteY59" fmla="*/ 1015468 h 1899390"/>
                  <a:gd name="connsiteX60" fmla="*/ 1211546 w 1876620"/>
                  <a:gd name="connsiteY60" fmla="*/ 1006742 h 1899390"/>
                  <a:gd name="connsiteX61" fmla="*/ 1219803 w 1876620"/>
                  <a:gd name="connsiteY61" fmla="*/ 968383 h 1899390"/>
                  <a:gd name="connsiteX62" fmla="*/ 1223334 w 1876620"/>
                  <a:gd name="connsiteY62" fmla="*/ 962001 h 1899390"/>
                  <a:gd name="connsiteX63" fmla="*/ 1535504 w 1876620"/>
                  <a:gd name="connsiteY63" fmla="*/ 937412 h 1899390"/>
                  <a:gd name="connsiteX64" fmla="*/ 1496619 w 1876620"/>
                  <a:gd name="connsiteY64" fmla="*/ 981837 h 1899390"/>
                  <a:gd name="connsiteX65" fmla="*/ 1494361 w 1876620"/>
                  <a:gd name="connsiteY65" fmla="*/ 993125 h 1899390"/>
                  <a:gd name="connsiteX66" fmla="*/ 1496605 w 1876620"/>
                  <a:gd name="connsiteY66" fmla="*/ 981836 h 1899390"/>
                  <a:gd name="connsiteX67" fmla="*/ 1535504 w 1876620"/>
                  <a:gd name="connsiteY67" fmla="*/ 937412 h 1899390"/>
                  <a:gd name="connsiteX68" fmla="*/ 47245 w 1876620"/>
                  <a:gd name="connsiteY68" fmla="*/ 867325 h 1899390"/>
                  <a:gd name="connsiteX69" fmla="*/ 58551 w 1876620"/>
                  <a:gd name="connsiteY69" fmla="*/ 923480 h 1899390"/>
                  <a:gd name="connsiteX70" fmla="*/ 70524 w 1876620"/>
                  <a:gd name="connsiteY70" fmla="*/ 946305 h 1899390"/>
                  <a:gd name="connsiteX71" fmla="*/ 58462 w 1876620"/>
                  <a:gd name="connsiteY71" fmla="*/ 923394 h 1899390"/>
                  <a:gd name="connsiteX72" fmla="*/ 47245 w 1876620"/>
                  <a:gd name="connsiteY72" fmla="*/ 867325 h 1899390"/>
                  <a:gd name="connsiteX73" fmla="*/ 46728 w 1876620"/>
                  <a:gd name="connsiteY73" fmla="*/ 864760 h 1899390"/>
                  <a:gd name="connsiteX74" fmla="*/ 46767 w 1876620"/>
                  <a:gd name="connsiteY74" fmla="*/ 864952 h 1899390"/>
                  <a:gd name="connsiteX75" fmla="*/ 0 w 1876620"/>
                  <a:gd name="connsiteY75" fmla="*/ 870796 h 1899390"/>
                  <a:gd name="connsiteX76" fmla="*/ 0 w 1876620"/>
                  <a:gd name="connsiteY76" fmla="*/ 870578 h 1899390"/>
                  <a:gd name="connsiteX77" fmla="*/ 46728 w 1876620"/>
                  <a:gd name="connsiteY77" fmla="*/ 864760 h 1899390"/>
                  <a:gd name="connsiteX78" fmla="*/ 29250 w 1876620"/>
                  <a:gd name="connsiteY78" fmla="*/ 730508 h 1899390"/>
                  <a:gd name="connsiteX79" fmla="*/ 16836 w 1876620"/>
                  <a:gd name="connsiteY79" fmla="*/ 775141 h 1899390"/>
                  <a:gd name="connsiteX80" fmla="*/ 29231 w 1876620"/>
                  <a:gd name="connsiteY80" fmla="*/ 730533 h 1899390"/>
                  <a:gd name="connsiteX81" fmla="*/ 29250 w 1876620"/>
                  <a:gd name="connsiteY81" fmla="*/ 730508 h 1899390"/>
                  <a:gd name="connsiteX82" fmla="*/ 1650158 w 1876620"/>
                  <a:gd name="connsiteY82" fmla="*/ 641328 h 1899390"/>
                  <a:gd name="connsiteX83" fmla="*/ 1654466 w 1876620"/>
                  <a:gd name="connsiteY83" fmla="*/ 718844 h 1899390"/>
                  <a:gd name="connsiteX84" fmla="*/ 1619389 w 1876620"/>
                  <a:gd name="connsiteY84" fmla="*/ 841574 h 1899390"/>
                  <a:gd name="connsiteX85" fmla="*/ 1619352 w 1876620"/>
                  <a:gd name="connsiteY85" fmla="*/ 841616 h 1899390"/>
                  <a:gd name="connsiteX86" fmla="*/ 1654428 w 1876620"/>
                  <a:gd name="connsiteY86" fmla="*/ 718598 h 1899390"/>
                  <a:gd name="connsiteX87" fmla="*/ 1650158 w 1876620"/>
                  <a:gd name="connsiteY87" fmla="*/ 641328 h 1899390"/>
                  <a:gd name="connsiteX88" fmla="*/ 193630 w 1876620"/>
                  <a:gd name="connsiteY88" fmla="*/ 515863 h 1899390"/>
                  <a:gd name="connsiteX89" fmla="*/ 122731 w 1876620"/>
                  <a:gd name="connsiteY89" fmla="*/ 526260 h 1899390"/>
                  <a:gd name="connsiteX90" fmla="*/ 106904 w 1876620"/>
                  <a:gd name="connsiteY90" fmla="*/ 578852 h 1899390"/>
                  <a:gd name="connsiteX91" fmla="*/ 122770 w 1876620"/>
                  <a:gd name="connsiteY91" fmla="*/ 525983 h 1899390"/>
                  <a:gd name="connsiteX92" fmla="*/ 193630 w 1876620"/>
                  <a:gd name="connsiteY92" fmla="*/ 515863 h 1899390"/>
                  <a:gd name="connsiteX93" fmla="*/ 1680264 w 1876620"/>
                  <a:gd name="connsiteY93" fmla="*/ 487110 h 1899390"/>
                  <a:gd name="connsiteX94" fmla="*/ 1648627 w 1876620"/>
                  <a:gd name="connsiteY94" fmla="*/ 613619 h 1899390"/>
                  <a:gd name="connsiteX95" fmla="*/ 1648611 w 1876620"/>
                  <a:gd name="connsiteY95" fmla="*/ 613339 h 1899390"/>
                  <a:gd name="connsiteX96" fmla="*/ 1680264 w 1876620"/>
                  <a:gd name="connsiteY96" fmla="*/ 487110 h 1899390"/>
                  <a:gd name="connsiteX97" fmla="*/ 1876578 w 1876620"/>
                  <a:gd name="connsiteY97" fmla="*/ 239579 h 1899390"/>
                  <a:gd name="connsiteX98" fmla="*/ 1876620 w 1876620"/>
                  <a:gd name="connsiteY98" fmla="*/ 239613 h 1899390"/>
                  <a:gd name="connsiteX99" fmla="*/ 1871955 w 1876620"/>
                  <a:gd name="connsiteY99" fmla="*/ 260600 h 1899390"/>
                  <a:gd name="connsiteX100" fmla="*/ 1876578 w 1876620"/>
                  <a:gd name="connsiteY100" fmla="*/ 239579 h 1899390"/>
                  <a:gd name="connsiteX101" fmla="*/ 356558 w 1876620"/>
                  <a:gd name="connsiteY101" fmla="*/ 0 h 1899390"/>
                  <a:gd name="connsiteX102" fmla="*/ 356558 w 1876620"/>
                  <a:gd name="connsiteY102" fmla="*/ 147 h 1899390"/>
                  <a:gd name="connsiteX103" fmla="*/ 245539 w 1876620"/>
                  <a:gd name="connsiteY103" fmla="*/ 6142 h 1899390"/>
                  <a:gd name="connsiteX104" fmla="*/ 245539 w 1876620"/>
                  <a:gd name="connsiteY104" fmla="*/ 5841 h 1899390"/>
                  <a:gd name="connsiteX105" fmla="*/ 356558 w 1876620"/>
                  <a:gd name="connsiteY105" fmla="*/ 0 h 1899390"/>
                  <a:gd name="connsiteX0" fmla="*/ 187078 w 1876620"/>
                  <a:gd name="connsiteY0" fmla="*/ 1168731 h 1899243"/>
                  <a:gd name="connsiteX1" fmla="*/ 187099 w 1876620"/>
                  <a:gd name="connsiteY1" fmla="*/ 1168755 h 1899243"/>
                  <a:gd name="connsiteX2" fmla="*/ 187099 w 1876620"/>
                  <a:gd name="connsiteY2" fmla="*/ 1303101 h 1899243"/>
                  <a:gd name="connsiteX3" fmla="*/ 257285 w 1876620"/>
                  <a:gd name="connsiteY3" fmla="*/ 1332188 h 1899243"/>
                  <a:gd name="connsiteX4" fmla="*/ 266370 w 1876620"/>
                  <a:gd name="connsiteY4" fmla="*/ 1355186 h 1899243"/>
                  <a:gd name="connsiteX5" fmla="*/ 257232 w 1876620"/>
                  <a:gd name="connsiteY5" fmla="*/ 1332347 h 1899243"/>
                  <a:gd name="connsiteX6" fmla="*/ 187078 w 1876620"/>
                  <a:gd name="connsiteY6" fmla="*/ 1303126 h 1899243"/>
                  <a:gd name="connsiteX7" fmla="*/ 187078 w 1876620"/>
                  <a:gd name="connsiteY7" fmla="*/ 1168731 h 1899243"/>
                  <a:gd name="connsiteX8" fmla="*/ 116822 w 1876620"/>
                  <a:gd name="connsiteY8" fmla="*/ 1034416 h 1899243"/>
                  <a:gd name="connsiteX9" fmla="*/ 116914 w 1876620"/>
                  <a:gd name="connsiteY9" fmla="*/ 1034591 h 1899243"/>
                  <a:gd name="connsiteX10" fmla="*/ 93566 w 1876620"/>
                  <a:gd name="connsiteY10" fmla="*/ 1063541 h 1899243"/>
                  <a:gd name="connsiteX11" fmla="*/ 93539 w 1876620"/>
                  <a:gd name="connsiteY11" fmla="*/ 1063510 h 1899243"/>
                  <a:gd name="connsiteX12" fmla="*/ 116822 w 1876620"/>
                  <a:gd name="connsiteY12" fmla="*/ 1034416 h 1899243"/>
                  <a:gd name="connsiteX13" fmla="*/ 1223334 w 1876620"/>
                  <a:gd name="connsiteY13" fmla="*/ 961854 h 1899243"/>
                  <a:gd name="connsiteX14" fmla="*/ 1263341 w 1876620"/>
                  <a:gd name="connsiteY14" fmla="*/ 962237 h 1899243"/>
                  <a:gd name="connsiteX15" fmla="*/ 1259025 w 1876620"/>
                  <a:gd name="connsiteY15" fmla="*/ 1162938 h 1899243"/>
                  <a:gd name="connsiteX16" fmla="*/ 1321891 w 1876620"/>
                  <a:gd name="connsiteY16" fmla="*/ 1168755 h 1899243"/>
                  <a:gd name="connsiteX17" fmla="*/ 1336154 w 1876620"/>
                  <a:gd name="connsiteY17" fmla="*/ 1264015 h 1899243"/>
                  <a:gd name="connsiteX18" fmla="*/ 1390200 w 1876620"/>
                  <a:gd name="connsiteY18" fmla="*/ 1256198 h 1899243"/>
                  <a:gd name="connsiteX19" fmla="*/ 1402172 w 1876620"/>
                  <a:gd name="connsiteY19" fmla="*/ 1132849 h 1899243"/>
                  <a:gd name="connsiteX20" fmla="*/ 1385542 w 1876620"/>
                  <a:gd name="connsiteY20" fmla="*/ 1332347 h 1899243"/>
                  <a:gd name="connsiteX21" fmla="*/ 1350465 w 1876620"/>
                  <a:gd name="connsiteY21" fmla="*/ 1361569 h 1899243"/>
                  <a:gd name="connsiteX22" fmla="*/ 1286157 w 1876620"/>
                  <a:gd name="connsiteY22" fmla="*/ 1361569 h 1899243"/>
                  <a:gd name="connsiteX23" fmla="*/ 1268619 w 1876620"/>
                  <a:gd name="connsiteY23" fmla="*/ 1420012 h 1899243"/>
                  <a:gd name="connsiteX24" fmla="*/ 1356311 w 1876620"/>
                  <a:gd name="connsiteY24" fmla="*/ 1455077 h 1899243"/>
                  <a:gd name="connsiteX25" fmla="*/ 1391388 w 1876620"/>
                  <a:gd name="connsiteY25" fmla="*/ 1513520 h 1899243"/>
                  <a:gd name="connsiteX26" fmla="*/ 1461542 w 1876620"/>
                  <a:gd name="connsiteY26" fmla="*/ 1554430 h 1899243"/>
                  <a:gd name="connsiteX27" fmla="*/ 1508312 w 1876620"/>
                  <a:gd name="connsiteY27" fmla="*/ 1677160 h 1899243"/>
                  <a:gd name="connsiteX28" fmla="*/ 1590158 w 1876620"/>
                  <a:gd name="connsiteY28" fmla="*/ 1706382 h 1899243"/>
                  <a:gd name="connsiteX29" fmla="*/ 1590158 w 1876620"/>
                  <a:gd name="connsiteY29" fmla="*/ 1794046 h 1899243"/>
                  <a:gd name="connsiteX30" fmla="*/ 1426465 w 1876620"/>
                  <a:gd name="connsiteY30" fmla="*/ 1794046 h 1899243"/>
                  <a:gd name="connsiteX31" fmla="*/ 1368004 w 1876620"/>
                  <a:gd name="connsiteY31" fmla="*/ 1852489 h 1899243"/>
                  <a:gd name="connsiteX32" fmla="*/ 1309542 w 1876620"/>
                  <a:gd name="connsiteY32" fmla="*/ 1881710 h 1899243"/>
                  <a:gd name="connsiteX33" fmla="*/ 1023080 w 1876620"/>
                  <a:gd name="connsiteY33" fmla="*/ 1899243 h 1899243"/>
                  <a:gd name="connsiteX34" fmla="*/ 888618 w 1876620"/>
                  <a:gd name="connsiteY34" fmla="*/ 1788202 h 1899243"/>
                  <a:gd name="connsiteX35" fmla="*/ 853541 w 1876620"/>
                  <a:gd name="connsiteY35" fmla="*/ 1811579 h 1899243"/>
                  <a:gd name="connsiteX36" fmla="*/ 783387 w 1876620"/>
                  <a:gd name="connsiteY36" fmla="*/ 1799890 h 1899243"/>
                  <a:gd name="connsiteX37" fmla="*/ 754156 w 1876620"/>
                  <a:gd name="connsiteY37" fmla="*/ 1823267 h 1899243"/>
                  <a:gd name="connsiteX38" fmla="*/ 701540 w 1876620"/>
                  <a:gd name="connsiteY38" fmla="*/ 1799890 h 1899243"/>
                  <a:gd name="connsiteX39" fmla="*/ 643079 w 1876620"/>
                  <a:gd name="connsiteY39" fmla="*/ 1729759 h 1899243"/>
                  <a:gd name="connsiteX40" fmla="*/ 619694 w 1876620"/>
                  <a:gd name="connsiteY40" fmla="*/ 1671316 h 1899243"/>
                  <a:gd name="connsiteX41" fmla="*/ 543694 w 1876620"/>
                  <a:gd name="connsiteY41" fmla="*/ 1618717 h 1899243"/>
                  <a:gd name="connsiteX42" fmla="*/ 502771 w 1876620"/>
                  <a:gd name="connsiteY42" fmla="*/ 1531053 h 1899243"/>
                  <a:gd name="connsiteX43" fmla="*/ 385847 w 1876620"/>
                  <a:gd name="connsiteY43" fmla="*/ 1455077 h 1899243"/>
                  <a:gd name="connsiteX44" fmla="*/ 374155 w 1876620"/>
                  <a:gd name="connsiteY44" fmla="*/ 1396634 h 1899243"/>
                  <a:gd name="connsiteX45" fmla="*/ 307053 w 1876620"/>
                  <a:gd name="connsiteY45" fmla="*/ 1374274 h 1899243"/>
                  <a:gd name="connsiteX46" fmla="*/ 328596 w 1876620"/>
                  <a:gd name="connsiteY46" fmla="*/ 1309828 h 1899243"/>
                  <a:gd name="connsiteX47" fmla="*/ 393152 w 1876620"/>
                  <a:gd name="connsiteY47" fmla="*/ 1195115 h 1899243"/>
                  <a:gd name="connsiteX48" fmla="*/ 490361 w 1876620"/>
                  <a:gd name="connsiteY48" fmla="*/ 1209295 h 1899243"/>
                  <a:gd name="connsiteX49" fmla="*/ 526955 w 1876620"/>
                  <a:gd name="connsiteY49" fmla="*/ 1266742 h 1899243"/>
                  <a:gd name="connsiteX50" fmla="*/ 695851 w 1876620"/>
                  <a:gd name="connsiteY50" fmla="*/ 1244745 h 1899243"/>
                  <a:gd name="connsiteX51" fmla="*/ 709738 w 1876620"/>
                  <a:gd name="connsiteY51" fmla="*/ 1284558 h 1899243"/>
                  <a:gd name="connsiteX52" fmla="*/ 780111 w 1876620"/>
                  <a:gd name="connsiteY52" fmla="*/ 1280741 h 1899243"/>
                  <a:gd name="connsiteX53" fmla="*/ 830405 w 1876620"/>
                  <a:gd name="connsiteY53" fmla="*/ 1235110 h 1899243"/>
                  <a:gd name="connsiteX54" fmla="*/ 883325 w 1876620"/>
                  <a:gd name="connsiteY54" fmla="*/ 1233110 h 1899243"/>
                  <a:gd name="connsiteX55" fmla="*/ 882012 w 1876620"/>
                  <a:gd name="connsiteY55" fmla="*/ 1199479 h 1899243"/>
                  <a:gd name="connsiteX56" fmla="*/ 933806 w 1876620"/>
                  <a:gd name="connsiteY56" fmla="*/ 1178754 h 1899243"/>
                  <a:gd name="connsiteX57" fmla="*/ 1044527 w 1876620"/>
                  <a:gd name="connsiteY57" fmla="*/ 1251472 h 1899243"/>
                  <a:gd name="connsiteX58" fmla="*/ 1166695 w 1876620"/>
                  <a:gd name="connsiteY58" fmla="*/ 1109854 h 1899243"/>
                  <a:gd name="connsiteX59" fmla="*/ 1172512 w 1876620"/>
                  <a:gd name="connsiteY59" fmla="*/ 1015321 h 1899243"/>
                  <a:gd name="connsiteX60" fmla="*/ 1211546 w 1876620"/>
                  <a:gd name="connsiteY60" fmla="*/ 1006595 h 1899243"/>
                  <a:gd name="connsiteX61" fmla="*/ 1219803 w 1876620"/>
                  <a:gd name="connsiteY61" fmla="*/ 968236 h 1899243"/>
                  <a:gd name="connsiteX62" fmla="*/ 1223334 w 1876620"/>
                  <a:gd name="connsiteY62" fmla="*/ 961854 h 1899243"/>
                  <a:gd name="connsiteX63" fmla="*/ 1535504 w 1876620"/>
                  <a:gd name="connsiteY63" fmla="*/ 937265 h 1899243"/>
                  <a:gd name="connsiteX64" fmla="*/ 1496619 w 1876620"/>
                  <a:gd name="connsiteY64" fmla="*/ 981690 h 1899243"/>
                  <a:gd name="connsiteX65" fmla="*/ 1494361 w 1876620"/>
                  <a:gd name="connsiteY65" fmla="*/ 992978 h 1899243"/>
                  <a:gd name="connsiteX66" fmla="*/ 1496605 w 1876620"/>
                  <a:gd name="connsiteY66" fmla="*/ 981689 h 1899243"/>
                  <a:gd name="connsiteX67" fmla="*/ 1535504 w 1876620"/>
                  <a:gd name="connsiteY67" fmla="*/ 937265 h 1899243"/>
                  <a:gd name="connsiteX68" fmla="*/ 47245 w 1876620"/>
                  <a:gd name="connsiteY68" fmla="*/ 867178 h 1899243"/>
                  <a:gd name="connsiteX69" fmla="*/ 58551 w 1876620"/>
                  <a:gd name="connsiteY69" fmla="*/ 923333 h 1899243"/>
                  <a:gd name="connsiteX70" fmla="*/ 70524 w 1876620"/>
                  <a:gd name="connsiteY70" fmla="*/ 946158 h 1899243"/>
                  <a:gd name="connsiteX71" fmla="*/ 58462 w 1876620"/>
                  <a:gd name="connsiteY71" fmla="*/ 923247 h 1899243"/>
                  <a:gd name="connsiteX72" fmla="*/ 47245 w 1876620"/>
                  <a:gd name="connsiteY72" fmla="*/ 867178 h 1899243"/>
                  <a:gd name="connsiteX73" fmla="*/ 46728 w 1876620"/>
                  <a:gd name="connsiteY73" fmla="*/ 864613 h 1899243"/>
                  <a:gd name="connsiteX74" fmla="*/ 46767 w 1876620"/>
                  <a:gd name="connsiteY74" fmla="*/ 864805 h 1899243"/>
                  <a:gd name="connsiteX75" fmla="*/ 0 w 1876620"/>
                  <a:gd name="connsiteY75" fmla="*/ 870649 h 1899243"/>
                  <a:gd name="connsiteX76" fmla="*/ 0 w 1876620"/>
                  <a:gd name="connsiteY76" fmla="*/ 870431 h 1899243"/>
                  <a:gd name="connsiteX77" fmla="*/ 46728 w 1876620"/>
                  <a:gd name="connsiteY77" fmla="*/ 864613 h 1899243"/>
                  <a:gd name="connsiteX78" fmla="*/ 29250 w 1876620"/>
                  <a:gd name="connsiteY78" fmla="*/ 730361 h 1899243"/>
                  <a:gd name="connsiteX79" fmla="*/ 16836 w 1876620"/>
                  <a:gd name="connsiteY79" fmla="*/ 774994 h 1899243"/>
                  <a:gd name="connsiteX80" fmla="*/ 29231 w 1876620"/>
                  <a:gd name="connsiteY80" fmla="*/ 730386 h 1899243"/>
                  <a:gd name="connsiteX81" fmla="*/ 29250 w 1876620"/>
                  <a:gd name="connsiteY81" fmla="*/ 730361 h 1899243"/>
                  <a:gd name="connsiteX82" fmla="*/ 1650158 w 1876620"/>
                  <a:gd name="connsiteY82" fmla="*/ 641181 h 1899243"/>
                  <a:gd name="connsiteX83" fmla="*/ 1654466 w 1876620"/>
                  <a:gd name="connsiteY83" fmla="*/ 718697 h 1899243"/>
                  <a:gd name="connsiteX84" fmla="*/ 1619389 w 1876620"/>
                  <a:gd name="connsiteY84" fmla="*/ 841427 h 1899243"/>
                  <a:gd name="connsiteX85" fmla="*/ 1619352 w 1876620"/>
                  <a:gd name="connsiteY85" fmla="*/ 841469 h 1899243"/>
                  <a:gd name="connsiteX86" fmla="*/ 1654428 w 1876620"/>
                  <a:gd name="connsiteY86" fmla="*/ 718451 h 1899243"/>
                  <a:gd name="connsiteX87" fmla="*/ 1650158 w 1876620"/>
                  <a:gd name="connsiteY87" fmla="*/ 641181 h 1899243"/>
                  <a:gd name="connsiteX88" fmla="*/ 193630 w 1876620"/>
                  <a:gd name="connsiteY88" fmla="*/ 515716 h 1899243"/>
                  <a:gd name="connsiteX89" fmla="*/ 122731 w 1876620"/>
                  <a:gd name="connsiteY89" fmla="*/ 526113 h 1899243"/>
                  <a:gd name="connsiteX90" fmla="*/ 106904 w 1876620"/>
                  <a:gd name="connsiteY90" fmla="*/ 578705 h 1899243"/>
                  <a:gd name="connsiteX91" fmla="*/ 122770 w 1876620"/>
                  <a:gd name="connsiteY91" fmla="*/ 525836 h 1899243"/>
                  <a:gd name="connsiteX92" fmla="*/ 193630 w 1876620"/>
                  <a:gd name="connsiteY92" fmla="*/ 515716 h 1899243"/>
                  <a:gd name="connsiteX93" fmla="*/ 1680264 w 1876620"/>
                  <a:gd name="connsiteY93" fmla="*/ 486963 h 1899243"/>
                  <a:gd name="connsiteX94" fmla="*/ 1648627 w 1876620"/>
                  <a:gd name="connsiteY94" fmla="*/ 613472 h 1899243"/>
                  <a:gd name="connsiteX95" fmla="*/ 1648611 w 1876620"/>
                  <a:gd name="connsiteY95" fmla="*/ 613192 h 1899243"/>
                  <a:gd name="connsiteX96" fmla="*/ 1680264 w 1876620"/>
                  <a:gd name="connsiteY96" fmla="*/ 486963 h 1899243"/>
                  <a:gd name="connsiteX97" fmla="*/ 1876578 w 1876620"/>
                  <a:gd name="connsiteY97" fmla="*/ 239432 h 1899243"/>
                  <a:gd name="connsiteX98" fmla="*/ 1876620 w 1876620"/>
                  <a:gd name="connsiteY98" fmla="*/ 239466 h 1899243"/>
                  <a:gd name="connsiteX99" fmla="*/ 1871955 w 1876620"/>
                  <a:gd name="connsiteY99" fmla="*/ 260453 h 1899243"/>
                  <a:gd name="connsiteX100" fmla="*/ 1876578 w 1876620"/>
                  <a:gd name="connsiteY100" fmla="*/ 239432 h 1899243"/>
                  <a:gd name="connsiteX101" fmla="*/ 245539 w 1876620"/>
                  <a:gd name="connsiteY101" fmla="*/ 5694 h 1899243"/>
                  <a:gd name="connsiteX102" fmla="*/ 356558 w 1876620"/>
                  <a:gd name="connsiteY102" fmla="*/ 0 h 1899243"/>
                  <a:gd name="connsiteX103" fmla="*/ 245539 w 1876620"/>
                  <a:gd name="connsiteY103" fmla="*/ 5995 h 1899243"/>
                  <a:gd name="connsiteX104" fmla="*/ 245539 w 1876620"/>
                  <a:gd name="connsiteY104" fmla="*/ 5694 h 1899243"/>
                  <a:gd name="connsiteX0" fmla="*/ 187078 w 1876620"/>
                  <a:gd name="connsiteY0" fmla="*/ 1168731 h 1899243"/>
                  <a:gd name="connsiteX1" fmla="*/ 187099 w 1876620"/>
                  <a:gd name="connsiteY1" fmla="*/ 1168755 h 1899243"/>
                  <a:gd name="connsiteX2" fmla="*/ 187099 w 1876620"/>
                  <a:gd name="connsiteY2" fmla="*/ 1303101 h 1899243"/>
                  <a:gd name="connsiteX3" fmla="*/ 257285 w 1876620"/>
                  <a:gd name="connsiteY3" fmla="*/ 1332188 h 1899243"/>
                  <a:gd name="connsiteX4" fmla="*/ 266370 w 1876620"/>
                  <a:gd name="connsiteY4" fmla="*/ 1355186 h 1899243"/>
                  <a:gd name="connsiteX5" fmla="*/ 257232 w 1876620"/>
                  <a:gd name="connsiteY5" fmla="*/ 1332347 h 1899243"/>
                  <a:gd name="connsiteX6" fmla="*/ 187078 w 1876620"/>
                  <a:gd name="connsiteY6" fmla="*/ 1303126 h 1899243"/>
                  <a:gd name="connsiteX7" fmla="*/ 187078 w 1876620"/>
                  <a:gd name="connsiteY7" fmla="*/ 1168731 h 1899243"/>
                  <a:gd name="connsiteX8" fmla="*/ 116822 w 1876620"/>
                  <a:gd name="connsiteY8" fmla="*/ 1034416 h 1899243"/>
                  <a:gd name="connsiteX9" fmla="*/ 116914 w 1876620"/>
                  <a:gd name="connsiteY9" fmla="*/ 1034591 h 1899243"/>
                  <a:gd name="connsiteX10" fmla="*/ 93566 w 1876620"/>
                  <a:gd name="connsiteY10" fmla="*/ 1063541 h 1899243"/>
                  <a:gd name="connsiteX11" fmla="*/ 93539 w 1876620"/>
                  <a:gd name="connsiteY11" fmla="*/ 1063510 h 1899243"/>
                  <a:gd name="connsiteX12" fmla="*/ 116822 w 1876620"/>
                  <a:gd name="connsiteY12" fmla="*/ 1034416 h 1899243"/>
                  <a:gd name="connsiteX13" fmla="*/ 1223334 w 1876620"/>
                  <a:gd name="connsiteY13" fmla="*/ 961854 h 1899243"/>
                  <a:gd name="connsiteX14" fmla="*/ 1263341 w 1876620"/>
                  <a:gd name="connsiteY14" fmla="*/ 962237 h 1899243"/>
                  <a:gd name="connsiteX15" fmla="*/ 1259025 w 1876620"/>
                  <a:gd name="connsiteY15" fmla="*/ 1162938 h 1899243"/>
                  <a:gd name="connsiteX16" fmla="*/ 1321891 w 1876620"/>
                  <a:gd name="connsiteY16" fmla="*/ 1168755 h 1899243"/>
                  <a:gd name="connsiteX17" fmla="*/ 1336154 w 1876620"/>
                  <a:gd name="connsiteY17" fmla="*/ 1264015 h 1899243"/>
                  <a:gd name="connsiteX18" fmla="*/ 1390200 w 1876620"/>
                  <a:gd name="connsiteY18" fmla="*/ 1256198 h 1899243"/>
                  <a:gd name="connsiteX19" fmla="*/ 1402172 w 1876620"/>
                  <a:gd name="connsiteY19" fmla="*/ 1132849 h 1899243"/>
                  <a:gd name="connsiteX20" fmla="*/ 1385542 w 1876620"/>
                  <a:gd name="connsiteY20" fmla="*/ 1332347 h 1899243"/>
                  <a:gd name="connsiteX21" fmla="*/ 1350465 w 1876620"/>
                  <a:gd name="connsiteY21" fmla="*/ 1361569 h 1899243"/>
                  <a:gd name="connsiteX22" fmla="*/ 1286157 w 1876620"/>
                  <a:gd name="connsiteY22" fmla="*/ 1361569 h 1899243"/>
                  <a:gd name="connsiteX23" fmla="*/ 1268619 w 1876620"/>
                  <a:gd name="connsiteY23" fmla="*/ 1420012 h 1899243"/>
                  <a:gd name="connsiteX24" fmla="*/ 1356311 w 1876620"/>
                  <a:gd name="connsiteY24" fmla="*/ 1455077 h 1899243"/>
                  <a:gd name="connsiteX25" fmla="*/ 1391388 w 1876620"/>
                  <a:gd name="connsiteY25" fmla="*/ 1513520 h 1899243"/>
                  <a:gd name="connsiteX26" fmla="*/ 1461542 w 1876620"/>
                  <a:gd name="connsiteY26" fmla="*/ 1554430 h 1899243"/>
                  <a:gd name="connsiteX27" fmla="*/ 1508312 w 1876620"/>
                  <a:gd name="connsiteY27" fmla="*/ 1677160 h 1899243"/>
                  <a:gd name="connsiteX28" fmla="*/ 1590158 w 1876620"/>
                  <a:gd name="connsiteY28" fmla="*/ 1706382 h 1899243"/>
                  <a:gd name="connsiteX29" fmla="*/ 1590158 w 1876620"/>
                  <a:gd name="connsiteY29" fmla="*/ 1794046 h 1899243"/>
                  <a:gd name="connsiteX30" fmla="*/ 1426465 w 1876620"/>
                  <a:gd name="connsiteY30" fmla="*/ 1794046 h 1899243"/>
                  <a:gd name="connsiteX31" fmla="*/ 1368004 w 1876620"/>
                  <a:gd name="connsiteY31" fmla="*/ 1852489 h 1899243"/>
                  <a:gd name="connsiteX32" fmla="*/ 1309542 w 1876620"/>
                  <a:gd name="connsiteY32" fmla="*/ 1881710 h 1899243"/>
                  <a:gd name="connsiteX33" fmla="*/ 1023080 w 1876620"/>
                  <a:gd name="connsiteY33" fmla="*/ 1899243 h 1899243"/>
                  <a:gd name="connsiteX34" fmla="*/ 888618 w 1876620"/>
                  <a:gd name="connsiteY34" fmla="*/ 1788202 h 1899243"/>
                  <a:gd name="connsiteX35" fmla="*/ 853541 w 1876620"/>
                  <a:gd name="connsiteY35" fmla="*/ 1811579 h 1899243"/>
                  <a:gd name="connsiteX36" fmla="*/ 783387 w 1876620"/>
                  <a:gd name="connsiteY36" fmla="*/ 1799890 h 1899243"/>
                  <a:gd name="connsiteX37" fmla="*/ 754156 w 1876620"/>
                  <a:gd name="connsiteY37" fmla="*/ 1823267 h 1899243"/>
                  <a:gd name="connsiteX38" fmla="*/ 701540 w 1876620"/>
                  <a:gd name="connsiteY38" fmla="*/ 1799890 h 1899243"/>
                  <a:gd name="connsiteX39" fmla="*/ 643079 w 1876620"/>
                  <a:gd name="connsiteY39" fmla="*/ 1729759 h 1899243"/>
                  <a:gd name="connsiteX40" fmla="*/ 619694 w 1876620"/>
                  <a:gd name="connsiteY40" fmla="*/ 1671316 h 1899243"/>
                  <a:gd name="connsiteX41" fmla="*/ 543694 w 1876620"/>
                  <a:gd name="connsiteY41" fmla="*/ 1618717 h 1899243"/>
                  <a:gd name="connsiteX42" fmla="*/ 502771 w 1876620"/>
                  <a:gd name="connsiteY42" fmla="*/ 1531053 h 1899243"/>
                  <a:gd name="connsiteX43" fmla="*/ 385847 w 1876620"/>
                  <a:gd name="connsiteY43" fmla="*/ 1455077 h 1899243"/>
                  <a:gd name="connsiteX44" fmla="*/ 374155 w 1876620"/>
                  <a:gd name="connsiteY44" fmla="*/ 1396634 h 1899243"/>
                  <a:gd name="connsiteX45" fmla="*/ 307053 w 1876620"/>
                  <a:gd name="connsiteY45" fmla="*/ 1374274 h 1899243"/>
                  <a:gd name="connsiteX46" fmla="*/ 328596 w 1876620"/>
                  <a:gd name="connsiteY46" fmla="*/ 1309828 h 1899243"/>
                  <a:gd name="connsiteX47" fmla="*/ 393152 w 1876620"/>
                  <a:gd name="connsiteY47" fmla="*/ 1195115 h 1899243"/>
                  <a:gd name="connsiteX48" fmla="*/ 490361 w 1876620"/>
                  <a:gd name="connsiteY48" fmla="*/ 1209295 h 1899243"/>
                  <a:gd name="connsiteX49" fmla="*/ 526955 w 1876620"/>
                  <a:gd name="connsiteY49" fmla="*/ 1266742 h 1899243"/>
                  <a:gd name="connsiteX50" fmla="*/ 695851 w 1876620"/>
                  <a:gd name="connsiteY50" fmla="*/ 1244745 h 1899243"/>
                  <a:gd name="connsiteX51" fmla="*/ 709738 w 1876620"/>
                  <a:gd name="connsiteY51" fmla="*/ 1284558 h 1899243"/>
                  <a:gd name="connsiteX52" fmla="*/ 780111 w 1876620"/>
                  <a:gd name="connsiteY52" fmla="*/ 1280741 h 1899243"/>
                  <a:gd name="connsiteX53" fmla="*/ 830405 w 1876620"/>
                  <a:gd name="connsiteY53" fmla="*/ 1235110 h 1899243"/>
                  <a:gd name="connsiteX54" fmla="*/ 883325 w 1876620"/>
                  <a:gd name="connsiteY54" fmla="*/ 1233110 h 1899243"/>
                  <a:gd name="connsiteX55" fmla="*/ 882012 w 1876620"/>
                  <a:gd name="connsiteY55" fmla="*/ 1199479 h 1899243"/>
                  <a:gd name="connsiteX56" fmla="*/ 933806 w 1876620"/>
                  <a:gd name="connsiteY56" fmla="*/ 1178754 h 1899243"/>
                  <a:gd name="connsiteX57" fmla="*/ 1044527 w 1876620"/>
                  <a:gd name="connsiteY57" fmla="*/ 1251472 h 1899243"/>
                  <a:gd name="connsiteX58" fmla="*/ 1166695 w 1876620"/>
                  <a:gd name="connsiteY58" fmla="*/ 1109854 h 1899243"/>
                  <a:gd name="connsiteX59" fmla="*/ 1172512 w 1876620"/>
                  <a:gd name="connsiteY59" fmla="*/ 1015321 h 1899243"/>
                  <a:gd name="connsiteX60" fmla="*/ 1211546 w 1876620"/>
                  <a:gd name="connsiteY60" fmla="*/ 1006595 h 1899243"/>
                  <a:gd name="connsiteX61" fmla="*/ 1219803 w 1876620"/>
                  <a:gd name="connsiteY61" fmla="*/ 968236 h 1899243"/>
                  <a:gd name="connsiteX62" fmla="*/ 1223334 w 1876620"/>
                  <a:gd name="connsiteY62" fmla="*/ 961854 h 1899243"/>
                  <a:gd name="connsiteX63" fmla="*/ 1535504 w 1876620"/>
                  <a:gd name="connsiteY63" fmla="*/ 937265 h 1899243"/>
                  <a:gd name="connsiteX64" fmla="*/ 1496619 w 1876620"/>
                  <a:gd name="connsiteY64" fmla="*/ 981690 h 1899243"/>
                  <a:gd name="connsiteX65" fmla="*/ 1494361 w 1876620"/>
                  <a:gd name="connsiteY65" fmla="*/ 992978 h 1899243"/>
                  <a:gd name="connsiteX66" fmla="*/ 1496605 w 1876620"/>
                  <a:gd name="connsiteY66" fmla="*/ 981689 h 1899243"/>
                  <a:gd name="connsiteX67" fmla="*/ 1535504 w 1876620"/>
                  <a:gd name="connsiteY67" fmla="*/ 937265 h 1899243"/>
                  <a:gd name="connsiteX68" fmla="*/ 47245 w 1876620"/>
                  <a:gd name="connsiteY68" fmla="*/ 867178 h 1899243"/>
                  <a:gd name="connsiteX69" fmla="*/ 58551 w 1876620"/>
                  <a:gd name="connsiteY69" fmla="*/ 923333 h 1899243"/>
                  <a:gd name="connsiteX70" fmla="*/ 70524 w 1876620"/>
                  <a:gd name="connsiteY70" fmla="*/ 946158 h 1899243"/>
                  <a:gd name="connsiteX71" fmla="*/ 58462 w 1876620"/>
                  <a:gd name="connsiteY71" fmla="*/ 923247 h 1899243"/>
                  <a:gd name="connsiteX72" fmla="*/ 47245 w 1876620"/>
                  <a:gd name="connsiteY72" fmla="*/ 867178 h 1899243"/>
                  <a:gd name="connsiteX73" fmla="*/ 46728 w 1876620"/>
                  <a:gd name="connsiteY73" fmla="*/ 864613 h 1899243"/>
                  <a:gd name="connsiteX74" fmla="*/ 46767 w 1876620"/>
                  <a:gd name="connsiteY74" fmla="*/ 864805 h 1899243"/>
                  <a:gd name="connsiteX75" fmla="*/ 0 w 1876620"/>
                  <a:gd name="connsiteY75" fmla="*/ 870649 h 1899243"/>
                  <a:gd name="connsiteX76" fmla="*/ 0 w 1876620"/>
                  <a:gd name="connsiteY76" fmla="*/ 870431 h 1899243"/>
                  <a:gd name="connsiteX77" fmla="*/ 46728 w 1876620"/>
                  <a:gd name="connsiteY77" fmla="*/ 864613 h 1899243"/>
                  <a:gd name="connsiteX78" fmla="*/ 29250 w 1876620"/>
                  <a:gd name="connsiteY78" fmla="*/ 730361 h 1899243"/>
                  <a:gd name="connsiteX79" fmla="*/ 16836 w 1876620"/>
                  <a:gd name="connsiteY79" fmla="*/ 774994 h 1899243"/>
                  <a:gd name="connsiteX80" fmla="*/ 29231 w 1876620"/>
                  <a:gd name="connsiteY80" fmla="*/ 730386 h 1899243"/>
                  <a:gd name="connsiteX81" fmla="*/ 29250 w 1876620"/>
                  <a:gd name="connsiteY81" fmla="*/ 730361 h 1899243"/>
                  <a:gd name="connsiteX82" fmla="*/ 1650158 w 1876620"/>
                  <a:gd name="connsiteY82" fmla="*/ 641181 h 1899243"/>
                  <a:gd name="connsiteX83" fmla="*/ 1654466 w 1876620"/>
                  <a:gd name="connsiteY83" fmla="*/ 718697 h 1899243"/>
                  <a:gd name="connsiteX84" fmla="*/ 1619389 w 1876620"/>
                  <a:gd name="connsiteY84" fmla="*/ 841427 h 1899243"/>
                  <a:gd name="connsiteX85" fmla="*/ 1619352 w 1876620"/>
                  <a:gd name="connsiteY85" fmla="*/ 841469 h 1899243"/>
                  <a:gd name="connsiteX86" fmla="*/ 1654428 w 1876620"/>
                  <a:gd name="connsiteY86" fmla="*/ 718451 h 1899243"/>
                  <a:gd name="connsiteX87" fmla="*/ 1650158 w 1876620"/>
                  <a:gd name="connsiteY87" fmla="*/ 641181 h 1899243"/>
                  <a:gd name="connsiteX88" fmla="*/ 193630 w 1876620"/>
                  <a:gd name="connsiteY88" fmla="*/ 515716 h 1899243"/>
                  <a:gd name="connsiteX89" fmla="*/ 122731 w 1876620"/>
                  <a:gd name="connsiteY89" fmla="*/ 526113 h 1899243"/>
                  <a:gd name="connsiteX90" fmla="*/ 106904 w 1876620"/>
                  <a:gd name="connsiteY90" fmla="*/ 578705 h 1899243"/>
                  <a:gd name="connsiteX91" fmla="*/ 122770 w 1876620"/>
                  <a:gd name="connsiteY91" fmla="*/ 525836 h 1899243"/>
                  <a:gd name="connsiteX92" fmla="*/ 193630 w 1876620"/>
                  <a:gd name="connsiteY92" fmla="*/ 515716 h 1899243"/>
                  <a:gd name="connsiteX93" fmla="*/ 1680264 w 1876620"/>
                  <a:gd name="connsiteY93" fmla="*/ 486963 h 1899243"/>
                  <a:gd name="connsiteX94" fmla="*/ 1648627 w 1876620"/>
                  <a:gd name="connsiteY94" fmla="*/ 613472 h 1899243"/>
                  <a:gd name="connsiteX95" fmla="*/ 1648611 w 1876620"/>
                  <a:gd name="connsiteY95" fmla="*/ 613192 h 1899243"/>
                  <a:gd name="connsiteX96" fmla="*/ 1680264 w 1876620"/>
                  <a:gd name="connsiteY96" fmla="*/ 486963 h 1899243"/>
                  <a:gd name="connsiteX97" fmla="*/ 1876578 w 1876620"/>
                  <a:gd name="connsiteY97" fmla="*/ 239432 h 1899243"/>
                  <a:gd name="connsiteX98" fmla="*/ 1876620 w 1876620"/>
                  <a:gd name="connsiteY98" fmla="*/ 239466 h 1899243"/>
                  <a:gd name="connsiteX99" fmla="*/ 1871955 w 1876620"/>
                  <a:gd name="connsiteY99" fmla="*/ 260453 h 1899243"/>
                  <a:gd name="connsiteX100" fmla="*/ 1876578 w 1876620"/>
                  <a:gd name="connsiteY100" fmla="*/ 239432 h 1899243"/>
                  <a:gd name="connsiteX101" fmla="*/ 245539 w 1876620"/>
                  <a:gd name="connsiteY101" fmla="*/ 5995 h 1899243"/>
                  <a:gd name="connsiteX102" fmla="*/ 356558 w 1876620"/>
                  <a:gd name="connsiteY102" fmla="*/ 0 h 1899243"/>
                  <a:gd name="connsiteX103" fmla="*/ 245539 w 1876620"/>
                  <a:gd name="connsiteY103" fmla="*/ 5995 h 1899243"/>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50158 w 1876620"/>
                  <a:gd name="connsiteY82" fmla="*/ 401749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654428 w 1876620"/>
                  <a:gd name="connsiteY86" fmla="*/ 479019 h 1659811"/>
                  <a:gd name="connsiteX87" fmla="*/ 1650158 w 1876620"/>
                  <a:gd name="connsiteY87" fmla="*/ 401749 h 1659811"/>
                  <a:gd name="connsiteX88" fmla="*/ 193630 w 1876620"/>
                  <a:gd name="connsiteY88" fmla="*/ 276284 h 1659811"/>
                  <a:gd name="connsiteX89" fmla="*/ 122731 w 1876620"/>
                  <a:gd name="connsiteY89" fmla="*/ 286681 h 1659811"/>
                  <a:gd name="connsiteX90" fmla="*/ 106904 w 1876620"/>
                  <a:gd name="connsiteY90" fmla="*/ 339273 h 1659811"/>
                  <a:gd name="connsiteX91" fmla="*/ 122770 w 1876620"/>
                  <a:gd name="connsiteY91" fmla="*/ 286404 h 1659811"/>
                  <a:gd name="connsiteX92" fmla="*/ 193630 w 1876620"/>
                  <a:gd name="connsiteY92" fmla="*/ 276284 h 1659811"/>
                  <a:gd name="connsiteX93" fmla="*/ 1680264 w 1876620"/>
                  <a:gd name="connsiteY93" fmla="*/ 247531 h 1659811"/>
                  <a:gd name="connsiteX94" fmla="*/ 1648627 w 1876620"/>
                  <a:gd name="connsiteY94" fmla="*/ 374040 h 1659811"/>
                  <a:gd name="connsiteX95" fmla="*/ 1648611 w 1876620"/>
                  <a:gd name="connsiteY95" fmla="*/ 373760 h 1659811"/>
                  <a:gd name="connsiteX96" fmla="*/ 1680264 w 1876620"/>
                  <a:gd name="connsiteY96" fmla="*/ 247531 h 1659811"/>
                  <a:gd name="connsiteX97" fmla="*/ 1876578 w 1876620"/>
                  <a:gd name="connsiteY97" fmla="*/ 0 h 1659811"/>
                  <a:gd name="connsiteX98" fmla="*/ 1876620 w 1876620"/>
                  <a:gd name="connsiteY98" fmla="*/ 34 h 1659811"/>
                  <a:gd name="connsiteX99" fmla="*/ 1871955 w 1876620"/>
                  <a:gd name="connsiteY99" fmla="*/ 21021 h 1659811"/>
                  <a:gd name="connsiteX100" fmla="*/ 1876578 w 1876620"/>
                  <a:gd name="connsiteY100"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50158 w 1876620"/>
                  <a:gd name="connsiteY82" fmla="*/ 401749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654428 w 1876620"/>
                  <a:gd name="connsiteY86" fmla="*/ 479019 h 1659811"/>
                  <a:gd name="connsiteX87" fmla="*/ 1650158 w 1876620"/>
                  <a:gd name="connsiteY87" fmla="*/ 401749 h 1659811"/>
                  <a:gd name="connsiteX88" fmla="*/ 193630 w 1876620"/>
                  <a:gd name="connsiteY88" fmla="*/ 276284 h 1659811"/>
                  <a:gd name="connsiteX89" fmla="*/ 122731 w 1876620"/>
                  <a:gd name="connsiteY89" fmla="*/ 286681 h 1659811"/>
                  <a:gd name="connsiteX90" fmla="*/ 106904 w 1876620"/>
                  <a:gd name="connsiteY90" fmla="*/ 339273 h 1659811"/>
                  <a:gd name="connsiteX91" fmla="*/ 122770 w 1876620"/>
                  <a:gd name="connsiteY91" fmla="*/ 286404 h 1659811"/>
                  <a:gd name="connsiteX92" fmla="*/ 193630 w 1876620"/>
                  <a:gd name="connsiteY92" fmla="*/ 276284 h 1659811"/>
                  <a:gd name="connsiteX93" fmla="*/ 1648611 w 1876620"/>
                  <a:gd name="connsiteY93" fmla="*/ 373760 h 1659811"/>
                  <a:gd name="connsiteX94" fmla="*/ 1648627 w 1876620"/>
                  <a:gd name="connsiteY94" fmla="*/ 374040 h 1659811"/>
                  <a:gd name="connsiteX95" fmla="*/ 1648611 w 1876620"/>
                  <a:gd name="connsiteY95" fmla="*/ 373760 h 1659811"/>
                  <a:gd name="connsiteX96" fmla="*/ 1876578 w 1876620"/>
                  <a:gd name="connsiteY96" fmla="*/ 0 h 1659811"/>
                  <a:gd name="connsiteX97" fmla="*/ 1876620 w 1876620"/>
                  <a:gd name="connsiteY97" fmla="*/ 34 h 1659811"/>
                  <a:gd name="connsiteX98" fmla="*/ 1871955 w 1876620"/>
                  <a:gd name="connsiteY98" fmla="*/ 21021 h 1659811"/>
                  <a:gd name="connsiteX99" fmla="*/ 1876578 w 1876620"/>
                  <a:gd name="connsiteY99"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50158 w 1876620"/>
                  <a:gd name="connsiteY82" fmla="*/ 401749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654428 w 1876620"/>
                  <a:gd name="connsiteY86" fmla="*/ 479019 h 1659811"/>
                  <a:gd name="connsiteX87" fmla="*/ 1650158 w 1876620"/>
                  <a:gd name="connsiteY87" fmla="*/ 401749 h 1659811"/>
                  <a:gd name="connsiteX88" fmla="*/ 193630 w 1876620"/>
                  <a:gd name="connsiteY88" fmla="*/ 276284 h 1659811"/>
                  <a:gd name="connsiteX89" fmla="*/ 122731 w 1876620"/>
                  <a:gd name="connsiteY89" fmla="*/ 286681 h 1659811"/>
                  <a:gd name="connsiteX90" fmla="*/ 106904 w 1876620"/>
                  <a:gd name="connsiteY90" fmla="*/ 339273 h 1659811"/>
                  <a:gd name="connsiteX91" fmla="*/ 122770 w 1876620"/>
                  <a:gd name="connsiteY91" fmla="*/ 286404 h 1659811"/>
                  <a:gd name="connsiteX92" fmla="*/ 193630 w 1876620"/>
                  <a:gd name="connsiteY92" fmla="*/ 276284 h 1659811"/>
                  <a:gd name="connsiteX93" fmla="*/ 1876578 w 1876620"/>
                  <a:gd name="connsiteY93" fmla="*/ 0 h 1659811"/>
                  <a:gd name="connsiteX94" fmla="*/ 1876620 w 1876620"/>
                  <a:gd name="connsiteY94" fmla="*/ 34 h 1659811"/>
                  <a:gd name="connsiteX95" fmla="*/ 1871955 w 1876620"/>
                  <a:gd name="connsiteY95" fmla="*/ 21021 h 1659811"/>
                  <a:gd name="connsiteX96" fmla="*/ 1876578 w 1876620"/>
                  <a:gd name="connsiteY96"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54428 w 1876620"/>
                  <a:gd name="connsiteY82" fmla="*/ 479019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654428 w 1876620"/>
                  <a:gd name="connsiteY86" fmla="*/ 479019 h 1659811"/>
                  <a:gd name="connsiteX87" fmla="*/ 193630 w 1876620"/>
                  <a:gd name="connsiteY87" fmla="*/ 276284 h 1659811"/>
                  <a:gd name="connsiteX88" fmla="*/ 122731 w 1876620"/>
                  <a:gd name="connsiteY88" fmla="*/ 286681 h 1659811"/>
                  <a:gd name="connsiteX89" fmla="*/ 106904 w 1876620"/>
                  <a:gd name="connsiteY89" fmla="*/ 339273 h 1659811"/>
                  <a:gd name="connsiteX90" fmla="*/ 122770 w 1876620"/>
                  <a:gd name="connsiteY90" fmla="*/ 286404 h 1659811"/>
                  <a:gd name="connsiteX91" fmla="*/ 193630 w 1876620"/>
                  <a:gd name="connsiteY91" fmla="*/ 276284 h 1659811"/>
                  <a:gd name="connsiteX92" fmla="*/ 1876578 w 1876620"/>
                  <a:gd name="connsiteY92" fmla="*/ 0 h 1659811"/>
                  <a:gd name="connsiteX93" fmla="*/ 1876620 w 1876620"/>
                  <a:gd name="connsiteY93" fmla="*/ 34 h 1659811"/>
                  <a:gd name="connsiteX94" fmla="*/ 1871955 w 1876620"/>
                  <a:gd name="connsiteY94" fmla="*/ 21021 h 1659811"/>
                  <a:gd name="connsiteX95" fmla="*/ 1876578 w 1876620"/>
                  <a:gd name="connsiteY95"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19352 w 1876620"/>
                  <a:gd name="connsiteY82" fmla="*/ 602037 h 1659811"/>
                  <a:gd name="connsiteX83" fmla="*/ 1654466 w 1876620"/>
                  <a:gd name="connsiteY83" fmla="*/ 479265 h 1659811"/>
                  <a:gd name="connsiteX84" fmla="*/ 1619389 w 1876620"/>
                  <a:gd name="connsiteY84" fmla="*/ 601995 h 1659811"/>
                  <a:gd name="connsiteX85" fmla="*/ 1619352 w 1876620"/>
                  <a:gd name="connsiteY85" fmla="*/ 602037 h 1659811"/>
                  <a:gd name="connsiteX86" fmla="*/ 193630 w 1876620"/>
                  <a:gd name="connsiteY86" fmla="*/ 276284 h 1659811"/>
                  <a:gd name="connsiteX87" fmla="*/ 122731 w 1876620"/>
                  <a:gd name="connsiteY87" fmla="*/ 286681 h 1659811"/>
                  <a:gd name="connsiteX88" fmla="*/ 106904 w 1876620"/>
                  <a:gd name="connsiteY88" fmla="*/ 339273 h 1659811"/>
                  <a:gd name="connsiteX89" fmla="*/ 122770 w 1876620"/>
                  <a:gd name="connsiteY89" fmla="*/ 286404 h 1659811"/>
                  <a:gd name="connsiteX90" fmla="*/ 193630 w 1876620"/>
                  <a:gd name="connsiteY90" fmla="*/ 276284 h 1659811"/>
                  <a:gd name="connsiteX91" fmla="*/ 1876578 w 1876620"/>
                  <a:gd name="connsiteY91" fmla="*/ 0 h 1659811"/>
                  <a:gd name="connsiteX92" fmla="*/ 1876620 w 1876620"/>
                  <a:gd name="connsiteY92" fmla="*/ 34 h 1659811"/>
                  <a:gd name="connsiteX93" fmla="*/ 1871955 w 1876620"/>
                  <a:gd name="connsiteY93" fmla="*/ 21021 h 1659811"/>
                  <a:gd name="connsiteX94" fmla="*/ 1876578 w 1876620"/>
                  <a:gd name="connsiteY94"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619389 w 1876620"/>
                  <a:gd name="connsiteY82" fmla="*/ 601995 h 1659811"/>
                  <a:gd name="connsiteX83" fmla="*/ 1654466 w 1876620"/>
                  <a:gd name="connsiteY83" fmla="*/ 479265 h 1659811"/>
                  <a:gd name="connsiteX84" fmla="*/ 1619389 w 1876620"/>
                  <a:gd name="connsiteY84" fmla="*/ 601995 h 1659811"/>
                  <a:gd name="connsiteX85" fmla="*/ 193630 w 1876620"/>
                  <a:gd name="connsiteY85" fmla="*/ 276284 h 1659811"/>
                  <a:gd name="connsiteX86" fmla="*/ 122731 w 1876620"/>
                  <a:gd name="connsiteY86" fmla="*/ 286681 h 1659811"/>
                  <a:gd name="connsiteX87" fmla="*/ 106904 w 1876620"/>
                  <a:gd name="connsiteY87" fmla="*/ 339273 h 1659811"/>
                  <a:gd name="connsiteX88" fmla="*/ 122770 w 1876620"/>
                  <a:gd name="connsiteY88" fmla="*/ 286404 h 1659811"/>
                  <a:gd name="connsiteX89" fmla="*/ 193630 w 1876620"/>
                  <a:gd name="connsiteY89" fmla="*/ 276284 h 1659811"/>
                  <a:gd name="connsiteX90" fmla="*/ 1876578 w 1876620"/>
                  <a:gd name="connsiteY90" fmla="*/ 0 h 1659811"/>
                  <a:gd name="connsiteX91" fmla="*/ 1876620 w 1876620"/>
                  <a:gd name="connsiteY91" fmla="*/ 34 h 1659811"/>
                  <a:gd name="connsiteX92" fmla="*/ 1871955 w 1876620"/>
                  <a:gd name="connsiteY92" fmla="*/ 21021 h 1659811"/>
                  <a:gd name="connsiteX93" fmla="*/ 1876578 w 1876620"/>
                  <a:gd name="connsiteY93"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535504 w 1876620"/>
                  <a:gd name="connsiteY63" fmla="*/ 697833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1535504 w 1876620"/>
                  <a:gd name="connsiteY67" fmla="*/ 697833 h 1659811"/>
                  <a:gd name="connsiteX68" fmla="*/ 47245 w 1876620"/>
                  <a:gd name="connsiteY68" fmla="*/ 627746 h 1659811"/>
                  <a:gd name="connsiteX69" fmla="*/ 58551 w 1876620"/>
                  <a:gd name="connsiteY69" fmla="*/ 683901 h 1659811"/>
                  <a:gd name="connsiteX70" fmla="*/ 70524 w 1876620"/>
                  <a:gd name="connsiteY70" fmla="*/ 706726 h 1659811"/>
                  <a:gd name="connsiteX71" fmla="*/ 58462 w 1876620"/>
                  <a:gd name="connsiteY71" fmla="*/ 683815 h 1659811"/>
                  <a:gd name="connsiteX72" fmla="*/ 47245 w 1876620"/>
                  <a:gd name="connsiteY72" fmla="*/ 627746 h 1659811"/>
                  <a:gd name="connsiteX73" fmla="*/ 46728 w 1876620"/>
                  <a:gd name="connsiteY73" fmla="*/ 625181 h 1659811"/>
                  <a:gd name="connsiteX74" fmla="*/ 46767 w 1876620"/>
                  <a:gd name="connsiteY74" fmla="*/ 625373 h 1659811"/>
                  <a:gd name="connsiteX75" fmla="*/ 0 w 1876620"/>
                  <a:gd name="connsiteY75" fmla="*/ 631217 h 1659811"/>
                  <a:gd name="connsiteX76" fmla="*/ 0 w 1876620"/>
                  <a:gd name="connsiteY76" fmla="*/ 630999 h 1659811"/>
                  <a:gd name="connsiteX77" fmla="*/ 46728 w 1876620"/>
                  <a:gd name="connsiteY77" fmla="*/ 625181 h 1659811"/>
                  <a:gd name="connsiteX78" fmla="*/ 29250 w 1876620"/>
                  <a:gd name="connsiteY78" fmla="*/ 490929 h 1659811"/>
                  <a:gd name="connsiteX79" fmla="*/ 16836 w 1876620"/>
                  <a:gd name="connsiteY79" fmla="*/ 535562 h 1659811"/>
                  <a:gd name="connsiteX80" fmla="*/ 29231 w 1876620"/>
                  <a:gd name="connsiteY80" fmla="*/ 490954 h 1659811"/>
                  <a:gd name="connsiteX81" fmla="*/ 29250 w 1876620"/>
                  <a:gd name="connsiteY81" fmla="*/ 490929 h 1659811"/>
                  <a:gd name="connsiteX82" fmla="*/ 193630 w 1876620"/>
                  <a:gd name="connsiteY82" fmla="*/ 276284 h 1659811"/>
                  <a:gd name="connsiteX83" fmla="*/ 122731 w 1876620"/>
                  <a:gd name="connsiteY83" fmla="*/ 286681 h 1659811"/>
                  <a:gd name="connsiteX84" fmla="*/ 106904 w 1876620"/>
                  <a:gd name="connsiteY84" fmla="*/ 339273 h 1659811"/>
                  <a:gd name="connsiteX85" fmla="*/ 122770 w 1876620"/>
                  <a:gd name="connsiteY85" fmla="*/ 286404 h 1659811"/>
                  <a:gd name="connsiteX86" fmla="*/ 193630 w 1876620"/>
                  <a:gd name="connsiteY86" fmla="*/ 276284 h 1659811"/>
                  <a:gd name="connsiteX87" fmla="*/ 1876578 w 1876620"/>
                  <a:gd name="connsiteY87" fmla="*/ 0 h 1659811"/>
                  <a:gd name="connsiteX88" fmla="*/ 1876620 w 1876620"/>
                  <a:gd name="connsiteY88" fmla="*/ 34 h 1659811"/>
                  <a:gd name="connsiteX89" fmla="*/ 1871955 w 1876620"/>
                  <a:gd name="connsiteY89" fmla="*/ 21021 h 1659811"/>
                  <a:gd name="connsiteX90" fmla="*/ 1876578 w 1876620"/>
                  <a:gd name="connsiteY90"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496605 w 1876620"/>
                  <a:gd name="connsiteY63" fmla="*/ 742257 h 1659811"/>
                  <a:gd name="connsiteX64" fmla="*/ 1496619 w 1876620"/>
                  <a:gd name="connsiteY64" fmla="*/ 742258 h 1659811"/>
                  <a:gd name="connsiteX65" fmla="*/ 1494361 w 1876620"/>
                  <a:gd name="connsiteY65" fmla="*/ 753546 h 1659811"/>
                  <a:gd name="connsiteX66" fmla="*/ 1496605 w 1876620"/>
                  <a:gd name="connsiteY66" fmla="*/ 742257 h 1659811"/>
                  <a:gd name="connsiteX67" fmla="*/ 47245 w 1876620"/>
                  <a:gd name="connsiteY67" fmla="*/ 627746 h 1659811"/>
                  <a:gd name="connsiteX68" fmla="*/ 58551 w 1876620"/>
                  <a:gd name="connsiteY68" fmla="*/ 683901 h 1659811"/>
                  <a:gd name="connsiteX69" fmla="*/ 70524 w 1876620"/>
                  <a:gd name="connsiteY69" fmla="*/ 706726 h 1659811"/>
                  <a:gd name="connsiteX70" fmla="*/ 58462 w 1876620"/>
                  <a:gd name="connsiteY70" fmla="*/ 683815 h 1659811"/>
                  <a:gd name="connsiteX71" fmla="*/ 47245 w 1876620"/>
                  <a:gd name="connsiteY71" fmla="*/ 627746 h 1659811"/>
                  <a:gd name="connsiteX72" fmla="*/ 46728 w 1876620"/>
                  <a:gd name="connsiteY72" fmla="*/ 625181 h 1659811"/>
                  <a:gd name="connsiteX73" fmla="*/ 46767 w 1876620"/>
                  <a:gd name="connsiteY73" fmla="*/ 625373 h 1659811"/>
                  <a:gd name="connsiteX74" fmla="*/ 0 w 1876620"/>
                  <a:gd name="connsiteY74" fmla="*/ 631217 h 1659811"/>
                  <a:gd name="connsiteX75" fmla="*/ 0 w 1876620"/>
                  <a:gd name="connsiteY75" fmla="*/ 630999 h 1659811"/>
                  <a:gd name="connsiteX76" fmla="*/ 46728 w 1876620"/>
                  <a:gd name="connsiteY76" fmla="*/ 625181 h 1659811"/>
                  <a:gd name="connsiteX77" fmla="*/ 29250 w 1876620"/>
                  <a:gd name="connsiteY77" fmla="*/ 490929 h 1659811"/>
                  <a:gd name="connsiteX78" fmla="*/ 16836 w 1876620"/>
                  <a:gd name="connsiteY78" fmla="*/ 535562 h 1659811"/>
                  <a:gd name="connsiteX79" fmla="*/ 29231 w 1876620"/>
                  <a:gd name="connsiteY79" fmla="*/ 490954 h 1659811"/>
                  <a:gd name="connsiteX80" fmla="*/ 29250 w 1876620"/>
                  <a:gd name="connsiteY80" fmla="*/ 490929 h 1659811"/>
                  <a:gd name="connsiteX81" fmla="*/ 193630 w 1876620"/>
                  <a:gd name="connsiteY81" fmla="*/ 276284 h 1659811"/>
                  <a:gd name="connsiteX82" fmla="*/ 122731 w 1876620"/>
                  <a:gd name="connsiteY82" fmla="*/ 286681 h 1659811"/>
                  <a:gd name="connsiteX83" fmla="*/ 106904 w 1876620"/>
                  <a:gd name="connsiteY83" fmla="*/ 339273 h 1659811"/>
                  <a:gd name="connsiteX84" fmla="*/ 122770 w 1876620"/>
                  <a:gd name="connsiteY84" fmla="*/ 286404 h 1659811"/>
                  <a:gd name="connsiteX85" fmla="*/ 193630 w 1876620"/>
                  <a:gd name="connsiteY85" fmla="*/ 276284 h 1659811"/>
                  <a:gd name="connsiteX86" fmla="*/ 1876578 w 1876620"/>
                  <a:gd name="connsiteY86" fmla="*/ 0 h 1659811"/>
                  <a:gd name="connsiteX87" fmla="*/ 1876620 w 1876620"/>
                  <a:gd name="connsiteY87" fmla="*/ 34 h 1659811"/>
                  <a:gd name="connsiteX88" fmla="*/ 1871955 w 1876620"/>
                  <a:gd name="connsiteY88" fmla="*/ 21021 h 1659811"/>
                  <a:gd name="connsiteX89" fmla="*/ 1876578 w 1876620"/>
                  <a:gd name="connsiteY89"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1494361 w 1876620"/>
                  <a:gd name="connsiteY63" fmla="*/ 753546 h 1659811"/>
                  <a:gd name="connsiteX64" fmla="*/ 1496619 w 1876620"/>
                  <a:gd name="connsiteY64" fmla="*/ 742258 h 1659811"/>
                  <a:gd name="connsiteX65" fmla="*/ 1494361 w 1876620"/>
                  <a:gd name="connsiteY65" fmla="*/ 753546 h 1659811"/>
                  <a:gd name="connsiteX66" fmla="*/ 47245 w 1876620"/>
                  <a:gd name="connsiteY66" fmla="*/ 627746 h 1659811"/>
                  <a:gd name="connsiteX67" fmla="*/ 58551 w 1876620"/>
                  <a:gd name="connsiteY67" fmla="*/ 683901 h 1659811"/>
                  <a:gd name="connsiteX68" fmla="*/ 70524 w 1876620"/>
                  <a:gd name="connsiteY68" fmla="*/ 706726 h 1659811"/>
                  <a:gd name="connsiteX69" fmla="*/ 58462 w 1876620"/>
                  <a:gd name="connsiteY69" fmla="*/ 683815 h 1659811"/>
                  <a:gd name="connsiteX70" fmla="*/ 47245 w 1876620"/>
                  <a:gd name="connsiteY70" fmla="*/ 627746 h 1659811"/>
                  <a:gd name="connsiteX71" fmla="*/ 46728 w 1876620"/>
                  <a:gd name="connsiteY71" fmla="*/ 625181 h 1659811"/>
                  <a:gd name="connsiteX72" fmla="*/ 46767 w 1876620"/>
                  <a:gd name="connsiteY72" fmla="*/ 625373 h 1659811"/>
                  <a:gd name="connsiteX73" fmla="*/ 0 w 1876620"/>
                  <a:gd name="connsiteY73" fmla="*/ 631217 h 1659811"/>
                  <a:gd name="connsiteX74" fmla="*/ 0 w 1876620"/>
                  <a:gd name="connsiteY74" fmla="*/ 630999 h 1659811"/>
                  <a:gd name="connsiteX75" fmla="*/ 46728 w 1876620"/>
                  <a:gd name="connsiteY75" fmla="*/ 625181 h 1659811"/>
                  <a:gd name="connsiteX76" fmla="*/ 29250 w 1876620"/>
                  <a:gd name="connsiteY76" fmla="*/ 490929 h 1659811"/>
                  <a:gd name="connsiteX77" fmla="*/ 16836 w 1876620"/>
                  <a:gd name="connsiteY77" fmla="*/ 535562 h 1659811"/>
                  <a:gd name="connsiteX78" fmla="*/ 29231 w 1876620"/>
                  <a:gd name="connsiteY78" fmla="*/ 490954 h 1659811"/>
                  <a:gd name="connsiteX79" fmla="*/ 29250 w 1876620"/>
                  <a:gd name="connsiteY79" fmla="*/ 490929 h 1659811"/>
                  <a:gd name="connsiteX80" fmla="*/ 193630 w 1876620"/>
                  <a:gd name="connsiteY80" fmla="*/ 276284 h 1659811"/>
                  <a:gd name="connsiteX81" fmla="*/ 122731 w 1876620"/>
                  <a:gd name="connsiteY81" fmla="*/ 286681 h 1659811"/>
                  <a:gd name="connsiteX82" fmla="*/ 106904 w 1876620"/>
                  <a:gd name="connsiteY82" fmla="*/ 339273 h 1659811"/>
                  <a:gd name="connsiteX83" fmla="*/ 122770 w 1876620"/>
                  <a:gd name="connsiteY83" fmla="*/ 286404 h 1659811"/>
                  <a:gd name="connsiteX84" fmla="*/ 193630 w 1876620"/>
                  <a:gd name="connsiteY84" fmla="*/ 276284 h 1659811"/>
                  <a:gd name="connsiteX85" fmla="*/ 1876578 w 1876620"/>
                  <a:gd name="connsiteY85" fmla="*/ 0 h 1659811"/>
                  <a:gd name="connsiteX86" fmla="*/ 1876620 w 1876620"/>
                  <a:gd name="connsiteY86" fmla="*/ 34 h 1659811"/>
                  <a:gd name="connsiteX87" fmla="*/ 1871955 w 1876620"/>
                  <a:gd name="connsiteY87" fmla="*/ 21021 h 1659811"/>
                  <a:gd name="connsiteX88" fmla="*/ 1876578 w 1876620"/>
                  <a:gd name="connsiteY88"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50 w 1876620"/>
                  <a:gd name="connsiteY73" fmla="*/ 490929 h 1659811"/>
                  <a:gd name="connsiteX74" fmla="*/ 16836 w 1876620"/>
                  <a:gd name="connsiteY74" fmla="*/ 535562 h 1659811"/>
                  <a:gd name="connsiteX75" fmla="*/ 29231 w 1876620"/>
                  <a:gd name="connsiteY75" fmla="*/ 490954 h 1659811"/>
                  <a:gd name="connsiteX76" fmla="*/ 29250 w 1876620"/>
                  <a:gd name="connsiteY76" fmla="*/ 490929 h 1659811"/>
                  <a:gd name="connsiteX77" fmla="*/ 193630 w 1876620"/>
                  <a:gd name="connsiteY77" fmla="*/ 276284 h 1659811"/>
                  <a:gd name="connsiteX78" fmla="*/ 122731 w 1876620"/>
                  <a:gd name="connsiteY78" fmla="*/ 286681 h 1659811"/>
                  <a:gd name="connsiteX79" fmla="*/ 106904 w 1876620"/>
                  <a:gd name="connsiteY79" fmla="*/ 339273 h 1659811"/>
                  <a:gd name="connsiteX80" fmla="*/ 122770 w 1876620"/>
                  <a:gd name="connsiteY80" fmla="*/ 286404 h 1659811"/>
                  <a:gd name="connsiteX81" fmla="*/ 193630 w 1876620"/>
                  <a:gd name="connsiteY81" fmla="*/ 276284 h 1659811"/>
                  <a:gd name="connsiteX82" fmla="*/ 1876578 w 1876620"/>
                  <a:gd name="connsiteY82" fmla="*/ 0 h 1659811"/>
                  <a:gd name="connsiteX83" fmla="*/ 1876620 w 1876620"/>
                  <a:gd name="connsiteY83" fmla="*/ 34 h 1659811"/>
                  <a:gd name="connsiteX84" fmla="*/ 1871955 w 1876620"/>
                  <a:gd name="connsiteY84" fmla="*/ 21021 h 1659811"/>
                  <a:gd name="connsiteX85" fmla="*/ 1876578 w 1876620"/>
                  <a:gd name="connsiteY85"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50 w 1876620"/>
                  <a:gd name="connsiteY73" fmla="*/ 490929 h 1659811"/>
                  <a:gd name="connsiteX74" fmla="*/ 16836 w 1876620"/>
                  <a:gd name="connsiteY74" fmla="*/ 535562 h 1659811"/>
                  <a:gd name="connsiteX75" fmla="*/ 29231 w 1876620"/>
                  <a:gd name="connsiteY75" fmla="*/ 490954 h 1659811"/>
                  <a:gd name="connsiteX76" fmla="*/ 29250 w 1876620"/>
                  <a:gd name="connsiteY76" fmla="*/ 490929 h 1659811"/>
                  <a:gd name="connsiteX77" fmla="*/ 122770 w 1876620"/>
                  <a:gd name="connsiteY77" fmla="*/ 286404 h 1659811"/>
                  <a:gd name="connsiteX78" fmla="*/ 122731 w 1876620"/>
                  <a:gd name="connsiteY78" fmla="*/ 286681 h 1659811"/>
                  <a:gd name="connsiteX79" fmla="*/ 106904 w 1876620"/>
                  <a:gd name="connsiteY79" fmla="*/ 339273 h 1659811"/>
                  <a:gd name="connsiteX80" fmla="*/ 122770 w 1876620"/>
                  <a:gd name="connsiteY80" fmla="*/ 286404 h 1659811"/>
                  <a:gd name="connsiteX81" fmla="*/ 1876578 w 1876620"/>
                  <a:gd name="connsiteY81" fmla="*/ 0 h 1659811"/>
                  <a:gd name="connsiteX82" fmla="*/ 1876620 w 1876620"/>
                  <a:gd name="connsiteY82" fmla="*/ 34 h 1659811"/>
                  <a:gd name="connsiteX83" fmla="*/ 1871955 w 1876620"/>
                  <a:gd name="connsiteY83" fmla="*/ 21021 h 1659811"/>
                  <a:gd name="connsiteX84" fmla="*/ 1876578 w 1876620"/>
                  <a:gd name="connsiteY84"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50 w 1876620"/>
                  <a:gd name="connsiteY73" fmla="*/ 490929 h 1659811"/>
                  <a:gd name="connsiteX74" fmla="*/ 16836 w 1876620"/>
                  <a:gd name="connsiteY74" fmla="*/ 535562 h 1659811"/>
                  <a:gd name="connsiteX75" fmla="*/ 29231 w 1876620"/>
                  <a:gd name="connsiteY75" fmla="*/ 490954 h 1659811"/>
                  <a:gd name="connsiteX76" fmla="*/ 29250 w 1876620"/>
                  <a:gd name="connsiteY76" fmla="*/ 490929 h 1659811"/>
                  <a:gd name="connsiteX77" fmla="*/ 106904 w 1876620"/>
                  <a:gd name="connsiteY77" fmla="*/ 339273 h 1659811"/>
                  <a:gd name="connsiteX78" fmla="*/ 122731 w 1876620"/>
                  <a:gd name="connsiteY78" fmla="*/ 286681 h 1659811"/>
                  <a:gd name="connsiteX79" fmla="*/ 106904 w 1876620"/>
                  <a:gd name="connsiteY79" fmla="*/ 339273 h 1659811"/>
                  <a:gd name="connsiteX80" fmla="*/ 1876578 w 1876620"/>
                  <a:gd name="connsiteY80" fmla="*/ 0 h 1659811"/>
                  <a:gd name="connsiteX81" fmla="*/ 1876620 w 1876620"/>
                  <a:gd name="connsiteY81" fmla="*/ 34 h 1659811"/>
                  <a:gd name="connsiteX82" fmla="*/ 1871955 w 1876620"/>
                  <a:gd name="connsiteY82" fmla="*/ 21021 h 1659811"/>
                  <a:gd name="connsiteX83" fmla="*/ 1876578 w 1876620"/>
                  <a:gd name="connsiteY83"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50 w 1876620"/>
                  <a:gd name="connsiteY73" fmla="*/ 490929 h 1659811"/>
                  <a:gd name="connsiteX74" fmla="*/ 16836 w 1876620"/>
                  <a:gd name="connsiteY74" fmla="*/ 535562 h 1659811"/>
                  <a:gd name="connsiteX75" fmla="*/ 29231 w 1876620"/>
                  <a:gd name="connsiteY75" fmla="*/ 490954 h 1659811"/>
                  <a:gd name="connsiteX76" fmla="*/ 29250 w 1876620"/>
                  <a:gd name="connsiteY76" fmla="*/ 490929 h 1659811"/>
                  <a:gd name="connsiteX77" fmla="*/ 1876578 w 1876620"/>
                  <a:gd name="connsiteY77" fmla="*/ 0 h 1659811"/>
                  <a:gd name="connsiteX78" fmla="*/ 1876620 w 1876620"/>
                  <a:gd name="connsiteY78" fmla="*/ 34 h 1659811"/>
                  <a:gd name="connsiteX79" fmla="*/ 1871955 w 1876620"/>
                  <a:gd name="connsiteY79" fmla="*/ 21021 h 1659811"/>
                  <a:gd name="connsiteX80" fmla="*/ 1876578 w 1876620"/>
                  <a:gd name="connsiteY80"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29231 w 1876620"/>
                  <a:gd name="connsiteY73" fmla="*/ 490954 h 1659811"/>
                  <a:gd name="connsiteX74" fmla="*/ 16836 w 1876620"/>
                  <a:gd name="connsiteY74" fmla="*/ 535562 h 1659811"/>
                  <a:gd name="connsiteX75" fmla="*/ 29231 w 1876620"/>
                  <a:gd name="connsiteY75" fmla="*/ 490954 h 1659811"/>
                  <a:gd name="connsiteX76" fmla="*/ 1876578 w 1876620"/>
                  <a:gd name="connsiteY76" fmla="*/ 0 h 1659811"/>
                  <a:gd name="connsiteX77" fmla="*/ 1876620 w 1876620"/>
                  <a:gd name="connsiteY77" fmla="*/ 34 h 1659811"/>
                  <a:gd name="connsiteX78" fmla="*/ 1871955 w 1876620"/>
                  <a:gd name="connsiteY78" fmla="*/ 21021 h 1659811"/>
                  <a:gd name="connsiteX79" fmla="*/ 1876578 w 1876620"/>
                  <a:gd name="connsiteY79"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46728 w 1876620"/>
                  <a:gd name="connsiteY68" fmla="*/ 625181 h 1659811"/>
                  <a:gd name="connsiteX69" fmla="*/ 46767 w 1876620"/>
                  <a:gd name="connsiteY69" fmla="*/ 625373 h 1659811"/>
                  <a:gd name="connsiteX70" fmla="*/ 0 w 1876620"/>
                  <a:gd name="connsiteY70" fmla="*/ 631217 h 1659811"/>
                  <a:gd name="connsiteX71" fmla="*/ 0 w 1876620"/>
                  <a:gd name="connsiteY71" fmla="*/ 630999 h 1659811"/>
                  <a:gd name="connsiteX72" fmla="*/ 46728 w 1876620"/>
                  <a:gd name="connsiteY72" fmla="*/ 625181 h 1659811"/>
                  <a:gd name="connsiteX73" fmla="*/ 1876578 w 1876620"/>
                  <a:gd name="connsiteY73" fmla="*/ 0 h 1659811"/>
                  <a:gd name="connsiteX74" fmla="*/ 1876620 w 1876620"/>
                  <a:gd name="connsiteY74" fmla="*/ 34 h 1659811"/>
                  <a:gd name="connsiteX75" fmla="*/ 1871955 w 1876620"/>
                  <a:gd name="connsiteY75" fmla="*/ 21021 h 1659811"/>
                  <a:gd name="connsiteX76" fmla="*/ 1876578 w 1876620"/>
                  <a:gd name="connsiteY76"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58462 w 1876620"/>
                  <a:gd name="connsiteY66" fmla="*/ 683815 h 1659811"/>
                  <a:gd name="connsiteX67" fmla="*/ 47245 w 1876620"/>
                  <a:gd name="connsiteY67" fmla="*/ 627746 h 1659811"/>
                  <a:gd name="connsiteX68" fmla="*/ 0 w 1876620"/>
                  <a:gd name="connsiteY68" fmla="*/ 630999 h 1659811"/>
                  <a:gd name="connsiteX69" fmla="*/ 46767 w 1876620"/>
                  <a:gd name="connsiteY69" fmla="*/ 625373 h 1659811"/>
                  <a:gd name="connsiteX70" fmla="*/ 0 w 1876620"/>
                  <a:gd name="connsiteY70" fmla="*/ 631217 h 1659811"/>
                  <a:gd name="connsiteX71" fmla="*/ 0 w 1876620"/>
                  <a:gd name="connsiteY71" fmla="*/ 630999 h 1659811"/>
                  <a:gd name="connsiteX72" fmla="*/ 1876578 w 1876620"/>
                  <a:gd name="connsiteY72" fmla="*/ 0 h 1659811"/>
                  <a:gd name="connsiteX73" fmla="*/ 1876620 w 1876620"/>
                  <a:gd name="connsiteY73" fmla="*/ 34 h 1659811"/>
                  <a:gd name="connsiteX74" fmla="*/ 1871955 w 1876620"/>
                  <a:gd name="connsiteY74" fmla="*/ 21021 h 1659811"/>
                  <a:gd name="connsiteX75" fmla="*/ 1876578 w 1876620"/>
                  <a:gd name="connsiteY75"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47245 w 1876620"/>
                  <a:gd name="connsiteY66" fmla="*/ 627746 h 1659811"/>
                  <a:gd name="connsiteX67" fmla="*/ 0 w 1876620"/>
                  <a:gd name="connsiteY67" fmla="*/ 630999 h 1659811"/>
                  <a:gd name="connsiteX68" fmla="*/ 46767 w 1876620"/>
                  <a:gd name="connsiteY68" fmla="*/ 625373 h 1659811"/>
                  <a:gd name="connsiteX69" fmla="*/ 0 w 1876620"/>
                  <a:gd name="connsiteY69" fmla="*/ 631217 h 1659811"/>
                  <a:gd name="connsiteX70" fmla="*/ 0 w 1876620"/>
                  <a:gd name="connsiteY70" fmla="*/ 630999 h 1659811"/>
                  <a:gd name="connsiteX71" fmla="*/ 1876578 w 1876620"/>
                  <a:gd name="connsiteY71" fmla="*/ 0 h 1659811"/>
                  <a:gd name="connsiteX72" fmla="*/ 1876620 w 1876620"/>
                  <a:gd name="connsiteY72" fmla="*/ 34 h 1659811"/>
                  <a:gd name="connsiteX73" fmla="*/ 1871955 w 1876620"/>
                  <a:gd name="connsiteY73" fmla="*/ 21021 h 1659811"/>
                  <a:gd name="connsiteX74" fmla="*/ 1876578 w 1876620"/>
                  <a:gd name="connsiteY74"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47245 w 1876620"/>
                  <a:gd name="connsiteY63" fmla="*/ 627746 h 1659811"/>
                  <a:gd name="connsiteX64" fmla="*/ 58551 w 1876620"/>
                  <a:gd name="connsiteY64" fmla="*/ 683901 h 1659811"/>
                  <a:gd name="connsiteX65" fmla="*/ 70524 w 1876620"/>
                  <a:gd name="connsiteY65" fmla="*/ 706726 h 1659811"/>
                  <a:gd name="connsiteX66" fmla="*/ 47245 w 1876620"/>
                  <a:gd name="connsiteY66" fmla="*/ 627746 h 1659811"/>
                  <a:gd name="connsiteX67" fmla="*/ 0 w 1876620"/>
                  <a:gd name="connsiteY67" fmla="*/ 630999 h 1659811"/>
                  <a:gd name="connsiteX68" fmla="*/ 0 w 1876620"/>
                  <a:gd name="connsiteY68" fmla="*/ 631217 h 1659811"/>
                  <a:gd name="connsiteX69" fmla="*/ 0 w 1876620"/>
                  <a:gd name="connsiteY69" fmla="*/ 630999 h 1659811"/>
                  <a:gd name="connsiteX70" fmla="*/ 1876578 w 1876620"/>
                  <a:gd name="connsiteY70" fmla="*/ 0 h 1659811"/>
                  <a:gd name="connsiteX71" fmla="*/ 1876620 w 1876620"/>
                  <a:gd name="connsiteY71" fmla="*/ 34 h 1659811"/>
                  <a:gd name="connsiteX72" fmla="*/ 1871955 w 1876620"/>
                  <a:gd name="connsiteY72" fmla="*/ 21021 h 1659811"/>
                  <a:gd name="connsiteX73" fmla="*/ 1876578 w 1876620"/>
                  <a:gd name="connsiteY73"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70524 w 1876620"/>
                  <a:gd name="connsiteY63" fmla="*/ 706726 h 1659811"/>
                  <a:gd name="connsiteX64" fmla="*/ 58551 w 1876620"/>
                  <a:gd name="connsiteY64" fmla="*/ 683901 h 1659811"/>
                  <a:gd name="connsiteX65" fmla="*/ 70524 w 1876620"/>
                  <a:gd name="connsiteY65" fmla="*/ 706726 h 1659811"/>
                  <a:gd name="connsiteX66" fmla="*/ 0 w 1876620"/>
                  <a:gd name="connsiteY66" fmla="*/ 630999 h 1659811"/>
                  <a:gd name="connsiteX67" fmla="*/ 0 w 1876620"/>
                  <a:gd name="connsiteY67" fmla="*/ 631217 h 1659811"/>
                  <a:gd name="connsiteX68" fmla="*/ 0 w 1876620"/>
                  <a:gd name="connsiteY68" fmla="*/ 630999 h 1659811"/>
                  <a:gd name="connsiteX69" fmla="*/ 1876578 w 1876620"/>
                  <a:gd name="connsiteY69" fmla="*/ 0 h 1659811"/>
                  <a:gd name="connsiteX70" fmla="*/ 1876620 w 1876620"/>
                  <a:gd name="connsiteY70" fmla="*/ 34 h 1659811"/>
                  <a:gd name="connsiteX71" fmla="*/ 1871955 w 1876620"/>
                  <a:gd name="connsiteY71" fmla="*/ 21021 h 1659811"/>
                  <a:gd name="connsiteX72" fmla="*/ 1876578 w 1876620"/>
                  <a:gd name="connsiteY72"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16822 w 1876620"/>
                  <a:gd name="connsiteY8" fmla="*/ 794984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16822 w 1876620"/>
                  <a:gd name="connsiteY12" fmla="*/ 794984 h 1659811"/>
                  <a:gd name="connsiteX13" fmla="*/ 1223334 w 1876620"/>
                  <a:gd name="connsiteY13" fmla="*/ 722422 h 1659811"/>
                  <a:gd name="connsiteX14" fmla="*/ 1263341 w 1876620"/>
                  <a:gd name="connsiteY14" fmla="*/ 722805 h 1659811"/>
                  <a:gd name="connsiteX15" fmla="*/ 1259025 w 1876620"/>
                  <a:gd name="connsiteY15" fmla="*/ 923506 h 1659811"/>
                  <a:gd name="connsiteX16" fmla="*/ 1321891 w 1876620"/>
                  <a:gd name="connsiteY16" fmla="*/ 929323 h 1659811"/>
                  <a:gd name="connsiteX17" fmla="*/ 1336154 w 1876620"/>
                  <a:gd name="connsiteY17" fmla="*/ 1024583 h 1659811"/>
                  <a:gd name="connsiteX18" fmla="*/ 1390200 w 1876620"/>
                  <a:gd name="connsiteY18" fmla="*/ 1016766 h 1659811"/>
                  <a:gd name="connsiteX19" fmla="*/ 1402172 w 1876620"/>
                  <a:gd name="connsiteY19" fmla="*/ 893417 h 1659811"/>
                  <a:gd name="connsiteX20" fmla="*/ 1385542 w 1876620"/>
                  <a:gd name="connsiteY20" fmla="*/ 1092915 h 1659811"/>
                  <a:gd name="connsiteX21" fmla="*/ 1350465 w 1876620"/>
                  <a:gd name="connsiteY21" fmla="*/ 1122137 h 1659811"/>
                  <a:gd name="connsiteX22" fmla="*/ 1286157 w 1876620"/>
                  <a:gd name="connsiteY22" fmla="*/ 1122137 h 1659811"/>
                  <a:gd name="connsiteX23" fmla="*/ 1268619 w 1876620"/>
                  <a:gd name="connsiteY23" fmla="*/ 1180580 h 1659811"/>
                  <a:gd name="connsiteX24" fmla="*/ 1356311 w 1876620"/>
                  <a:gd name="connsiteY24" fmla="*/ 1215645 h 1659811"/>
                  <a:gd name="connsiteX25" fmla="*/ 1391388 w 1876620"/>
                  <a:gd name="connsiteY25" fmla="*/ 1274088 h 1659811"/>
                  <a:gd name="connsiteX26" fmla="*/ 1461542 w 1876620"/>
                  <a:gd name="connsiteY26" fmla="*/ 1314998 h 1659811"/>
                  <a:gd name="connsiteX27" fmla="*/ 1508312 w 1876620"/>
                  <a:gd name="connsiteY27" fmla="*/ 1437728 h 1659811"/>
                  <a:gd name="connsiteX28" fmla="*/ 1590158 w 1876620"/>
                  <a:gd name="connsiteY28" fmla="*/ 1466950 h 1659811"/>
                  <a:gd name="connsiteX29" fmla="*/ 1590158 w 1876620"/>
                  <a:gd name="connsiteY29" fmla="*/ 1554614 h 1659811"/>
                  <a:gd name="connsiteX30" fmla="*/ 1426465 w 1876620"/>
                  <a:gd name="connsiteY30" fmla="*/ 1554614 h 1659811"/>
                  <a:gd name="connsiteX31" fmla="*/ 1368004 w 1876620"/>
                  <a:gd name="connsiteY31" fmla="*/ 1613057 h 1659811"/>
                  <a:gd name="connsiteX32" fmla="*/ 1309542 w 1876620"/>
                  <a:gd name="connsiteY32" fmla="*/ 1642278 h 1659811"/>
                  <a:gd name="connsiteX33" fmla="*/ 1023080 w 1876620"/>
                  <a:gd name="connsiteY33" fmla="*/ 1659811 h 1659811"/>
                  <a:gd name="connsiteX34" fmla="*/ 888618 w 1876620"/>
                  <a:gd name="connsiteY34" fmla="*/ 1548770 h 1659811"/>
                  <a:gd name="connsiteX35" fmla="*/ 853541 w 1876620"/>
                  <a:gd name="connsiteY35" fmla="*/ 1572147 h 1659811"/>
                  <a:gd name="connsiteX36" fmla="*/ 783387 w 1876620"/>
                  <a:gd name="connsiteY36" fmla="*/ 1560458 h 1659811"/>
                  <a:gd name="connsiteX37" fmla="*/ 754156 w 1876620"/>
                  <a:gd name="connsiteY37" fmla="*/ 1583835 h 1659811"/>
                  <a:gd name="connsiteX38" fmla="*/ 701540 w 1876620"/>
                  <a:gd name="connsiteY38" fmla="*/ 1560458 h 1659811"/>
                  <a:gd name="connsiteX39" fmla="*/ 643079 w 1876620"/>
                  <a:gd name="connsiteY39" fmla="*/ 1490327 h 1659811"/>
                  <a:gd name="connsiteX40" fmla="*/ 619694 w 1876620"/>
                  <a:gd name="connsiteY40" fmla="*/ 1431884 h 1659811"/>
                  <a:gd name="connsiteX41" fmla="*/ 543694 w 1876620"/>
                  <a:gd name="connsiteY41" fmla="*/ 1379285 h 1659811"/>
                  <a:gd name="connsiteX42" fmla="*/ 502771 w 1876620"/>
                  <a:gd name="connsiteY42" fmla="*/ 1291621 h 1659811"/>
                  <a:gd name="connsiteX43" fmla="*/ 385847 w 1876620"/>
                  <a:gd name="connsiteY43" fmla="*/ 1215645 h 1659811"/>
                  <a:gd name="connsiteX44" fmla="*/ 374155 w 1876620"/>
                  <a:gd name="connsiteY44" fmla="*/ 1157202 h 1659811"/>
                  <a:gd name="connsiteX45" fmla="*/ 307053 w 1876620"/>
                  <a:gd name="connsiteY45" fmla="*/ 1134842 h 1659811"/>
                  <a:gd name="connsiteX46" fmla="*/ 328596 w 1876620"/>
                  <a:gd name="connsiteY46" fmla="*/ 1070396 h 1659811"/>
                  <a:gd name="connsiteX47" fmla="*/ 393152 w 1876620"/>
                  <a:gd name="connsiteY47" fmla="*/ 955683 h 1659811"/>
                  <a:gd name="connsiteX48" fmla="*/ 490361 w 1876620"/>
                  <a:gd name="connsiteY48" fmla="*/ 969863 h 1659811"/>
                  <a:gd name="connsiteX49" fmla="*/ 526955 w 1876620"/>
                  <a:gd name="connsiteY49" fmla="*/ 1027310 h 1659811"/>
                  <a:gd name="connsiteX50" fmla="*/ 695851 w 1876620"/>
                  <a:gd name="connsiteY50" fmla="*/ 1005313 h 1659811"/>
                  <a:gd name="connsiteX51" fmla="*/ 709738 w 1876620"/>
                  <a:gd name="connsiteY51" fmla="*/ 1045126 h 1659811"/>
                  <a:gd name="connsiteX52" fmla="*/ 780111 w 1876620"/>
                  <a:gd name="connsiteY52" fmla="*/ 1041309 h 1659811"/>
                  <a:gd name="connsiteX53" fmla="*/ 830405 w 1876620"/>
                  <a:gd name="connsiteY53" fmla="*/ 995678 h 1659811"/>
                  <a:gd name="connsiteX54" fmla="*/ 883325 w 1876620"/>
                  <a:gd name="connsiteY54" fmla="*/ 993678 h 1659811"/>
                  <a:gd name="connsiteX55" fmla="*/ 882012 w 1876620"/>
                  <a:gd name="connsiteY55" fmla="*/ 960047 h 1659811"/>
                  <a:gd name="connsiteX56" fmla="*/ 933806 w 1876620"/>
                  <a:gd name="connsiteY56" fmla="*/ 939322 h 1659811"/>
                  <a:gd name="connsiteX57" fmla="*/ 1044527 w 1876620"/>
                  <a:gd name="connsiteY57" fmla="*/ 1012040 h 1659811"/>
                  <a:gd name="connsiteX58" fmla="*/ 1166695 w 1876620"/>
                  <a:gd name="connsiteY58" fmla="*/ 870422 h 1659811"/>
                  <a:gd name="connsiteX59" fmla="*/ 1172512 w 1876620"/>
                  <a:gd name="connsiteY59" fmla="*/ 775889 h 1659811"/>
                  <a:gd name="connsiteX60" fmla="*/ 1211546 w 1876620"/>
                  <a:gd name="connsiteY60" fmla="*/ 767163 h 1659811"/>
                  <a:gd name="connsiteX61" fmla="*/ 1219803 w 1876620"/>
                  <a:gd name="connsiteY61" fmla="*/ 728804 h 1659811"/>
                  <a:gd name="connsiteX62" fmla="*/ 1223334 w 1876620"/>
                  <a:gd name="connsiteY62" fmla="*/ 722422 h 1659811"/>
                  <a:gd name="connsiteX63" fmla="*/ 0 w 1876620"/>
                  <a:gd name="connsiteY63" fmla="*/ 630999 h 1659811"/>
                  <a:gd name="connsiteX64" fmla="*/ 0 w 1876620"/>
                  <a:gd name="connsiteY64" fmla="*/ 631217 h 1659811"/>
                  <a:gd name="connsiteX65" fmla="*/ 0 w 1876620"/>
                  <a:gd name="connsiteY65" fmla="*/ 630999 h 1659811"/>
                  <a:gd name="connsiteX66" fmla="*/ 1876578 w 1876620"/>
                  <a:gd name="connsiteY66" fmla="*/ 0 h 1659811"/>
                  <a:gd name="connsiteX67" fmla="*/ 1876620 w 1876620"/>
                  <a:gd name="connsiteY67" fmla="*/ 34 h 1659811"/>
                  <a:gd name="connsiteX68" fmla="*/ 1871955 w 1876620"/>
                  <a:gd name="connsiteY68" fmla="*/ 21021 h 1659811"/>
                  <a:gd name="connsiteX69" fmla="*/ 1876578 w 1876620"/>
                  <a:gd name="connsiteY69"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93539 w 1876620"/>
                  <a:gd name="connsiteY8" fmla="*/ 824078 h 1659811"/>
                  <a:gd name="connsiteX9" fmla="*/ 116914 w 1876620"/>
                  <a:gd name="connsiteY9" fmla="*/ 795159 h 1659811"/>
                  <a:gd name="connsiteX10" fmla="*/ 93566 w 1876620"/>
                  <a:gd name="connsiteY10" fmla="*/ 824109 h 1659811"/>
                  <a:gd name="connsiteX11" fmla="*/ 93539 w 1876620"/>
                  <a:gd name="connsiteY11" fmla="*/ 824078 h 1659811"/>
                  <a:gd name="connsiteX12" fmla="*/ 1223334 w 1876620"/>
                  <a:gd name="connsiteY12" fmla="*/ 722422 h 1659811"/>
                  <a:gd name="connsiteX13" fmla="*/ 1263341 w 1876620"/>
                  <a:gd name="connsiteY13" fmla="*/ 722805 h 1659811"/>
                  <a:gd name="connsiteX14" fmla="*/ 1259025 w 1876620"/>
                  <a:gd name="connsiteY14" fmla="*/ 923506 h 1659811"/>
                  <a:gd name="connsiteX15" fmla="*/ 1321891 w 1876620"/>
                  <a:gd name="connsiteY15" fmla="*/ 929323 h 1659811"/>
                  <a:gd name="connsiteX16" fmla="*/ 1336154 w 1876620"/>
                  <a:gd name="connsiteY16" fmla="*/ 1024583 h 1659811"/>
                  <a:gd name="connsiteX17" fmla="*/ 1390200 w 1876620"/>
                  <a:gd name="connsiteY17" fmla="*/ 1016766 h 1659811"/>
                  <a:gd name="connsiteX18" fmla="*/ 1402172 w 1876620"/>
                  <a:gd name="connsiteY18" fmla="*/ 893417 h 1659811"/>
                  <a:gd name="connsiteX19" fmla="*/ 1385542 w 1876620"/>
                  <a:gd name="connsiteY19" fmla="*/ 1092915 h 1659811"/>
                  <a:gd name="connsiteX20" fmla="*/ 1350465 w 1876620"/>
                  <a:gd name="connsiteY20" fmla="*/ 1122137 h 1659811"/>
                  <a:gd name="connsiteX21" fmla="*/ 1286157 w 1876620"/>
                  <a:gd name="connsiteY21" fmla="*/ 1122137 h 1659811"/>
                  <a:gd name="connsiteX22" fmla="*/ 1268619 w 1876620"/>
                  <a:gd name="connsiteY22" fmla="*/ 1180580 h 1659811"/>
                  <a:gd name="connsiteX23" fmla="*/ 1356311 w 1876620"/>
                  <a:gd name="connsiteY23" fmla="*/ 1215645 h 1659811"/>
                  <a:gd name="connsiteX24" fmla="*/ 1391388 w 1876620"/>
                  <a:gd name="connsiteY24" fmla="*/ 1274088 h 1659811"/>
                  <a:gd name="connsiteX25" fmla="*/ 1461542 w 1876620"/>
                  <a:gd name="connsiteY25" fmla="*/ 1314998 h 1659811"/>
                  <a:gd name="connsiteX26" fmla="*/ 1508312 w 1876620"/>
                  <a:gd name="connsiteY26" fmla="*/ 1437728 h 1659811"/>
                  <a:gd name="connsiteX27" fmla="*/ 1590158 w 1876620"/>
                  <a:gd name="connsiteY27" fmla="*/ 1466950 h 1659811"/>
                  <a:gd name="connsiteX28" fmla="*/ 1590158 w 1876620"/>
                  <a:gd name="connsiteY28" fmla="*/ 1554614 h 1659811"/>
                  <a:gd name="connsiteX29" fmla="*/ 1426465 w 1876620"/>
                  <a:gd name="connsiteY29" fmla="*/ 1554614 h 1659811"/>
                  <a:gd name="connsiteX30" fmla="*/ 1368004 w 1876620"/>
                  <a:gd name="connsiteY30" fmla="*/ 1613057 h 1659811"/>
                  <a:gd name="connsiteX31" fmla="*/ 1309542 w 1876620"/>
                  <a:gd name="connsiteY31" fmla="*/ 1642278 h 1659811"/>
                  <a:gd name="connsiteX32" fmla="*/ 1023080 w 1876620"/>
                  <a:gd name="connsiteY32" fmla="*/ 1659811 h 1659811"/>
                  <a:gd name="connsiteX33" fmla="*/ 888618 w 1876620"/>
                  <a:gd name="connsiteY33" fmla="*/ 1548770 h 1659811"/>
                  <a:gd name="connsiteX34" fmla="*/ 853541 w 1876620"/>
                  <a:gd name="connsiteY34" fmla="*/ 1572147 h 1659811"/>
                  <a:gd name="connsiteX35" fmla="*/ 783387 w 1876620"/>
                  <a:gd name="connsiteY35" fmla="*/ 1560458 h 1659811"/>
                  <a:gd name="connsiteX36" fmla="*/ 754156 w 1876620"/>
                  <a:gd name="connsiteY36" fmla="*/ 1583835 h 1659811"/>
                  <a:gd name="connsiteX37" fmla="*/ 701540 w 1876620"/>
                  <a:gd name="connsiteY37" fmla="*/ 1560458 h 1659811"/>
                  <a:gd name="connsiteX38" fmla="*/ 643079 w 1876620"/>
                  <a:gd name="connsiteY38" fmla="*/ 1490327 h 1659811"/>
                  <a:gd name="connsiteX39" fmla="*/ 619694 w 1876620"/>
                  <a:gd name="connsiteY39" fmla="*/ 1431884 h 1659811"/>
                  <a:gd name="connsiteX40" fmla="*/ 543694 w 1876620"/>
                  <a:gd name="connsiteY40" fmla="*/ 1379285 h 1659811"/>
                  <a:gd name="connsiteX41" fmla="*/ 502771 w 1876620"/>
                  <a:gd name="connsiteY41" fmla="*/ 1291621 h 1659811"/>
                  <a:gd name="connsiteX42" fmla="*/ 385847 w 1876620"/>
                  <a:gd name="connsiteY42" fmla="*/ 1215645 h 1659811"/>
                  <a:gd name="connsiteX43" fmla="*/ 374155 w 1876620"/>
                  <a:gd name="connsiteY43" fmla="*/ 1157202 h 1659811"/>
                  <a:gd name="connsiteX44" fmla="*/ 307053 w 1876620"/>
                  <a:gd name="connsiteY44" fmla="*/ 1134842 h 1659811"/>
                  <a:gd name="connsiteX45" fmla="*/ 328596 w 1876620"/>
                  <a:gd name="connsiteY45" fmla="*/ 1070396 h 1659811"/>
                  <a:gd name="connsiteX46" fmla="*/ 393152 w 1876620"/>
                  <a:gd name="connsiteY46" fmla="*/ 955683 h 1659811"/>
                  <a:gd name="connsiteX47" fmla="*/ 490361 w 1876620"/>
                  <a:gd name="connsiteY47" fmla="*/ 969863 h 1659811"/>
                  <a:gd name="connsiteX48" fmla="*/ 526955 w 1876620"/>
                  <a:gd name="connsiteY48" fmla="*/ 1027310 h 1659811"/>
                  <a:gd name="connsiteX49" fmla="*/ 695851 w 1876620"/>
                  <a:gd name="connsiteY49" fmla="*/ 1005313 h 1659811"/>
                  <a:gd name="connsiteX50" fmla="*/ 709738 w 1876620"/>
                  <a:gd name="connsiteY50" fmla="*/ 1045126 h 1659811"/>
                  <a:gd name="connsiteX51" fmla="*/ 780111 w 1876620"/>
                  <a:gd name="connsiteY51" fmla="*/ 1041309 h 1659811"/>
                  <a:gd name="connsiteX52" fmla="*/ 830405 w 1876620"/>
                  <a:gd name="connsiteY52" fmla="*/ 995678 h 1659811"/>
                  <a:gd name="connsiteX53" fmla="*/ 883325 w 1876620"/>
                  <a:gd name="connsiteY53" fmla="*/ 993678 h 1659811"/>
                  <a:gd name="connsiteX54" fmla="*/ 882012 w 1876620"/>
                  <a:gd name="connsiteY54" fmla="*/ 960047 h 1659811"/>
                  <a:gd name="connsiteX55" fmla="*/ 933806 w 1876620"/>
                  <a:gd name="connsiteY55" fmla="*/ 939322 h 1659811"/>
                  <a:gd name="connsiteX56" fmla="*/ 1044527 w 1876620"/>
                  <a:gd name="connsiteY56" fmla="*/ 1012040 h 1659811"/>
                  <a:gd name="connsiteX57" fmla="*/ 1166695 w 1876620"/>
                  <a:gd name="connsiteY57" fmla="*/ 870422 h 1659811"/>
                  <a:gd name="connsiteX58" fmla="*/ 1172512 w 1876620"/>
                  <a:gd name="connsiteY58" fmla="*/ 775889 h 1659811"/>
                  <a:gd name="connsiteX59" fmla="*/ 1211546 w 1876620"/>
                  <a:gd name="connsiteY59" fmla="*/ 767163 h 1659811"/>
                  <a:gd name="connsiteX60" fmla="*/ 1219803 w 1876620"/>
                  <a:gd name="connsiteY60" fmla="*/ 728804 h 1659811"/>
                  <a:gd name="connsiteX61" fmla="*/ 1223334 w 1876620"/>
                  <a:gd name="connsiteY61" fmla="*/ 722422 h 1659811"/>
                  <a:gd name="connsiteX62" fmla="*/ 0 w 1876620"/>
                  <a:gd name="connsiteY62" fmla="*/ 630999 h 1659811"/>
                  <a:gd name="connsiteX63" fmla="*/ 0 w 1876620"/>
                  <a:gd name="connsiteY63" fmla="*/ 631217 h 1659811"/>
                  <a:gd name="connsiteX64" fmla="*/ 0 w 1876620"/>
                  <a:gd name="connsiteY64" fmla="*/ 630999 h 1659811"/>
                  <a:gd name="connsiteX65" fmla="*/ 1876578 w 1876620"/>
                  <a:gd name="connsiteY65" fmla="*/ 0 h 1659811"/>
                  <a:gd name="connsiteX66" fmla="*/ 1876620 w 1876620"/>
                  <a:gd name="connsiteY66" fmla="*/ 34 h 1659811"/>
                  <a:gd name="connsiteX67" fmla="*/ 1871955 w 1876620"/>
                  <a:gd name="connsiteY67" fmla="*/ 21021 h 1659811"/>
                  <a:gd name="connsiteX68" fmla="*/ 1876578 w 1876620"/>
                  <a:gd name="connsiteY68"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93539 w 1876620"/>
                  <a:gd name="connsiteY8" fmla="*/ 824078 h 1659811"/>
                  <a:gd name="connsiteX9" fmla="*/ 93566 w 1876620"/>
                  <a:gd name="connsiteY9" fmla="*/ 824109 h 1659811"/>
                  <a:gd name="connsiteX10" fmla="*/ 93539 w 1876620"/>
                  <a:gd name="connsiteY10" fmla="*/ 824078 h 1659811"/>
                  <a:gd name="connsiteX11" fmla="*/ 1223334 w 1876620"/>
                  <a:gd name="connsiteY11" fmla="*/ 722422 h 1659811"/>
                  <a:gd name="connsiteX12" fmla="*/ 1263341 w 1876620"/>
                  <a:gd name="connsiteY12" fmla="*/ 722805 h 1659811"/>
                  <a:gd name="connsiteX13" fmla="*/ 1259025 w 1876620"/>
                  <a:gd name="connsiteY13" fmla="*/ 923506 h 1659811"/>
                  <a:gd name="connsiteX14" fmla="*/ 1321891 w 1876620"/>
                  <a:gd name="connsiteY14" fmla="*/ 929323 h 1659811"/>
                  <a:gd name="connsiteX15" fmla="*/ 1336154 w 1876620"/>
                  <a:gd name="connsiteY15" fmla="*/ 1024583 h 1659811"/>
                  <a:gd name="connsiteX16" fmla="*/ 1390200 w 1876620"/>
                  <a:gd name="connsiteY16" fmla="*/ 1016766 h 1659811"/>
                  <a:gd name="connsiteX17" fmla="*/ 1402172 w 1876620"/>
                  <a:gd name="connsiteY17" fmla="*/ 893417 h 1659811"/>
                  <a:gd name="connsiteX18" fmla="*/ 1385542 w 1876620"/>
                  <a:gd name="connsiteY18" fmla="*/ 1092915 h 1659811"/>
                  <a:gd name="connsiteX19" fmla="*/ 1350465 w 1876620"/>
                  <a:gd name="connsiteY19" fmla="*/ 1122137 h 1659811"/>
                  <a:gd name="connsiteX20" fmla="*/ 1286157 w 1876620"/>
                  <a:gd name="connsiteY20" fmla="*/ 1122137 h 1659811"/>
                  <a:gd name="connsiteX21" fmla="*/ 1268619 w 1876620"/>
                  <a:gd name="connsiteY21" fmla="*/ 1180580 h 1659811"/>
                  <a:gd name="connsiteX22" fmla="*/ 1356311 w 1876620"/>
                  <a:gd name="connsiteY22" fmla="*/ 1215645 h 1659811"/>
                  <a:gd name="connsiteX23" fmla="*/ 1391388 w 1876620"/>
                  <a:gd name="connsiteY23" fmla="*/ 1274088 h 1659811"/>
                  <a:gd name="connsiteX24" fmla="*/ 1461542 w 1876620"/>
                  <a:gd name="connsiteY24" fmla="*/ 1314998 h 1659811"/>
                  <a:gd name="connsiteX25" fmla="*/ 1508312 w 1876620"/>
                  <a:gd name="connsiteY25" fmla="*/ 1437728 h 1659811"/>
                  <a:gd name="connsiteX26" fmla="*/ 1590158 w 1876620"/>
                  <a:gd name="connsiteY26" fmla="*/ 1466950 h 1659811"/>
                  <a:gd name="connsiteX27" fmla="*/ 1590158 w 1876620"/>
                  <a:gd name="connsiteY27" fmla="*/ 1554614 h 1659811"/>
                  <a:gd name="connsiteX28" fmla="*/ 1426465 w 1876620"/>
                  <a:gd name="connsiteY28" fmla="*/ 1554614 h 1659811"/>
                  <a:gd name="connsiteX29" fmla="*/ 1368004 w 1876620"/>
                  <a:gd name="connsiteY29" fmla="*/ 1613057 h 1659811"/>
                  <a:gd name="connsiteX30" fmla="*/ 1309542 w 1876620"/>
                  <a:gd name="connsiteY30" fmla="*/ 1642278 h 1659811"/>
                  <a:gd name="connsiteX31" fmla="*/ 1023080 w 1876620"/>
                  <a:gd name="connsiteY31" fmla="*/ 1659811 h 1659811"/>
                  <a:gd name="connsiteX32" fmla="*/ 888618 w 1876620"/>
                  <a:gd name="connsiteY32" fmla="*/ 1548770 h 1659811"/>
                  <a:gd name="connsiteX33" fmla="*/ 853541 w 1876620"/>
                  <a:gd name="connsiteY33" fmla="*/ 1572147 h 1659811"/>
                  <a:gd name="connsiteX34" fmla="*/ 783387 w 1876620"/>
                  <a:gd name="connsiteY34" fmla="*/ 1560458 h 1659811"/>
                  <a:gd name="connsiteX35" fmla="*/ 754156 w 1876620"/>
                  <a:gd name="connsiteY35" fmla="*/ 1583835 h 1659811"/>
                  <a:gd name="connsiteX36" fmla="*/ 701540 w 1876620"/>
                  <a:gd name="connsiteY36" fmla="*/ 1560458 h 1659811"/>
                  <a:gd name="connsiteX37" fmla="*/ 643079 w 1876620"/>
                  <a:gd name="connsiteY37" fmla="*/ 1490327 h 1659811"/>
                  <a:gd name="connsiteX38" fmla="*/ 619694 w 1876620"/>
                  <a:gd name="connsiteY38" fmla="*/ 1431884 h 1659811"/>
                  <a:gd name="connsiteX39" fmla="*/ 543694 w 1876620"/>
                  <a:gd name="connsiteY39" fmla="*/ 1379285 h 1659811"/>
                  <a:gd name="connsiteX40" fmla="*/ 502771 w 1876620"/>
                  <a:gd name="connsiteY40" fmla="*/ 1291621 h 1659811"/>
                  <a:gd name="connsiteX41" fmla="*/ 385847 w 1876620"/>
                  <a:gd name="connsiteY41" fmla="*/ 1215645 h 1659811"/>
                  <a:gd name="connsiteX42" fmla="*/ 374155 w 1876620"/>
                  <a:gd name="connsiteY42" fmla="*/ 1157202 h 1659811"/>
                  <a:gd name="connsiteX43" fmla="*/ 307053 w 1876620"/>
                  <a:gd name="connsiteY43" fmla="*/ 1134842 h 1659811"/>
                  <a:gd name="connsiteX44" fmla="*/ 328596 w 1876620"/>
                  <a:gd name="connsiteY44" fmla="*/ 1070396 h 1659811"/>
                  <a:gd name="connsiteX45" fmla="*/ 393152 w 1876620"/>
                  <a:gd name="connsiteY45" fmla="*/ 955683 h 1659811"/>
                  <a:gd name="connsiteX46" fmla="*/ 490361 w 1876620"/>
                  <a:gd name="connsiteY46" fmla="*/ 969863 h 1659811"/>
                  <a:gd name="connsiteX47" fmla="*/ 526955 w 1876620"/>
                  <a:gd name="connsiteY47" fmla="*/ 1027310 h 1659811"/>
                  <a:gd name="connsiteX48" fmla="*/ 695851 w 1876620"/>
                  <a:gd name="connsiteY48" fmla="*/ 1005313 h 1659811"/>
                  <a:gd name="connsiteX49" fmla="*/ 709738 w 1876620"/>
                  <a:gd name="connsiteY49" fmla="*/ 1045126 h 1659811"/>
                  <a:gd name="connsiteX50" fmla="*/ 780111 w 1876620"/>
                  <a:gd name="connsiteY50" fmla="*/ 1041309 h 1659811"/>
                  <a:gd name="connsiteX51" fmla="*/ 830405 w 1876620"/>
                  <a:gd name="connsiteY51" fmla="*/ 995678 h 1659811"/>
                  <a:gd name="connsiteX52" fmla="*/ 883325 w 1876620"/>
                  <a:gd name="connsiteY52" fmla="*/ 993678 h 1659811"/>
                  <a:gd name="connsiteX53" fmla="*/ 882012 w 1876620"/>
                  <a:gd name="connsiteY53" fmla="*/ 960047 h 1659811"/>
                  <a:gd name="connsiteX54" fmla="*/ 933806 w 1876620"/>
                  <a:gd name="connsiteY54" fmla="*/ 939322 h 1659811"/>
                  <a:gd name="connsiteX55" fmla="*/ 1044527 w 1876620"/>
                  <a:gd name="connsiteY55" fmla="*/ 1012040 h 1659811"/>
                  <a:gd name="connsiteX56" fmla="*/ 1166695 w 1876620"/>
                  <a:gd name="connsiteY56" fmla="*/ 870422 h 1659811"/>
                  <a:gd name="connsiteX57" fmla="*/ 1172512 w 1876620"/>
                  <a:gd name="connsiteY57" fmla="*/ 775889 h 1659811"/>
                  <a:gd name="connsiteX58" fmla="*/ 1211546 w 1876620"/>
                  <a:gd name="connsiteY58" fmla="*/ 767163 h 1659811"/>
                  <a:gd name="connsiteX59" fmla="*/ 1219803 w 1876620"/>
                  <a:gd name="connsiteY59" fmla="*/ 728804 h 1659811"/>
                  <a:gd name="connsiteX60" fmla="*/ 1223334 w 1876620"/>
                  <a:gd name="connsiteY60" fmla="*/ 722422 h 1659811"/>
                  <a:gd name="connsiteX61" fmla="*/ 0 w 1876620"/>
                  <a:gd name="connsiteY61" fmla="*/ 630999 h 1659811"/>
                  <a:gd name="connsiteX62" fmla="*/ 0 w 1876620"/>
                  <a:gd name="connsiteY62" fmla="*/ 631217 h 1659811"/>
                  <a:gd name="connsiteX63" fmla="*/ 0 w 1876620"/>
                  <a:gd name="connsiteY63" fmla="*/ 630999 h 1659811"/>
                  <a:gd name="connsiteX64" fmla="*/ 1876578 w 1876620"/>
                  <a:gd name="connsiteY64" fmla="*/ 0 h 1659811"/>
                  <a:gd name="connsiteX65" fmla="*/ 1876620 w 1876620"/>
                  <a:gd name="connsiteY65" fmla="*/ 34 h 1659811"/>
                  <a:gd name="connsiteX66" fmla="*/ 1871955 w 1876620"/>
                  <a:gd name="connsiteY66" fmla="*/ 21021 h 1659811"/>
                  <a:gd name="connsiteX67" fmla="*/ 1876578 w 1876620"/>
                  <a:gd name="connsiteY67" fmla="*/ 0 h 1659811"/>
                  <a:gd name="connsiteX0" fmla="*/ 187078 w 1876620"/>
                  <a:gd name="connsiteY0" fmla="*/ 929299 h 1659811"/>
                  <a:gd name="connsiteX1" fmla="*/ 187099 w 1876620"/>
                  <a:gd name="connsiteY1" fmla="*/ 929323 h 1659811"/>
                  <a:gd name="connsiteX2" fmla="*/ 187099 w 1876620"/>
                  <a:gd name="connsiteY2" fmla="*/ 1063669 h 1659811"/>
                  <a:gd name="connsiteX3" fmla="*/ 257285 w 1876620"/>
                  <a:gd name="connsiteY3" fmla="*/ 1092756 h 1659811"/>
                  <a:gd name="connsiteX4" fmla="*/ 266370 w 1876620"/>
                  <a:gd name="connsiteY4" fmla="*/ 1115754 h 1659811"/>
                  <a:gd name="connsiteX5" fmla="*/ 257232 w 1876620"/>
                  <a:gd name="connsiteY5" fmla="*/ 1092915 h 1659811"/>
                  <a:gd name="connsiteX6" fmla="*/ 187078 w 1876620"/>
                  <a:gd name="connsiteY6" fmla="*/ 1063694 h 1659811"/>
                  <a:gd name="connsiteX7" fmla="*/ 187078 w 1876620"/>
                  <a:gd name="connsiteY7" fmla="*/ 929299 h 1659811"/>
                  <a:gd name="connsiteX8" fmla="*/ 1223334 w 1876620"/>
                  <a:gd name="connsiteY8" fmla="*/ 722422 h 1659811"/>
                  <a:gd name="connsiteX9" fmla="*/ 1263341 w 1876620"/>
                  <a:gd name="connsiteY9" fmla="*/ 722805 h 1659811"/>
                  <a:gd name="connsiteX10" fmla="*/ 1259025 w 1876620"/>
                  <a:gd name="connsiteY10" fmla="*/ 923506 h 1659811"/>
                  <a:gd name="connsiteX11" fmla="*/ 1321891 w 1876620"/>
                  <a:gd name="connsiteY11" fmla="*/ 929323 h 1659811"/>
                  <a:gd name="connsiteX12" fmla="*/ 1336154 w 1876620"/>
                  <a:gd name="connsiteY12" fmla="*/ 1024583 h 1659811"/>
                  <a:gd name="connsiteX13" fmla="*/ 1390200 w 1876620"/>
                  <a:gd name="connsiteY13" fmla="*/ 1016766 h 1659811"/>
                  <a:gd name="connsiteX14" fmla="*/ 1402172 w 1876620"/>
                  <a:gd name="connsiteY14" fmla="*/ 893417 h 1659811"/>
                  <a:gd name="connsiteX15" fmla="*/ 1385542 w 1876620"/>
                  <a:gd name="connsiteY15" fmla="*/ 1092915 h 1659811"/>
                  <a:gd name="connsiteX16" fmla="*/ 1350465 w 1876620"/>
                  <a:gd name="connsiteY16" fmla="*/ 1122137 h 1659811"/>
                  <a:gd name="connsiteX17" fmla="*/ 1286157 w 1876620"/>
                  <a:gd name="connsiteY17" fmla="*/ 1122137 h 1659811"/>
                  <a:gd name="connsiteX18" fmla="*/ 1268619 w 1876620"/>
                  <a:gd name="connsiteY18" fmla="*/ 1180580 h 1659811"/>
                  <a:gd name="connsiteX19" fmla="*/ 1356311 w 1876620"/>
                  <a:gd name="connsiteY19" fmla="*/ 1215645 h 1659811"/>
                  <a:gd name="connsiteX20" fmla="*/ 1391388 w 1876620"/>
                  <a:gd name="connsiteY20" fmla="*/ 1274088 h 1659811"/>
                  <a:gd name="connsiteX21" fmla="*/ 1461542 w 1876620"/>
                  <a:gd name="connsiteY21" fmla="*/ 1314998 h 1659811"/>
                  <a:gd name="connsiteX22" fmla="*/ 1508312 w 1876620"/>
                  <a:gd name="connsiteY22" fmla="*/ 1437728 h 1659811"/>
                  <a:gd name="connsiteX23" fmla="*/ 1590158 w 1876620"/>
                  <a:gd name="connsiteY23" fmla="*/ 1466950 h 1659811"/>
                  <a:gd name="connsiteX24" fmla="*/ 1590158 w 1876620"/>
                  <a:gd name="connsiteY24" fmla="*/ 1554614 h 1659811"/>
                  <a:gd name="connsiteX25" fmla="*/ 1426465 w 1876620"/>
                  <a:gd name="connsiteY25" fmla="*/ 1554614 h 1659811"/>
                  <a:gd name="connsiteX26" fmla="*/ 1368004 w 1876620"/>
                  <a:gd name="connsiteY26" fmla="*/ 1613057 h 1659811"/>
                  <a:gd name="connsiteX27" fmla="*/ 1309542 w 1876620"/>
                  <a:gd name="connsiteY27" fmla="*/ 1642278 h 1659811"/>
                  <a:gd name="connsiteX28" fmla="*/ 1023080 w 1876620"/>
                  <a:gd name="connsiteY28" fmla="*/ 1659811 h 1659811"/>
                  <a:gd name="connsiteX29" fmla="*/ 888618 w 1876620"/>
                  <a:gd name="connsiteY29" fmla="*/ 1548770 h 1659811"/>
                  <a:gd name="connsiteX30" fmla="*/ 853541 w 1876620"/>
                  <a:gd name="connsiteY30" fmla="*/ 1572147 h 1659811"/>
                  <a:gd name="connsiteX31" fmla="*/ 783387 w 1876620"/>
                  <a:gd name="connsiteY31" fmla="*/ 1560458 h 1659811"/>
                  <a:gd name="connsiteX32" fmla="*/ 754156 w 1876620"/>
                  <a:gd name="connsiteY32" fmla="*/ 1583835 h 1659811"/>
                  <a:gd name="connsiteX33" fmla="*/ 701540 w 1876620"/>
                  <a:gd name="connsiteY33" fmla="*/ 1560458 h 1659811"/>
                  <a:gd name="connsiteX34" fmla="*/ 643079 w 1876620"/>
                  <a:gd name="connsiteY34" fmla="*/ 1490327 h 1659811"/>
                  <a:gd name="connsiteX35" fmla="*/ 619694 w 1876620"/>
                  <a:gd name="connsiteY35" fmla="*/ 1431884 h 1659811"/>
                  <a:gd name="connsiteX36" fmla="*/ 543694 w 1876620"/>
                  <a:gd name="connsiteY36" fmla="*/ 1379285 h 1659811"/>
                  <a:gd name="connsiteX37" fmla="*/ 502771 w 1876620"/>
                  <a:gd name="connsiteY37" fmla="*/ 1291621 h 1659811"/>
                  <a:gd name="connsiteX38" fmla="*/ 385847 w 1876620"/>
                  <a:gd name="connsiteY38" fmla="*/ 1215645 h 1659811"/>
                  <a:gd name="connsiteX39" fmla="*/ 374155 w 1876620"/>
                  <a:gd name="connsiteY39" fmla="*/ 1157202 h 1659811"/>
                  <a:gd name="connsiteX40" fmla="*/ 307053 w 1876620"/>
                  <a:gd name="connsiteY40" fmla="*/ 1134842 h 1659811"/>
                  <a:gd name="connsiteX41" fmla="*/ 328596 w 1876620"/>
                  <a:gd name="connsiteY41" fmla="*/ 1070396 h 1659811"/>
                  <a:gd name="connsiteX42" fmla="*/ 393152 w 1876620"/>
                  <a:gd name="connsiteY42" fmla="*/ 955683 h 1659811"/>
                  <a:gd name="connsiteX43" fmla="*/ 490361 w 1876620"/>
                  <a:gd name="connsiteY43" fmla="*/ 969863 h 1659811"/>
                  <a:gd name="connsiteX44" fmla="*/ 526955 w 1876620"/>
                  <a:gd name="connsiteY44" fmla="*/ 1027310 h 1659811"/>
                  <a:gd name="connsiteX45" fmla="*/ 695851 w 1876620"/>
                  <a:gd name="connsiteY45" fmla="*/ 1005313 h 1659811"/>
                  <a:gd name="connsiteX46" fmla="*/ 709738 w 1876620"/>
                  <a:gd name="connsiteY46" fmla="*/ 1045126 h 1659811"/>
                  <a:gd name="connsiteX47" fmla="*/ 780111 w 1876620"/>
                  <a:gd name="connsiteY47" fmla="*/ 1041309 h 1659811"/>
                  <a:gd name="connsiteX48" fmla="*/ 830405 w 1876620"/>
                  <a:gd name="connsiteY48" fmla="*/ 995678 h 1659811"/>
                  <a:gd name="connsiteX49" fmla="*/ 883325 w 1876620"/>
                  <a:gd name="connsiteY49" fmla="*/ 993678 h 1659811"/>
                  <a:gd name="connsiteX50" fmla="*/ 882012 w 1876620"/>
                  <a:gd name="connsiteY50" fmla="*/ 960047 h 1659811"/>
                  <a:gd name="connsiteX51" fmla="*/ 933806 w 1876620"/>
                  <a:gd name="connsiteY51" fmla="*/ 939322 h 1659811"/>
                  <a:gd name="connsiteX52" fmla="*/ 1044527 w 1876620"/>
                  <a:gd name="connsiteY52" fmla="*/ 1012040 h 1659811"/>
                  <a:gd name="connsiteX53" fmla="*/ 1166695 w 1876620"/>
                  <a:gd name="connsiteY53" fmla="*/ 870422 h 1659811"/>
                  <a:gd name="connsiteX54" fmla="*/ 1172512 w 1876620"/>
                  <a:gd name="connsiteY54" fmla="*/ 775889 h 1659811"/>
                  <a:gd name="connsiteX55" fmla="*/ 1211546 w 1876620"/>
                  <a:gd name="connsiteY55" fmla="*/ 767163 h 1659811"/>
                  <a:gd name="connsiteX56" fmla="*/ 1219803 w 1876620"/>
                  <a:gd name="connsiteY56" fmla="*/ 728804 h 1659811"/>
                  <a:gd name="connsiteX57" fmla="*/ 1223334 w 1876620"/>
                  <a:gd name="connsiteY57" fmla="*/ 722422 h 1659811"/>
                  <a:gd name="connsiteX58" fmla="*/ 0 w 1876620"/>
                  <a:gd name="connsiteY58" fmla="*/ 630999 h 1659811"/>
                  <a:gd name="connsiteX59" fmla="*/ 0 w 1876620"/>
                  <a:gd name="connsiteY59" fmla="*/ 631217 h 1659811"/>
                  <a:gd name="connsiteX60" fmla="*/ 0 w 1876620"/>
                  <a:gd name="connsiteY60" fmla="*/ 630999 h 1659811"/>
                  <a:gd name="connsiteX61" fmla="*/ 1876578 w 1876620"/>
                  <a:gd name="connsiteY61" fmla="*/ 0 h 1659811"/>
                  <a:gd name="connsiteX62" fmla="*/ 1876620 w 1876620"/>
                  <a:gd name="connsiteY62" fmla="*/ 34 h 1659811"/>
                  <a:gd name="connsiteX63" fmla="*/ 1871955 w 1876620"/>
                  <a:gd name="connsiteY63" fmla="*/ 21021 h 1659811"/>
                  <a:gd name="connsiteX64" fmla="*/ 1876578 w 1876620"/>
                  <a:gd name="connsiteY64" fmla="*/ 0 h 1659811"/>
                  <a:gd name="connsiteX0" fmla="*/ 187078 w 1876620"/>
                  <a:gd name="connsiteY0" fmla="*/ 929265 h 1659777"/>
                  <a:gd name="connsiteX1" fmla="*/ 187099 w 1876620"/>
                  <a:gd name="connsiteY1" fmla="*/ 929289 h 1659777"/>
                  <a:gd name="connsiteX2" fmla="*/ 187099 w 1876620"/>
                  <a:gd name="connsiteY2" fmla="*/ 1063635 h 1659777"/>
                  <a:gd name="connsiteX3" fmla="*/ 257285 w 1876620"/>
                  <a:gd name="connsiteY3" fmla="*/ 1092722 h 1659777"/>
                  <a:gd name="connsiteX4" fmla="*/ 266370 w 1876620"/>
                  <a:gd name="connsiteY4" fmla="*/ 1115720 h 1659777"/>
                  <a:gd name="connsiteX5" fmla="*/ 257232 w 1876620"/>
                  <a:gd name="connsiteY5" fmla="*/ 1092881 h 1659777"/>
                  <a:gd name="connsiteX6" fmla="*/ 187078 w 1876620"/>
                  <a:gd name="connsiteY6" fmla="*/ 1063660 h 1659777"/>
                  <a:gd name="connsiteX7" fmla="*/ 187078 w 1876620"/>
                  <a:gd name="connsiteY7" fmla="*/ 929265 h 1659777"/>
                  <a:gd name="connsiteX8" fmla="*/ 1223334 w 1876620"/>
                  <a:gd name="connsiteY8" fmla="*/ 722388 h 1659777"/>
                  <a:gd name="connsiteX9" fmla="*/ 1263341 w 1876620"/>
                  <a:gd name="connsiteY9" fmla="*/ 722771 h 1659777"/>
                  <a:gd name="connsiteX10" fmla="*/ 1259025 w 1876620"/>
                  <a:gd name="connsiteY10" fmla="*/ 923472 h 1659777"/>
                  <a:gd name="connsiteX11" fmla="*/ 1321891 w 1876620"/>
                  <a:gd name="connsiteY11" fmla="*/ 929289 h 1659777"/>
                  <a:gd name="connsiteX12" fmla="*/ 1336154 w 1876620"/>
                  <a:gd name="connsiteY12" fmla="*/ 1024549 h 1659777"/>
                  <a:gd name="connsiteX13" fmla="*/ 1390200 w 1876620"/>
                  <a:gd name="connsiteY13" fmla="*/ 1016732 h 1659777"/>
                  <a:gd name="connsiteX14" fmla="*/ 1402172 w 1876620"/>
                  <a:gd name="connsiteY14" fmla="*/ 893383 h 1659777"/>
                  <a:gd name="connsiteX15" fmla="*/ 1385542 w 1876620"/>
                  <a:gd name="connsiteY15" fmla="*/ 1092881 h 1659777"/>
                  <a:gd name="connsiteX16" fmla="*/ 1350465 w 1876620"/>
                  <a:gd name="connsiteY16" fmla="*/ 1122103 h 1659777"/>
                  <a:gd name="connsiteX17" fmla="*/ 1286157 w 1876620"/>
                  <a:gd name="connsiteY17" fmla="*/ 1122103 h 1659777"/>
                  <a:gd name="connsiteX18" fmla="*/ 1268619 w 1876620"/>
                  <a:gd name="connsiteY18" fmla="*/ 1180546 h 1659777"/>
                  <a:gd name="connsiteX19" fmla="*/ 1356311 w 1876620"/>
                  <a:gd name="connsiteY19" fmla="*/ 1215611 h 1659777"/>
                  <a:gd name="connsiteX20" fmla="*/ 1391388 w 1876620"/>
                  <a:gd name="connsiteY20" fmla="*/ 1274054 h 1659777"/>
                  <a:gd name="connsiteX21" fmla="*/ 1461542 w 1876620"/>
                  <a:gd name="connsiteY21" fmla="*/ 1314964 h 1659777"/>
                  <a:gd name="connsiteX22" fmla="*/ 1508312 w 1876620"/>
                  <a:gd name="connsiteY22" fmla="*/ 1437694 h 1659777"/>
                  <a:gd name="connsiteX23" fmla="*/ 1590158 w 1876620"/>
                  <a:gd name="connsiteY23" fmla="*/ 1466916 h 1659777"/>
                  <a:gd name="connsiteX24" fmla="*/ 1590158 w 1876620"/>
                  <a:gd name="connsiteY24" fmla="*/ 1554580 h 1659777"/>
                  <a:gd name="connsiteX25" fmla="*/ 1426465 w 1876620"/>
                  <a:gd name="connsiteY25" fmla="*/ 1554580 h 1659777"/>
                  <a:gd name="connsiteX26" fmla="*/ 1368004 w 1876620"/>
                  <a:gd name="connsiteY26" fmla="*/ 1613023 h 1659777"/>
                  <a:gd name="connsiteX27" fmla="*/ 1309542 w 1876620"/>
                  <a:gd name="connsiteY27" fmla="*/ 1642244 h 1659777"/>
                  <a:gd name="connsiteX28" fmla="*/ 1023080 w 1876620"/>
                  <a:gd name="connsiteY28" fmla="*/ 1659777 h 1659777"/>
                  <a:gd name="connsiteX29" fmla="*/ 888618 w 1876620"/>
                  <a:gd name="connsiteY29" fmla="*/ 1548736 h 1659777"/>
                  <a:gd name="connsiteX30" fmla="*/ 853541 w 1876620"/>
                  <a:gd name="connsiteY30" fmla="*/ 1572113 h 1659777"/>
                  <a:gd name="connsiteX31" fmla="*/ 783387 w 1876620"/>
                  <a:gd name="connsiteY31" fmla="*/ 1560424 h 1659777"/>
                  <a:gd name="connsiteX32" fmla="*/ 754156 w 1876620"/>
                  <a:gd name="connsiteY32" fmla="*/ 1583801 h 1659777"/>
                  <a:gd name="connsiteX33" fmla="*/ 701540 w 1876620"/>
                  <a:gd name="connsiteY33" fmla="*/ 1560424 h 1659777"/>
                  <a:gd name="connsiteX34" fmla="*/ 643079 w 1876620"/>
                  <a:gd name="connsiteY34" fmla="*/ 1490293 h 1659777"/>
                  <a:gd name="connsiteX35" fmla="*/ 619694 w 1876620"/>
                  <a:gd name="connsiteY35" fmla="*/ 1431850 h 1659777"/>
                  <a:gd name="connsiteX36" fmla="*/ 543694 w 1876620"/>
                  <a:gd name="connsiteY36" fmla="*/ 1379251 h 1659777"/>
                  <a:gd name="connsiteX37" fmla="*/ 502771 w 1876620"/>
                  <a:gd name="connsiteY37" fmla="*/ 1291587 h 1659777"/>
                  <a:gd name="connsiteX38" fmla="*/ 385847 w 1876620"/>
                  <a:gd name="connsiteY38" fmla="*/ 1215611 h 1659777"/>
                  <a:gd name="connsiteX39" fmla="*/ 374155 w 1876620"/>
                  <a:gd name="connsiteY39" fmla="*/ 1157168 h 1659777"/>
                  <a:gd name="connsiteX40" fmla="*/ 307053 w 1876620"/>
                  <a:gd name="connsiteY40" fmla="*/ 1134808 h 1659777"/>
                  <a:gd name="connsiteX41" fmla="*/ 328596 w 1876620"/>
                  <a:gd name="connsiteY41" fmla="*/ 1070362 h 1659777"/>
                  <a:gd name="connsiteX42" fmla="*/ 393152 w 1876620"/>
                  <a:gd name="connsiteY42" fmla="*/ 955649 h 1659777"/>
                  <a:gd name="connsiteX43" fmla="*/ 490361 w 1876620"/>
                  <a:gd name="connsiteY43" fmla="*/ 969829 h 1659777"/>
                  <a:gd name="connsiteX44" fmla="*/ 526955 w 1876620"/>
                  <a:gd name="connsiteY44" fmla="*/ 1027276 h 1659777"/>
                  <a:gd name="connsiteX45" fmla="*/ 695851 w 1876620"/>
                  <a:gd name="connsiteY45" fmla="*/ 1005279 h 1659777"/>
                  <a:gd name="connsiteX46" fmla="*/ 709738 w 1876620"/>
                  <a:gd name="connsiteY46" fmla="*/ 1045092 h 1659777"/>
                  <a:gd name="connsiteX47" fmla="*/ 780111 w 1876620"/>
                  <a:gd name="connsiteY47" fmla="*/ 1041275 h 1659777"/>
                  <a:gd name="connsiteX48" fmla="*/ 830405 w 1876620"/>
                  <a:gd name="connsiteY48" fmla="*/ 995644 h 1659777"/>
                  <a:gd name="connsiteX49" fmla="*/ 883325 w 1876620"/>
                  <a:gd name="connsiteY49" fmla="*/ 993644 h 1659777"/>
                  <a:gd name="connsiteX50" fmla="*/ 882012 w 1876620"/>
                  <a:gd name="connsiteY50" fmla="*/ 960013 h 1659777"/>
                  <a:gd name="connsiteX51" fmla="*/ 933806 w 1876620"/>
                  <a:gd name="connsiteY51" fmla="*/ 939288 h 1659777"/>
                  <a:gd name="connsiteX52" fmla="*/ 1044527 w 1876620"/>
                  <a:gd name="connsiteY52" fmla="*/ 1012006 h 1659777"/>
                  <a:gd name="connsiteX53" fmla="*/ 1166695 w 1876620"/>
                  <a:gd name="connsiteY53" fmla="*/ 870388 h 1659777"/>
                  <a:gd name="connsiteX54" fmla="*/ 1172512 w 1876620"/>
                  <a:gd name="connsiteY54" fmla="*/ 775855 h 1659777"/>
                  <a:gd name="connsiteX55" fmla="*/ 1211546 w 1876620"/>
                  <a:gd name="connsiteY55" fmla="*/ 767129 h 1659777"/>
                  <a:gd name="connsiteX56" fmla="*/ 1219803 w 1876620"/>
                  <a:gd name="connsiteY56" fmla="*/ 728770 h 1659777"/>
                  <a:gd name="connsiteX57" fmla="*/ 1223334 w 1876620"/>
                  <a:gd name="connsiteY57" fmla="*/ 722388 h 1659777"/>
                  <a:gd name="connsiteX58" fmla="*/ 0 w 1876620"/>
                  <a:gd name="connsiteY58" fmla="*/ 630965 h 1659777"/>
                  <a:gd name="connsiteX59" fmla="*/ 0 w 1876620"/>
                  <a:gd name="connsiteY59" fmla="*/ 631183 h 1659777"/>
                  <a:gd name="connsiteX60" fmla="*/ 0 w 1876620"/>
                  <a:gd name="connsiteY60" fmla="*/ 630965 h 1659777"/>
                  <a:gd name="connsiteX61" fmla="*/ 1871955 w 1876620"/>
                  <a:gd name="connsiteY61" fmla="*/ 20987 h 1659777"/>
                  <a:gd name="connsiteX62" fmla="*/ 1876620 w 1876620"/>
                  <a:gd name="connsiteY62" fmla="*/ 0 h 1659777"/>
                  <a:gd name="connsiteX63" fmla="*/ 1871955 w 1876620"/>
                  <a:gd name="connsiteY63" fmla="*/ 20987 h 1659777"/>
                  <a:gd name="connsiteX0" fmla="*/ 187078 w 1590158"/>
                  <a:gd name="connsiteY0" fmla="*/ 298300 h 1028812"/>
                  <a:gd name="connsiteX1" fmla="*/ 187099 w 1590158"/>
                  <a:gd name="connsiteY1" fmla="*/ 298324 h 1028812"/>
                  <a:gd name="connsiteX2" fmla="*/ 187099 w 1590158"/>
                  <a:gd name="connsiteY2" fmla="*/ 432670 h 1028812"/>
                  <a:gd name="connsiteX3" fmla="*/ 257285 w 1590158"/>
                  <a:gd name="connsiteY3" fmla="*/ 461757 h 1028812"/>
                  <a:gd name="connsiteX4" fmla="*/ 266370 w 1590158"/>
                  <a:gd name="connsiteY4" fmla="*/ 484755 h 1028812"/>
                  <a:gd name="connsiteX5" fmla="*/ 257232 w 1590158"/>
                  <a:gd name="connsiteY5" fmla="*/ 461916 h 1028812"/>
                  <a:gd name="connsiteX6" fmla="*/ 187078 w 1590158"/>
                  <a:gd name="connsiteY6" fmla="*/ 432695 h 1028812"/>
                  <a:gd name="connsiteX7" fmla="*/ 187078 w 1590158"/>
                  <a:gd name="connsiteY7" fmla="*/ 298300 h 1028812"/>
                  <a:gd name="connsiteX8" fmla="*/ 1223334 w 1590158"/>
                  <a:gd name="connsiteY8" fmla="*/ 91423 h 1028812"/>
                  <a:gd name="connsiteX9" fmla="*/ 1263341 w 1590158"/>
                  <a:gd name="connsiteY9" fmla="*/ 91806 h 1028812"/>
                  <a:gd name="connsiteX10" fmla="*/ 1259025 w 1590158"/>
                  <a:gd name="connsiteY10" fmla="*/ 292507 h 1028812"/>
                  <a:gd name="connsiteX11" fmla="*/ 1321891 w 1590158"/>
                  <a:gd name="connsiteY11" fmla="*/ 298324 h 1028812"/>
                  <a:gd name="connsiteX12" fmla="*/ 1336154 w 1590158"/>
                  <a:gd name="connsiteY12" fmla="*/ 393584 h 1028812"/>
                  <a:gd name="connsiteX13" fmla="*/ 1390200 w 1590158"/>
                  <a:gd name="connsiteY13" fmla="*/ 385767 h 1028812"/>
                  <a:gd name="connsiteX14" fmla="*/ 1402172 w 1590158"/>
                  <a:gd name="connsiteY14" fmla="*/ 262418 h 1028812"/>
                  <a:gd name="connsiteX15" fmla="*/ 1385542 w 1590158"/>
                  <a:gd name="connsiteY15" fmla="*/ 461916 h 1028812"/>
                  <a:gd name="connsiteX16" fmla="*/ 1350465 w 1590158"/>
                  <a:gd name="connsiteY16" fmla="*/ 491138 h 1028812"/>
                  <a:gd name="connsiteX17" fmla="*/ 1286157 w 1590158"/>
                  <a:gd name="connsiteY17" fmla="*/ 491138 h 1028812"/>
                  <a:gd name="connsiteX18" fmla="*/ 1268619 w 1590158"/>
                  <a:gd name="connsiteY18" fmla="*/ 549581 h 1028812"/>
                  <a:gd name="connsiteX19" fmla="*/ 1356311 w 1590158"/>
                  <a:gd name="connsiteY19" fmla="*/ 584646 h 1028812"/>
                  <a:gd name="connsiteX20" fmla="*/ 1391388 w 1590158"/>
                  <a:gd name="connsiteY20" fmla="*/ 643089 h 1028812"/>
                  <a:gd name="connsiteX21" fmla="*/ 1461542 w 1590158"/>
                  <a:gd name="connsiteY21" fmla="*/ 683999 h 1028812"/>
                  <a:gd name="connsiteX22" fmla="*/ 1508312 w 1590158"/>
                  <a:gd name="connsiteY22" fmla="*/ 806729 h 1028812"/>
                  <a:gd name="connsiteX23" fmla="*/ 1590158 w 1590158"/>
                  <a:gd name="connsiteY23" fmla="*/ 835951 h 1028812"/>
                  <a:gd name="connsiteX24" fmla="*/ 1590158 w 1590158"/>
                  <a:gd name="connsiteY24" fmla="*/ 923615 h 1028812"/>
                  <a:gd name="connsiteX25" fmla="*/ 1426465 w 1590158"/>
                  <a:gd name="connsiteY25" fmla="*/ 923615 h 1028812"/>
                  <a:gd name="connsiteX26" fmla="*/ 1368004 w 1590158"/>
                  <a:gd name="connsiteY26" fmla="*/ 982058 h 1028812"/>
                  <a:gd name="connsiteX27" fmla="*/ 1309542 w 1590158"/>
                  <a:gd name="connsiteY27" fmla="*/ 1011279 h 1028812"/>
                  <a:gd name="connsiteX28" fmla="*/ 1023080 w 1590158"/>
                  <a:gd name="connsiteY28" fmla="*/ 1028812 h 1028812"/>
                  <a:gd name="connsiteX29" fmla="*/ 888618 w 1590158"/>
                  <a:gd name="connsiteY29" fmla="*/ 917771 h 1028812"/>
                  <a:gd name="connsiteX30" fmla="*/ 853541 w 1590158"/>
                  <a:gd name="connsiteY30" fmla="*/ 941148 h 1028812"/>
                  <a:gd name="connsiteX31" fmla="*/ 783387 w 1590158"/>
                  <a:gd name="connsiteY31" fmla="*/ 929459 h 1028812"/>
                  <a:gd name="connsiteX32" fmla="*/ 754156 w 1590158"/>
                  <a:gd name="connsiteY32" fmla="*/ 952836 h 1028812"/>
                  <a:gd name="connsiteX33" fmla="*/ 701540 w 1590158"/>
                  <a:gd name="connsiteY33" fmla="*/ 929459 h 1028812"/>
                  <a:gd name="connsiteX34" fmla="*/ 643079 w 1590158"/>
                  <a:gd name="connsiteY34" fmla="*/ 859328 h 1028812"/>
                  <a:gd name="connsiteX35" fmla="*/ 619694 w 1590158"/>
                  <a:gd name="connsiteY35" fmla="*/ 800885 h 1028812"/>
                  <a:gd name="connsiteX36" fmla="*/ 543694 w 1590158"/>
                  <a:gd name="connsiteY36" fmla="*/ 748286 h 1028812"/>
                  <a:gd name="connsiteX37" fmla="*/ 502771 w 1590158"/>
                  <a:gd name="connsiteY37" fmla="*/ 660622 h 1028812"/>
                  <a:gd name="connsiteX38" fmla="*/ 385847 w 1590158"/>
                  <a:gd name="connsiteY38" fmla="*/ 584646 h 1028812"/>
                  <a:gd name="connsiteX39" fmla="*/ 374155 w 1590158"/>
                  <a:gd name="connsiteY39" fmla="*/ 526203 h 1028812"/>
                  <a:gd name="connsiteX40" fmla="*/ 307053 w 1590158"/>
                  <a:gd name="connsiteY40" fmla="*/ 503843 h 1028812"/>
                  <a:gd name="connsiteX41" fmla="*/ 328596 w 1590158"/>
                  <a:gd name="connsiteY41" fmla="*/ 439397 h 1028812"/>
                  <a:gd name="connsiteX42" fmla="*/ 393152 w 1590158"/>
                  <a:gd name="connsiteY42" fmla="*/ 324684 h 1028812"/>
                  <a:gd name="connsiteX43" fmla="*/ 490361 w 1590158"/>
                  <a:gd name="connsiteY43" fmla="*/ 338864 h 1028812"/>
                  <a:gd name="connsiteX44" fmla="*/ 526955 w 1590158"/>
                  <a:gd name="connsiteY44" fmla="*/ 396311 h 1028812"/>
                  <a:gd name="connsiteX45" fmla="*/ 695851 w 1590158"/>
                  <a:gd name="connsiteY45" fmla="*/ 374314 h 1028812"/>
                  <a:gd name="connsiteX46" fmla="*/ 709738 w 1590158"/>
                  <a:gd name="connsiteY46" fmla="*/ 414127 h 1028812"/>
                  <a:gd name="connsiteX47" fmla="*/ 780111 w 1590158"/>
                  <a:gd name="connsiteY47" fmla="*/ 410310 h 1028812"/>
                  <a:gd name="connsiteX48" fmla="*/ 830405 w 1590158"/>
                  <a:gd name="connsiteY48" fmla="*/ 364679 h 1028812"/>
                  <a:gd name="connsiteX49" fmla="*/ 883325 w 1590158"/>
                  <a:gd name="connsiteY49" fmla="*/ 362679 h 1028812"/>
                  <a:gd name="connsiteX50" fmla="*/ 882012 w 1590158"/>
                  <a:gd name="connsiteY50" fmla="*/ 329048 h 1028812"/>
                  <a:gd name="connsiteX51" fmla="*/ 933806 w 1590158"/>
                  <a:gd name="connsiteY51" fmla="*/ 308323 h 1028812"/>
                  <a:gd name="connsiteX52" fmla="*/ 1044527 w 1590158"/>
                  <a:gd name="connsiteY52" fmla="*/ 381041 h 1028812"/>
                  <a:gd name="connsiteX53" fmla="*/ 1166695 w 1590158"/>
                  <a:gd name="connsiteY53" fmla="*/ 239423 h 1028812"/>
                  <a:gd name="connsiteX54" fmla="*/ 1172512 w 1590158"/>
                  <a:gd name="connsiteY54" fmla="*/ 144890 h 1028812"/>
                  <a:gd name="connsiteX55" fmla="*/ 1211546 w 1590158"/>
                  <a:gd name="connsiteY55" fmla="*/ 136164 h 1028812"/>
                  <a:gd name="connsiteX56" fmla="*/ 1219803 w 1590158"/>
                  <a:gd name="connsiteY56" fmla="*/ 97805 h 1028812"/>
                  <a:gd name="connsiteX57" fmla="*/ 1223334 w 1590158"/>
                  <a:gd name="connsiteY57" fmla="*/ 91423 h 1028812"/>
                  <a:gd name="connsiteX58" fmla="*/ 0 w 1590158"/>
                  <a:gd name="connsiteY58" fmla="*/ 0 h 1028812"/>
                  <a:gd name="connsiteX59" fmla="*/ 0 w 1590158"/>
                  <a:gd name="connsiteY59" fmla="*/ 218 h 1028812"/>
                  <a:gd name="connsiteX60" fmla="*/ 0 w 1590158"/>
                  <a:gd name="connsiteY60" fmla="*/ 0 h 1028812"/>
                  <a:gd name="connsiteX0" fmla="*/ 0 w 1403080"/>
                  <a:gd name="connsiteY0" fmla="*/ 206879 h 937391"/>
                  <a:gd name="connsiteX1" fmla="*/ 21 w 1403080"/>
                  <a:gd name="connsiteY1" fmla="*/ 206903 h 937391"/>
                  <a:gd name="connsiteX2" fmla="*/ 21 w 1403080"/>
                  <a:gd name="connsiteY2" fmla="*/ 341249 h 937391"/>
                  <a:gd name="connsiteX3" fmla="*/ 70207 w 1403080"/>
                  <a:gd name="connsiteY3" fmla="*/ 370336 h 937391"/>
                  <a:gd name="connsiteX4" fmla="*/ 79292 w 1403080"/>
                  <a:gd name="connsiteY4" fmla="*/ 393334 h 937391"/>
                  <a:gd name="connsiteX5" fmla="*/ 70154 w 1403080"/>
                  <a:gd name="connsiteY5" fmla="*/ 370495 h 937391"/>
                  <a:gd name="connsiteX6" fmla="*/ 0 w 1403080"/>
                  <a:gd name="connsiteY6" fmla="*/ 341274 h 937391"/>
                  <a:gd name="connsiteX7" fmla="*/ 0 w 1403080"/>
                  <a:gd name="connsiteY7" fmla="*/ 206879 h 937391"/>
                  <a:gd name="connsiteX8" fmla="*/ 1036256 w 1403080"/>
                  <a:gd name="connsiteY8" fmla="*/ 2 h 937391"/>
                  <a:gd name="connsiteX9" fmla="*/ 1076263 w 1403080"/>
                  <a:gd name="connsiteY9" fmla="*/ 385 h 937391"/>
                  <a:gd name="connsiteX10" fmla="*/ 1071947 w 1403080"/>
                  <a:gd name="connsiteY10" fmla="*/ 201086 h 937391"/>
                  <a:gd name="connsiteX11" fmla="*/ 1134813 w 1403080"/>
                  <a:gd name="connsiteY11" fmla="*/ 206903 h 937391"/>
                  <a:gd name="connsiteX12" fmla="*/ 1149076 w 1403080"/>
                  <a:gd name="connsiteY12" fmla="*/ 302163 h 937391"/>
                  <a:gd name="connsiteX13" fmla="*/ 1203122 w 1403080"/>
                  <a:gd name="connsiteY13" fmla="*/ 294346 h 937391"/>
                  <a:gd name="connsiteX14" fmla="*/ 1215094 w 1403080"/>
                  <a:gd name="connsiteY14" fmla="*/ 170997 h 937391"/>
                  <a:gd name="connsiteX15" fmla="*/ 1198464 w 1403080"/>
                  <a:gd name="connsiteY15" fmla="*/ 370495 h 937391"/>
                  <a:gd name="connsiteX16" fmla="*/ 1163387 w 1403080"/>
                  <a:gd name="connsiteY16" fmla="*/ 399717 h 937391"/>
                  <a:gd name="connsiteX17" fmla="*/ 1099079 w 1403080"/>
                  <a:gd name="connsiteY17" fmla="*/ 399717 h 937391"/>
                  <a:gd name="connsiteX18" fmla="*/ 1081541 w 1403080"/>
                  <a:gd name="connsiteY18" fmla="*/ 458160 h 937391"/>
                  <a:gd name="connsiteX19" fmla="*/ 1169233 w 1403080"/>
                  <a:gd name="connsiteY19" fmla="*/ 493225 h 937391"/>
                  <a:gd name="connsiteX20" fmla="*/ 1204310 w 1403080"/>
                  <a:gd name="connsiteY20" fmla="*/ 551668 h 937391"/>
                  <a:gd name="connsiteX21" fmla="*/ 1274464 w 1403080"/>
                  <a:gd name="connsiteY21" fmla="*/ 592578 h 937391"/>
                  <a:gd name="connsiteX22" fmla="*/ 1321234 w 1403080"/>
                  <a:gd name="connsiteY22" fmla="*/ 715308 h 937391"/>
                  <a:gd name="connsiteX23" fmla="*/ 1403080 w 1403080"/>
                  <a:gd name="connsiteY23" fmla="*/ 744530 h 937391"/>
                  <a:gd name="connsiteX24" fmla="*/ 1403080 w 1403080"/>
                  <a:gd name="connsiteY24" fmla="*/ 832194 h 937391"/>
                  <a:gd name="connsiteX25" fmla="*/ 1239387 w 1403080"/>
                  <a:gd name="connsiteY25" fmla="*/ 832194 h 937391"/>
                  <a:gd name="connsiteX26" fmla="*/ 1180926 w 1403080"/>
                  <a:gd name="connsiteY26" fmla="*/ 890637 h 937391"/>
                  <a:gd name="connsiteX27" fmla="*/ 1122464 w 1403080"/>
                  <a:gd name="connsiteY27" fmla="*/ 919858 h 937391"/>
                  <a:gd name="connsiteX28" fmla="*/ 836002 w 1403080"/>
                  <a:gd name="connsiteY28" fmla="*/ 937391 h 937391"/>
                  <a:gd name="connsiteX29" fmla="*/ 701540 w 1403080"/>
                  <a:gd name="connsiteY29" fmla="*/ 826350 h 937391"/>
                  <a:gd name="connsiteX30" fmla="*/ 666463 w 1403080"/>
                  <a:gd name="connsiteY30" fmla="*/ 849727 h 937391"/>
                  <a:gd name="connsiteX31" fmla="*/ 596309 w 1403080"/>
                  <a:gd name="connsiteY31" fmla="*/ 838038 h 937391"/>
                  <a:gd name="connsiteX32" fmla="*/ 567078 w 1403080"/>
                  <a:gd name="connsiteY32" fmla="*/ 861415 h 937391"/>
                  <a:gd name="connsiteX33" fmla="*/ 514462 w 1403080"/>
                  <a:gd name="connsiteY33" fmla="*/ 838038 h 937391"/>
                  <a:gd name="connsiteX34" fmla="*/ 456001 w 1403080"/>
                  <a:gd name="connsiteY34" fmla="*/ 767907 h 937391"/>
                  <a:gd name="connsiteX35" fmla="*/ 432616 w 1403080"/>
                  <a:gd name="connsiteY35" fmla="*/ 709464 h 937391"/>
                  <a:gd name="connsiteX36" fmla="*/ 356616 w 1403080"/>
                  <a:gd name="connsiteY36" fmla="*/ 656865 h 937391"/>
                  <a:gd name="connsiteX37" fmla="*/ 315693 w 1403080"/>
                  <a:gd name="connsiteY37" fmla="*/ 569201 h 937391"/>
                  <a:gd name="connsiteX38" fmla="*/ 198769 w 1403080"/>
                  <a:gd name="connsiteY38" fmla="*/ 493225 h 937391"/>
                  <a:gd name="connsiteX39" fmla="*/ 187077 w 1403080"/>
                  <a:gd name="connsiteY39" fmla="*/ 434782 h 937391"/>
                  <a:gd name="connsiteX40" fmla="*/ 119975 w 1403080"/>
                  <a:gd name="connsiteY40" fmla="*/ 412422 h 937391"/>
                  <a:gd name="connsiteX41" fmla="*/ 141518 w 1403080"/>
                  <a:gd name="connsiteY41" fmla="*/ 347976 h 937391"/>
                  <a:gd name="connsiteX42" fmla="*/ 206074 w 1403080"/>
                  <a:gd name="connsiteY42" fmla="*/ 233263 h 937391"/>
                  <a:gd name="connsiteX43" fmla="*/ 303283 w 1403080"/>
                  <a:gd name="connsiteY43" fmla="*/ 247443 h 937391"/>
                  <a:gd name="connsiteX44" fmla="*/ 339877 w 1403080"/>
                  <a:gd name="connsiteY44" fmla="*/ 304890 h 937391"/>
                  <a:gd name="connsiteX45" fmla="*/ 508773 w 1403080"/>
                  <a:gd name="connsiteY45" fmla="*/ 282893 h 937391"/>
                  <a:gd name="connsiteX46" fmla="*/ 522660 w 1403080"/>
                  <a:gd name="connsiteY46" fmla="*/ 322706 h 937391"/>
                  <a:gd name="connsiteX47" fmla="*/ 593033 w 1403080"/>
                  <a:gd name="connsiteY47" fmla="*/ 318889 h 937391"/>
                  <a:gd name="connsiteX48" fmla="*/ 643327 w 1403080"/>
                  <a:gd name="connsiteY48" fmla="*/ 273258 h 937391"/>
                  <a:gd name="connsiteX49" fmla="*/ 696247 w 1403080"/>
                  <a:gd name="connsiteY49" fmla="*/ 271258 h 937391"/>
                  <a:gd name="connsiteX50" fmla="*/ 694934 w 1403080"/>
                  <a:gd name="connsiteY50" fmla="*/ 237627 h 937391"/>
                  <a:gd name="connsiteX51" fmla="*/ 746728 w 1403080"/>
                  <a:gd name="connsiteY51" fmla="*/ 216902 h 937391"/>
                  <a:gd name="connsiteX52" fmla="*/ 857449 w 1403080"/>
                  <a:gd name="connsiteY52" fmla="*/ 289620 h 937391"/>
                  <a:gd name="connsiteX53" fmla="*/ 979617 w 1403080"/>
                  <a:gd name="connsiteY53" fmla="*/ 148002 h 937391"/>
                  <a:gd name="connsiteX54" fmla="*/ 985434 w 1403080"/>
                  <a:gd name="connsiteY54" fmla="*/ 53469 h 937391"/>
                  <a:gd name="connsiteX55" fmla="*/ 1024468 w 1403080"/>
                  <a:gd name="connsiteY55" fmla="*/ 44743 h 937391"/>
                  <a:gd name="connsiteX56" fmla="*/ 1032725 w 1403080"/>
                  <a:gd name="connsiteY56" fmla="*/ 6384 h 937391"/>
                  <a:gd name="connsiteX57" fmla="*/ 1036256 w 1403080"/>
                  <a:gd name="connsiteY57" fmla="*/ 2 h 937391"/>
                  <a:gd name="connsiteX0" fmla="*/ 0 w 1403080"/>
                  <a:gd name="connsiteY0" fmla="*/ 341274 h 937391"/>
                  <a:gd name="connsiteX1" fmla="*/ 21 w 1403080"/>
                  <a:gd name="connsiteY1" fmla="*/ 206903 h 937391"/>
                  <a:gd name="connsiteX2" fmla="*/ 21 w 1403080"/>
                  <a:gd name="connsiteY2" fmla="*/ 341249 h 937391"/>
                  <a:gd name="connsiteX3" fmla="*/ 70207 w 1403080"/>
                  <a:gd name="connsiteY3" fmla="*/ 370336 h 937391"/>
                  <a:gd name="connsiteX4" fmla="*/ 79292 w 1403080"/>
                  <a:gd name="connsiteY4" fmla="*/ 393334 h 937391"/>
                  <a:gd name="connsiteX5" fmla="*/ 70154 w 1403080"/>
                  <a:gd name="connsiteY5" fmla="*/ 370495 h 937391"/>
                  <a:gd name="connsiteX6" fmla="*/ 0 w 1403080"/>
                  <a:gd name="connsiteY6" fmla="*/ 341274 h 937391"/>
                  <a:gd name="connsiteX7" fmla="*/ 1036256 w 1403080"/>
                  <a:gd name="connsiteY7" fmla="*/ 2 h 937391"/>
                  <a:gd name="connsiteX8" fmla="*/ 1076263 w 1403080"/>
                  <a:gd name="connsiteY8" fmla="*/ 385 h 937391"/>
                  <a:gd name="connsiteX9" fmla="*/ 1071947 w 1403080"/>
                  <a:gd name="connsiteY9" fmla="*/ 201086 h 937391"/>
                  <a:gd name="connsiteX10" fmla="*/ 1134813 w 1403080"/>
                  <a:gd name="connsiteY10" fmla="*/ 206903 h 937391"/>
                  <a:gd name="connsiteX11" fmla="*/ 1149076 w 1403080"/>
                  <a:gd name="connsiteY11" fmla="*/ 302163 h 937391"/>
                  <a:gd name="connsiteX12" fmla="*/ 1203122 w 1403080"/>
                  <a:gd name="connsiteY12" fmla="*/ 294346 h 937391"/>
                  <a:gd name="connsiteX13" fmla="*/ 1215094 w 1403080"/>
                  <a:gd name="connsiteY13" fmla="*/ 170997 h 937391"/>
                  <a:gd name="connsiteX14" fmla="*/ 1198464 w 1403080"/>
                  <a:gd name="connsiteY14" fmla="*/ 370495 h 937391"/>
                  <a:gd name="connsiteX15" fmla="*/ 1163387 w 1403080"/>
                  <a:gd name="connsiteY15" fmla="*/ 399717 h 937391"/>
                  <a:gd name="connsiteX16" fmla="*/ 1099079 w 1403080"/>
                  <a:gd name="connsiteY16" fmla="*/ 399717 h 937391"/>
                  <a:gd name="connsiteX17" fmla="*/ 1081541 w 1403080"/>
                  <a:gd name="connsiteY17" fmla="*/ 458160 h 937391"/>
                  <a:gd name="connsiteX18" fmla="*/ 1169233 w 1403080"/>
                  <a:gd name="connsiteY18" fmla="*/ 493225 h 937391"/>
                  <a:gd name="connsiteX19" fmla="*/ 1204310 w 1403080"/>
                  <a:gd name="connsiteY19" fmla="*/ 551668 h 937391"/>
                  <a:gd name="connsiteX20" fmla="*/ 1274464 w 1403080"/>
                  <a:gd name="connsiteY20" fmla="*/ 592578 h 937391"/>
                  <a:gd name="connsiteX21" fmla="*/ 1321234 w 1403080"/>
                  <a:gd name="connsiteY21" fmla="*/ 715308 h 937391"/>
                  <a:gd name="connsiteX22" fmla="*/ 1403080 w 1403080"/>
                  <a:gd name="connsiteY22" fmla="*/ 744530 h 937391"/>
                  <a:gd name="connsiteX23" fmla="*/ 1403080 w 1403080"/>
                  <a:gd name="connsiteY23" fmla="*/ 832194 h 937391"/>
                  <a:gd name="connsiteX24" fmla="*/ 1239387 w 1403080"/>
                  <a:gd name="connsiteY24" fmla="*/ 832194 h 937391"/>
                  <a:gd name="connsiteX25" fmla="*/ 1180926 w 1403080"/>
                  <a:gd name="connsiteY25" fmla="*/ 890637 h 937391"/>
                  <a:gd name="connsiteX26" fmla="*/ 1122464 w 1403080"/>
                  <a:gd name="connsiteY26" fmla="*/ 919858 h 937391"/>
                  <a:gd name="connsiteX27" fmla="*/ 836002 w 1403080"/>
                  <a:gd name="connsiteY27" fmla="*/ 937391 h 937391"/>
                  <a:gd name="connsiteX28" fmla="*/ 701540 w 1403080"/>
                  <a:gd name="connsiteY28" fmla="*/ 826350 h 937391"/>
                  <a:gd name="connsiteX29" fmla="*/ 666463 w 1403080"/>
                  <a:gd name="connsiteY29" fmla="*/ 849727 h 937391"/>
                  <a:gd name="connsiteX30" fmla="*/ 596309 w 1403080"/>
                  <a:gd name="connsiteY30" fmla="*/ 838038 h 937391"/>
                  <a:gd name="connsiteX31" fmla="*/ 567078 w 1403080"/>
                  <a:gd name="connsiteY31" fmla="*/ 861415 h 937391"/>
                  <a:gd name="connsiteX32" fmla="*/ 514462 w 1403080"/>
                  <a:gd name="connsiteY32" fmla="*/ 838038 h 937391"/>
                  <a:gd name="connsiteX33" fmla="*/ 456001 w 1403080"/>
                  <a:gd name="connsiteY33" fmla="*/ 767907 h 937391"/>
                  <a:gd name="connsiteX34" fmla="*/ 432616 w 1403080"/>
                  <a:gd name="connsiteY34" fmla="*/ 709464 h 937391"/>
                  <a:gd name="connsiteX35" fmla="*/ 356616 w 1403080"/>
                  <a:gd name="connsiteY35" fmla="*/ 656865 h 937391"/>
                  <a:gd name="connsiteX36" fmla="*/ 315693 w 1403080"/>
                  <a:gd name="connsiteY36" fmla="*/ 569201 h 937391"/>
                  <a:gd name="connsiteX37" fmla="*/ 198769 w 1403080"/>
                  <a:gd name="connsiteY37" fmla="*/ 493225 h 937391"/>
                  <a:gd name="connsiteX38" fmla="*/ 187077 w 1403080"/>
                  <a:gd name="connsiteY38" fmla="*/ 434782 h 937391"/>
                  <a:gd name="connsiteX39" fmla="*/ 119975 w 1403080"/>
                  <a:gd name="connsiteY39" fmla="*/ 412422 h 937391"/>
                  <a:gd name="connsiteX40" fmla="*/ 141518 w 1403080"/>
                  <a:gd name="connsiteY40" fmla="*/ 347976 h 937391"/>
                  <a:gd name="connsiteX41" fmla="*/ 206074 w 1403080"/>
                  <a:gd name="connsiteY41" fmla="*/ 233263 h 937391"/>
                  <a:gd name="connsiteX42" fmla="*/ 303283 w 1403080"/>
                  <a:gd name="connsiteY42" fmla="*/ 247443 h 937391"/>
                  <a:gd name="connsiteX43" fmla="*/ 339877 w 1403080"/>
                  <a:gd name="connsiteY43" fmla="*/ 304890 h 937391"/>
                  <a:gd name="connsiteX44" fmla="*/ 508773 w 1403080"/>
                  <a:gd name="connsiteY44" fmla="*/ 282893 h 937391"/>
                  <a:gd name="connsiteX45" fmla="*/ 522660 w 1403080"/>
                  <a:gd name="connsiteY45" fmla="*/ 322706 h 937391"/>
                  <a:gd name="connsiteX46" fmla="*/ 593033 w 1403080"/>
                  <a:gd name="connsiteY46" fmla="*/ 318889 h 937391"/>
                  <a:gd name="connsiteX47" fmla="*/ 643327 w 1403080"/>
                  <a:gd name="connsiteY47" fmla="*/ 273258 h 937391"/>
                  <a:gd name="connsiteX48" fmla="*/ 696247 w 1403080"/>
                  <a:gd name="connsiteY48" fmla="*/ 271258 h 937391"/>
                  <a:gd name="connsiteX49" fmla="*/ 694934 w 1403080"/>
                  <a:gd name="connsiteY49" fmla="*/ 237627 h 937391"/>
                  <a:gd name="connsiteX50" fmla="*/ 746728 w 1403080"/>
                  <a:gd name="connsiteY50" fmla="*/ 216902 h 937391"/>
                  <a:gd name="connsiteX51" fmla="*/ 857449 w 1403080"/>
                  <a:gd name="connsiteY51" fmla="*/ 289620 h 937391"/>
                  <a:gd name="connsiteX52" fmla="*/ 979617 w 1403080"/>
                  <a:gd name="connsiteY52" fmla="*/ 148002 h 937391"/>
                  <a:gd name="connsiteX53" fmla="*/ 985434 w 1403080"/>
                  <a:gd name="connsiteY53" fmla="*/ 53469 h 937391"/>
                  <a:gd name="connsiteX54" fmla="*/ 1024468 w 1403080"/>
                  <a:gd name="connsiteY54" fmla="*/ 44743 h 937391"/>
                  <a:gd name="connsiteX55" fmla="*/ 1032725 w 1403080"/>
                  <a:gd name="connsiteY55" fmla="*/ 6384 h 937391"/>
                  <a:gd name="connsiteX56" fmla="*/ 1036256 w 1403080"/>
                  <a:gd name="connsiteY56" fmla="*/ 2 h 937391"/>
                  <a:gd name="connsiteX0" fmla="*/ 0 w 1403080"/>
                  <a:gd name="connsiteY0" fmla="*/ 341274 h 937391"/>
                  <a:gd name="connsiteX1" fmla="*/ 21 w 1403080"/>
                  <a:gd name="connsiteY1" fmla="*/ 341249 h 937391"/>
                  <a:gd name="connsiteX2" fmla="*/ 70207 w 1403080"/>
                  <a:gd name="connsiteY2" fmla="*/ 370336 h 937391"/>
                  <a:gd name="connsiteX3" fmla="*/ 79292 w 1403080"/>
                  <a:gd name="connsiteY3" fmla="*/ 393334 h 937391"/>
                  <a:gd name="connsiteX4" fmla="*/ 70154 w 1403080"/>
                  <a:gd name="connsiteY4" fmla="*/ 370495 h 937391"/>
                  <a:gd name="connsiteX5" fmla="*/ 0 w 1403080"/>
                  <a:gd name="connsiteY5" fmla="*/ 341274 h 937391"/>
                  <a:gd name="connsiteX6" fmla="*/ 1036256 w 1403080"/>
                  <a:gd name="connsiteY6" fmla="*/ 2 h 937391"/>
                  <a:gd name="connsiteX7" fmla="*/ 1076263 w 1403080"/>
                  <a:gd name="connsiteY7" fmla="*/ 385 h 937391"/>
                  <a:gd name="connsiteX8" fmla="*/ 1071947 w 1403080"/>
                  <a:gd name="connsiteY8" fmla="*/ 201086 h 937391"/>
                  <a:gd name="connsiteX9" fmla="*/ 1134813 w 1403080"/>
                  <a:gd name="connsiteY9" fmla="*/ 206903 h 937391"/>
                  <a:gd name="connsiteX10" fmla="*/ 1149076 w 1403080"/>
                  <a:gd name="connsiteY10" fmla="*/ 302163 h 937391"/>
                  <a:gd name="connsiteX11" fmla="*/ 1203122 w 1403080"/>
                  <a:gd name="connsiteY11" fmla="*/ 294346 h 937391"/>
                  <a:gd name="connsiteX12" fmla="*/ 1215094 w 1403080"/>
                  <a:gd name="connsiteY12" fmla="*/ 170997 h 937391"/>
                  <a:gd name="connsiteX13" fmla="*/ 1198464 w 1403080"/>
                  <a:gd name="connsiteY13" fmla="*/ 370495 h 937391"/>
                  <a:gd name="connsiteX14" fmla="*/ 1163387 w 1403080"/>
                  <a:gd name="connsiteY14" fmla="*/ 399717 h 937391"/>
                  <a:gd name="connsiteX15" fmla="*/ 1099079 w 1403080"/>
                  <a:gd name="connsiteY15" fmla="*/ 399717 h 937391"/>
                  <a:gd name="connsiteX16" fmla="*/ 1081541 w 1403080"/>
                  <a:gd name="connsiteY16" fmla="*/ 458160 h 937391"/>
                  <a:gd name="connsiteX17" fmla="*/ 1169233 w 1403080"/>
                  <a:gd name="connsiteY17" fmla="*/ 493225 h 937391"/>
                  <a:gd name="connsiteX18" fmla="*/ 1204310 w 1403080"/>
                  <a:gd name="connsiteY18" fmla="*/ 551668 h 937391"/>
                  <a:gd name="connsiteX19" fmla="*/ 1274464 w 1403080"/>
                  <a:gd name="connsiteY19" fmla="*/ 592578 h 937391"/>
                  <a:gd name="connsiteX20" fmla="*/ 1321234 w 1403080"/>
                  <a:gd name="connsiteY20" fmla="*/ 715308 h 937391"/>
                  <a:gd name="connsiteX21" fmla="*/ 1403080 w 1403080"/>
                  <a:gd name="connsiteY21" fmla="*/ 744530 h 937391"/>
                  <a:gd name="connsiteX22" fmla="*/ 1403080 w 1403080"/>
                  <a:gd name="connsiteY22" fmla="*/ 832194 h 937391"/>
                  <a:gd name="connsiteX23" fmla="*/ 1239387 w 1403080"/>
                  <a:gd name="connsiteY23" fmla="*/ 832194 h 937391"/>
                  <a:gd name="connsiteX24" fmla="*/ 1180926 w 1403080"/>
                  <a:gd name="connsiteY24" fmla="*/ 890637 h 937391"/>
                  <a:gd name="connsiteX25" fmla="*/ 1122464 w 1403080"/>
                  <a:gd name="connsiteY25" fmla="*/ 919858 h 937391"/>
                  <a:gd name="connsiteX26" fmla="*/ 836002 w 1403080"/>
                  <a:gd name="connsiteY26" fmla="*/ 937391 h 937391"/>
                  <a:gd name="connsiteX27" fmla="*/ 701540 w 1403080"/>
                  <a:gd name="connsiteY27" fmla="*/ 826350 h 937391"/>
                  <a:gd name="connsiteX28" fmla="*/ 666463 w 1403080"/>
                  <a:gd name="connsiteY28" fmla="*/ 849727 h 937391"/>
                  <a:gd name="connsiteX29" fmla="*/ 596309 w 1403080"/>
                  <a:gd name="connsiteY29" fmla="*/ 838038 h 937391"/>
                  <a:gd name="connsiteX30" fmla="*/ 567078 w 1403080"/>
                  <a:gd name="connsiteY30" fmla="*/ 861415 h 937391"/>
                  <a:gd name="connsiteX31" fmla="*/ 514462 w 1403080"/>
                  <a:gd name="connsiteY31" fmla="*/ 838038 h 937391"/>
                  <a:gd name="connsiteX32" fmla="*/ 456001 w 1403080"/>
                  <a:gd name="connsiteY32" fmla="*/ 767907 h 937391"/>
                  <a:gd name="connsiteX33" fmla="*/ 432616 w 1403080"/>
                  <a:gd name="connsiteY33" fmla="*/ 709464 h 937391"/>
                  <a:gd name="connsiteX34" fmla="*/ 356616 w 1403080"/>
                  <a:gd name="connsiteY34" fmla="*/ 656865 h 937391"/>
                  <a:gd name="connsiteX35" fmla="*/ 315693 w 1403080"/>
                  <a:gd name="connsiteY35" fmla="*/ 569201 h 937391"/>
                  <a:gd name="connsiteX36" fmla="*/ 198769 w 1403080"/>
                  <a:gd name="connsiteY36" fmla="*/ 493225 h 937391"/>
                  <a:gd name="connsiteX37" fmla="*/ 187077 w 1403080"/>
                  <a:gd name="connsiteY37" fmla="*/ 434782 h 937391"/>
                  <a:gd name="connsiteX38" fmla="*/ 119975 w 1403080"/>
                  <a:gd name="connsiteY38" fmla="*/ 412422 h 937391"/>
                  <a:gd name="connsiteX39" fmla="*/ 141518 w 1403080"/>
                  <a:gd name="connsiteY39" fmla="*/ 347976 h 937391"/>
                  <a:gd name="connsiteX40" fmla="*/ 206074 w 1403080"/>
                  <a:gd name="connsiteY40" fmla="*/ 233263 h 937391"/>
                  <a:gd name="connsiteX41" fmla="*/ 303283 w 1403080"/>
                  <a:gd name="connsiteY41" fmla="*/ 247443 h 937391"/>
                  <a:gd name="connsiteX42" fmla="*/ 339877 w 1403080"/>
                  <a:gd name="connsiteY42" fmla="*/ 304890 h 937391"/>
                  <a:gd name="connsiteX43" fmla="*/ 508773 w 1403080"/>
                  <a:gd name="connsiteY43" fmla="*/ 282893 h 937391"/>
                  <a:gd name="connsiteX44" fmla="*/ 522660 w 1403080"/>
                  <a:gd name="connsiteY44" fmla="*/ 322706 h 937391"/>
                  <a:gd name="connsiteX45" fmla="*/ 593033 w 1403080"/>
                  <a:gd name="connsiteY45" fmla="*/ 318889 h 937391"/>
                  <a:gd name="connsiteX46" fmla="*/ 643327 w 1403080"/>
                  <a:gd name="connsiteY46" fmla="*/ 273258 h 937391"/>
                  <a:gd name="connsiteX47" fmla="*/ 696247 w 1403080"/>
                  <a:gd name="connsiteY47" fmla="*/ 271258 h 937391"/>
                  <a:gd name="connsiteX48" fmla="*/ 694934 w 1403080"/>
                  <a:gd name="connsiteY48" fmla="*/ 237627 h 937391"/>
                  <a:gd name="connsiteX49" fmla="*/ 746728 w 1403080"/>
                  <a:gd name="connsiteY49" fmla="*/ 216902 h 937391"/>
                  <a:gd name="connsiteX50" fmla="*/ 857449 w 1403080"/>
                  <a:gd name="connsiteY50" fmla="*/ 289620 h 937391"/>
                  <a:gd name="connsiteX51" fmla="*/ 979617 w 1403080"/>
                  <a:gd name="connsiteY51" fmla="*/ 148002 h 937391"/>
                  <a:gd name="connsiteX52" fmla="*/ 985434 w 1403080"/>
                  <a:gd name="connsiteY52" fmla="*/ 53469 h 937391"/>
                  <a:gd name="connsiteX53" fmla="*/ 1024468 w 1403080"/>
                  <a:gd name="connsiteY53" fmla="*/ 44743 h 937391"/>
                  <a:gd name="connsiteX54" fmla="*/ 1032725 w 1403080"/>
                  <a:gd name="connsiteY54" fmla="*/ 6384 h 937391"/>
                  <a:gd name="connsiteX55" fmla="*/ 1036256 w 1403080"/>
                  <a:gd name="connsiteY55" fmla="*/ 2 h 937391"/>
                  <a:gd name="connsiteX0" fmla="*/ 70133 w 1403059"/>
                  <a:gd name="connsiteY0" fmla="*/ 370495 h 937391"/>
                  <a:gd name="connsiteX1" fmla="*/ 0 w 1403059"/>
                  <a:gd name="connsiteY1" fmla="*/ 341249 h 937391"/>
                  <a:gd name="connsiteX2" fmla="*/ 70186 w 1403059"/>
                  <a:gd name="connsiteY2" fmla="*/ 370336 h 937391"/>
                  <a:gd name="connsiteX3" fmla="*/ 79271 w 1403059"/>
                  <a:gd name="connsiteY3" fmla="*/ 393334 h 937391"/>
                  <a:gd name="connsiteX4" fmla="*/ 70133 w 1403059"/>
                  <a:gd name="connsiteY4" fmla="*/ 370495 h 937391"/>
                  <a:gd name="connsiteX5" fmla="*/ 1036235 w 1403059"/>
                  <a:gd name="connsiteY5" fmla="*/ 2 h 937391"/>
                  <a:gd name="connsiteX6" fmla="*/ 1076242 w 1403059"/>
                  <a:gd name="connsiteY6" fmla="*/ 385 h 937391"/>
                  <a:gd name="connsiteX7" fmla="*/ 1071926 w 1403059"/>
                  <a:gd name="connsiteY7" fmla="*/ 201086 h 937391"/>
                  <a:gd name="connsiteX8" fmla="*/ 1134792 w 1403059"/>
                  <a:gd name="connsiteY8" fmla="*/ 206903 h 937391"/>
                  <a:gd name="connsiteX9" fmla="*/ 1149055 w 1403059"/>
                  <a:gd name="connsiteY9" fmla="*/ 302163 h 937391"/>
                  <a:gd name="connsiteX10" fmla="*/ 1203101 w 1403059"/>
                  <a:gd name="connsiteY10" fmla="*/ 294346 h 937391"/>
                  <a:gd name="connsiteX11" fmla="*/ 1215073 w 1403059"/>
                  <a:gd name="connsiteY11" fmla="*/ 170997 h 937391"/>
                  <a:gd name="connsiteX12" fmla="*/ 1198443 w 1403059"/>
                  <a:gd name="connsiteY12" fmla="*/ 370495 h 937391"/>
                  <a:gd name="connsiteX13" fmla="*/ 1163366 w 1403059"/>
                  <a:gd name="connsiteY13" fmla="*/ 399717 h 937391"/>
                  <a:gd name="connsiteX14" fmla="*/ 1099058 w 1403059"/>
                  <a:gd name="connsiteY14" fmla="*/ 399717 h 937391"/>
                  <a:gd name="connsiteX15" fmla="*/ 1081520 w 1403059"/>
                  <a:gd name="connsiteY15" fmla="*/ 458160 h 937391"/>
                  <a:gd name="connsiteX16" fmla="*/ 1169212 w 1403059"/>
                  <a:gd name="connsiteY16" fmla="*/ 493225 h 937391"/>
                  <a:gd name="connsiteX17" fmla="*/ 1204289 w 1403059"/>
                  <a:gd name="connsiteY17" fmla="*/ 551668 h 937391"/>
                  <a:gd name="connsiteX18" fmla="*/ 1274443 w 1403059"/>
                  <a:gd name="connsiteY18" fmla="*/ 592578 h 937391"/>
                  <a:gd name="connsiteX19" fmla="*/ 1321213 w 1403059"/>
                  <a:gd name="connsiteY19" fmla="*/ 715308 h 937391"/>
                  <a:gd name="connsiteX20" fmla="*/ 1403059 w 1403059"/>
                  <a:gd name="connsiteY20" fmla="*/ 744530 h 937391"/>
                  <a:gd name="connsiteX21" fmla="*/ 1403059 w 1403059"/>
                  <a:gd name="connsiteY21" fmla="*/ 832194 h 937391"/>
                  <a:gd name="connsiteX22" fmla="*/ 1239366 w 1403059"/>
                  <a:gd name="connsiteY22" fmla="*/ 832194 h 937391"/>
                  <a:gd name="connsiteX23" fmla="*/ 1180905 w 1403059"/>
                  <a:gd name="connsiteY23" fmla="*/ 890637 h 937391"/>
                  <a:gd name="connsiteX24" fmla="*/ 1122443 w 1403059"/>
                  <a:gd name="connsiteY24" fmla="*/ 919858 h 937391"/>
                  <a:gd name="connsiteX25" fmla="*/ 835981 w 1403059"/>
                  <a:gd name="connsiteY25" fmla="*/ 937391 h 937391"/>
                  <a:gd name="connsiteX26" fmla="*/ 701519 w 1403059"/>
                  <a:gd name="connsiteY26" fmla="*/ 826350 h 937391"/>
                  <a:gd name="connsiteX27" fmla="*/ 666442 w 1403059"/>
                  <a:gd name="connsiteY27" fmla="*/ 849727 h 937391"/>
                  <a:gd name="connsiteX28" fmla="*/ 596288 w 1403059"/>
                  <a:gd name="connsiteY28" fmla="*/ 838038 h 937391"/>
                  <a:gd name="connsiteX29" fmla="*/ 567057 w 1403059"/>
                  <a:gd name="connsiteY29" fmla="*/ 861415 h 937391"/>
                  <a:gd name="connsiteX30" fmla="*/ 514441 w 1403059"/>
                  <a:gd name="connsiteY30" fmla="*/ 838038 h 937391"/>
                  <a:gd name="connsiteX31" fmla="*/ 455980 w 1403059"/>
                  <a:gd name="connsiteY31" fmla="*/ 767907 h 937391"/>
                  <a:gd name="connsiteX32" fmla="*/ 432595 w 1403059"/>
                  <a:gd name="connsiteY32" fmla="*/ 709464 h 937391"/>
                  <a:gd name="connsiteX33" fmla="*/ 356595 w 1403059"/>
                  <a:gd name="connsiteY33" fmla="*/ 656865 h 937391"/>
                  <a:gd name="connsiteX34" fmla="*/ 315672 w 1403059"/>
                  <a:gd name="connsiteY34" fmla="*/ 569201 h 937391"/>
                  <a:gd name="connsiteX35" fmla="*/ 198748 w 1403059"/>
                  <a:gd name="connsiteY35" fmla="*/ 493225 h 937391"/>
                  <a:gd name="connsiteX36" fmla="*/ 187056 w 1403059"/>
                  <a:gd name="connsiteY36" fmla="*/ 434782 h 937391"/>
                  <a:gd name="connsiteX37" fmla="*/ 119954 w 1403059"/>
                  <a:gd name="connsiteY37" fmla="*/ 412422 h 937391"/>
                  <a:gd name="connsiteX38" fmla="*/ 141497 w 1403059"/>
                  <a:gd name="connsiteY38" fmla="*/ 347976 h 937391"/>
                  <a:gd name="connsiteX39" fmla="*/ 206053 w 1403059"/>
                  <a:gd name="connsiteY39" fmla="*/ 233263 h 937391"/>
                  <a:gd name="connsiteX40" fmla="*/ 303262 w 1403059"/>
                  <a:gd name="connsiteY40" fmla="*/ 247443 h 937391"/>
                  <a:gd name="connsiteX41" fmla="*/ 339856 w 1403059"/>
                  <a:gd name="connsiteY41" fmla="*/ 304890 h 937391"/>
                  <a:gd name="connsiteX42" fmla="*/ 508752 w 1403059"/>
                  <a:gd name="connsiteY42" fmla="*/ 282893 h 937391"/>
                  <a:gd name="connsiteX43" fmla="*/ 522639 w 1403059"/>
                  <a:gd name="connsiteY43" fmla="*/ 322706 h 937391"/>
                  <a:gd name="connsiteX44" fmla="*/ 593012 w 1403059"/>
                  <a:gd name="connsiteY44" fmla="*/ 318889 h 937391"/>
                  <a:gd name="connsiteX45" fmla="*/ 643306 w 1403059"/>
                  <a:gd name="connsiteY45" fmla="*/ 273258 h 937391"/>
                  <a:gd name="connsiteX46" fmla="*/ 696226 w 1403059"/>
                  <a:gd name="connsiteY46" fmla="*/ 271258 h 937391"/>
                  <a:gd name="connsiteX47" fmla="*/ 694913 w 1403059"/>
                  <a:gd name="connsiteY47" fmla="*/ 237627 h 937391"/>
                  <a:gd name="connsiteX48" fmla="*/ 746707 w 1403059"/>
                  <a:gd name="connsiteY48" fmla="*/ 216902 h 937391"/>
                  <a:gd name="connsiteX49" fmla="*/ 857428 w 1403059"/>
                  <a:gd name="connsiteY49" fmla="*/ 289620 h 937391"/>
                  <a:gd name="connsiteX50" fmla="*/ 979596 w 1403059"/>
                  <a:gd name="connsiteY50" fmla="*/ 148002 h 937391"/>
                  <a:gd name="connsiteX51" fmla="*/ 985413 w 1403059"/>
                  <a:gd name="connsiteY51" fmla="*/ 53469 h 937391"/>
                  <a:gd name="connsiteX52" fmla="*/ 1024447 w 1403059"/>
                  <a:gd name="connsiteY52" fmla="*/ 44743 h 937391"/>
                  <a:gd name="connsiteX53" fmla="*/ 1032704 w 1403059"/>
                  <a:gd name="connsiteY53" fmla="*/ 6384 h 937391"/>
                  <a:gd name="connsiteX54" fmla="*/ 1036235 w 1403059"/>
                  <a:gd name="connsiteY54" fmla="*/ 2 h 937391"/>
                  <a:gd name="connsiteX0" fmla="*/ 79271 w 1403059"/>
                  <a:gd name="connsiteY0" fmla="*/ 393334 h 937391"/>
                  <a:gd name="connsiteX1" fmla="*/ 0 w 1403059"/>
                  <a:gd name="connsiteY1" fmla="*/ 341249 h 937391"/>
                  <a:gd name="connsiteX2" fmla="*/ 70186 w 1403059"/>
                  <a:gd name="connsiteY2" fmla="*/ 370336 h 937391"/>
                  <a:gd name="connsiteX3" fmla="*/ 79271 w 1403059"/>
                  <a:gd name="connsiteY3" fmla="*/ 393334 h 937391"/>
                  <a:gd name="connsiteX4" fmla="*/ 1036235 w 1403059"/>
                  <a:gd name="connsiteY4" fmla="*/ 2 h 937391"/>
                  <a:gd name="connsiteX5" fmla="*/ 1076242 w 1403059"/>
                  <a:gd name="connsiteY5" fmla="*/ 385 h 937391"/>
                  <a:gd name="connsiteX6" fmla="*/ 1071926 w 1403059"/>
                  <a:gd name="connsiteY6" fmla="*/ 201086 h 937391"/>
                  <a:gd name="connsiteX7" fmla="*/ 1134792 w 1403059"/>
                  <a:gd name="connsiteY7" fmla="*/ 206903 h 937391"/>
                  <a:gd name="connsiteX8" fmla="*/ 1149055 w 1403059"/>
                  <a:gd name="connsiteY8" fmla="*/ 302163 h 937391"/>
                  <a:gd name="connsiteX9" fmla="*/ 1203101 w 1403059"/>
                  <a:gd name="connsiteY9" fmla="*/ 294346 h 937391"/>
                  <a:gd name="connsiteX10" fmla="*/ 1215073 w 1403059"/>
                  <a:gd name="connsiteY10" fmla="*/ 170997 h 937391"/>
                  <a:gd name="connsiteX11" fmla="*/ 1198443 w 1403059"/>
                  <a:gd name="connsiteY11" fmla="*/ 370495 h 937391"/>
                  <a:gd name="connsiteX12" fmla="*/ 1163366 w 1403059"/>
                  <a:gd name="connsiteY12" fmla="*/ 399717 h 937391"/>
                  <a:gd name="connsiteX13" fmla="*/ 1099058 w 1403059"/>
                  <a:gd name="connsiteY13" fmla="*/ 399717 h 937391"/>
                  <a:gd name="connsiteX14" fmla="*/ 1081520 w 1403059"/>
                  <a:gd name="connsiteY14" fmla="*/ 458160 h 937391"/>
                  <a:gd name="connsiteX15" fmla="*/ 1169212 w 1403059"/>
                  <a:gd name="connsiteY15" fmla="*/ 493225 h 937391"/>
                  <a:gd name="connsiteX16" fmla="*/ 1204289 w 1403059"/>
                  <a:gd name="connsiteY16" fmla="*/ 551668 h 937391"/>
                  <a:gd name="connsiteX17" fmla="*/ 1274443 w 1403059"/>
                  <a:gd name="connsiteY17" fmla="*/ 592578 h 937391"/>
                  <a:gd name="connsiteX18" fmla="*/ 1321213 w 1403059"/>
                  <a:gd name="connsiteY18" fmla="*/ 715308 h 937391"/>
                  <a:gd name="connsiteX19" fmla="*/ 1403059 w 1403059"/>
                  <a:gd name="connsiteY19" fmla="*/ 744530 h 937391"/>
                  <a:gd name="connsiteX20" fmla="*/ 1403059 w 1403059"/>
                  <a:gd name="connsiteY20" fmla="*/ 832194 h 937391"/>
                  <a:gd name="connsiteX21" fmla="*/ 1239366 w 1403059"/>
                  <a:gd name="connsiteY21" fmla="*/ 832194 h 937391"/>
                  <a:gd name="connsiteX22" fmla="*/ 1180905 w 1403059"/>
                  <a:gd name="connsiteY22" fmla="*/ 890637 h 937391"/>
                  <a:gd name="connsiteX23" fmla="*/ 1122443 w 1403059"/>
                  <a:gd name="connsiteY23" fmla="*/ 919858 h 937391"/>
                  <a:gd name="connsiteX24" fmla="*/ 835981 w 1403059"/>
                  <a:gd name="connsiteY24" fmla="*/ 937391 h 937391"/>
                  <a:gd name="connsiteX25" fmla="*/ 701519 w 1403059"/>
                  <a:gd name="connsiteY25" fmla="*/ 826350 h 937391"/>
                  <a:gd name="connsiteX26" fmla="*/ 666442 w 1403059"/>
                  <a:gd name="connsiteY26" fmla="*/ 849727 h 937391"/>
                  <a:gd name="connsiteX27" fmla="*/ 596288 w 1403059"/>
                  <a:gd name="connsiteY27" fmla="*/ 838038 h 937391"/>
                  <a:gd name="connsiteX28" fmla="*/ 567057 w 1403059"/>
                  <a:gd name="connsiteY28" fmla="*/ 861415 h 937391"/>
                  <a:gd name="connsiteX29" fmla="*/ 514441 w 1403059"/>
                  <a:gd name="connsiteY29" fmla="*/ 838038 h 937391"/>
                  <a:gd name="connsiteX30" fmla="*/ 455980 w 1403059"/>
                  <a:gd name="connsiteY30" fmla="*/ 767907 h 937391"/>
                  <a:gd name="connsiteX31" fmla="*/ 432595 w 1403059"/>
                  <a:gd name="connsiteY31" fmla="*/ 709464 h 937391"/>
                  <a:gd name="connsiteX32" fmla="*/ 356595 w 1403059"/>
                  <a:gd name="connsiteY32" fmla="*/ 656865 h 937391"/>
                  <a:gd name="connsiteX33" fmla="*/ 315672 w 1403059"/>
                  <a:gd name="connsiteY33" fmla="*/ 569201 h 937391"/>
                  <a:gd name="connsiteX34" fmla="*/ 198748 w 1403059"/>
                  <a:gd name="connsiteY34" fmla="*/ 493225 h 937391"/>
                  <a:gd name="connsiteX35" fmla="*/ 187056 w 1403059"/>
                  <a:gd name="connsiteY35" fmla="*/ 434782 h 937391"/>
                  <a:gd name="connsiteX36" fmla="*/ 119954 w 1403059"/>
                  <a:gd name="connsiteY36" fmla="*/ 412422 h 937391"/>
                  <a:gd name="connsiteX37" fmla="*/ 141497 w 1403059"/>
                  <a:gd name="connsiteY37" fmla="*/ 347976 h 937391"/>
                  <a:gd name="connsiteX38" fmla="*/ 206053 w 1403059"/>
                  <a:gd name="connsiteY38" fmla="*/ 233263 h 937391"/>
                  <a:gd name="connsiteX39" fmla="*/ 303262 w 1403059"/>
                  <a:gd name="connsiteY39" fmla="*/ 247443 h 937391"/>
                  <a:gd name="connsiteX40" fmla="*/ 339856 w 1403059"/>
                  <a:gd name="connsiteY40" fmla="*/ 304890 h 937391"/>
                  <a:gd name="connsiteX41" fmla="*/ 508752 w 1403059"/>
                  <a:gd name="connsiteY41" fmla="*/ 282893 h 937391"/>
                  <a:gd name="connsiteX42" fmla="*/ 522639 w 1403059"/>
                  <a:gd name="connsiteY42" fmla="*/ 322706 h 937391"/>
                  <a:gd name="connsiteX43" fmla="*/ 593012 w 1403059"/>
                  <a:gd name="connsiteY43" fmla="*/ 318889 h 937391"/>
                  <a:gd name="connsiteX44" fmla="*/ 643306 w 1403059"/>
                  <a:gd name="connsiteY44" fmla="*/ 273258 h 937391"/>
                  <a:gd name="connsiteX45" fmla="*/ 696226 w 1403059"/>
                  <a:gd name="connsiteY45" fmla="*/ 271258 h 937391"/>
                  <a:gd name="connsiteX46" fmla="*/ 694913 w 1403059"/>
                  <a:gd name="connsiteY46" fmla="*/ 237627 h 937391"/>
                  <a:gd name="connsiteX47" fmla="*/ 746707 w 1403059"/>
                  <a:gd name="connsiteY47" fmla="*/ 216902 h 937391"/>
                  <a:gd name="connsiteX48" fmla="*/ 857428 w 1403059"/>
                  <a:gd name="connsiteY48" fmla="*/ 289620 h 937391"/>
                  <a:gd name="connsiteX49" fmla="*/ 979596 w 1403059"/>
                  <a:gd name="connsiteY49" fmla="*/ 148002 h 937391"/>
                  <a:gd name="connsiteX50" fmla="*/ 985413 w 1403059"/>
                  <a:gd name="connsiteY50" fmla="*/ 53469 h 937391"/>
                  <a:gd name="connsiteX51" fmla="*/ 1024447 w 1403059"/>
                  <a:gd name="connsiteY51" fmla="*/ 44743 h 937391"/>
                  <a:gd name="connsiteX52" fmla="*/ 1032704 w 1403059"/>
                  <a:gd name="connsiteY52" fmla="*/ 6384 h 937391"/>
                  <a:gd name="connsiteX53" fmla="*/ 1036235 w 1403059"/>
                  <a:gd name="connsiteY53" fmla="*/ 2 h 937391"/>
                  <a:gd name="connsiteX0" fmla="*/ 70186 w 1403059"/>
                  <a:gd name="connsiteY0" fmla="*/ 370336 h 937391"/>
                  <a:gd name="connsiteX1" fmla="*/ 0 w 1403059"/>
                  <a:gd name="connsiteY1" fmla="*/ 341249 h 937391"/>
                  <a:gd name="connsiteX2" fmla="*/ 70186 w 1403059"/>
                  <a:gd name="connsiteY2" fmla="*/ 370336 h 937391"/>
                  <a:gd name="connsiteX3" fmla="*/ 1036235 w 1403059"/>
                  <a:gd name="connsiteY3" fmla="*/ 2 h 937391"/>
                  <a:gd name="connsiteX4" fmla="*/ 1076242 w 1403059"/>
                  <a:gd name="connsiteY4" fmla="*/ 385 h 937391"/>
                  <a:gd name="connsiteX5" fmla="*/ 1071926 w 1403059"/>
                  <a:gd name="connsiteY5" fmla="*/ 201086 h 937391"/>
                  <a:gd name="connsiteX6" fmla="*/ 1134792 w 1403059"/>
                  <a:gd name="connsiteY6" fmla="*/ 206903 h 937391"/>
                  <a:gd name="connsiteX7" fmla="*/ 1149055 w 1403059"/>
                  <a:gd name="connsiteY7" fmla="*/ 302163 h 937391"/>
                  <a:gd name="connsiteX8" fmla="*/ 1203101 w 1403059"/>
                  <a:gd name="connsiteY8" fmla="*/ 294346 h 937391"/>
                  <a:gd name="connsiteX9" fmla="*/ 1215073 w 1403059"/>
                  <a:gd name="connsiteY9" fmla="*/ 170997 h 937391"/>
                  <a:gd name="connsiteX10" fmla="*/ 1198443 w 1403059"/>
                  <a:gd name="connsiteY10" fmla="*/ 370495 h 937391"/>
                  <a:gd name="connsiteX11" fmla="*/ 1163366 w 1403059"/>
                  <a:gd name="connsiteY11" fmla="*/ 399717 h 937391"/>
                  <a:gd name="connsiteX12" fmla="*/ 1099058 w 1403059"/>
                  <a:gd name="connsiteY12" fmla="*/ 399717 h 937391"/>
                  <a:gd name="connsiteX13" fmla="*/ 1081520 w 1403059"/>
                  <a:gd name="connsiteY13" fmla="*/ 458160 h 937391"/>
                  <a:gd name="connsiteX14" fmla="*/ 1169212 w 1403059"/>
                  <a:gd name="connsiteY14" fmla="*/ 493225 h 937391"/>
                  <a:gd name="connsiteX15" fmla="*/ 1204289 w 1403059"/>
                  <a:gd name="connsiteY15" fmla="*/ 551668 h 937391"/>
                  <a:gd name="connsiteX16" fmla="*/ 1274443 w 1403059"/>
                  <a:gd name="connsiteY16" fmla="*/ 592578 h 937391"/>
                  <a:gd name="connsiteX17" fmla="*/ 1321213 w 1403059"/>
                  <a:gd name="connsiteY17" fmla="*/ 715308 h 937391"/>
                  <a:gd name="connsiteX18" fmla="*/ 1403059 w 1403059"/>
                  <a:gd name="connsiteY18" fmla="*/ 744530 h 937391"/>
                  <a:gd name="connsiteX19" fmla="*/ 1403059 w 1403059"/>
                  <a:gd name="connsiteY19" fmla="*/ 832194 h 937391"/>
                  <a:gd name="connsiteX20" fmla="*/ 1239366 w 1403059"/>
                  <a:gd name="connsiteY20" fmla="*/ 832194 h 937391"/>
                  <a:gd name="connsiteX21" fmla="*/ 1180905 w 1403059"/>
                  <a:gd name="connsiteY21" fmla="*/ 890637 h 937391"/>
                  <a:gd name="connsiteX22" fmla="*/ 1122443 w 1403059"/>
                  <a:gd name="connsiteY22" fmla="*/ 919858 h 937391"/>
                  <a:gd name="connsiteX23" fmla="*/ 835981 w 1403059"/>
                  <a:gd name="connsiteY23" fmla="*/ 937391 h 937391"/>
                  <a:gd name="connsiteX24" fmla="*/ 701519 w 1403059"/>
                  <a:gd name="connsiteY24" fmla="*/ 826350 h 937391"/>
                  <a:gd name="connsiteX25" fmla="*/ 666442 w 1403059"/>
                  <a:gd name="connsiteY25" fmla="*/ 849727 h 937391"/>
                  <a:gd name="connsiteX26" fmla="*/ 596288 w 1403059"/>
                  <a:gd name="connsiteY26" fmla="*/ 838038 h 937391"/>
                  <a:gd name="connsiteX27" fmla="*/ 567057 w 1403059"/>
                  <a:gd name="connsiteY27" fmla="*/ 861415 h 937391"/>
                  <a:gd name="connsiteX28" fmla="*/ 514441 w 1403059"/>
                  <a:gd name="connsiteY28" fmla="*/ 838038 h 937391"/>
                  <a:gd name="connsiteX29" fmla="*/ 455980 w 1403059"/>
                  <a:gd name="connsiteY29" fmla="*/ 767907 h 937391"/>
                  <a:gd name="connsiteX30" fmla="*/ 432595 w 1403059"/>
                  <a:gd name="connsiteY30" fmla="*/ 709464 h 937391"/>
                  <a:gd name="connsiteX31" fmla="*/ 356595 w 1403059"/>
                  <a:gd name="connsiteY31" fmla="*/ 656865 h 937391"/>
                  <a:gd name="connsiteX32" fmla="*/ 315672 w 1403059"/>
                  <a:gd name="connsiteY32" fmla="*/ 569201 h 937391"/>
                  <a:gd name="connsiteX33" fmla="*/ 198748 w 1403059"/>
                  <a:gd name="connsiteY33" fmla="*/ 493225 h 937391"/>
                  <a:gd name="connsiteX34" fmla="*/ 187056 w 1403059"/>
                  <a:gd name="connsiteY34" fmla="*/ 434782 h 937391"/>
                  <a:gd name="connsiteX35" fmla="*/ 119954 w 1403059"/>
                  <a:gd name="connsiteY35" fmla="*/ 412422 h 937391"/>
                  <a:gd name="connsiteX36" fmla="*/ 141497 w 1403059"/>
                  <a:gd name="connsiteY36" fmla="*/ 347976 h 937391"/>
                  <a:gd name="connsiteX37" fmla="*/ 206053 w 1403059"/>
                  <a:gd name="connsiteY37" fmla="*/ 233263 h 937391"/>
                  <a:gd name="connsiteX38" fmla="*/ 303262 w 1403059"/>
                  <a:gd name="connsiteY38" fmla="*/ 247443 h 937391"/>
                  <a:gd name="connsiteX39" fmla="*/ 339856 w 1403059"/>
                  <a:gd name="connsiteY39" fmla="*/ 304890 h 937391"/>
                  <a:gd name="connsiteX40" fmla="*/ 508752 w 1403059"/>
                  <a:gd name="connsiteY40" fmla="*/ 282893 h 937391"/>
                  <a:gd name="connsiteX41" fmla="*/ 522639 w 1403059"/>
                  <a:gd name="connsiteY41" fmla="*/ 322706 h 937391"/>
                  <a:gd name="connsiteX42" fmla="*/ 593012 w 1403059"/>
                  <a:gd name="connsiteY42" fmla="*/ 318889 h 937391"/>
                  <a:gd name="connsiteX43" fmla="*/ 643306 w 1403059"/>
                  <a:gd name="connsiteY43" fmla="*/ 273258 h 937391"/>
                  <a:gd name="connsiteX44" fmla="*/ 696226 w 1403059"/>
                  <a:gd name="connsiteY44" fmla="*/ 271258 h 937391"/>
                  <a:gd name="connsiteX45" fmla="*/ 694913 w 1403059"/>
                  <a:gd name="connsiteY45" fmla="*/ 237627 h 937391"/>
                  <a:gd name="connsiteX46" fmla="*/ 746707 w 1403059"/>
                  <a:gd name="connsiteY46" fmla="*/ 216902 h 937391"/>
                  <a:gd name="connsiteX47" fmla="*/ 857428 w 1403059"/>
                  <a:gd name="connsiteY47" fmla="*/ 289620 h 937391"/>
                  <a:gd name="connsiteX48" fmla="*/ 979596 w 1403059"/>
                  <a:gd name="connsiteY48" fmla="*/ 148002 h 937391"/>
                  <a:gd name="connsiteX49" fmla="*/ 985413 w 1403059"/>
                  <a:gd name="connsiteY49" fmla="*/ 53469 h 937391"/>
                  <a:gd name="connsiteX50" fmla="*/ 1024447 w 1403059"/>
                  <a:gd name="connsiteY50" fmla="*/ 44743 h 937391"/>
                  <a:gd name="connsiteX51" fmla="*/ 1032704 w 1403059"/>
                  <a:gd name="connsiteY51" fmla="*/ 6384 h 937391"/>
                  <a:gd name="connsiteX52" fmla="*/ 1036235 w 1403059"/>
                  <a:gd name="connsiteY52" fmla="*/ 2 h 937391"/>
                  <a:gd name="connsiteX0" fmla="*/ 916281 w 1283105"/>
                  <a:gd name="connsiteY0" fmla="*/ 2 h 937391"/>
                  <a:gd name="connsiteX1" fmla="*/ 956288 w 1283105"/>
                  <a:gd name="connsiteY1" fmla="*/ 385 h 937391"/>
                  <a:gd name="connsiteX2" fmla="*/ 951972 w 1283105"/>
                  <a:gd name="connsiteY2" fmla="*/ 201086 h 937391"/>
                  <a:gd name="connsiteX3" fmla="*/ 1014838 w 1283105"/>
                  <a:gd name="connsiteY3" fmla="*/ 206903 h 937391"/>
                  <a:gd name="connsiteX4" fmla="*/ 1029101 w 1283105"/>
                  <a:gd name="connsiteY4" fmla="*/ 302163 h 937391"/>
                  <a:gd name="connsiteX5" fmla="*/ 1083147 w 1283105"/>
                  <a:gd name="connsiteY5" fmla="*/ 294346 h 937391"/>
                  <a:gd name="connsiteX6" fmla="*/ 1095119 w 1283105"/>
                  <a:gd name="connsiteY6" fmla="*/ 170997 h 937391"/>
                  <a:gd name="connsiteX7" fmla="*/ 1078489 w 1283105"/>
                  <a:gd name="connsiteY7" fmla="*/ 370495 h 937391"/>
                  <a:gd name="connsiteX8" fmla="*/ 1043412 w 1283105"/>
                  <a:gd name="connsiteY8" fmla="*/ 399717 h 937391"/>
                  <a:gd name="connsiteX9" fmla="*/ 979104 w 1283105"/>
                  <a:gd name="connsiteY9" fmla="*/ 399717 h 937391"/>
                  <a:gd name="connsiteX10" fmla="*/ 961566 w 1283105"/>
                  <a:gd name="connsiteY10" fmla="*/ 458160 h 937391"/>
                  <a:gd name="connsiteX11" fmla="*/ 1049258 w 1283105"/>
                  <a:gd name="connsiteY11" fmla="*/ 493225 h 937391"/>
                  <a:gd name="connsiteX12" fmla="*/ 1084335 w 1283105"/>
                  <a:gd name="connsiteY12" fmla="*/ 551668 h 937391"/>
                  <a:gd name="connsiteX13" fmla="*/ 1154489 w 1283105"/>
                  <a:gd name="connsiteY13" fmla="*/ 592578 h 937391"/>
                  <a:gd name="connsiteX14" fmla="*/ 1201259 w 1283105"/>
                  <a:gd name="connsiteY14" fmla="*/ 715308 h 937391"/>
                  <a:gd name="connsiteX15" fmla="*/ 1283105 w 1283105"/>
                  <a:gd name="connsiteY15" fmla="*/ 744530 h 937391"/>
                  <a:gd name="connsiteX16" fmla="*/ 1283105 w 1283105"/>
                  <a:gd name="connsiteY16" fmla="*/ 832194 h 937391"/>
                  <a:gd name="connsiteX17" fmla="*/ 1119412 w 1283105"/>
                  <a:gd name="connsiteY17" fmla="*/ 832194 h 937391"/>
                  <a:gd name="connsiteX18" fmla="*/ 1060951 w 1283105"/>
                  <a:gd name="connsiteY18" fmla="*/ 890637 h 937391"/>
                  <a:gd name="connsiteX19" fmla="*/ 1002489 w 1283105"/>
                  <a:gd name="connsiteY19" fmla="*/ 919858 h 937391"/>
                  <a:gd name="connsiteX20" fmla="*/ 716027 w 1283105"/>
                  <a:gd name="connsiteY20" fmla="*/ 937391 h 937391"/>
                  <a:gd name="connsiteX21" fmla="*/ 581565 w 1283105"/>
                  <a:gd name="connsiteY21" fmla="*/ 826350 h 937391"/>
                  <a:gd name="connsiteX22" fmla="*/ 546488 w 1283105"/>
                  <a:gd name="connsiteY22" fmla="*/ 849727 h 937391"/>
                  <a:gd name="connsiteX23" fmla="*/ 476334 w 1283105"/>
                  <a:gd name="connsiteY23" fmla="*/ 838038 h 937391"/>
                  <a:gd name="connsiteX24" fmla="*/ 447103 w 1283105"/>
                  <a:gd name="connsiteY24" fmla="*/ 861415 h 937391"/>
                  <a:gd name="connsiteX25" fmla="*/ 394487 w 1283105"/>
                  <a:gd name="connsiteY25" fmla="*/ 838038 h 937391"/>
                  <a:gd name="connsiteX26" fmla="*/ 336026 w 1283105"/>
                  <a:gd name="connsiteY26" fmla="*/ 767907 h 937391"/>
                  <a:gd name="connsiteX27" fmla="*/ 312641 w 1283105"/>
                  <a:gd name="connsiteY27" fmla="*/ 709464 h 937391"/>
                  <a:gd name="connsiteX28" fmla="*/ 236641 w 1283105"/>
                  <a:gd name="connsiteY28" fmla="*/ 656865 h 937391"/>
                  <a:gd name="connsiteX29" fmla="*/ 195718 w 1283105"/>
                  <a:gd name="connsiteY29" fmla="*/ 569201 h 937391"/>
                  <a:gd name="connsiteX30" fmla="*/ 78794 w 1283105"/>
                  <a:gd name="connsiteY30" fmla="*/ 493225 h 937391"/>
                  <a:gd name="connsiteX31" fmla="*/ 67102 w 1283105"/>
                  <a:gd name="connsiteY31" fmla="*/ 434782 h 937391"/>
                  <a:gd name="connsiteX32" fmla="*/ 0 w 1283105"/>
                  <a:gd name="connsiteY32" fmla="*/ 412422 h 937391"/>
                  <a:gd name="connsiteX33" fmla="*/ 21543 w 1283105"/>
                  <a:gd name="connsiteY33" fmla="*/ 347976 h 937391"/>
                  <a:gd name="connsiteX34" fmla="*/ 86099 w 1283105"/>
                  <a:gd name="connsiteY34" fmla="*/ 233263 h 937391"/>
                  <a:gd name="connsiteX35" fmla="*/ 183308 w 1283105"/>
                  <a:gd name="connsiteY35" fmla="*/ 247443 h 937391"/>
                  <a:gd name="connsiteX36" fmla="*/ 219902 w 1283105"/>
                  <a:gd name="connsiteY36" fmla="*/ 304890 h 937391"/>
                  <a:gd name="connsiteX37" fmla="*/ 388798 w 1283105"/>
                  <a:gd name="connsiteY37" fmla="*/ 282893 h 937391"/>
                  <a:gd name="connsiteX38" fmla="*/ 402685 w 1283105"/>
                  <a:gd name="connsiteY38" fmla="*/ 322706 h 937391"/>
                  <a:gd name="connsiteX39" fmla="*/ 473058 w 1283105"/>
                  <a:gd name="connsiteY39" fmla="*/ 318889 h 937391"/>
                  <a:gd name="connsiteX40" fmla="*/ 523352 w 1283105"/>
                  <a:gd name="connsiteY40" fmla="*/ 273258 h 937391"/>
                  <a:gd name="connsiteX41" fmla="*/ 576272 w 1283105"/>
                  <a:gd name="connsiteY41" fmla="*/ 271258 h 937391"/>
                  <a:gd name="connsiteX42" fmla="*/ 574959 w 1283105"/>
                  <a:gd name="connsiteY42" fmla="*/ 237627 h 937391"/>
                  <a:gd name="connsiteX43" fmla="*/ 626753 w 1283105"/>
                  <a:gd name="connsiteY43" fmla="*/ 216902 h 937391"/>
                  <a:gd name="connsiteX44" fmla="*/ 737474 w 1283105"/>
                  <a:gd name="connsiteY44" fmla="*/ 289620 h 937391"/>
                  <a:gd name="connsiteX45" fmla="*/ 859642 w 1283105"/>
                  <a:gd name="connsiteY45" fmla="*/ 148002 h 937391"/>
                  <a:gd name="connsiteX46" fmla="*/ 865459 w 1283105"/>
                  <a:gd name="connsiteY46" fmla="*/ 53469 h 937391"/>
                  <a:gd name="connsiteX47" fmla="*/ 904493 w 1283105"/>
                  <a:gd name="connsiteY47" fmla="*/ 44743 h 937391"/>
                  <a:gd name="connsiteX48" fmla="*/ 912750 w 1283105"/>
                  <a:gd name="connsiteY48" fmla="*/ 6384 h 937391"/>
                  <a:gd name="connsiteX49" fmla="*/ 916281 w 1283105"/>
                  <a:gd name="connsiteY49" fmla="*/ 2 h 937391"/>
                  <a:gd name="connsiteX0" fmla="*/ 916281 w 1283105"/>
                  <a:gd name="connsiteY0" fmla="*/ 2 h 937391"/>
                  <a:gd name="connsiteX1" fmla="*/ 956288 w 1283105"/>
                  <a:gd name="connsiteY1" fmla="*/ 385 h 937391"/>
                  <a:gd name="connsiteX2" fmla="*/ 951972 w 1283105"/>
                  <a:gd name="connsiteY2" fmla="*/ 201086 h 937391"/>
                  <a:gd name="connsiteX3" fmla="*/ 1014838 w 1283105"/>
                  <a:gd name="connsiteY3" fmla="*/ 206903 h 937391"/>
                  <a:gd name="connsiteX4" fmla="*/ 1029101 w 1283105"/>
                  <a:gd name="connsiteY4" fmla="*/ 302163 h 937391"/>
                  <a:gd name="connsiteX5" fmla="*/ 1083147 w 1283105"/>
                  <a:gd name="connsiteY5" fmla="*/ 294346 h 937391"/>
                  <a:gd name="connsiteX6" fmla="*/ 1095119 w 1283105"/>
                  <a:gd name="connsiteY6" fmla="*/ 170997 h 937391"/>
                  <a:gd name="connsiteX7" fmla="*/ 1078489 w 1283105"/>
                  <a:gd name="connsiteY7" fmla="*/ 370495 h 937391"/>
                  <a:gd name="connsiteX8" fmla="*/ 1043412 w 1283105"/>
                  <a:gd name="connsiteY8" fmla="*/ 399717 h 937391"/>
                  <a:gd name="connsiteX9" fmla="*/ 979104 w 1283105"/>
                  <a:gd name="connsiteY9" fmla="*/ 399717 h 937391"/>
                  <a:gd name="connsiteX10" fmla="*/ 961566 w 1283105"/>
                  <a:gd name="connsiteY10" fmla="*/ 458160 h 937391"/>
                  <a:gd name="connsiteX11" fmla="*/ 1049258 w 1283105"/>
                  <a:gd name="connsiteY11" fmla="*/ 493225 h 937391"/>
                  <a:gd name="connsiteX12" fmla="*/ 1084335 w 1283105"/>
                  <a:gd name="connsiteY12" fmla="*/ 551668 h 937391"/>
                  <a:gd name="connsiteX13" fmla="*/ 1154489 w 1283105"/>
                  <a:gd name="connsiteY13" fmla="*/ 592578 h 937391"/>
                  <a:gd name="connsiteX14" fmla="*/ 1201259 w 1283105"/>
                  <a:gd name="connsiteY14" fmla="*/ 715308 h 937391"/>
                  <a:gd name="connsiteX15" fmla="*/ 1283105 w 1283105"/>
                  <a:gd name="connsiteY15" fmla="*/ 744530 h 937391"/>
                  <a:gd name="connsiteX16" fmla="*/ 1283105 w 1283105"/>
                  <a:gd name="connsiteY16" fmla="*/ 832194 h 937391"/>
                  <a:gd name="connsiteX17" fmla="*/ 1119412 w 1283105"/>
                  <a:gd name="connsiteY17" fmla="*/ 832194 h 937391"/>
                  <a:gd name="connsiteX18" fmla="*/ 1060951 w 1283105"/>
                  <a:gd name="connsiteY18" fmla="*/ 890637 h 937391"/>
                  <a:gd name="connsiteX19" fmla="*/ 1002489 w 1283105"/>
                  <a:gd name="connsiteY19" fmla="*/ 919858 h 937391"/>
                  <a:gd name="connsiteX20" fmla="*/ 716027 w 1283105"/>
                  <a:gd name="connsiteY20" fmla="*/ 937391 h 937391"/>
                  <a:gd name="connsiteX21" fmla="*/ 581565 w 1283105"/>
                  <a:gd name="connsiteY21" fmla="*/ 826350 h 937391"/>
                  <a:gd name="connsiteX22" fmla="*/ 546488 w 1283105"/>
                  <a:gd name="connsiteY22" fmla="*/ 849727 h 937391"/>
                  <a:gd name="connsiteX23" fmla="*/ 476334 w 1283105"/>
                  <a:gd name="connsiteY23" fmla="*/ 838038 h 937391"/>
                  <a:gd name="connsiteX24" fmla="*/ 447103 w 1283105"/>
                  <a:gd name="connsiteY24" fmla="*/ 861415 h 937391"/>
                  <a:gd name="connsiteX25" fmla="*/ 394487 w 1283105"/>
                  <a:gd name="connsiteY25" fmla="*/ 838038 h 937391"/>
                  <a:gd name="connsiteX26" fmla="*/ 336026 w 1283105"/>
                  <a:gd name="connsiteY26" fmla="*/ 767907 h 937391"/>
                  <a:gd name="connsiteX27" fmla="*/ 312641 w 1283105"/>
                  <a:gd name="connsiteY27" fmla="*/ 709464 h 937391"/>
                  <a:gd name="connsiteX28" fmla="*/ 236641 w 1283105"/>
                  <a:gd name="connsiteY28" fmla="*/ 656865 h 937391"/>
                  <a:gd name="connsiteX29" fmla="*/ 195718 w 1283105"/>
                  <a:gd name="connsiteY29" fmla="*/ 569201 h 937391"/>
                  <a:gd name="connsiteX30" fmla="*/ 78794 w 1283105"/>
                  <a:gd name="connsiteY30" fmla="*/ 493225 h 937391"/>
                  <a:gd name="connsiteX31" fmla="*/ 67102 w 1283105"/>
                  <a:gd name="connsiteY31" fmla="*/ 434782 h 937391"/>
                  <a:gd name="connsiteX32" fmla="*/ 0 w 1283105"/>
                  <a:gd name="connsiteY32" fmla="*/ 412422 h 937391"/>
                  <a:gd name="connsiteX33" fmla="*/ 21543 w 1283105"/>
                  <a:gd name="connsiteY33" fmla="*/ 347976 h 937391"/>
                  <a:gd name="connsiteX34" fmla="*/ 86099 w 1283105"/>
                  <a:gd name="connsiteY34" fmla="*/ 233263 h 937391"/>
                  <a:gd name="connsiteX35" fmla="*/ 183308 w 1283105"/>
                  <a:gd name="connsiteY35" fmla="*/ 247443 h 937391"/>
                  <a:gd name="connsiteX36" fmla="*/ 219902 w 1283105"/>
                  <a:gd name="connsiteY36" fmla="*/ 304890 h 937391"/>
                  <a:gd name="connsiteX37" fmla="*/ 388798 w 1283105"/>
                  <a:gd name="connsiteY37" fmla="*/ 282893 h 937391"/>
                  <a:gd name="connsiteX38" fmla="*/ 402685 w 1283105"/>
                  <a:gd name="connsiteY38" fmla="*/ 322706 h 937391"/>
                  <a:gd name="connsiteX39" fmla="*/ 473058 w 1283105"/>
                  <a:gd name="connsiteY39" fmla="*/ 318889 h 937391"/>
                  <a:gd name="connsiteX40" fmla="*/ 523352 w 1283105"/>
                  <a:gd name="connsiteY40" fmla="*/ 273258 h 937391"/>
                  <a:gd name="connsiteX41" fmla="*/ 576272 w 1283105"/>
                  <a:gd name="connsiteY41" fmla="*/ 271258 h 937391"/>
                  <a:gd name="connsiteX42" fmla="*/ 574959 w 1283105"/>
                  <a:gd name="connsiteY42" fmla="*/ 237627 h 937391"/>
                  <a:gd name="connsiteX43" fmla="*/ 626753 w 1283105"/>
                  <a:gd name="connsiteY43" fmla="*/ 216902 h 937391"/>
                  <a:gd name="connsiteX44" fmla="*/ 737474 w 1283105"/>
                  <a:gd name="connsiteY44" fmla="*/ 289620 h 937391"/>
                  <a:gd name="connsiteX45" fmla="*/ 859642 w 1283105"/>
                  <a:gd name="connsiteY45" fmla="*/ 148002 h 937391"/>
                  <a:gd name="connsiteX46" fmla="*/ 865459 w 1283105"/>
                  <a:gd name="connsiteY46" fmla="*/ 53469 h 937391"/>
                  <a:gd name="connsiteX47" fmla="*/ 904493 w 1283105"/>
                  <a:gd name="connsiteY47" fmla="*/ 44743 h 937391"/>
                  <a:gd name="connsiteX48" fmla="*/ 912750 w 1283105"/>
                  <a:gd name="connsiteY48" fmla="*/ 6384 h 937391"/>
                  <a:gd name="connsiteX49" fmla="*/ 916281 w 1283105"/>
                  <a:gd name="connsiteY49" fmla="*/ 2 h 937391"/>
                  <a:gd name="connsiteX0" fmla="*/ 916281 w 1283105"/>
                  <a:gd name="connsiteY0" fmla="*/ 2 h 937391"/>
                  <a:gd name="connsiteX1" fmla="*/ 956288 w 1283105"/>
                  <a:gd name="connsiteY1" fmla="*/ 385 h 937391"/>
                  <a:gd name="connsiteX2" fmla="*/ 951972 w 1283105"/>
                  <a:gd name="connsiteY2" fmla="*/ 201086 h 937391"/>
                  <a:gd name="connsiteX3" fmla="*/ 1014838 w 1283105"/>
                  <a:gd name="connsiteY3" fmla="*/ 206903 h 937391"/>
                  <a:gd name="connsiteX4" fmla="*/ 1029101 w 1283105"/>
                  <a:gd name="connsiteY4" fmla="*/ 302163 h 937391"/>
                  <a:gd name="connsiteX5" fmla="*/ 1083147 w 1283105"/>
                  <a:gd name="connsiteY5" fmla="*/ 294346 h 937391"/>
                  <a:gd name="connsiteX6" fmla="*/ 1095119 w 1283105"/>
                  <a:gd name="connsiteY6" fmla="*/ 170997 h 937391"/>
                  <a:gd name="connsiteX7" fmla="*/ 1078489 w 1283105"/>
                  <a:gd name="connsiteY7" fmla="*/ 370495 h 937391"/>
                  <a:gd name="connsiteX8" fmla="*/ 1043412 w 1283105"/>
                  <a:gd name="connsiteY8" fmla="*/ 399717 h 937391"/>
                  <a:gd name="connsiteX9" fmla="*/ 979104 w 1283105"/>
                  <a:gd name="connsiteY9" fmla="*/ 399717 h 937391"/>
                  <a:gd name="connsiteX10" fmla="*/ 961566 w 1283105"/>
                  <a:gd name="connsiteY10" fmla="*/ 458160 h 937391"/>
                  <a:gd name="connsiteX11" fmla="*/ 1049258 w 1283105"/>
                  <a:gd name="connsiteY11" fmla="*/ 493225 h 937391"/>
                  <a:gd name="connsiteX12" fmla="*/ 1084335 w 1283105"/>
                  <a:gd name="connsiteY12" fmla="*/ 551668 h 937391"/>
                  <a:gd name="connsiteX13" fmla="*/ 1154489 w 1283105"/>
                  <a:gd name="connsiteY13" fmla="*/ 592578 h 937391"/>
                  <a:gd name="connsiteX14" fmla="*/ 1201259 w 1283105"/>
                  <a:gd name="connsiteY14" fmla="*/ 715308 h 937391"/>
                  <a:gd name="connsiteX15" fmla="*/ 1283105 w 1283105"/>
                  <a:gd name="connsiteY15" fmla="*/ 744530 h 937391"/>
                  <a:gd name="connsiteX16" fmla="*/ 1283105 w 1283105"/>
                  <a:gd name="connsiteY16" fmla="*/ 832194 h 937391"/>
                  <a:gd name="connsiteX17" fmla="*/ 1119412 w 1283105"/>
                  <a:gd name="connsiteY17" fmla="*/ 832194 h 937391"/>
                  <a:gd name="connsiteX18" fmla="*/ 1060951 w 1283105"/>
                  <a:gd name="connsiteY18" fmla="*/ 890637 h 937391"/>
                  <a:gd name="connsiteX19" fmla="*/ 1002489 w 1283105"/>
                  <a:gd name="connsiteY19" fmla="*/ 919858 h 937391"/>
                  <a:gd name="connsiteX20" fmla="*/ 716027 w 1283105"/>
                  <a:gd name="connsiteY20" fmla="*/ 937391 h 937391"/>
                  <a:gd name="connsiteX21" fmla="*/ 581565 w 1283105"/>
                  <a:gd name="connsiteY21" fmla="*/ 826350 h 937391"/>
                  <a:gd name="connsiteX22" fmla="*/ 546488 w 1283105"/>
                  <a:gd name="connsiteY22" fmla="*/ 849727 h 937391"/>
                  <a:gd name="connsiteX23" fmla="*/ 476334 w 1283105"/>
                  <a:gd name="connsiteY23" fmla="*/ 838038 h 937391"/>
                  <a:gd name="connsiteX24" fmla="*/ 447103 w 1283105"/>
                  <a:gd name="connsiteY24" fmla="*/ 861415 h 937391"/>
                  <a:gd name="connsiteX25" fmla="*/ 394487 w 1283105"/>
                  <a:gd name="connsiteY25" fmla="*/ 838038 h 937391"/>
                  <a:gd name="connsiteX26" fmla="*/ 336026 w 1283105"/>
                  <a:gd name="connsiteY26" fmla="*/ 767907 h 937391"/>
                  <a:gd name="connsiteX27" fmla="*/ 312641 w 1283105"/>
                  <a:gd name="connsiteY27" fmla="*/ 709464 h 937391"/>
                  <a:gd name="connsiteX28" fmla="*/ 236641 w 1283105"/>
                  <a:gd name="connsiteY28" fmla="*/ 656865 h 937391"/>
                  <a:gd name="connsiteX29" fmla="*/ 195718 w 1283105"/>
                  <a:gd name="connsiteY29" fmla="*/ 569201 h 937391"/>
                  <a:gd name="connsiteX30" fmla="*/ 78794 w 1283105"/>
                  <a:gd name="connsiteY30" fmla="*/ 493225 h 937391"/>
                  <a:gd name="connsiteX31" fmla="*/ 67102 w 1283105"/>
                  <a:gd name="connsiteY31" fmla="*/ 434782 h 937391"/>
                  <a:gd name="connsiteX32" fmla="*/ 0 w 1283105"/>
                  <a:gd name="connsiteY32" fmla="*/ 412422 h 937391"/>
                  <a:gd name="connsiteX33" fmla="*/ 21543 w 1283105"/>
                  <a:gd name="connsiteY33" fmla="*/ 347976 h 937391"/>
                  <a:gd name="connsiteX34" fmla="*/ 86099 w 1283105"/>
                  <a:gd name="connsiteY34" fmla="*/ 233263 h 937391"/>
                  <a:gd name="connsiteX35" fmla="*/ 183308 w 1283105"/>
                  <a:gd name="connsiteY35" fmla="*/ 247443 h 937391"/>
                  <a:gd name="connsiteX36" fmla="*/ 219902 w 1283105"/>
                  <a:gd name="connsiteY36" fmla="*/ 304890 h 937391"/>
                  <a:gd name="connsiteX37" fmla="*/ 388798 w 1283105"/>
                  <a:gd name="connsiteY37" fmla="*/ 282893 h 937391"/>
                  <a:gd name="connsiteX38" fmla="*/ 402685 w 1283105"/>
                  <a:gd name="connsiteY38" fmla="*/ 322706 h 937391"/>
                  <a:gd name="connsiteX39" fmla="*/ 473058 w 1283105"/>
                  <a:gd name="connsiteY39" fmla="*/ 318889 h 937391"/>
                  <a:gd name="connsiteX40" fmla="*/ 523352 w 1283105"/>
                  <a:gd name="connsiteY40" fmla="*/ 273258 h 937391"/>
                  <a:gd name="connsiteX41" fmla="*/ 576272 w 1283105"/>
                  <a:gd name="connsiteY41" fmla="*/ 271258 h 937391"/>
                  <a:gd name="connsiteX42" fmla="*/ 574959 w 1283105"/>
                  <a:gd name="connsiteY42" fmla="*/ 237627 h 937391"/>
                  <a:gd name="connsiteX43" fmla="*/ 626753 w 1283105"/>
                  <a:gd name="connsiteY43" fmla="*/ 216902 h 937391"/>
                  <a:gd name="connsiteX44" fmla="*/ 737474 w 1283105"/>
                  <a:gd name="connsiteY44" fmla="*/ 289620 h 937391"/>
                  <a:gd name="connsiteX45" fmla="*/ 859642 w 1283105"/>
                  <a:gd name="connsiteY45" fmla="*/ 148002 h 937391"/>
                  <a:gd name="connsiteX46" fmla="*/ 865459 w 1283105"/>
                  <a:gd name="connsiteY46" fmla="*/ 53469 h 937391"/>
                  <a:gd name="connsiteX47" fmla="*/ 904493 w 1283105"/>
                  <a:gd name="connsiteY47" fmla="*/ 44743 h 937391"/>
                  <a:gd name="connsiteX48" fmla="*/ 912750 w 1283105"/>
                  <a:gd name="connsiteY48" fmla="*/ 6384 h 937391"/>
                  <a:gd name="connsiteX49" fmla="*/ 916281 w 1283105"/>
                  <a:gd name="connsiteY49" fmla="*/ 2 h 937391"/>
                  <a:gd name="connsiteX0" fmla="*/ 916281 w 1283105"/>
                  <a:gd name="connsiteY0" fmla="*/ 2 h 937391"/>
                  <a:gd name="connsiteX1" fmla="*/ 956288 w 1283105"/>
                  <a:gd name="connsiteY1" fmla="*/ 385 h 937391"/>
                  <a:gd name="connsiteX2" fmla="*/ 951972 w 1283105"/>
                  <a:gd name="connsiteY2" fmla="*/ 201086 h 937391"/>
                  <a:gd name="connsiteX3" fmla="*/ 1014838 w 1283105"/>
                  <a:gd name="connsiteY3" fmla="*/ 206903 h 937391"/>
                  <a:gd name="connsiteX4" fmla="*/ 1029101 w 1283105"/>
                  <a:gd name="connsiteY4" fmla="*/ 302163 h 937391"/>
                  <a:gd name="connsiteX5" fmla="*/ 1083147 w 1283105"/>
                  <a:gd name="connsiteY5" fmla="*/ 294346 h 937391"/>
                  <a:gd name="connsiteX6" fmla="*/ 1095119 w 1283105"/>
                  <a:gd name="connsiteY6" fmla="*/ 170997 h 937391"/>
                  <a:gd name="connsiteX7" fmla="*/ 1078489 w 1283105"/>
                  <a:gd name="connsiteY7" fmla="*/ 370495 h 937391"/>
                  <a:gd name="connsiteX8" fmla="*/ 1043412 w 1283105"/>
                  <a:gd name="connsiteY8" fmla="*/ 399717 h 937391"/>
                  <a:gd name="connsiteX9" fmla="*/ 979104 w 1283105"/>
                  <a:gd name="connsiteY9" fmla="*/ 399717 h 937391"/>
                  <a:gd name="connsiteX10" fmla="*/ 961566 w 1283105"/>
                  <a:gd name="connsiteY10" fmla="*/ 458160 h 937391"/>
                  <a:gd name="connsiteX11" fmla="*/ 1049258 w 1283105"/>
                  <a:gd name="connsiteY11" fmla="*/ 493225 h 937391"/>
                  <a:gd name="connsiteX12" fmla="*/ 1084335 w 1283105"/>
                  <a:gd name="connsiteY12" fmla="*/ 551668 h 937391"/>
                  <a:gd name="connsiteX13" fmla="*/ 1154489 w 1283105"/>
                  <a:gd name="connsiteY13" fmla="*/ 592578 h 937391"/>
                  <a:gd name="connsiteX14" fmla="*/ 1201259 w 1283105"/>
                  <a:gd name="connsiteY14" fmla="*/ 715308 h 937391"/>
                  <a:gd name="connsiteX15" fmla="*/ 1283105 w 1283105"/>
                  <a:gd name="connsiteY15" fmla="*/ 744530 h 937391"/>
                  <a:gd name="connsiteX16" fmla="*/ 1283105 w 1283105"/>
                  <a:gd name="connsiteY16" fmla="*/ 832194 h 937391"/>
                  <a:gd name="connsiteX17" fmla="*/ 1119412 w 1283105"/>
                  <a:gd name="connsiteY17" fmla="*/ 832194 h 937391"/>
                  <a:gd name="connsiteX18" fmla="*/ 1060951 w 1283105"/>
                  <a:gd name="connsiteY18" fmla="*/ 890637 h 937391"/>
                  <a:gd name="connsiteX19" fmla="*/ 1002489 w 1283105"/>
                  <a:gd name="connsiteY19" fmla="*/ 919858 h 937391"/>
                  <a:gd name="connsiteX20" fmla="*/ 716027 w 1283105"/>
                  <a:gd name="connsiteY20" fmla="*/ 937391 h 937391"/>
                  <a:gd name="connsiteX21" fmla="*/ 581565 w 1283105"/>
                  <a:gd name="connsiteY21" fmla="*/ 826350 h 937391"/>
                  <a:gd name="connsiteX22" fmla="*/ 546488 w 1283105"/>
                  <a:gd name="connsiteY22" fmla="*/ 849727 h 937391"/>
                  <a:gd name="connsiteX23" fmla="*/ 476334 w 1283105"/>
                  <a:gd name="connsiteY23" fmla="*/ 838038 h 937391"/>
                  <a:gd name="connsiteX24" fmla="*/ 447103 w 1283105"/>
                  <a:gd name="connsiteY24" fmla="*/ 861415 h 937391"/>
                  <a:gd name="connsiteX25" fmla="*/ 394487 w 1283105"/>
                  <a:gd name="connsiteY25" fmla="*/ 838038 h 937391"/>
                  <a:gd name="connsiteX26" fmla="*/ 336026 w 1283105"/>
                  <a:gd name="connsiteY26" fmla="*/ 767907 h 937391"/>
                  <a:gd name="connsiteX27" fmla="*/ 312641 w 1283105"/>
                  <a:gd name="connsiteY27" fmla="*/ 709464 h 937391"/>
                  <a:gd name="connsiteX28" fmla="*/ 236641 w 1283105"/>
                  <a:gd name="connsiteY28" fmla="*/ 656865 h 937391"/>
                  <a:gd name="connsiteX29" fmla="*/ 195718 w 1283105"/>
                  <a:gd name="connsiteY29" fmla="*/ 569201 h 937391"/>
                  <a:gd name="connsiteX30" fmla="*/ 78794 w 1283105"/>
                  <a:gd name="connsiteY30" fmla="*/ 493225 h 937391"/>
                  <a:gd name="connsiteX31" fmla="*/ 67102 w 1283105"/>
                  <a:gd name="connsiteY31" fmla="*/ 434782 h 937391"/>
                  <a:gd name="connsiteX32" fmla="*/ 0 w 1283105"/>
                  <a:gd name="connsiteY32" fmla="*/ 412422 h 937391"/>
                  <a:gd name="connsiteX33" fmla="*/ 21543 w 1283105"/>
                  <a:gd name="connsiteY33" fmla="*/ 347976 h 937391"/>
                  <a:gd name="connsiteX34" fmla="*/ 86099 w 1283105"/>
                  <a:gd name="connsiteY34" fmla="*/ 233263 h 937391"/>
                  <a:gd name="connsiteX35" fmla="*/ 183308 w 1283105"/>
                  <a:gd name="connsiteY35" fmla="*/ 247443 h 937391"/>
                  <a:gd name="connsiteX36" fmla="*/ 219902 w 1283105"/>
                  <a:gd name="connsiteY36" fmla="*/ 304890 h 937391"/>
                  <a:gd name="connsiteX37" fmla="*/ 388798 w 1283105"/>
                  <a:gd name="connsiteY37" fmla="*/ 282893 h 937391"/>
                  <a:gd name="connsiteX38" fmla="*/ 402685 w 1283105"/>
                  <a:gd name="connsiteY38" fmla="*/ 322706 h 937391"/>
                  <a:gd name="connsiteX39" fmla="*/ 473058 w 1283105"/>
                  <a:gd name="connsiteY39" fmla="*/ 318889 h 937391"/>
                  <a:gd name="connsiteX40" fmla="*/ 523352 w 1283105"/>
                  <a:gd name="connsiteY40" fmla="*/ 273258 h 937391"/>
                  <a:gd name="connsiteX41" fmla="*/ 576272 w 1283105"/>
                  <a:gd name="connsiteY41" fmla="*/ 271258 h 937391"/>
                  <a:gd name="connsiteX42" fmla="*/ 574959 w 1283105"/>
                  <a:gd name="connsiteY42" fmla="*/ 237627 h 937391"/>
                  <a:gd name="connsiteX43" fmla="*/ 626753 w 1283105"/>
                  <a:gd name="connsiteY43" fmla="*/ 216902 h 937391"/>
                  <a:gd name="connsiteX44" fmla="*/ 737474 w 1283105"/>
                  <a:gd name="connsiteY44" fmla="*/ 289620 h 937391"/>
                  <a:gd name="connsiteX45" fmla="*/ 859642 w 1283105"/>
                  <a:gd name="connsiteY45" fmla="*/ 148002 h 937391"/>
                  <a:gd name="connsiteX46" fmla="*/ 865459 w 1283105"/>
                  <a:gd name="connsiteY46" fmla="*/ 53469 h 937391"/>
                  <a:gd name="connsiteX47" fmla="*/ 904493 w 1283105"/>
                  <a:gd name="connsiteY47" fmla="*/ 44743 h 937391"/>
                  <a:gd name="connsiteX48" fmla="*/ 912750 w 1283105"/>
                  <a:gd name="connsiteY48" fmla="*/ 6384 h 937391"/>
                  <a:gd name="connsiteX49" fmla="*/ 916281 w 1283105"/>
                  <a:gd name="connsiteY49" fmla="*/ 2 h 937391"/>
                  <a:gd name="connsiteX0" fmla="*/ 912750 w 1283105"/>
                  <a:gd name="connsiteY0" fmla="*/ 20509 h 951516"/>
                  <a:gd name="connsiteX1" fmla="*/ 956288 w 1283105"/>
                  <a:gd name="connsiteY1" fmla="*/ 14510 h 951516"/>
                  <a:gd name="connsiteX2" fmla="*/ 951972 w 1283105"/>
                  <a:gd name="connsiteY2" fmla="*/ 215211 h 951516"/>
                  <a:gd name="connsiteX3" fmla="*/ 1014838 w 1283105"/>
                  <a:gd name="connsiteY3" fmla="*/ 221028 h 951516"/>
                  <a:gd name="connsiteX4" fmla="*/ 1029101 w 1283105"/>
                  <a:gd name="connsiteY4" fmla="*/ 316288 h 951516"/>
                  <a:gd name="connsiteX5" fmla="*/ 1083147 w 1283105"/>
                  <a:gd name="connsiteY5" fmla="*/ 308471 h 951516"/>
                  <a:gd name="connsiteX6" fmla="*/ 1095119 w 1283105"/>
                  <a:gd name="connsiteY6" fmla="*/ 185122 h 951516"/>
                  <a:gd name="connsiteX7" fmla="*/ 1078489 w 1283105"/>
                  <a:gd name="connsiteY7" fmla="*/ 384620 h 951516"/>
                  <a:gd name="connsiteX8" fmla="*/ 1043412 w 1283105"/>
                  <a:gd name="connsiteY8" fmla="*/ 413842 h 951516"/>
                  <a:gd name="connsiteX9" fmla="*/ 979104 w 1283105"/>
                  <a:gd name="connsiteY9" fmla="*/ 413842 h 951516"/>
                  <a:gd name="connsiteX10" fmla="*/ 961566 w 1283105"/>
                  <a:gd name="connsiteY10" fmla="*/ 472285 h 951516"/>
                  <a:gd name="connsiteX11" fmla="*/ 1049258 w 1283105"/>
                  <a:gd name="connsiteY11" fmla="*/ 507350 h 951516"/>
                  <a:gd name="connsiteX12" fmla="*/ 1084335 w 1283105"/>
                  <a:gd name="connsiteY12" fmla="*/ 565793 h 951516"/>
                  <a:gd name="connsiteX13" fmla="*/ 1154489 w 1283105"/>
                  <a:gd name="connsiteY13" fmla="*/ 606703 h 951516"/>
                  <a:gd name="connsiteX14" fmla="*/ 1201259 w 1283105"/>
                  <a:gd name="connsiteY14" fmla="*/ 729433 h 951516"/>
                  <a:gd name="connsiteX15" fmla="*/ 1283105 w 1283105"/>
                  <a:gd name="connsiteY15" fmla="*/ 758655 h 951516"/>
                  <a:gd name="connsiteX16" fmla="*/ 1283105 w 1283105"/>
                  <a:gd name="connsiteY16" fmla="*/ 846319 h 951516"/>
                  <a:gd name="connsiteX17" fmla="*/ 1119412 w 1283105"/>
                  <a:gd name="connsiteY17" fmla="*/ 846319 h 951516"/>
                  <a:gd name="connsiteX18" fmla="*/ 1060951 w 1283105"/>
                  <a:gd name="connsiteY18" fmla="*/ 904762 h 951516"/>
                  <a:gd name="connsiteX19" fmla="*/ 1002489 w 1283105"/>
                  <a:gd name="connsiteY19" fmla="*/ 933983 h 951516"/>
                  <a:gd name="connsiteX20" fmla="*/ 716027 w 1283105"/>
                  <a:gd name="connsiteY20" fmla="*/ 951516 h 951516"/>
                  <a:gd name="connsiteX21" fmla="*/ 581565 w 1283105"/>
                  <a:gd name="connsiteY21" fmla="*/ 840475 h 951516"/>
                  <a:gd name="connsiteX22" fmla="*/ 546488 w 1283105"/>
                  <a:gd name="connsiteY22" fmla="*/ 863852 h 951516"/>
                  <a:gd name="connsiteX23" fmla="*/ 476334 w 1283105"/>
                  <a:gd name="connsiteY23" fmla="*/ 852163 h 951516"/>
                  <a:gd name="connsiteX24" fmla="*/ 447103 w 1283105"/>
                  <a:gd name="connsiteY24" fmla="*/ 875540 h 951516"/>
                  <a:gd name="connsiteX25" fmla="*/ 394487 w 1283105"/>
                  <a:gd name="connsiteY25" fmla="*/ 852163 h 951516"/>
                  <a:gd name="connsiteX26" fmla="*/ 336026 w 1283105"/>
                  <a:gd name="connsiteY26" fmla="*/ 782032 h 951516"/>
                  <a:gd name="connsiteX27" fmla="*/ 312641 w 1283105"/>
                  <a:gd name="connsiteY27" fmla="*/ 723589 h 951516"/>
                  <a:gd name="connsiteX28" fmla="*/ 236641 w 1283105"/>
                  <a:gd name="connsiteY28" fmla="*/ 670990 h 951516"/>
                  <a:gd name="connsiteX29" fmla="*/ 195718 w 1283105"/>
                  <a:gd name="connsiteY29" fmla="*/ 583326 h 951516"/>
                  <a:gd name="connsiteX30" fmla="*/ 78794 w 1283105"/>
                  <a:gd name="connsiteY30" fmla="*/ 507350 h 951516"/>
                  <a:gd name="connsiteX31" fmla="*/ 67102 w 1283105"/>
                  <a:gd name="connsiteY31" fmla="*/ 448907 h 951516"/>
                  <a:gd name="connsiteX32" fmla="*/ 0 w 1283105"/>
                  <a:gd name="connsiteY32" fmla="*/ 426547 h 951516"/>
                  <a:gd name="connsiteX33" fmla="*/ 21543 w 1283105"/>
                  <a:gd name="connsiteY33" fmla="*/ 362101 h 951516"/>
                  <a:gd name="connsiteX34" fmla="*/ 86099 w 1283105"/>
                  <a:gd name="connsiteY34" fmla="*/ 247388 h 951516"/>
                  <a:gd name="connsiteX35" fmla="*/ 183308 w 1283105"/>
                  <a:gd name="connsiteY35" fmla="*/ 261568 h 951516"/>
                  <a:gd name="connsiteX36" fmla="*/ 219902 w 1283105"/>
                  <a:gd name="connsiteY36" fmla="*/ 319015 h 951516"/>
                  <a:gd name="connsiteX37" fmla="*/ 388798 w 1283105"/>
                  <a:gd name="connsiteY37" fmla="*/ 297018 h 951516"/>
                  <a:gd name="connsiteX38" fmla="*/ 402685 w 1283105"/>
                  <a:gd name="connsiteY38" fmla="*/ 336831 h 951516"/>
                  <a:gd name="connsiteX39" fmla="*/ 473058 w 1283105"/>
                  <a:gd name="connsiteY39" fmla="*/ 333014 h 951516"/>
                  <a:gd name="connsiteX40" fmla="*/ 523352 w 1283105"/>
                  <a:gd name="connsiteY40" fmla="*/ 287383 h 951516"/>
                  <a:gd name="connsiteX41" fmla="*/ 576272 w 1283105"/>
                  <a:gd name="connsiteY41" fmla="*/ 285383 h 951516"/>
                  <a:gd name="connsiteX42" fmla="*/ 574959 w 1283105"/>
                  <a:gd name="connsiteY42" fmla="*/ 251752 h 951516"/>
                  <a:gd name="connsiteX43" fmla="*/ 626753 w 1283105"/>
                  <a:gd name="connsiteY43" fmla="*/ 231027 h 951516"/>
                  <a:gd name="connsiteX44" fmla="*/ 737474 w 1283105"/>
                  <a:gd name="connsiteY44" fmla="*/ 303745 h 951516"/>
                  <a:gd name="connsiteX45" fmla="*/ 859642 w 1283105"/>
                  <a:gd name="connsiteY45" fmla="*/ 162127 h 951516"/>
                  <a:gd name="connsiteX46" fmla="*/ 865459 w 1283105"/>
                  <a:gd name="connsiteY46" fmla="*/ 67594 h 951516"/>
                  <a:gd name="connsiteX47" fmla="*/ 904493 w 1283105"/>
                  <a:gd name="connsiteY47" fmla="*/ 58868 h 951516"/>
                  <a:gd name="connsiteX48" fmla="*/ 912750 w 1283105"/>
                  <a:gd name="connsiteY48" fmla="*/ 20509 h 95151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 name="connsiteX0" fmla="*/ 912750 w 1283105"/>
                  <a:gd name="connsiteY0" fmla="*/ 5999 h 937006"/>
                  <a:gd name="connsiteX1" fmla="*/ 956288 w 1283105"/>
                  <a:gd name="connsiteY1" fmla="*/ 0 h 937006"/>
                  <a:gd name="connsiteX2" fmla="*/ 951972 w 1283105"/>
                  <a:gd name="connsiteY2" fmla="*/ 200701 h 937006"/>
                  <a:gd name="connsiteX3" fmla="*/ 1014838 w 1283105"/>
                  <a:gd name="connsiteY3" fmla="*/ 206518 h 937006"/>
                  <a:gd name="connsiteX4" fmla="*/ 1029101 w 1283105"/>
                  <a:gd name="connsiteY4" fmla="*/ 301778 h 937006"/>
                  <a:gd name="connsiteX5" fmla="*/ 1083147 w 1283105"/>
                  <a:gd name="connsiteY5" fmla="*/ 293961 h 937006"/>
                  <a:gd name="connsiteX6" fmla="*/ 1095119 w 1283105"/>
                  <a:gd name="connsiteY6" fmla="*/ 170612 h 937006"/>
                  <a:gd name="connsiteX7" fmla="*/ 1078489 w 1283105"/>
                  <a:gd name="connsiteY7" fmla="*/ 370110 h 937006"/>
                  <a:gd name="connsiteX8" fmla="*/ 1043412 w 1283105"/>
                  <a:gd name="connsiteY8" fmla="*/ 399332 h 937006"/>
                  <a:gd name="connsiteX9" fmla="*/ 979104 w 1283105"/>
                  <a:gd name="connsiteY9" fmla="*/ 399332 h 937006"/>
                  <a:gd name="connsiteX10" fmla="*/ 961566 w 1283105"/>
                  <a:gd name="connsiteY10" fmla="*/ 457775 h 937006"/>
                  <a:gd name="connsiteX11" fmla="*/ 1049258 w 1283105"/>
                  <a:gd name="connsiteY11" fmla="*/ 492840 h 937006"/>
                  <a:gd name="connsiteX12" fmla="*/ 1084335 w 1283105"/>
                  <a:gd name="connsiteY12" fmla="*/ 551283 h 937006"/>
                  <a:gd name="connsiteX13" fmla="*/ 1154489 w 1283105"/>
                  <a:gd name="connsiteY13" fmla="*/ 592193 h 937006"/>
                  <a:gd name="connsiteX14" fmla="*/ 1201259 w 1283105"/>
                  <a:gd name="connsiteY14" fmla="*/ 714923 h 937006"/>
                  <a:gd name="connsiteX15" fmla="*/ 1283105 w 1283105"/>
                  <a:gd name="connsiteY15" fmla="*/ 744145 h 937006"/>
                  <a:gd name="connsiteX16" fmla="*/ 1283105 w 1283105"/>
                  <a:gd name="connsiteY16" fmla="*/ 831809 h 937006"/>
                  <a:gd name="connsiteX17" fmla="*/ 1119412 w 1283105"/>
                  <a:gd name="connsiteY17" fmla="*/ 831809 h 937006"/>
                  <a:gd name="connsiteX18" fmla="*/ 1060951 w 1283105"/>
                  <a:gd name="connsiteY18" fmla="*/ 890252 h 937006"/>
                  <a:gd name="connsiteX19" fmla="*/ 1002489 w 1283105"/>
                  <a:gd name="connsiteY19" fmla="*/ 919473 h 937006"/>
                  <a:gd name="connsiteX20" fmla="*/ 716027 w 1283105"/>
                  <a:gd name="connsiteY20" fmla="*/ 937006 h 937006"/>
                  <a:gd name="connsiteX21" fmla="*/ 581565 w 1283105"/>
                  <a:gd name="connsiteY21" fmla="*/ 825965 h 937006"/>
                  <a:gd name="connsiteX22" fmla="*/ 546488 w 1283105"/>
                  <a:gd name="connsiteY22" fmla="*/ 849342 h 937006"/>
                  <a:gd name="connsiteX23" fmla="*/ 476334 w 1283105"/>
                  <a:gd name="connsiteY23" fmla="*/ 837653 h 937006"/>
                  <a:gd name="connsiteX24" fmla="*/ 447103 w 1283105"/>
                  <a:gd name="connsiteY24" fmla="*/ 861030 h 937006"/>
                  <a:gd name="connsiteX25" fmla="*/ 394487 w 1283105"/>
                  <a:gd name="connsiteY25" fmla="*/ 837653 h 937006"/>
                  <a:gd name="connsiteX26" fmla="*/ 336026 w 1283105"/>
                  <a:gd name="connsiteY26" fmla="*/ 767522 h 937006"/>
                  <a:gd name="connsiteX27" fmla="*/ 312641 w 1283105"/>
                  <a:gd name="connsiteY27" fmla="*/ 709079 h 937006"/>
                  <a:gd name="connsiteX28" fmla="*/ 236641 w 1283105"/>
                  <a:gd name="connsiteY28" fmla="*/ 656480 h 937006"/>
                  <a:gd name="connsiteX29" fmla="*/ 195718 w 1283105"/>
                  <a:gd name="connsiteY29" fmla="*/ 568816 h 937006"/>
                  <a:gd name="connsiteX30" fmla="*/ 78794 w 1283105"/>
                  <a:gd name="connsiteY30" fmla="*/ 492840 h 937006"/>
                  <a:gd name="connsiteX31" fmla="*/ 67102 w 1283105"/>
                  <a:gd name="connsiteY31" fmla="*/ 434397 h 937006"/>
                  <a:gd name="connsiteX32" fmla="*/ 0 w 1283105"/>
                  <a:gd name="connsiteY32" fmla="*/ 412037 h 937006"/>
                  <a:gd name="connsiteX33" fmla="*/ 21543 w 1283105"/>
                  <a:gd name="connsiteY33" fmla="*/ 347591 h 937006"/>
                  <a:gd name="connsiteX34" fmla="*/ 86099 w 1283105"/>
                  <a:gd name="connsiteY34" fmla="*/ 232878 h 937006"/>
                  <a:gd name="connsiteX35" fmla="*/ 183308 w 1283105"/>
                  <a:gd name="connsiteY35" fmla="*/ 247058 h 937006"/>
                  <a:gd name="connsiteX36" fmla="*/ 219902 w 1283105"/>
                  <a:gd name="connsiteY36" fmla="*/ 304505 h 937006"/>
                  <a:gd name="connsiteX37" fmla="*/ 388798 w 1283105"/>
                  <a:gd name="connsiteY37" fmla="*/ 282508 h 937006"/>
                  <a:gd name="connsiteX38" fmla="*/ 402685 w 1283105"/>
                  <a:gd name="connsiteY38" fmla="*/ 322321 h 937006"/>
                  <a:gd name="connsiteX39" fmla="*/ 473058 w 1283105"/>
                  <a:gd name="connsiteY39" fmla="*/ 318504 h 937006"/>
                  <a:gd name="connsiteX40" fmla="*/ 523352 w 1283105"/>
                  <a:gd name="connsiteY40" fmla="*/ 272873 h 937006"/>
                  <a:gd name="connsiteX41" fmla="*/ 576272 w 1283105"/>
                  <a:gd name="connsiteY41" fmla="*/ 270873 h 937006"/>
                  <a:gd name="connsiteX42" fmla="*/ 574959 w 1283105"/>
                  <a:gd name="connsiteY42" fmla="*/ 237242 h 937006"/>
                  <a:gd name="connsiteX43" fmla="*/ 626753 w 1283105"/>
                  <a:gd name="connsiteY43" fmla="*/ 216517 h 937006"/>
                  <a:gd name="connsiteX44" fmla="*/ 737474 w 1283105"/>
                  <a:gd name="connsiteY44" fmla="*/ 289235 h 937006"/>
                  <a:gd name="connsiteX45" fmla="*/ 859642 w 1283105"/>
                  <a:gd name="connsiteY45" fmla="*/ 147617 h 937006"/>
                  <a:gd name="connsiteX46" fmla="*/ 865459 w 1283105"/>
                  <a:gd name="connsiteY46" fmla="*/ 53084 h 937006"/>
                  <a:gd name="connsiteX47" fmla="*/ 904493 w 1283105"/>
                  <a:gd name="connsiteY47" fmla="*/ 44358 h 937006"/>
                  <a:gd name="connsiteX48" fmla="*/ 912750 w 1283105"/>
                  <a:gd name="connsiteY48" fmla="*/ 5999 h 93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283105" h="937006">
                    <a:moveTo>
                      <a:pt x="912750" y="5999"/>
                    </a:moveTo>
                    <a:lnTo>
                      <a:pt x="956288" y="0"/>
                    </a:lnTo>
                    <a:cubicBezTo>
                      <a:pt x="954786" y="66900"/>
                      <a:pt x="953473" y="133801"/>
                      <a:pt x="951972" y="200701"/>
                    </a:cubicBezTo>
                    <a:lnTo>
                      <a:pt x="1014838" y="206518"/>
                    </a:lnTo>
                    <a:lnTo>
                      <a:pt x="1029101" y="301778"/>
                    </a:lnTo>
                    <a:lnTo>
                      <a:pt x="1083147" y="293961"/>
                    </a:lnTo>
                    <a:cubicBezTo>
                      <a:pt x="1088646" y="227463"/>
                      <a:pt x="1090121" y="229178"/>
                      <a:pt x="1095119" y="170612"/>
                    </a:cubicBezTo>
                    <a:lnTo>
                      <a:pt x="1078489" y="370110"/>
                    </a:lnTo>
                    <a:lnTo>
                      <a:pt x="1043412" y="399332"/>
                    </a:lnTo>
                    <a:lnTo>
                      <a:pt x="979104" y="399332"/>
                    </a:lnTo>
                    <a:lnTo>
                      <a:pt x="961566" y="457775"/>
                    </a:lnTo>
                    <a:lnTo>
                      <a:pt x="1049258" y="492840"/>
                    </a:lnTo>
                    <a:lnTo>
                      <a:pt x="1084335" y="551283"/>
                    </a:lnTo>
                    <a:lnTo>
                      <a:pt x="1154489" y="592193"/>
                    </a:lnTo>
                    <a:lnTo>
                      <a:pt x="1201259" y="714923"/>
                    </a:lnTo>
                    <a:lnTo>
                      <a:pt x="1283105" y="744145"/>
                    </a:lnTo>
                    <a:lnTo>
                      <a:pt x="1283105" y="831809"/>
                    </a:lnTo>
                    <a:lnTo>
                      <a:pt x="1119412" y="831809"/>
                    </a:lnTo>
                    <a:lnTo>
                      <a:pt x="1060951" y="890252"/>
                    </a:lnTo>
                    <a:lnTo>
                      <a:pt x="1002489" y="919473"/>
                    </a:lnTo>
                    <a:lnTo>
                      <a:pt x="716027" y="937006"/>
                    </a:lnTo>
                    <a:lnTo>
                      <a:pt x="581565" y="825965"/>
                    </a:lnTo>
                    <a:lnTo>
                      <a:pt x="546488" y="849342"/>
                    </a:lnTo>
                    <a:lnTo>
                      <a:pt x="476334" y="837653"/>
                    </a:lnTo>
                    <a:lnTo>
                      <a:pt x="447103" y="861030"/>
                    </a:lnTo>
                    <a:lnTo>
                      <a:pt x="394487" y="837653"/>
                    </a:lnTo>
                    <a:lnTo>
                      <a:pt x="336026" y="767522"/>
                    </a:lnTo>
                    <a:lnTo>
                      <a:pt x="312641" y="709079"/>
                    </a:lnTo>
                    <a:lnTo>
                      <a:pt x="236641" y="656480"/>
                    </a:lnTo>
                    <a:lnTo>
                      <a:pt x="195718" y="568816"/>
                    </a:lnTo>
                    <a:lnTo>
                      <a:pt x="78794" y="492840"/>
                    </a:lnTo>
                    <a:lnTo>
                      <a:pt x="67102" y="434397"/>
                    </a:lnTo>
                    <a:lnTo>
                      <a:pt x="0" y="412037"/>
                    </a:lnTo>
                    <a:cubicBezTo>
                      <a:pt x="7229" y="390678"/>
                      <a:pt x="14307" y="369288"/>
                      <a:pt x="21543" y="347591"/>
                    </a:cubicBezTo>
                    <a:lnTo>
                      <a:pt x="86099" y="232878"/>
                    </a:lnTo>
                    <a:lnTo>
                      <a:pt x="183308" y="247058"/>
                    </a:lnTo>
                    <a:lnTo>
                      <a:pt x="219902" y="304505"/>
                    </a:lnTo>
                    <a:lnTo>
                      <a:pt x="388798" y="282508"/>
                    </a:lnTo>
                    <a:lnTo>
                      <a:pt x="402685" y="322321"/>
                    </a:lnTo>
                    <a:lnTo>
                      <a:pt x="473058" y="318504"/>
                    </a:lnTo>
                    <a:lnTo>
                      <a:pt x="523352" y="272873"/>
                    </a:lnTo>
                    <a:lnTo>
                      <a:pt x="576272" y="270873"/>
                    </a:lnTo>
                    <a:cubicBezTo>
                      <a:pt x="575897" y="259602"/>
                      <a:pt x="575334" y="248513"/>
                      <a:pt x="574959" y="237242"/>
                    </a:cubicBezTo>
                    <a:lnTo>
                      <a:pt x="626753" y="216517"/>
                    </a:lnTo>
                    <a:lnTo>
                      <a:pt x="737474" y="289235"/>
                    </a:lnTo>
                    <a:lnTo>
                      <a:pt x="859642" y="147617"/>
                    </a:lnTo>
                    <a:lnTo>
                      <a:pt x="865459" y="53084"/>
                    </a:lnTo>
                    <a:lnTo>
                      <a:pt x="904493" y="44358"/>
                    </a:lnTo>
                    <a:lnTo>
                      <a:pt x="912750" y="5999"/>
                    </a:lnTo>
                    <a:close/>
                  </a:path>
                </a:pathLst>
              </a:custGeom>
              <a:grpFill/>
              <a:ln w="6350" cmpd="sng">
                <a:solidFill>
                  <a:schemeClr val="bg1"/>
                </a:solidFill>
                <a:round/>
                <a:headEnd/>
                <a:tailEnd/>
              </a:ln>
            </p:spPr>
            <p:txBody>
              <a:bodyPr/>
              <a:lstStyle/>
              <a:p>
                <a:endParaRPr lang="en-GB" dirty="0"/>
              </a:p>
            </p:txBody>
          </p:sp>
        </p:grpSp>
        <p:sp>
          <p:nvSpPr>
            <p:cNvPr id="231" name="Freeform 968">
              <a:extLst>
                <a:ext uri="{FF2B5EF4-FFF2-40B4-BE49-F238E27FC236}">
                  <a16:creationId xmlns:a16="http://schemas.microsoft.com/office/drawing/2014/main" xmlns="" id="{55F861F3-701A-104A-B718-5417DC33D51D}"/>
                </a:ext>
              </a:extLst>
            </p:cNvPr>
            <p:cNvSpPr>
              <a:spLocks/>
            </p:cNvSpPr>
            <p:nvPr/>
          </p:nvSpPr>
          <p:spPr bwMode="gray">
            <a:xfrm>
              <a:off x="2115893" y="3320066"/>
              <a:ext cx="178585" cy="48681"/>
            </a:xfrm>
            <a:custGeom>
              <a:avLst/>
              <a:gdLst>
                <a:gd name="T0" fmla="*/ 5 w 59"/>
                <a:gd name="T1" fmla="*/ 5 h 16"/>
                <a:gd name="T2" fmla="*/ 0 w 59"/>
                <a:gd name="T3" fmla="*/ 10 h 16"/>
                <a:gd name="T4" fmla="*/ 1 w 59"/>
                <a:gd name="T5" fmla="*/ 16 h 16"/>
                <a:gd name="T6" fmla="*/ 18 w 59"/>
                <a:gd name="T7" fmla="*/ 13 h 16"/>
                <a:gd name="T8" fmla="*/ 33 w 59"/>
                <a:gd name="T9" fmla="*/ 6 h 16"/>
                <a:gd name="T10" fmla="*/ 52 w 59"/>
                <a:gd name="T11" fmla="*/ 13 h 16"/>
                <a:gd name="T12" fmla="*/ 59 w 59"/>
                <a:gd name="T13" fmla="*/ 9 h 16"/>
                <a:gd name="T14" fmla="*/ 59 w 59"/>
                <a:gd name="T15" fmla="*/ 6 h 16"/>
                <a:gd name="T16" fmla="*/ 48 w 59"/>
                <a:gd name="T17" fmla="*/ 8 h 16"/>
                <a:gd name="T18" fmla="*/ 34 w 59"/>
                <a:gd name="T19" fmla="*/ 0 h 16"/>
                <a:gd name="T20" fmla="*/ 24 w 59"/>
                <a:gd name="T21" fmla="*/ 5 h 16"/>
                <a:gd name="T22" fmla="*/ 5 w 59"/>
                <a:gd name="T23" fmla="*/ 5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6">
                  <a:moveTo>
                    <a:pt x="5" y="5"/>
                  </a:moveTo>
                  <a:lnTo>
                    <a:pt x="0" y="10"/>
                  </a:lnTo>
                  <a:lnTo>
                    <a:pt x="1" y="16"/>
                  </a:lnTo>
                  <a:lnTo>
                    <a:pt x="18" y="13"/>
                  </a:lnTo>
                  <a:lnTo>
                    <a:pt x="33" y="6"/>
                  </a:lnTo>
                  <a:lnTo>
                    <a:pt x="52" y="13"/>
                  </a:lnTo>
                  <a:lnTo>
                    <a:pt x="59" y="9"/>
                  </a:lnTo>
                  <a:lnTo>
                    <a:pt x="59" y="6"/>
                  </a:lnTo>
                  <a:lnTo>
                    <a:pt x="48" y="8"/>
                  </a:lnTo>
                  <a:lnTo>
                    <a:pt x="34" y="0"/>
                  </a:lnTo>
                  <a:lnTo>
                    <a:pt x="24" y="5"/>
                  </a:lnTo>
                  <a:lnTo>
                    <a:pt x="5" y="5"/>
                  </a:lnTo>
                  <a:close/>
                </a:path>
              </a:pathLst>
            </a:custGeom>
            <a:solidFill>
              <a:srgbClr val="CBCBCB"/>
            </a:solidFill>
            <a:ln w="6350" cmpd="sng">
              <a:solidFill>
                <a:schemeClr val="bg1"/>
              </a:solidFill>
              <a:round/>
              <a:headEnd/>
              <a:tailEnd/>
            </a:ln>
          </p:spPr>
          <p:txBody>
            <a:bodyPr/>
            <a:lstStyle/>
            <a:p>
              <a:endParaRPr lang="en-GB" dirty="0"/>
            </a:p>
          </p:txBody>
        </p:sp>
      </p:grpSp>
      <p:sp>
        <p:nvSpPr>
          <p:cNvPr id="179" name="Freeform 959">
            <a:extLst>
              <a:ext uri="{FF2B5EF4-FFF2-40B4-BE49-F238E27FC236}">
                <a16:creationId xmlns:a16="http://schemas.microsoft.com/office/drawing/2014/main" xmlns="" id="{21F81119-C316-FC40-8D6E-20D2D704C2D4}"/>
              </a:ext>
            </a:extLst>
          </p:cNvPr>
          <p:cNvSpPr>
            <a:spLocks/>
          </p:cNvSpPr>
          <p:nvPr/>
        </p:nvSpPr>
        <p:spPr bwMode="gray">
          <a:xfrm>
            <a:off x="9412498" y="4649285"/>
            <a:ext cx="105327" cy="243886"/>
          </a:xfrm>
          <a:custGeom>
            <a:avLst/>
            <a:gdLst>
              <a:gd name="T0" fmla="*/ 39 w 57"/>
              <a:gd name="T1" fmla="*/ 119 h 121"/>
              <a:gd name="T2" fmla="*/ 22 w 57"/>
              <a:gd name="T3" fmla="*/ 121 h 121"/>
              <a:gd name="T4" fmla="*/ 17 w 57"/>
              <a:gd name="T5" fmla="*/ 112 h 121"/>
              <a:gd name="T6" fmla="*/ 17 w 57"/>
              <a:gd name="T7" fmla="*/ 73 h 121"/>
              <a:gd name="T8" fmla="*/ 10 w 57"/>
              <a:gd name="T9" fmla="*/ 50 h 121"/>
              <a:gd name="T10" fmla="*/ 0 w 57"/>
              <a:gd name="T11" fmla="*/ 41 h 121"/>
              <a:gd name="T12" fmla="*/ 2 w 57"/>
              <a:gd name="T13" fmla="*/ 28 h 121"/>
              <a:gd name="T14" fmla="*/ 11 w 57"/>
              <a:gd name="T15" fmla="*/ 18 h 121"/>
              <a:gd name="T16" fmla="*/ 23 w 57"/>
              <a:gd name="T17" fmla="*/ 19 h 121"/>
              <a:gd name="T18" fmla="*/ 30 w 57"/>
              <a:gd name="T19" fmla="*/ 9 h 121"/>
              <a:gd name="T20" fmla="*/ 32 w 57"/>
              <a:gd name="T21" fmla="*/ 8 h 121"/>
              <a:gd name="T22" fmla="*/ 30 w 57"/>
              <a:gd name="T23" fmla="*/ 3 h 121"/>
              <a:gd name="T24" fmla="*/ 39 w 57"/>
              <a:gd name="T25" fmla="*/ 0 h 121"/>
              <a:gd name="T26" fmla="*/ 53 w 57"/>
              <a:gd name="T27" fmla="*/ 14 h 121"/>
              <a:gd name="T28" fmla="*/ 52 w 57"/>
              <a:gd name="T29" fmla="*/ 20 h 121"/>
              <a:gd name="T30" fmla="*/ 56 w 57"/>
              <a:gd name="T31" fmla="*/ 26 h 121"/>
              <a:gd name="T32" fmla="*/ 57 w 57"/>
              <a:gd name="T33" fmla="*/ 39 h 121"/>
              <a:gd name="T34" fmla="*/ 53 w 57"/>
              <a:gd name="T35" fmla="*/ 41 h 121"/>
              <a:gd name="T36" fmla="*/ 53 w 57"/>
              <a:gd name="T37" fmla="*/ 49 h 121"/>
              <a:gd name="T38" fmla="*/ 46 w 57"/>
              <a:gd name="T39" fmla="*/ 55 h 121"/>
              <a:gd name="T40" fmla="*/ 39 w 57"/>
              <a:gd name="T41" fmla="*/ 77 h 121"/>
              <a:gd name="T42" fmla="*/ 39 w 57"/>
              <a:gd name="T43" fmla="*/ 119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 h="121">
                <a:moveTo>
                  <a:pt x="39" y="119"/>
                </a:moveTo>
                <a:lnTo>
                  <a:pt x="22" y="121"/>
                </a:lnTo>
                <a:lnTo>
                  <a:pt x="17" y="112"/>
                </a:lnTo>
                <a:lnTo>
                  <a:pt x="17" y="73"/>
                </a:lnTo>
                <a:lnTo>
                  <a:pt x="10" y="50"/>
                </a:lnTo>
                <a:lnTo>
                  <a:pt x="0" y="41"/>
                </a:lnTo>
                <a:lnTo>
                  <a:pt x="2" y="28"/>
                </a:lnTo>
                <a:lnTo>
                  <a:pt x="11" y="18"/>
                </a:lnTo>
                <a:lnTo>
                  <a:pt x="23" y="19"/>
                </a:lnTo>
                <a:lnTo>
                  <a:pt x="30" y="9"/>
                </a:lnTo>
                <a:lnTo>
                  <a:pt x="32" y="8"/>
                </a:lnTo>
                <a:lnTo>
                  <a:pt x="30" y="3"/>
                </a:lnTo>
                <a:lnTo>
                  <a:pt x="39" y="0"/>
                </a:lnTo>
                <a:lnTo>
                  <a:pt x="53" y="14"/>
                </a:lnTo>
                <a:lnTo>
                  <a:pt x="52" y="20"/>
                </a:lnTo>
                <a:lnTo>
                  <a:pt x="56" y="26"/>
                </a:lnTo>
                <a:lnTo>
                  <a:pt x="57" y="39"/>
                </a:lnTo>
                <a:lnTo>
                  <a:pt x="53" y="41"/>
                </a:lnTo>
                <a:lnTo>
                  <a:pt x="53" y="49"/>
                </a:lnTo>
                <a:lnTo>
                  <a:pt x="46" y="55"/>
                </a:lnTo>
                <a:lnTo>
                  <a:pt x="39" y="77"/>
                </a:lnTo>
                <a:lnTo>
                  <a:pt x="39" y="119"/>
                </a:lnTo>
                <a:close/>
              </a:path>
            </a:pathLst>
          </a:custGeom>
          <a:solidFill>
            <a:srgbClr val="FF0000"/>
          </a:solidFill>
          <a:ln w="6350" cmpd="sng">
            <a:solidFill>
              <a:schemeClr val="bg1"/>
            </a:solidFill>
            <a:round/>
            <a:headEnd/>
            <a:tailEnd/>
          </a:ln>
        </p:spPr>
        <p:txBody>
          <a:bodyPr/>
          <a:lstStyle/>
          <a:p>
            <a:endParaRPr lang="en-GB" dirty="0"/>
          </a:p>
        </p:txBody>
      </p:sp>
      <p:cxnSp>
        <p:nvCxnSpPr>
          <p:cNvPr id="248" name="Straight Connector 205">
            <a:extLst>
              <a:ext uri="{FF2B5EF4-FFF2-40B4-BE49-F238E27FC236}">
                <a16:creationId xmlns:a16="http://schemas.microsoft.com/office/drawing/2014/main" xmlns="" id="{F184EDE2-2F56-944C-B0D0-CD5E43BBE183}"/>
              </a:ext>
            </a:extLst>
          </p:cNvPr>
          <p:cNvCxnSpPr>
            <a:cxnSpLocks/>
            <a:stCxn id="217" idx="5"/>
          </p:cNvCxnSpPr>
          <p:nvPr/>
        </p:nvCxnSpPr>
        <p:spPr bwMode="auto">
          <a:xfrm flipH="1" flipV="1">
            <a:off x="8039191" y="3029197"/>
            <a:ext cx="1339840" cy="1684586"/>
          </a:xfrm>
          <a:prstGeom prst="line">
            <a:avLst/>
          </a:prstGeom>
          <a:solidFill>
            <a:schemeClr val="bg2"/>
          </a:solidFill>
          <a:ln w="6350" cap="flat" cmpd="sng" algn="ctr">
            <a:solidFill>
              <a:srgbClr val="03935F"/>
            </a:solidFill>
            <a:prstDash val="solid"/>
            <a:round/>
            <a:headEnd type="none" w="med" len="med"/>
            <a:tailEnd type="none" w="med" len="med"/>
          </a:ln>
          <a:effectLst/>
        </p:spPr>
      </p:cxnSp>
      <p:cxnSp>
        <p:nvCxnSpPr>
          <p:cNvPr id="249" name="Straight Connector 208">
            <a:extLst>
              <a:ext uri="{FF2B5EF4-FFF2-40B4-BE49-F238E27FC236}">
                <a16:creationId xmlns:a16="http://schemas.microsoft.com/office/drawing/2014/main" xmlns="" id="{4A5BE6AF-3CDA-AF4A-9A6A-02FA9589CD60}"/>
              </a:ext>
            </a:extLst>
          </p:cNvPr>
          <p:cNvCxnSpPr>
            <a:cxnSpLocks/>
            <a:stCxn id="206" idx="6"/>
          </p:cNvCxnSpPr>
          <p:nvPr/>
        </p:nvCxnSpPr>
        <p:spPr bwMode="auto">
          <a:xfrm flipV="1">
            <a:off x="9510234" y="3039239"/>
            <a:ext cx="688999" cy="1702764"/>
          </a:xfrm>
          <a:prstGeom prst="line">
            <a:avLst/>
          </a:prstGeom>
          <a:solidFill>
            <a:schemeClr val="bg2"/>
          </a:solidFill>
          <a:ln w="6350" cap="flat" cmpd="sng" algn="ctr">
            <a:solidFill>
              <a:srgbClr val="03935F"/>
            </a:solidFill>
            <a:prstDash val="solid"/>
            <a:round/>
            <a:headEnd type="none" w="med" len="med"/>
            <a:tailEnd type="none" w="med" len="med"/>
          </a:ln>
          <a:effectLst/>
        </p:spPr>
      </p:cxnSp>
    </p:spTree>
    <p:extLst>
      <p:ext uri="{BB962C8B-B14F-4D97-AF65-F5344CB8AC3E}">
        <p14:creationId xmlns:p14="http://schemas.microsoft.com/office/powerpoint/2010/main" val="669110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434193" y="6606510"/>
            <a:ext cx="184666" cy="369332"/>
          </a:xfrm>
          <a:prstGeom prst="rect">
            <a:avLst/>
          </a:prstGeom>
          <a:noFill/>
        </p:spPr>
        <p:txBody>
          <a:bodyPr wrap="none" rtlCol="0">
            <a:spAutoFit/>
          </a:bodyPr>
          <a:lstStyle/>
          <a:p>
            <a:endParaRPr lang="fr-FR" dirty="0"/>
          </a:p>
        </p:txBody>
      </p:sp>
      <p:sp>
        <p:nvSpPr>
          <p:cNvPr id="79" name="Espace réservé du numéro de diapositive 3"/>
          <p:cNvSpPr>
            <a:spLocks noGrp="1"/>
          </p:cNvSpPr>
          <p:nvPr>
            <p:ph type="sldNum" sz="quarter" idx="12"/>
          </p:nvPr>
        </p:nvSpPr>
        <p:spPr>
          <a:xfrm>
            <a:off x="9799517" y="6356350"/>
            <a:ext cx="2133600" cy="365125"/>
          </a:xfrm>
        </p:spPr>
        <p:txBody>
          <a:bodyPr/>
          <a:lstStyle/>
          <a:p>
            <a:fld id="{0E7CDC20-49A8-274A-B4F0-D71B743F86A1}" type="slidenum">
              <a:rPr lang="fr-FR" smtClean="0"/>
              <a:pPr/>
              <a:t>3</a:t>
            </a:fld>
            <a:endParaRPr lang="fr-FR" dirty="0"/>
          </a:p>
        </p:txBody>
      </p:sp>
      <p:pic>
        <p:nvPicPr>
          <p:cNvPr id="5" name="Image 4"/>
          <p:cNvPicPr>
            <a:picLocks noChangeAspect="1"/>
          </p:cNvPicPr>
          <p:nvPr/>
        </p:nvPicPr>
        <p:blipFill>
          <a:blip r:embed="rId3"/>
          <a:stretch>
            <a:fillRect/>
          </a:stretch>
        </p:blipFill>
        <p:spPr>
          <a:xfrm>
            <a:off x="156405" y="150343"/>
            <a:ext cx="2717242" cy="792386"/>
          </a:xfrm>
          <a:prstGeom prst="rect">
            <a:avLst/>
          </a:prstGeom>
          <a:ln>
            <a:noFill/>
          </a:ln>
          <a:effectLst>
            <a:softEdge rad="112500"/>
          </a:effectLst>
        </p:spPr>
      </p:pic>
      <p:cxnSp>
        <p:nvCxnSpPr>
          <p:cNvPr id="3" name="Connecteur droit 2">
            <a:extLst>
              <a:ext uri="{FF2B5EF4-FFF2-40B4-BE49-F238E27FC236}">
                <a16:creationId xmlns:a16="http://schemas.microsoft.com/office/drawing/2014/main" xmlns="" id="{6D27E662-CF58-A640-827F-7A92005E5177}"/>
              </a:ext>
            </a:extLst>
          </p:cNvPr>
          <p:cNvCxnSpPr/>
          <p:nvPr/>
        </p:nvCxnSpPr>
        <p:spPr>
          <a:xfrm>
            <a:off x="2036284" y="3690651"/>
            <a:ext cx="8174516" cy="0"/>
          </a:xfrm>
          <a:prstGeom prst="line">
            <a:avLst/>
          </a:prstGeom>
          <a:ln>
            <a:solidFill>
              <a:srgbClr val="008080"/>
            </a:solidFill>
            <a:prstDash val="sysDash"/>
          </a:ln>
        </p:spPr>
        <p:style>
          <a:lnRef idx="2">
            <a:schemeClr val="accent1"/>
          </a:lnRef>
          <a:fillRef idx="0">
            <a:schemeClr val="accent1"/>
          </a:fillRef>
          <a:effectRef idx="1">
            <a:schemeClr val="accent1"/>
          </a:effectRef>
          <a:fontRef idx="minor">
            <a:schemeClr val="tx1"/>
          </a:fontRef>
        </p:style>
      </p:cxnSp>
      <p:cxnSp>
        <p:nvCxnSpPr>
          <p:cNvPr id="8" name="Connecteur droit 7">
            <a:extLst>
              <a:ext uri="{FF2B5EF4-FFF2-40B4-BE49-F238E27FC236}">
                <a16:creationId xmlns:a16="http://schemas.microsoft.com/office/drawing/2014/main" xmlns="" id="{51206021-56F3-E146-930F-F891E23708A0}"/>
              </a:ext>
            </a:extLst>
          </p:cNvPr>
          <p:cNvCxnSpPr/>
          <p:nvPr/>
        </p:nvCxnSpPr>
        <p:spPr>
          <a:xfrm>
            <a:off x="6239219" y="1398760"/>
            <a:ext cx="0" cy="4957590"/>
          </a:xfrm>
          <a:prstGeom prst="line">
            <a:avLst/>
          </a:prstGeom>
          <a:ln>
            <a:solidFill>
              <a:srgbClr val="008080"/>
            </a:solidFill>
            <a:prstDash val="sysDash"/>
          </a:ln>
        </p:spPr>
        <p:style>
          <a:lnRef idx="2">
            <a:schemeClr val="accent1"/>
          </a:lnRef>
          <a:fillRef idx="0">
            <a:schemeClr val="accent1"/>
          </a:fillRef>
          <a:effectRef idx="1">
            <a:schemeClr val="accent1"/>
          </a:effectRef>
          <a:fontRef idx="minor">
            <a:schemeClr val="tx1"/>
          </a:fontRef>
        </p:style>
      </p:cxnSp>
      <p:sp>
        <p:nvSpPr>
          <p:cNvPr id="2" name="ZoneTexte 1">
            <a:extLst>
              <a:ext uri="{FF2B5EF4-FFF2-40B4-BE49-F238E27FC236}">
                <a16:creationId xmlns:a16="http://schemas.microsoft.com/office/drawing/2014/main" xmlns="" id="{ED2CDE77-54CD-5B44-896E-4851E81E6B75}"/>
              </a:ext>
            </a:extLst>
          </p:cNvPr>
          <p:cNvSpPr txBox="1"/>
          <p:nvPr/>
        </p:nvSpPr>
        <p:spPr>
          <a:xfrm>
            <a:off x="2334150" y="1104517"/>
            <a:ext cx="3132000" cy="252000"/>
          </a:xfrm>
          <a:prstGeom prst="roundRect">
            <a:avLst/>
          </a:prstGeom>
          <a:solidFill>
            <a:srgbClr val="008080"/>
          </a:solidFill>
        </p:spPr>
        <p:txBody>
          <a:bodyPr wrap="square" rtlCol="0">
            <a:spAutoFit/>
          </a:bodyPr>
          <a:lstStyle/>
          <a:p>
            <a:pPr algn="ctr"/>
            <a:r>
              <a:rPr lang="fr-FR" sz="900" dirty="0">
                <a:solidFill>
                  <a:schemeClr val="bg1"/>
                </a:solidFill>
                <a:latin typeface="Bookman Old Style" panose="02050604050505020204" pitchFamily="18" charset="0"/>
              </a:rPr>
              <a:t>Evolution du taux de croissance économique (%)</a:t>
            </a:r>
          </a:p>
        </p:txBody>
      </p:sp>
      <p:sp>
        <p:nvSpPr>
          <p:cNvPr id="17" name="ZoneTexte 16">
            <a:extLst>
              <a:ext uri="{FF2B5EF4-FFF2-40B4-BE49-F238E27FC236}">
                <a16:creationId xmlns:a16="http://schemas.microsoft.com/office/drawing/2014/main" xmlns="" id="{D5174E35-3BD9-974C-8E24-979FA6D4A931}"/>
              </a:ext>
            </a:extLst>
          </p:cNvPr>
          <p:cNvSpPr txBox="1"/>
          <p:nvPr/>
        </p:nvSpPr>
        <p:spPr>
          <a:xfrm>
            <a:off x="2345389" y="3820716"/>
            <a:ext cx="3132000" cy="255389"/>
          </a:xfrm>
          <a:prstGeom prst="roundRect">
            <a:avLst/>
          </a:prstGeom>
          <a:solidFill>
            <a:srgbClr val="008080"/>
          </a:solidFill>
        </p:spPr>
        <p:txBody>
          <a:bodyPr wrap="square" rtlCol="0">
            <a:spAutoFit/>
          </a:bodyPr>
          <a:lstStyle/>
          <a:p>
            <a:pPr algn="ctr"/>
            <a:r>
              <a:rPr lang="fr-FR" sz="900" dirty="0">
                <a:solidFill>
                  <a:schemeClr val="bg1"/>
                </a:solidFill>
                <a:latin typeface="Bookman Old Style" panose="02050604050505020204" pitchFamily="18" charset="0"/>
              </a:rPr>
              <a:t>Evolution du taux d’inflation (%)</a:t>
            </a:r>
          </a:p>
        </p:txBody>
      </p:sp>
      <p:sp>
        <p:nvSpPr>
          <p:cNvPr id="20" name="ZoneTexte 19">
            <a:extLst>
              <a:ext uri="{FF2B5EF4-FFF2-40B4-BE49-F238E27FC236}">
                <a16:creationId xmlns:a16="http://schemas.microsoft.com/office/drawing/2014/main" xmlns="" id="{94243684-C698-444A-BAF5-092FE293D1A0}"/>
              </a:ext>
            </a:extLst>
          </p:cNvPr>
          <p:cNvSpPr txBox="1"/>
          <p:nvPr/>
        </p:nvSpPr>
        <p:spPr>
          <a:xfrm>
            <a:off x="6644226" y="1126741"/>
            <a:ext cx="3132000" cy="252000"/>
          </a:xfrm>
          <a:prstGeom prst="roundRect">
            <a:avLst/>
          </a:prstGeom>
          <a:solidFill>
            <a:srgbClr val="008080"/>
          </a:solidFill>
        </p:spPr>
        <p:txBody>
          <a:bodyPr wrap="square" rtlCol="0">
            <a:spAutoFit/>
          </a:bodyPr>
          <a:lstStyle/>
          <a:p>
            <a:pPr algn="ctr"/>
            <a:r>
              <a:rPr lang="fr-FR" sz="900" dirty="0">
                <a:solidFill>
                  <a:schemeClr val="bg1"/>
                </a:solidFill>
                <a:latin typeface="Bookman Old Style" panose="02050604050505020204" pitchFamily="18" charset="0"/>
              </a:rPr>
              <a:t>Evolution du déficit budgétaire (%)</a:t>
            </a:r>
          </a:p>
        </p:txBody>
      </p:sp>
      <p:sp>
        <p:nvSpPr>
          <p:cNvPr id="22" name="ZoneTexte 21">
            <a:extLst>
              <a:ext uri="{FF2B5EF4-FFF2-40B4-BE49-F238E27FC236}">
                <a16:creationId xmlns:a16="http://schemas.microsoft.com/office/drawing/2014/main" xmlns="" id="{1204C6C7-AB67-044D-BDC6-F8EFCBD2F769}"/>
              </a:ext>
            </a:extLst>
          </p:cNvPr>
          <p:cNvSpPr txBox="1"/>
          <p:nvPr/>
        </p:nvSpPr>
        <p:spPr>
          <a:xfrm>
            <a:off x="6673798" y="3852440"/>
            <a:ext cx="3132000" cy="252000"/>
          </a:xfrm>
          <a:prstGeom prst="roundRect">
            <a:avLst/>
          </a:prstGeom>
          <a:solidFill>
            <a:srgbClr val="008080"/>
          </a:solidFill>
        </p:spPr>
        <p:txBody>
          <a:bodyPr wrap="square" rtlCol="0">
            <a:spAutoFit/>
          </a:bodyPr>
          <a:lstStyle/>
          <a:p>
            <a:pPr algn="ctr"/>
            <a:r>
              <a:rPr lang="fr-FR" sz="900" dirty="0">
                <a:solidFill>
                  <a:schemeClr val="bg1"/>
                </a:solidFill>
                <a:latin typeface="Bookman Old Style" panose="02050604050505020204" pitchFamily="18" charset="0"/>
              </a:rPr>
              <a:t>Evolution du taux d’endettement (%)</a:t>
            </a:r>
          </a:p>
        </p:txBody>
      </p:sp>
      <p:sp>
        <p:nvSpPr>
          <p:cNvPr id="6" name="Rectangle : coins arrondis 5">
            <a:extLst>
              <a:ext uri="{FF2B5EF4-FFF2-40B4-BE49-F238E27FC236}">
                <a16:creationId xmlns:a16="http://schemas.microsoft.com/office/drawing/2014/main" xmlns="" id="{A775ED9C-22ED-4A42-BE1D-A8F5F3BF5C15}"/>
              </a:ext>
            </a:extLst>
          </p:cNvPr>
          <p:cNvSpPr/>
          <p:nvPr/>
        </p:nvSpPr>
        <p:spPr>
          <a:xfrm>
            <a:off x="5514231" y="1107446"/>
            <a:ext cx="286449" cy="252000"/>
          </a:xfrm>
          <a:prstGeom prst="roundRect">
            <a:avLst/>
          </a:prstGeom>
          <a:solidFill>
            <a:srgbClr val="008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100" dirty="0">
                <a:latin typeface="Bookman Old Style" panose="02050604050505020204" pitchFamily="18" charset="0"/>
              </a:rPr>
              <a:t>1</a:t>
            </a:r>
          </a:p>
        </p:txBody>
      </p:sp>
      <p:sp>
        <p:nvSpPr>
          <p:cNvPr id="24" name="Rectangle : coins arrondis 23">
            <a:extLst>
              <a:ext uri="{FF2B5EF4-FFF2-40B4-BE49-F238E27FC236}">
                <a16:creationId xmlns:a16="http://schemas.microsoft.com/office/drawing/2014/main" xmlns="" id="{02BF81B3-7D93-6B4E-BCBC-9664F3AEB9A9}"/>
              </a:ext>
            </a:extLst>
          </p:cNvPr>
          <p:cNvSpPr/>
          <p:nvPr/>
        </p:nvSpPr>
        <p:spPr>
          <a:xfrm>
            <a:off x="5528024" y="3833605"/>
            <a:ext cx="286449" cy="252000"/>
          </a:xfrm>
          <a:prstGeom prst="roundRect">
            <a:avLst/>
          </a:prstGeom>
          <a:solidFill>
            <a:srgbClr val="008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50" dirty="0">
                <a:latin typeface="Bookman Old Style" panose="02050604050505020204" pitchFamily="18" charset="0"/>
              </a:rPr>
              <a:t>2</a:t>
            </a:r>
          </a:p>
        </p:txBody>
      </p:sp>
      <p:sp>
        <p:nvSpPr>
          <p:cNvPr id="25" name="Rectangle : coins arrondis 24">
            <a:extLst>
              <a:ext uri="{FF2B5EF4-FFF2-40B4-BE49-F238E27FC236}">
                <a16:creationId xmlns:a16="http://schemas.microsoft.com/office/drawing/2014/main" xmlns="" id="{A58A46E5-949A-8B46-A5E0-16998D62B95C}"/>
              </a:ext>
            </a:extLst>
          </p:cNvPr>
          <p:cNvSpPr/>
          <p:nvPr/>
        </p:nvSpPr>
        <p:spPr>
          <a:xfrm>
            <a:off x="9814265" y="1133276"/>
            <a:ext cx="286449" cy="252000"/>
          </a:xfrm>
          <a:prstGeom prst="roundRect">
            <a:avLst/>
          </a:prstGeom>
          <a:solidFill>
            <a:srgbClr val="008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50" dirty="0">
                <a:latin typeface="Bookman Old Style" panose="02050604050505020204" pitchFamily="18" charset="0"/>
              </a:rPr>
              <a:t>3</a:t>
            </a:r>
          </a:p>
        </p:txBody>
      </p:sp>
      <p:sp>
        <p:nvSpPr>
          <p:cNvPr id="26" name="Rectangle : coins arrondis 25">
            <a:extLst>
              <a:ext uri="{FF2B5EF4-FFF2-40B4-BE49-F238E27FC236}">
                <a16:creationId xmlns:a16="http://schemas.microsoft.com/office/drawing/2014/main" xmlns="" id="{5C307F84-D030-5D46-8A0B-ED019D111955}"/>
              </a:ext>
            </a:extLst>
          </p:cNvPr>
          <p:cNvSpPr/>
          <p:nvPr/>
        </p:nvSpPr>
        <p:spPr>
          <a:xfrm>
            <a:off x="9851935" y="3851378"/>
            <a:ext cx="286449" cy="252000"/>
          </a:xfrm>
          <a:prstGeom prst="roundRect">
            <a:avLst/>
          </a:prstGeom>
          <a:solidFill>
            <a:srgbClr val="0080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50" dirty="0">
                <a:latin typeface="Bookman Old Style" panose="02050604050505020204" pitchFamily="18" charset="0"/>
              </a:rPr>
              <a:t>4</a:t>
            </a:r>
          </a:p>
        </p:txBody>
      </p:sp>
      <p:graphicFrame>
        <p:nvGraphicFramePr>
          <p:cNvPr id="23" name="Graphique 22"/>
          <p:cNvGraphicFramePr/>
          <p:nvPr>
            <p:extLst>
              <p:ext uri="{D42A27DB-BD31-4B8C-83A1-F6EECF244321}">
                <p14:modId xmlns:p14="http://schemas.microsoft.com/office/powerpoint/2010/main" val="3597500920"/>
              </p:ext>
            </p:extLst>
          </p:nvPr>
        </p:nvGraphicFramePr>
        <p:xfrm>
          <a:off x="1821454" y="1458171"/>
          <a:ext cx="4356757" cy="21625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Graphique 26"/>
          <p:cNvGraphicFramePr/>
          <p:nvPr>
            <p:extLst>
              <p:ext uri="{D42A27DB-BD31-4B8C-83A1-F6EECF244321}">
                <p14:modId xmlns:p14="http://schemas.microsoft.com/office/powerpoint/2010/main" val="1868521434"/>
              </p:ext>
            </p:extLst>
          </p:nvPr>
        </p:nvGraphicFramePr>
        <p:xfrm>
          <a:off x="1726227" y="4115614"/>
          <a:ext cx="4397315" cy="21593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Graphique 27"/>
          <p:cNvGraphicFramePr/>
          <p:nvPr>
            <p:extLst>
              <p:ext uri="{D42A27DB-BD31-4B8C-83A1-F6EECF244321}">
                <p14:modId xmlns:p14="http://schemas.microsoft.com/office/powerpoint/2010/main" val="109141616"/>
              </p:ext>
            </p:extLst>
          </p:nvPr>
        </p:nvGraphicFramePr>
        <p:xfrm>
          <a:off x="6282069" y="1461820"/>
          <a:ext cx="3856315" cy="211311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Graphique 28"/>
          <p:cNvGraphicFramePr/>
          <p:nvPr>
            <p:extLst>
              <p:ext uri="{D42A27DB-BD31-4B8C-83A1-F6EECF244321}">
                <p14:modId xmlns:p14="http://schemas.microsoft.com/office/powerpoint/2010/main" val="2244216633"/>
              </p:ext>
            </p:extLst>
          </p:nvPr>
        </p:nvGraphicFramePr>
        <p:xfrm>
          <a:off x="6360409" y="4170091"/>
          <a:ext cx="3795305" cy="2162045"/>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20"/>
          <p:cNvSpPr/>
          <p:nvPr/>
        </p:nvSpPr>
        <p:spPr>
          <a:xfrm>
            <a:off x="9521049" y="1895566"/>
            <a:ext cx="571842" cy="208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fr-FR" sz="1400" b="1" dirty="0">
                <a:solidFill>
                  <a:srgbClr val="C00000"/>
                </a:solidFill>
                <a:latin typeface="Garamond" panose="02020404030301010803" pitchFamily="18" charset="0"/>
              </a:rPr>
              <a:t>- 5,1</a:t>
            </a:r>
          </a:p>
        </p:txBody>
      </p:sp>
      <p:grpSp>
        <p:nvGrpSpPr>
          <p:cNvPr id="30" name="Groupe 29">
            <a:extLst>
              <a:ext uri="{FF2B5EF4-FFF2-40B4-BE49-F238E27FC236}">
                <a16:creationId xmlns:a16="http://schemas.microsoft.com/office/drawing/2014/main" xmlns="" id="{8F3D5000-367A-42D4-A7A5-335C650A1B17}"/>
              </a:ext>
            </a:extLst>
          </p:cNvPr>
          <p:cNvGrpSpPr/>
          <p:nvPr/>
        </p:nvGrpSpPr>
        <p:grpSpPr>
          <a:xfrm>
            <a:off x="2951447" y="301897"/>
            <a:ext cx="8739379" cy="432000"/>
            <a:chOff x="0" y="199"/>
            <a:chExt cx="9203679" cy="738265"/>
          </a:xfrm>
          <a:solidFill>
            <a:srgbClr val="008080"/>
          </a:solidFill>
        </p:grpSpPr>
        <p:sp>
          <p:nvSpPr>
            <p:cNvPr id="31" name="Rectangle : coins arrondis 11">
              <a:extLst>
                <a:ext uri="{FF2B5EF4-FFF2-40B4-BE49-F238E27FC236}">
                  <a16:creationId xmlns:a16="http://schemas.microsoft.com/office/drawing/2014/main" xmlns="" id="{F6B6C43C-AAAD-4608-A40E-7F470046F4B2}"/>
                </a:ext>
              </a:extLst>
            </p:cNvPr>
            <p:cNvSpPr/>
            <p:nvPr/>
          </p:nvSpPr>
          <p:spPr>
            <a:xfrm>
              <a:off x="0" y="199"/>
              <a:ext cx="9203679" cy="73826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2" name="Rectangle : coins arrondis 4">
              <a:extLst>
                <a:ext uri="{FF2B5EF4-FFF2-40B4-BE49-F238E27FC236}">
                  <a16:creationId xmlns:a16="http://schemas.microsoft.com/office/drawing/2014/main" xmlns="" id="{07ED7787-E142-4301-9A81-E321DFDE6346}"/>
                </a:ext>
              </a:extLst>
            </p:cNvPr>
            <p:cNvSpPr txBox="1"/>
            <p:nvPr/>
          </p:nvSpPr>
          <p:spPr>
            <a:xfrm>
              <a:off x="36039" y="106691"/>
              <a:ext cx="9131601" cy="5664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2000" b="1" dirty="0">
                  <a:latin typeface="Bookman Old Style" panose="02050604050505020204" pitchFamily="18" charset="0"/>
                </a:rPr>
                <a:t>SITUATION ÉCONOMIQUE ET FINANCIÈRE 2017-2020 </a:t>
              </a:r>
            </a:p>
          </p:txBody>
        </p:sp>
      </p:grpSp>
    </p:spTree>
    <p:extLst>
      <p:ext uri="{BB962C8B-B14F-4D97-AF65-F5344CB8AC3E}">
        <p14:creationId xmlns:p14="http://schemas.microsoft.com/office/powerpoint/2010/main" val="1763750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F67EECD-3B0F-4334-831B-634DCAE71EC6}"/>
              </a:ext>
            </a:extLst>
          </p:cNvPr>
          <p:cNvSpPr>
            <a:spLocks noGrp="1"/>
          </p:cNvSpPr>
          <p:nvPr>
            <p:ph type="sldNum" sz="quarter" idx="12"/>
          </p:nvPr>
        </p:nvSpPr>
        <p:spPr/>
        <p:txBody>
          <a:bodyPr/>
          <a:lstStyle/>
          <a:p>
            <a:fld id="{56D37493-F140-4737-8B23-0751C6B6BF3B}" type="slidenum">
              <a:rPr lang="fr-FR" smtClean="0"/>
              <a:t>4</a:t>
            </a:fld>
            <a:endParaRPr lang="fr-FR"/>
          </a:p>
        </p:txBody>
      </p:sp>
      <p:grpSp>
        <p:nvGrpSpPr>
          <p:cNvPr id="11" name="Groupe 10">
            <a:extLst>
              <a:ext uri="{FF2B5EF4-FFF2-40B4-BE49-F238E27FC236}">
                <a16:creationId xmlns:a16="http://schemas.microsoft.com/office/drawing/2014/main" xmlns="" id="{8F3D5000-367A-42D4-A7A5-335C650A1B17}"/>
              </a:ext>
            </a:extLst>
          </p:cNvPr>
          <p:cNvGrpSpPr/>
          <p:nvPr/>
        </p:nvGrpSpPr>
        <p:grpSpPr>
          <a:xfrm>
            <a:off x="400021" y="205919"/>
            <a:ext cx="11221979" cy="432000"/>
            <a:chOff x="0" y="199"/>
            <a:chExt cx="9203679" cy="738265"/>
          </a:xfrm>
        </p:grpSpPr>
        <p:sp>
          <p:nvSpPr>
            <p:cNvPr id="12" name="Rectangle : coins arrondis 11">
              <a:extLst>
                <a:ext uri="{FF2B5EF4-FFF2-40B4-BE49-F238E27FC236}">
                  <a16:creationId xmlns:a16="http://schemas.microsoft.com/office/drawing/2014/main" xmlns="" id="{F6B6C43C-AAAD-4608-A40E-7F470046F4B2}"/>
                </a:ext>
              </a:extLst>
            </p:cNvPr>
            <p:cNvSpPr/>
            <p:nvPr/>
          </p:nvSpPr>
          <p:spPr>
            <a:xfrm>
              <a:off x="0" y="199"/>
              <a:ext cx="9203679" cy="738265"/>
            </a:xfrm>
            <a:prstGeom prst="roundRect">
              <a:avLst/>
            </a:prstGeom>
            <a:solidFill>
              <a:srgbClr val="0066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 coins arrondis 4">
              <a:extLst>
                <a:ext uri="{FF2B5EF4-FFF2-40B4-BE49-F238E27FC236}">
                  <a16:creationId xmlns:a16="http://schemas.microsoft.com/office/drawing/2014/main" xmlns="" id="{07ED7787-E142-4301-9A81-E321DFDE6346}"/>
                </a:ext>
              </a:extLst>
            </p:cNvPr>
            <p:cNvSpPr txBox="1"/>
            <p:nvPr/>
          </p:nvSpPr>
          <p:spPr>
            <a:xfrm>
              <a:off x="36039" y="106691"/>
              <a:ext cx="9131601" cy="566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fr-FR" sz="2000" b="1" kern="1200" dirty="0">
                  <a:latin typeface="Bookman Old Style" panose="02050604050505020204" pitchFamily="18" charset="0"/>
                </a:rPr>
                <a:t>ETAT D’AVANCEMENT DES PROJETS STRUCTURANTS (1/4)</a:t>
              </a:r>
            </a:p>
          </p:txBody>
        </p:sp>
      </p:grpSp>
      <p:graphicFrame>
        <p:nvGraphicFramePr>
          <p:cNvPr id="14" name="Graphique 13">
            <a:extLst>
              <a:ext uri="{FF2B5EF4-FFF2-40B4-BE49-F238E27FC236}">
                <a16:creationId xmlns:a16="http://schemas.microsoft.com/office/drawing/2014/main" xmlns="" id="{6DF7372F-F5F9-4301-9C27-E711BE288955}"/>
              </a:ext>
            </a:extLst>
          </p:cNvPr>
          <p:cNvGraphicFramePr/>
          <p:nvPr>
            <p:extLst>
              <p:ext uri="{D42A27DB-BD31-4B8C-83A1-F6EECF244321}">
                <p14:modId xmlns:p14="http://schemas.microsoft.com/office/powerpoint/2010/main" val="1359698916"/>
              </p:ext>
            </p:extLst>
          </p:nvPr>
        </p:nvGraphicFramePr>
        <p:xfrm>
          <a:off x="6172584" y="2552817"/>
          <a:ext cx="5604386" cy="34075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au 6">
            <a:extLst>
              <a:ext uri="{FF2B5EF4-FFF2-40B4-BE49-F238E27FC236}">
                <a16:creationId xmlns:a16="http://schemas.microsoft.com/office/drawing/2014/main" xmlns="" id="{A10087D0-9FC4-4AE8-9719-FC72B2CA4AA2}"/>
              </a:ext>
            </a:extLst>
          </p:cNvPr>
          <p:cNvGraphicFramePr>
            <a:graphicFrameLocks noGrp="1"/>
          </p:cNvGraphicFramePr>
          <p:nvPr>
            <p:extLst>
              <p:ext uri="{D42A27DB-BD31-4B8C-83A1-F6EECF244321}">
                <p14:modId xmlns:p14="http://schemas.microsoft.com/office/powerpoint/2010/main" val="2484220777"/>
              </p:ext>
            </p:extLst>
          </p:nvPr>
        </p:nvGraphicFramePr>
        <p:xfrm>
          <a:off x="400021" y="2298902"/>
          <a:ext cx="5329784" cy="2420354"/>
        </p:xfrm>
        <a:graphic>
          <a:graphicData uri="http://schemas.openxmlformats.org/drawingml/2006/table">
            <a:tbl>
              <a:tblPr>
                <a:tableStyleId>{FABFCF23-3B69-468F-B69F-88F6DE6A72F2}</a:tableStyleId>
              </a:tblPr>
              <a:tblGrid>
                <a:gridCol w="5329784">
                  <a:extLst>
                    <a:ext uri="{9D8B030D-6E8A-4147-A177-3AD203B41FA5}">
                      <a16:colId xmlns:a16="http://schemas.microsoft.com/office/drawing/2014/main" xmlns="" val="4145024125"/>
                    </a:ext>
                  </a:extLst>
                </a:gridCol>
              </a:tblGrid>
              <a:tr h="268254">
                <a:tc>
                  <a:txBody>
                    <a:bodyPr/>
                    <a:lstStyle/>
                    <a:p>
                      <a:pPr algn="ctr"/>
                      <a:r>
                        <a:rPr lang="fr-FR" sz="1200" b="1" dirty="0">
                          <a:solidFill>
                            <a:schemeClr val="bg1"/>
                          </a:solidFill>
                          <a:latin typeface="Bookman Old Style" panose="02050604050505020204" pitchFamily="18" charset="0"/>
                        </a:rPr>
                        <a:t>QUELQUES GRANDES (2) RÉFORMES PHARES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080"/>
                    </a:solidFill>
                  </a:tcPr>
                </a:tc>
                <a:extLst>
                  <a:ext uri="{0D108BD9-81ED-4DB2-BD59-A6C34878D82A}">
                    <a16:rowId xmlns:a16="http://schemas.microsoft.com/office/drawing/2014/main" xmlns="" val="2094929846"/>
                  </a:ext>
                </a:extLst>
              </a:tr>
              <a:tr h="2146034">
                <a:tc>
                  <a:txBody>
                    <a:bodyPr/>
                    <a:lstStyle/>
                    <a:p>
                      <a:pPr marL="285750" indent="-285750" algn="just">
                        <a:buFont typeface="Arial" panose="020B0604020202020204" pitchFamily="34" charset="0"/>
                        <a:buChar char="•"/>
                      </a:pPr>
                      <a:r>
                        <a:rPr lang="fr-FR" sz="1200" kern="1200" dirty="0">
                          <a:solidFill>
                            <a:srgbClr val="005E5C"/>
                          </a:solidFill>
                          <a:latin typeface="Bookman Old Style" panose="02050604050505020204" pitchFamily="18" charset="0"/>
                          <a:ea typeface="+mn-ea"/>
                          <a:cs typeface="+mn-cs"/>
                        </a:rPr>
                        <a:t>Gestion de la filière coton totalement confiée aux acteurs : Désengagement de l’État.</a:t>
                      </a:r>
                    </a:p>
                    <a:p>
                      <a:pPr marL="285750" indent="-285750" algn="just">
                        <a:buFont typeface="Arial" panose="020B0604020202020204" pitchFamily="34" charset="0"/>
                        <a:buChar char="•"/>
                      </a:pPr>
                      <a:endParaRPr lang="fr-FR" sz="1200" kern="1200" dirty="0">
                        <a:solidFill>
                          <a:srgbClr val="005E5C"/>
                        </a:solidFill>
                        <a:latin typeface="Bookman Old Style" panose="02050604050505020204" pitchFamily="18" charset="0"/>
                        <a:ea typeface="+mn-ea"/>
                        <a:cs typeface="+mn-cs"/>
                      </a:endParaRPr>
                    </a:p>
                    <a:p>
                      <a:pPr marL="285750" indent="-285750" algn="just">
                        <a:buFont typeface="Arial" panose="020B0604020202020204" pitchFamily="34" charset="0"/>
                        <a:buChar char="•"/>
                      </a:pPr>
                      <a:r>
                        <a:rPr lang="fr-FR" sz="1200" kern="1200" dirty="0">
                          <a:solidFill>
                            <a:srgbClr val="005E5C"/>
                          </a:solidFill>
                          <a:latin typeface="Bookman Old Style" panose="02050604050505020204" pitchFamily="18" charset="0"/>
                          <a:ea typeface="+mn-ea"/>
                          <a:cs typeface="+mn-cs"/>
                        </a:rPr>
                        <a:t>Mise en place de 07 Agences Territoriales de Développement Agricole (ATDA) en charge chacune de l’administration de chaque Pôle de Développement Agricole pour prendre en charge la promotion des filières agricoles.</a:t>
                      </a:r>
                    </a:p>
                    <a:p>
                      <a:pPr marL="0" indent="0" algn="just">
                        <a:buFont typeface="Arial" panose="020B0604020202020204" pitchFamily="34" charset="0"/>
                        <a:buNone/>
                      </a:pPr>
                      <a:endParaRPr lang="fr-FR" sz="1200" kern="1200" dirty="0">
                        <a:solidFill>
                          <a:srgbClr val="005E5C"/>
                        </a:solidFill>
                        <a:latin typeface="Bookman Old Style" panose="02050604050505020204" pitchFamily="18" charset="0"/>
                        <a:ea typeface="+mn-ea"/>
                        <a:cs typeface="+mn-cs"/>
                      </a:endParaRPr>
                    </a:p>
                    <a:p>
                      <a:pPr marL="285750" indent="-285750" algn="just">
                        <a:buFont typeface="Arial" panose="020B0604020202020204" pitchFamily="34" charset="0"/>
                        <a:buChar char="•"/>
                      </a:pPr>
                      <a:r>
                        <a:rPr lang="fr-FR" sz="1200" kern="1200" dirty="0">
                          <a:solidFill>
                            <a:srgbClr val="005E5C"/>
                          </a:solidFill>
                          <a:latin typeface="Bookman Old Style" panose="02050604050505020204" pitchFamily="18" charset="0"/>
                          <a:ea typeface="+mn-ea"/>
                          <a:cs typeface="+mn-cs"/>
                        </a:rPr>
                        <a:t>Promotion de nouvelles filières agricoles à haute valeur ajoutée (anacarde, ananas, maraichers) et conventionnelles (riz, maïs, manioc).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1634101417"/>
                  </a:ext>
                </a:extLst>
              </a:tr>
            </a:tbl>
          </a:graphicData>
        </a:graphic>
      </p:graphicFrame>
      <p:sp>
        <p:nvSpPr>
          <p:cNvPr id="31" name="ZoneTexte 30">
            <a:extLst>
              <a:ext uri="{FF2B5EF4-FFF2-40B4-BE49-F238E27FC236}">
                <a16:creationId xmlns:a16="http://schemas.microsoft.com/office/drawing/2014/main" xmlns="" id="{ABC6199B-F260-4BBB-BCB4-F816A1F21753}"/>
              </a:ext>
            </a:extLst>
          </p:cNvPr>
          <p:cNvSpPr txBox="1"/>
          <p:nvPr/>
        </p:nvSpPr>
        <p:spPr>
          <a:xfrm>
            <a:off x="6025410" y="2298901"/>
            <a:ext cx="5898735" cy="253916"/>
          </a:xfrm>
          <a:prstGeom prst="rect">
            <a:avLst/>
          </a:prstGeom>
          <a:noFill/>
        </p:spPr>
        <p:txBody>
          <a:bodyPr wrap="square">
            <a:spAutoFit/>
          </a:bodyPr>
          <a:lstStyle/>
          <a:p>
            <a:pPr marL="864235" indent="-864235" algn="just">
              <a:tabLst>
                <a:tab pos="900430" algn="l"/>
              </a:tabLst>
            </a:pPr>
            <a:r>
              <a:rPr lang="fr-FR" sz="1050" dirty="0">
                <a:solidFill>
                  <a:srgbClr val="006666"/>
                </a:solidFill>
                <a:effectLst/>
                <a:latin typeface="Bookman Old Style" panose="02050604050505020204" pitchFamily="18" charset="0"/>
                <a:ea typeface="Calibri" panose="020F0502020204030204" pitchFamily="34" charset="0"/>
                <a:cs typeface="Estrangelo Edessa" panose="03080600000000000000" pitchFamily="66" charset="0"/>
              </a:rPr>
              <a:t>Graphique : Évolution de la production de coton sur la période 2016-2019 (en tonnes)</a:t>
            </a:r>
          </a:p>
        </p:txBody>
      </p:sp>
      <p:sp>
        <p:nvSpPr>
          <p:cNvPr id="33" name="ZoneTexte 32">
            <a:extLst>
              <a:ext uri="{FF2B5EF4-FFF2-40B4-BE49-F238E27FC236}">
                <a16:creationId xmlns:a16="http://schemas.microsoft.com/office/drawing/2014/main" xmlns="" id="{51B711BF-F530-4081-8D93-61D7B18574EF}"/>
              </a:ext>
            </a:extLst>
          </p:cNvPr>
          <p:cNvSpPr txBox="1"/>
          <p:nvPr/>
        </p:nvSpPr>
        <p:spPr>
          <a:xfrm>
            <a:off x="6266121" y="5951636"/>
            <a:ext cx="2708656" cy="307777"/>
          </a:xfrm>
          <a:prstGeom prst="rect">
            <a:avLst/>
          </a:prstGeom>
          <a:noFill/>
        </p:spPr>
        <p:txBody>
          <a:bodyPr wrap="square" rtlCol="0">
            <a:spAutoFit/>
          </a:bodyPr>
          <a:lstStyle/>
          <a:p>
            <a:r>
              <a:rPr lang="fr-FR" sz="1400" i="1" dirty="0">
                <a:solidFill>
                  <a:srgbClr val="006666"/>
                </a:solidFill>
                <a:effectLst/>
                <a:latin typeface="Garamond" panose="02020404030301010803" pitchFamily="18" charset="0"/>
                <a:ea typeface="Calibri" panose="020F0502020204030204" pitchFamily="34" charset="0"/>
                <a:cs typeface="Times New Roman" panose="02020603050405020304" pitchFamily="18" charset="0"/>
              </a:rPr>
              <a:t>Source : </a:t>
            </a:r>
            <a:r>
              <a:rPr lang="fr-FR" sz="1000" i="1" dirty="0">
                <a:solidFill>
                  <a:srgbClr val="006666"/>
                </a:solidFill>
                <a:effectLst/>
                <a:latin typeface="Garamond" panose="02020404030301010803" pitchFamily="18" charset="0"/>
                <a:ea typeface="Calibri" panose="020F0502020204030204" pitchFamily="34" charset="0"/>
                <a:cs typeface="Times New Roman" panose="02020603050405020304" pitchFamily="18" charset="0"/>
              </a:rPr>
              <a:t>AIC</a:t>
            </a:r>
            <a:r>
              <a:rPr lang="fr-FR" sz="1400" i="1" dirty="0">
                <a:solidFill>
                  <a:srgbClr val="006666"/>
                </a:solidFill>
                <a:effectLst/>
                <a:latin typeface="Garamond" panose="02020404030301010803" pitchFamily="18" charset="0"/>
                <a:ea typeface="Calibri" panose="020F0502020204030204" pitchFamily="34" charset="0"/>
                <a:cs typeface="Times New Roman" panose="02020603050405020304" pitchFamily="18" charset="0"/>
              </a:rPr>
              <a:t>, Septembre 2020</a:t>
            </a:r>
            <a:endParaRPr lang="fr-FR" sz="1400" dirty="0"/>
          </a:p>
        </p:txBody>
      </p:sp>
      <p:sp>
        <p:nvSpPr>
          <p:cNvPr id="34" name="ZoneTexte 33">
            <a:extLst>
              <a:ext uri="{FF2B5EF4-FFF2-40B4-BE49-F238E27FC236}">
                <a16:creationId xmlns:a16="http://schemas.microsoft.com/office/drawing/2014/main" xmlns="" id="{C3479BB8-BA63-4D32-A659-48A08801E575}"/>
              </a:ext>
            </a:extLst>
          </p:cNvPr>
          <p:cNvSpPr txBox="1"/>
          <p:nvPr/>
        </p:nvSpPr>
        <p:spPr>
          <a:xfrm>
            <a:off x="400021" y="6610731"/>
            <a:ext cx="3620126" cy="246221"/>
          </a:xfrm>
          <a:prstGeom prst="rect">
            <a:avLst/>
          </a:prstGeom>
          <a:noFill/>
        </p:spPr>
        <p:txBody>
          <a:bodyPr wrap="square" rtlCol="0">
            <a:spAutoFit/>
          </a:bodyPr>
          <a:lstStyle/>
          <a:p>
            <a:r>
              <a:rPr lang="fr-FR" sz="1000" i="1" dirty="0">
                <a:solidFill>
                  <a:srgbClr val="006666"/>
                </a:solidFill>
                <a:effectLst/>
                <a:latin typeface="Garamond" panose="02020404030301010803" pitchFamily="18" charset="0"/>
                <a:ea typeface="Calibri" panose="020F0502020204030204" pitchFamily="34" charset="0"/>
                <a:cs typeface="Times New Roman" panose="02020603050405020304" pitchFamily="18" charset="0"/>
              </a:rPr>
              <a:t>Source : DSA/MAEP, Septembre 2020</a:t>
            </a:r>
            <a:endParaRPr lang="fr-FR" sz="1000" dirty="0">
              <a:effectLst/>
              <a:latin typeface="Garamond" panose="02020404030301010803" pitchFamily="18" charset="0"/>
              <a:ea typeface="Calibri" panose="020F0502020204030204" pitchFamily="34" charset="0"/>
              <a:cs typeface="Times New Roman" panose="02020603050405020304" pitchFamily="18" charset="0"/>
            </a:endParaRPr>
          </a:p>
        </p:txBody>
      </p:sp>
      <p:grpSp>
        <p:nvGrpSpPr>
          <p:cNvPr id="15" name="Groupe 14">
            <a:extLst>
              <a:ext uri="{FF2B5EF4-FFF2-40B4-BE49-F238E27FC236}">
                <a16:creationId xmlns:a16="http://schemas.microsoft.com/office/drawing/2014/main" xmlns="" id="{5CC3E587-78ED-44EC-9D97-EEBDA5DF7EF7}"/>
              </a:ext>
            </a:extLst>
          </p:cNvPr>
          <p:cNvGrpSpPr/>
          <p:nvPr/>
        </p:nvGrpSpPr>
        <p:grpSpPr>
          <a:xfrm>
            <a:off x="3441290" y="1058069"/>
            <a:ext cx="5169310" cy="540000"/>
            <a:chOff x="0" y="199"/>
            <a:chExt cx="9203679" cy="738265"/>
          </a:xfrm>
          <a:effectLst>
            <a:reflection blurRad="6350" stA="52000" endA="300" endPos="35000" dir="5400000" sy="-100000" algn="bl" rotWithShape="0"/>
          </a:effectLst>
        </p:grpSpPr>
        <p:sp>
          <p:nvSpPr>
            <p:cNvPr id="16" name="Rectangle : coins arrondis 15">
              <a:extLst>
                <a:ext uri="{FF2B5EF4-FFF2-40B4-BE49-F238E27FC236}">
                  <a16:creationId xmlns:a16="http://schemas.microsoft.com/office/drawing/2014/main" xmlns="" id="{60451268-950F-47B2-94CF-71C1DFA3BB6D}"/>
                </a:ext>
              </a:extLst>
            </p:cNvPr>
            <p:cNvSpPr/>
            <p:nvPr/>
          </p:nvSpPr>
          <p:spPr>
            <a:xfrm>
              <a:off x="0" y="199"/>
              <a:ext cx="9203679" cy="738265"/>
            </a:xfrm>
            <a:prstGeom prst="round2DiagRect">
              <a:avLst/>
            </a:prstGeom>
            <a:solidFill>
              <a:srgbClr val="0066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angle : coins arrondis 4">
              <a:extLst>
                <a:ext uri="{FF2B5EF4-FFF2-40B4-BE49-F238E27FC236}">
                  <a16:creationId xmlns:a16="http://schemas.microsoft.com/office/drawing/2014/main" xmlns="" id="{7E0B4BA8-DC55-4D3D-A609-D4FD0D3D24AC}"/>
                </a:ext>
              </a:extLst>
            </p:cNvPr>
            <p:cNvSpPr txBox="1"/>
            <p:nvPr/>
          </p:nvSpPr>
          <p:spPr>
            <a:xfrm>
              <a:off x="36039" y="36238"/>
              <a:ext cx="9131601" cy="666187"/>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lvl="0" indent="0" algn="l" defTabSz="1422400" rtl="0">
                <a:lnSpc>
                  <a:spcPct val="90000"/>
                </a:lnSpc>
                <a:spcBef>
                  <a:spcPct val="0"/>
                </a:spcBef>
                <a:spcAft>
                  <a:spcPct val="35000"/>
                </a:spcAft>
                <a:buNone/>
              </a:pPr>
              <a:r>
                <a:rPr lang="fr-FR" b="1" kern="1200" dirty="0">
                  <a:latin typeface="Bookman Old Style" panose="02050604050505020204" pitchFamily="18" charset="0"/>
                </a:rPr>
                <a:t>Dans le domaine agricole</a:t>
              </a:r>
            </a:p>
          </p:txBody>
        </p:sp>
      </p:grpSp>
      <p:pic>
        <p:nvPicPr>
          <p:cNvPr id="18" name="Image 17">
            <a:extLst>
              <a:ext uri="{FF2B5EF4-FFF2-40B4-BE49-F238E27FC236}">
                <a16:creationId xmlns:a16="http://schemas.microsoft.com/office/drawing/2014/main" xmlns="" id="{041B6D6D-C22E-45DE-809D-66BB6608C83B}"/>
              </a:ext>
            </a:extLst>
          </p:cNvPr>
          <p:cNvPicPr/>
          <p:nvPr/>
        </p:nvPicPr>
        <p:blipFill rotWithShape="1">
          <a:blip r:embed="rId3">
            <a:extLst>
              <a:ext uri="{28A0092B-C50C-407E-A947-70E740481C1C}">
                <a14:useLocalDpi xmlns:a14="http://schemas.microsoft.com/office/drawing/2010/main" val="0"/>
              </a:ext>
            </a:extLst>
          </a:blip>
          <a:srcRect/>
          <a:stretch/>
        </p:blipFill>
        <p:spPr>
          <a:xfrm flipH="1">
            <a:off x="443963" y="793662"/>
            <a:ext cx="2772000" cy="1224000"/>
          </a:xfrm>
          <a:prstGeom prst="roundRect">
            <a:avLst/>
          </a:prstGeom>
          <a:ln>
            <a:noFill/>
          </a:ln>
          <a:effectLst/>
        </p:spPr>
      </p:pic>
      <p:pic>
        <p:nvPicPr>
          <p:cNvPr id="19" name="Image 18">
            <a:extLst>
              <a:ext uri="{FF2B5EF4-FFF2-40B4-BE49-F238E27FC236}">
                <a16:creationId xmlns:a16="http://schemas.microsoft.com/office/drawing/2014/main" xmlns="" id="{452E595D-4274-44AF-8D05-A2220A5DB500}"/>
              </a:ext>
            </a:extLst>
          </p:cNvPr>
          <p:cNvPicPr/>
          <p:nvPr/>
        </p:nvPicPr>
        <p:blipFill>
          <a:blip r:embed="rId4">
            <a:extLst>
              <a:ext uri="{28A0092B-C50C-407E-A947-70E740481C1C}">
                <a14:useLocalDpi xmlns:a14="http://schemas.microsoft.com/office/drawing/2010/main" val="0"/>
              </a:ext>
            </a:extLst>
          </a:blip>
          <a:stretch>
            <a:fillRect/>
          </a:stretch>
        </p:blipFill>
        <p:spPr>
          <a:xfrm>
            <a:off x="8789543" y="797340"/>
            <a:ext cx="2772000" cy="1224000"/>
          </a:xfrm>
          <a:prstGeom prst="roundRect">
            <a:avLst/>
          </a:prstGeom>
        </p:spPr>
      </p:pic>
      <p:graphicFrame>
        <p:nvGraphicFramePr>
          <p:cNvPr id="2" name="Tableau 1">
            <a:extLst>
              <a:ext uri="{FF2B5EF4-FFF2-40B4-BE49-F238E27FC236}">
                <a16:creationId xmlns:a16="http://schemas.microsoft.com/office/drawing/2014/main" xmlns="" id="{2CC54381-24C2-48D9-9083-6F1D07631C85}"/>
              </a:ext>
            </a:extLst>
          </p:cNvPr>
          <p:cNvGraphicFramePr>
            <a:graphicFrameLocks noGrp="1"/>
          </p:cNvGraphicFramePr>
          <p:nvPr>
            <p:extLst>
              <p:ext uri="{D42A27DB-BD31-4B8C-83A1-F6EECF244321}">
                <p14:modId xmlns:p14="http://schemas.microsoft.com/office/powerpoint/2010/main" val="884817507"/>
              </p:ext>
            </p:extLst>
          </p:nvPr>
        </p:nvGraphicFramePr>
        <p:xfrm>
          <a:off x="400021" y="4904048"/>
          <a:ext cx="5329784" cy="1096599"/>
        </p:xfrm>
        <a:graphic>
          <a:graphicData uri="http://schemas.openxmlformats.org/drawingml/2006/table">
            <a:tbl>
              <a:tblPr firstRow="1" firstCol="1" bandRow="1">
                <a:tableStyleId>{5FD0F851-EC5A-4D38-B0AD-8093EC10F338}</a:tableStyleId>
              </a:tblPr>
              <a:tblGrid>
                <a:gridCol w="5329784">
                  <a:extLst>
                    <a:ext uri="{9D8B030D-6E8A-4147-A177-3AD203B41FA5}">
                      <a16:colId xmlns:a16="http://schemas.microsoft.com/office/drawing/2014/main" xmlns="" val="776918549"/>
                    </a:ext>
                  </a:extLst>
                </a:gridCol>
              </a:tblGrid>
              <a:tr h="212171">
                <a:tc>
                  <a:txBody>
                    <a:bodyPr/>
                    <a:lstStyle/>
                    <a:p>
                      <a:pPr marL="0" algn="ctr" defTabSz="914400" rtl="0" eaLnBrk="1" latinLnBrk="0" hangingPunct="1">
                        <a:lnSpc>
                          <a:spcPct val="107000"/>
                        </a:lnSpc>
                        <a:spcAft>
                          <a:spcPts val="800"/>
                        </a:spcAft>
                      </a:pPr>
                      <a:r>
                        <a:rPr lang="fr-FR" sz="1200" b="1" kern="1200" dirty="0">
                          <a:solidFill>
                            <a:schemeClr val="bg1"/>
                          </a:solidFill>
                          <a:latin typeface="Bookman Old Style" panose="02050604050505020204" pitchFamily="18" charset="0"/>
                        </a:rPr>
                        <a:t>DISTINCTIONS </a:t>
                      </a:r>
                      <a:endParaRPr lang="fr-FR" sz="1200" b="1" kern="1200" dirty="0">
                        <a:solidFill>
                          <a:schemeClr val="bg1"/>
                        </a:solidFill>
                        <a:latin typeface="Bookman Old Style" panose="02050604050505020204" pitchFamily="18" charset="0"/>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008080"/>
                    </a:solidFill>
                  </a:tcPr>
                </a:tc>
                <a:extLst>
                  <a:ext uri="{0D108BD9-81ED-4DB2-BD59-A6C34878D82A}">
                    <a16:rowId xmlns:a16="http://schemas.microsoft.com/office/drawing/2014/main" xmlns="" val="1400480427"/>
                  </a:ext>
                </a:extLst>
              </a:tr>
              <a:tr h="176911">
                <a:tc>
                  <a:txBody>
                    <a:bodyPr/>
                    <a:lstStyle/>
                    <a:p>
                      <a:pPr marL="171450" indent="-171450" algn="just">
                        <a:lnSpc>
                          <a:spcPct val="107000"/>
                        </a:lnSpc>
                        <a:spcAft>
                          <a:spcPts val="800"/>
                        </a:spcAft>
                        <a:buFont typeface="Arial" panose="020B0604020202020204" pitchFamily="34" charset="0"/>
                        <a:buChar char="•"/>
                      </a:pPr>
                      <a:r>
                        <a:rPr lang="fr-FR" sz="1200" b="0" kern="1200" dirty="0">
                          <a:solidFill>
                            <a:srgbClr val="005E5C"/>
                          </a:solidFill>
                          <a:latin typeface="Bookman Old Style" panose="02050604050505020204" pitchFamily="18" charset="0"/>
                        </a:rPr>
                        <a:t>Premier producteur africain de coton pour la campagne cotonnière en 2018 et 2019</a:t>
                      </a:r>
                    </a:p>
                    <a:p>
                      <a:pPr marL="171450" indent="-171450" algn="just">
                        <a:lnSpc>
                          <a:spcPct val="107000"/>
                        </a:lnSpc>
                        <a:spcAft>
                          <a:spcPts val="800"/>
                        </a:spcAft>
                        <a:buFont typeface="Arial" panose="020B0604020202020204" pitchFamily="34" charset="0"/>
                        <a:buChar char="•"/>
                      </a:pPr>
                      <a:r>
                        <a:rPr lang="fr-FR" sz="1200" b="0" kern="1200" dirty="0">
                          <a:solidFill>
                            <a:srgbClr val="005E5C"/>
                          </a:solidFill>
                          <a:latin typeface="Bookman Old Style" panose="02050604050505020204" pitchFamily="18" charset="0"/>
                        </a:rPr>
                        <a:t>Le Bénin figure dans le top 10 africain des producteurs de noix d’anacarde, d’ananas et d’huile de palme. </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2196804227"/>
                  </a:ext>
                </a:extLst>
              </a:tr>
            </a:tbl>
          </a:graphicData>
        </a:graphic>
      </p:graphicFrame>
    </p:spTree>
    <p:extLst>
      <p:ext uri="{BB962C8B-B14F-4D97-AF65-F5344CB8AC3E}">
        <p14:creationId xmlns:p14="http://schemas.microsoft.com/office/powerpoint/2010/main" val="2669474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F67EECD-3B0F-4334-831B-634DCAE71EC6}"/>
              </a:ext>
            </a:extLst>
          </p:cNvPr>
          <p:cNvSpPr>
            <a:spLocks noGrp="1"/>
          </p:cNvSpPr>
          <p:nvPr>
            <p:ph type="sldNum" sz="quarter" idx="12"/>
          </p:nvPr>
        </p:nvSpPr>
        <p:spPr/>
        <p:txBody>
          <a:bodyPr/>
          <a:lstStyle/>
          <a:p>
            <a:fld id="{56D37493-F140-4737-8B23-0751C6B6BF3B}" type="slidenum">
              <a:rPr lang="fr-FR" smtClean="0"/>
              <a:t>5</a:t>
            </a:fld>
            <a:endParaRPr lang="fr-FR"/>
          </a:p>
        </p:txBody>
      </p:sp>
      <p:graphicFrame>
        <p:nvGraphicFramePr>
          <p:cNvPr id="7" name="Tableau 6">
            <a:extLst>
              <a:ext uri="{FF2B5EF4-FFF2-40B4-BE49-F238E27FC236}">
                <a16:creationId xmlns:a16="http://schemas.microsoft.com/office/drawing/2014/main" xmlns="" id="{A10087D0-9FC4-4AE8-9719-FC72B2CA4AA2}"/>
              </a:ext>
            </a:extLst>
          </p:cNvPr>
          <p:cNvGraphicFramePr>
            <a:graphicFrameLocks noGrp="1"/>
          </p:cNvGraphicFramePr>
          <p:nvPr>
            <p:extLst>
              <p:ext uri="{D42A27DB-BD31-4B8C-83A1-F6EECF244321}">
                <p14:modId xmlns:p14="http://schemas.microsoft.com/office/powerpoint/2010/main" val="2151222590"/>
              </p:ext>
            </p:extLst>
          </p:nvPr>
        </p:nvGraphicFramePr>
        <p:xfrm>
          <a:off x="451804" y="2118546"/>
          <a:ext cx="6263627" cy="2483105"/>
        </p:xfrm>
        <a:graphic>
          <a:graphicData uri="http://schemas.openxmlformats.org/drawingml/2006/table">
            <a:tbl>
              <a:tblPr>
                <a:tableStyleId>{FABFCF23-3B69-468F-B69F-88F6DE6A72F2}</a:tableStyleId>
              </a:tblPr>
              <a:tblGrid>
                <a:gridCol w="6263627">
                  <a:extLst>
                    <a:ext uri="{9D8B030D-6E8A-4147-A177-3AD203B41FA5}">
                      <a16:colId xmlns:a16="http://schemas.microsoft.com/office/drawing/2014/main" xmlns="" val="4145024125"/>
                    </a:ext>
                  </a:extLst>
                </a:gridCol>
              </a:tblGrid>
              <a:tr h="288545">
                <a:tc>
                  <a:txBody>
                    <a:bodyPr/>
                    <a:lstStyle/>
                    <a:p>
                      <a:pPr algn="ctr"/>
                      <a:r>
                        <a:rPr lang="fr-FR" sz="1200" b="1" dirty="0">
                          <a:solidFill>
                            <a:schemeClr val="bg1"/>
                          </a:solidFill>
                          <a:latin typeface="Bookman Old Style" panose="02050604050505020204" pitchFamily="18" charset="0"/>
                        </a:rPr>
                        <a:t>PRINCIPAUX PROJETS/REFORMES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080"/>
                    </a:solidFill>
                  </a:tcPr>
                </a:tc>
                <a:extLst>
                  <a:ext uri="{0D108BD9-81ED-4DB2-BD59-A6C34878D82A}">
                    <a16:rowId xmlns:a16="http://schemas.microsoft.com/office/drawing/2014/main" xmlns="" val="2094929846"/>
                  </a:ext>
                </a:extLst>
              </a:tr>
              <a:tr h="1730847">
                <a:tc>
                  <a:txBody>
                    <a:bodyPr/>
                    <a:lstStyle/>
                    <a:p>
                      <a:pPr marL="285750" marR="0" lvl="0" indent="-28575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fr-FR" sz="1200" kern="1200" dirty="0">
                          <a:solidFill>
                            <a:srgbClr val="005E5C"/>
                          </a:solidFill>
                          <a:latin typeface="Bookman Old Style" panose="02050604050505020204" pitchFamily="18" charset="0"/>
                          <a:ea typeface="+mn-ea"/>
                          <a:cs typeface="+mn-cs"/>
                        </a:rPr>
                        <a:t>Mise en service d’une nouvelle centrale énergétique de 127 MW</a:t>
                      </a:r>
                      <a:endParaRPr lang="fr-FR" sz="1200" dirty="0">
                        <a:solidFill>
                          <a:srgbClr val="005E5C"/>
                        </a:solidFill>
                        <a:latin typeface="Bookman Old Style" panose="02050604050505020204" pitchFamily="18" charset="0"/>
                      </a:endParaRPr>
                    </a:p>
                    <a:p>
                      <a:pPr marL="285750" marR="0" lvl="0" indent="-28575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fr-FR" sz="1200" kern="1200" dirty="0">
                          <a:solidFill>
                            <a:srgbClr val="005E5C"/>
                          </a:solidFill>
                          <a:latin typeface="Bookman Old Style" panose="02050604050505020204" pitchFamily="18" charset="0"/>
                          <a:ea typeface="+mn-ea"/>
                          <a:cs typeface="+mn-cs"/>
                        </a:rPr>
                        <a:t>Lancement de la construction d’une nouvelle centrale énergétique de 146 MW</a:t>
                      </a:r>
                      <a:endParaRPr lang="fr-FR" sz="1200" kern="1200" dirty="0">
                        <a:solidFill>
                          <a:srgbClr val="005E5C"/>
                        </a:solidFill>
                        <a:effectLst/>
                        <a:latin typeface="Bookman Old Style" panose="02050604050505020204" pitchFamily="18" charset="0"/>
                        <a:ea typeface="+mn-ea"/>
                        <a:cs typeface="+mn-cs"/>
                      </a:endParaRPr>
                    </a:p>
                    <a:p>
                      <a:pPr marL="285750" marR="0" lvl="0" indent="-28575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fr-FR" sz="1200" kern="1200" dirty="0">
                          <a:solidFill>
                            <a:srgbClr val="005E5C"/>
                          </a:solidFill>
                          <a:latin typeface="Bookman Old Style" panose="02050604050505020204" pitchFamily="18" charset="0"/>
                          <a:ea typeface="+mn-ea"/>
                          <a:cs typeface="+mn-cs"/>
                        </a:rPr>
                        <a:t>Mise en délégation de gestion de la SBEE</a:t>
                      </a:r>
                    </a:p>
                    <a:p>
                      <a:pPr marL="285750" marR="0" lvl="0" indent="-285750" algn="just" defTabSz="914400" rtl="0" eaLnBrk="1" fontAlgn="auto" latinLnBrk="0" hangingPunct="1">
                        <a:lnSpc>
                          <a:spcPct val="150000"/>
                        </a:lnSpc>
                        <a:spcBef>
                          <a:spcPts val="600"/>
                        </a:spcBef>
                        <a:spcAft>
                          <a:spcPts val="600"/>
                        </a:spcAft>
                        <a:buClrTx/>
                        <a:buSzTx/>
                        <a:buFont typeface="Arial" panose="020B0604020202020204" pitchFamily="34" charset="0"/>
                        <a:buChar char="•"/>
                        <a:tabLst/>
                        <a:defRPr/>
                      </a:pPr>
                      <a:r>
                        <a:rPr lang="fr-FR" sz="1200" kern="1200" dirty="0">
                          <a:solidFill>
                            <a:srgbClr val="005E5C"/>
                          </a:solidFill>
                          <a:latin typeface="Bookman Old Style" panose="02050604050505020204" pitchFamily="18" charset="0"/>
                          <a:ea typeface="+mn-ea"/>
                          <a:cs typeface="+mn-cs"/>
                        </a:rPr>
                        <a:t>Création d’une société de production et d’une société de distribution d’électricité</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1634101417"/>
                  </a:ext>
                </a:extLst>
              </a:tr>
            </a:tbl>
          </a:graphicData>
        </a:graphic>
      </p:graphicFrame>
      <p:graphicFrame>
        <p:nvGraphicFramePr>
          <p:cNvPr id="24" name="Graphique 23">
            <a:extLst>
              <a:ext uri="{FF2B5EF4-FFF2-40B4-BE49-F238E27FC236}">
                <a16:creationId xmlns:a16="http://schemas.microsoft.com/office/drawing/2014/main" xmlns="" id="{4279E62F-0E30-47DF-BD76-AFACBEE4CE67}"/>
              </a:ext>
            </a:extLst>
          </p:cNvPr>
          <p:cNvGraphicFramePr/>
          <p:nvPr>
            <p:extLst>
              <p:ext uri="{D42A27DB-BD31-4B8C-83A1-F6EECF244321}">
                <p14:modId xmlns:p14="http://schemas.microsoft.com/office/powerpoint/2010/main" val="2953903096"/>
              </p:ext>
            </p:extLst>
          </p:nvPr>
        </p:nvGraphicFramePr>
        <p:xfrm>
          <a:off x="6940001" y="2032399"/>
          <a:ext cx="4638057" cy="233052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Graphique 24">
            <a:extLst>
              <a:ext uri="{FF2B5EF4-FFF2-40B4-BE49-F238E27FC236}">
                <a16:creationId xmlns:a16="http://schemas.microsoft.com/office/drawing/2014/main" xmlns="" id="{10DA0A31-E020-4739-B15A-50BC8DC052B8}"/>
              </a:ext>
            </a:extLst>
          </p:cNvPr>
          <p:cNvGraphicFramePr/>
          <p:nvPr>
            <p:extLst>
              <p:ext uri="{D42A27DB-BD31-4B8C-83A1-F6EECF244321}">
                <p14:modId xmlns:p14="http://schemas.microsoft.com/office/powerpoint/2010/main" val="1754286441"/>
              </p:ext>
            </p:extLst>
          </p:nvPr>
        </p:nvGraphicFramePr>
        <p:xfrm>
          <a:off x="7070466" y="4401152"/>
          <a:ext cx="4377126" cy="2038978"/>
        </p:xfrm>
        <a:graphic>
          <a:graphicData uri="http://schemas.openxmlformats.org/drawingml/2006/chart">
            <c:chart xmlns:c="http://schemas.openxmlformats.org/drawingml/2006/chart" xmlns:r="http://schemas.openxmlformats.org/officeDocument/2006/relationships" r:id="rId3"/>
          </a:graphicData>
        </a:graphic>
      </p:graphicFrame>
      <p:sp>
        <p:nvSpPr>
          <p:cNvPr id="19" name="Parallélogramme 27">
            <a:extLst>
              <a:ext uri="{FF2B5EF4-FFF2-40B4-BE49-F238E27FC236}">
                <a16:creationId xmlns:a16="http://schemas.microsoft.com/office/drawing/2014/main" xmlns="" id="{8A320952-470D-4D42-BEE8-C91180C04071}"/>
              </a:ext>
            </a:extLst>
          </p:cNvPr>
          <p:cNvSpPr/>
          <p:nvPr/>
        </p:nvSpPr>
        <p:spPr>
          <a:xfrm>
            <a:off x="400021" y="729017"/>
            <a:ext cx="2772000" cy="1224000"/>
          </a:xfrm>
          <a:prstGeom prst="roundRect">
            <a:avLst/>
          </a:prstGeom>
          <a:blipFill>
            <a:blip r:embed="rId4" cstate="print">
              <a:extLst>
                <a:ext uri="{28A0092B-C50C-407E-A947-70E740481C1C}">
                  <a14:useLocalDpi xmlns:a14="http://schemas.microsoft.com/office/drawing/2010/main" val="0"/>
                </a:ext>
              </a:extLst>
            </a:blip>
            <a:stretch>
              <a:fillRect/>
            </a:stretch>
          </a:bli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Rectangle à coins arrondis 19">
            <a:extLst>
              <a:ext uri="{FF2B5EF4-FFF2-40B4-BE49-F238E27FC236}">
                <a16:creationId xmlns:a16="http://schemas.microsoft.com/office/drawing/2014/main" xmlns="" id="{A10B8707-9BB2-41D3-8A8A-FE4DDEC0F75A}"/>
              </a:ext>
            </a:extLst>
          </p:cNvPr>
          <p:cNvSpPr/>
          <p:nvPr/>
        </p:nvSpPr>
        <p:spPr>
          <a:xfrm>
            <a:off x="8842929" y="733098"/>
            <a:ext cx="2772000" cy="1188000"/>
          </a:xfrm>
          <a:prstGeom prst="roundRect">
            <a:avLst/>
          </a:prstGeom>
          <a:blipFill>
            <a:blip r:embed="rId5">
              <a:extLst>
                <a:ext uri="{28A0092B-C50C-407E-A947-70E740481C1C}">
                  <a14:useLocalDpi xmlns:a14="http://schemas.microsoft.com/office/drawing/2010/main" val="0"/>
                </a:ext>
              </a:extLst>
            </a:blip>
            <a:stretch>
              <a:fillRect/>
            </a:stretch>
          </a:blip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aphicFrame>
        <p:nvGraphicFramePr>
          <p:cNvPr id="27" name="Tableau 26">
            <a:extLst>
              <a:ext uri="{FF2B5EF4-FFF2-40B4-BE49-F238E27FC236}">
                <a16:creationId xmlns:a16="http://schemas.microsoft.com/office/drawing/2014/main" xmlns="" id="{EE57D17F-E392-D744-B506-6967C17AAD17}"/>
              </a:ext>
            </a:extLst>
          </p:cNvPr>
          <p:cNvGraphicFramePr>
            <a:graphicFrameLocks noGrp="1"/>
          </p:cNvGraphicFramePr>
          <p:nvPr>
            <p:extLst>
              <p:ext uri="{D42A27DB-BD31-4B8C-83A1-F6EECF244321}">
                <p14:modId xmlns:p14="http://schemas.microsoft.com/office/powerpoint/2010/main" val="2591346772"/>
              </p:ext>
            </p:extLst>
          </p:nvPr>
        </p:nvGraphicFramePr>
        <p:xfrm>
          <a:off x="443963" y="4641328"/>
          <a:ext cx="6271468" cy="1558626"/>
        </p:xfrm>
        <a:graphic>
          <a:graphicData uri="http://schemas.openxmlformats.org/drawingml/2006/table">
            <a:tbl>
              <a:tblPr firstRow="1" firstCol="1" bandRow="1">
                <a:tableStyleId>{5FD0F851-EC5A-4D38-B0AD-8093EC10F338}</a:tableStyleId>
              </a:tblPr>
              <a:tblGrid>
                <a:gridCol w="6271468">
                  <a:extLst>
                    <a:ext uri="{9D8B030D-6E8A-4147-A177-3AD203B41FA5}">
                      <a16:colId xmlns:a16="http://schemas.microsoft.com/office/drawing/2014/main" xmlns="" val="776918549"/>
                    </a:ext>
                  </a:extLst>
                </a:gridCol>
              </a:tblGrid>
              <a:tr h="318730">
                <a:tc>
                  <a:txBody>
                    <a:bodyPr/>
                    <a:lstStyle/>
                    <a:p>
                      <a:pPr marL="0" algn="ctr" defTabSz="914400" rtl="0" eaLnBrk="1" latinLnBrk="0" hangingPunct="1">
                        <a:lnSpc>
                          <a:spcPct val="107000"/>
                        </a:lnSpc>
                        <a:spcAft>
                          <a:spcPts val="800"/>
                        </a:spcAft>
                      </a:pPr>
                      <a:r>
                        <a:rPr lang="fr-FR" sz="1200" b="1" kern="1200" dirty="0">
                          <a:solidFill>
                            <a:schemeClr val="bg1"/>
                          </a:solidFill>
                          <a:latin typeface="Bookman Old Style" panose="02050604050505020204" pitchFamily="18" charset="0"/>
                        </a:rPr>
                        <a:t>RESULTAT </a:t>
                      </a:r>
                      <a:endParaRPr lang="fr-FR" sz="1200" b="1" kern="1200" dirty="0">
                        <a:solidFill>
                          <a:schemeClr val="bg1"/>
                        </a:solidFill>
                        <a:latin typeface="Bookman Old Style" panose="02050604050505020204" pitchFamily="18" charset="0"/>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008080"/>
                    </a:solidFill>
                  </a:tcPr>
                </a:tc>
                <a:extLst>
                  <a:ext uri="{0D108BD9-81ED-4DB2-BD59-A6C34878D82A}">
                    <a16:rowId xmlns:a16="http://schemas.microsoft.com/office/drawing/2014/main" xmlns="" val="1400480427"/>
                  </a:ext>
                </a:extLst>
              </a:tr>
              <a:tr h="1239896">
                <a:tc>
                  <a:txBody>
                    <a:bodyPr/>
                    <a:lstStyle/>
                    <a:p>
                      <a:pPr marL="171450" indent="-171450" algn="l">
                        <a:lnSpc>
                          <a:spcPct val="107000"/>
                        </a:lnSpc>
                        <a:spcAft>
                          <a:spcPts val="800"/>
                        </a:spcAft>
                        <a:buFont typeface="Arial" panose="020B0604020202020204" pitchFamily="34" charset="0"/>
                        <a:buChar char="•"/>
                      </a:pPr>
                      <a:r>
                        <a:rPr lang="fr-FR" sz="1200" b="0" kern="1200" dirty="0">
                          <a:solidFill>
                            <a:srgbClr val="005E5C"/>
                          </a:solidFill>
                          <a:latin typeface="Bookman Old Style" panose="02050604050505020204" pitchFamily="18" charset="0"/>
                        </a:rPr>
                        <a:t>Taux d’autosuffisance de 11% en 2016 à 71% en 2020 </a:t>
                      </a:r>
                    </a:p>
                    <a:p>
                      <a:pPr marL="171450" indent="-171450" algn="l">
                        <a:lnSpc>
                          <a:spcPct val="107000"/>
                        </a:lnSpc>
                        <a:spcAft>
                          <a:spcPts val="800"/>
                        </a:spcAft>
                        <a:buFont typeface="Arial" panose="020B0604020202020204" pitchFamily="34" charset="0"/>
                        <a:buChar char="•"/>
                      </a:pPr>
                      <a:r>
                        <a:rPr lang="fr-FR" sz="1200" b="0" kern="1200" dirty="0">
                          <a:solidFill>
                            <a:srgbClr val="005E5C"/>
                          </a:solidFill>
                          <a:latin typeface="Bookman Old Style" panose="02050604050505020204" pitchFamily="18" charset="0"/>
                          <a:ea typeface="+mn-ea"/>
                          <a:cs typeface="+mn-cs"/>
                        </a:rPr>
                        <a:t>Prévision : plus de 100% à l’horizon 2023</a:t>
                      </a:r>
                    </a:p>
                    <a:p>
                      <a:pPr marL="171450" indent="-171450" algn="l">
                        <a:lnSpc>
                          <a:spcPct val="107000"/>
                        </a:lnSpc>
                        <a:spcAft>
                          <a:spcPts val="800"/>
                        </a:spcAft>
                        <a:buFont typeface="Arial" panose="020B0604020202020204" pitchFamily="34" charset="0"/>
                        <a:buChar char="•"/>
                      </a:pPr>
                      <a:r>
                        <a:rPr lang="fr-FR" sz="1200" b="0" kern="1200" dirty="0">
                          <a:solidFill>
                            <a:srgbClr val="005E5C"/>
                          </a:solidFill>
                          <a:latin typeface="Bookman Old Style" panose="02050604050505020204" pitchFamily="18" charset="0"/>
                          <a:ea typeface="+mn-ea"/>
                          <a:cs typeface="+mn-cs"/>
                        </a:rPr>
                        <a:t>Hausse du taux d’électrification de 40% environ en 2014 à 54% en 2019</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2196804227"/>
                  </a:ext>
                </a:extLst>
              </a:tr>
            </a:tbl>
          </a:graphicData>
        </a:graphic>
      </p:graphicFrame>
      <p:grpSp>
        <p:nvGrpSpPr>
          <p:cNvPr id="16" name="Groupe 15">
            <a:extLst>
              <a:ext uri="{FF2B5EF4-FFF2-40B4-BE49-F238E27FC236}">
                <a16:creationId xmlns:a16="http://schemas.microsoft.com/office/drawing/2014/main" xmlns="" id="{8F3D5000-367A-42D4-A7A5-335C650A1B17}"/>
              </a:ext>
            </a:extLst>
          </p:cNvPr>
          <p:cNvGrpSpPr/>
          <p:nvPr/>
        </p:nvGrpSpPr>
        <p:grpSpPr>
          <a:xfrm>
            <a:off x="400021" y="205919"/>
            <a:ext cx="11221979" cy="432000"/>
            <a:chOff x="0" y="199"/>
            <a:chExt cx="9203679" cy="738265"/>
          </a:xfrm>
          <a:solidFill>
            <a:srgbClr val="008080"/>
          </a:solidFill>
        </p:grpSpPr>
        <p:sp>
          <p:nvSpPr>
            <p:cNvPr id="18" name="Rectangle : coins arrondis 11">
              <a:extLst>
                <a:ext uri="{FF2B5EF4-FFF2-40B4-BE49-F238E27FC236}">
                  <a16:creationId xmlns:a16="http://schemas.microsoft.com/office/drawing/2014/main" xmlns="" id="{F6B6C43C-AAAD-4608-A40E-7F470046F4B2}"/>
                </a:ext>
              </a:extLst>
            </p:cNvPr>
            <p:cNvSpPr/>
            <p:nvPr/>
          </p:nvSpPr>
          <p:spPr>
            <a:xfrm>
              <a:off x="0" y="199"/>
              <a:ext cx="9203679" cy="73826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angle : coins arrondis 4">
              <a:extLst>
                <a:ext uri="{FF2B5EF4-FFF2-40B4-BE49-F238E27FC236}">
                  <a16:creationId xmlns:a16="http://schemas.microsoft.com/office/drawing/2014/main" xmlns="" id="{07ED7787-E142-4301-9A81-E321DFDE6346}"/>
                </a:ext>
              </a:extLst>
            </p:cNvPr>
            <p:cNvSpPr txBox="1"/>
            <p:nvPr/>
          </p:nvSpPr>
          <p:spPr>
            <a:xfrm>
              <a:off x="36039" y="106691"/>
              <a:ext cx="9131601" cy="5664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2000" b="1" dirty="0">
                  <a:latin typeface="Bookman Old Style" panose="02050604050505020204" pitchFamily="18" charset="0"/>
                </a:rPr>
                <a:t>ETAT D’AVANCEMENT DES PROJETS STRUCTURANTS (2/4)</a:t>
              </a:r>
              <a:endParaRPr lang="fr-FR" sz="2000" b="1" kern="1200" dirty="0">
                <a:latin typeface="Bookman Old Style" panose="02050604050505020204" pitchFamily="18" charset="0"/>
              </a:endParaRPr>
            </a:p>
          </p:txBody>
        </p:sp>
      </p:grpSp>
      <p:grpSp>
        <p:nvGrpSpPr>
          <p:cNvPr id="22" name="Groupe 21">
            <a:extLst>
              <a:ext uri="{FF2B5EF4-FFF2-40B4-BE49-F238E27FC236}">
                <a16:creationId xmlns:a16="http://schemas.microsoft.com/office/drawing/2014/main" xmlns="" id="{5CC3E587-78ED-44EC-9D97-EEBDA5DF7EF7}"/>
              </a:ext>
            </a:extLst>
          </p:cNvPr>
          <p:cNvGrpSpPr/>
          <p:nvPr/>
        </p:nvGrpSpPr>
        <p:grpSpPr>
          <a:xfrm>
            <a:off x="3342968" y="1048237"/>
            <a:ext cx="5368413" cy="540000"/>
            <a:chOff x="0" y="199"/>
            <a:chExt cx="9203679" cy="738265"/>
          </a:xfrm>
          <a:effectLst>
            <a:reflection blurRad="6350" stA="52000" endA="300" endPos="35000" dir="5400000" sy="-100000" algn="bl" rotWithShape="0"/>
          </a:effectLst>
        </p:grpSpPr>
        <p:sp>
          <p:nvSpPr>
            <p:cNvPr id="23" name="Rectangle : coins arrondis 15">
              <a:extLst>
                <a:ext uri="{FF2B5EF4-FFF2-40B4-BE49-F238E27FC236}">
                  <a16:creationId xmlns:a16="http://schemas.microsoft.com/office/drawing/2014/main" xmlns="" id="{60451268-950F-47B2-94CF-71C1DFA3BB6D}"/>
                </a:ext>
              </a:extLst>
            </p:cNvPr>
            <p:cNvSpPr/>
            <p:nvPr/>
          </p:nvSpPr>
          <p:spPr>
            <a:xfrm>
              <a:off x="0" y="199"/>
              <a:ext cx="9203679" cy="738265"/>
            </a:xfrm>
            <a:prstGeom prst="round2DiagRect">
              <a:avLst/>
            </a:prstGeom>
            <a:solidFill>
              <a:srgbClr val="0066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6" name="Rectangle : coins arrondis 4">
              <a:extLst>
                <a:ext uri="{FF2B5EF4-FFF2-40B4-BE49-F238E27FC236}">
                  <a16:creationId xmlns:a16="http://schemas.microsoft.com/office/drawing/2014/main" xmlns="" id="{7E0B4BA8-DC55-4D3D-A609-D4FD0D3D24AC}"/>
                </a:ext>
              </a:extLst>
            </p:cNvPr>
            <p:cNvSpPr txBox="1"/>
            <p:nvPr/>
          </p:nvSpPr>
          <p:spPr>
            <a:xfrm>
              <a:off x="36039" y="36238"/>
              <a:ext cx="9131601" cy="666187"/>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b="1" dirty="0">
                  <a:latin typeface="Bookman Old Style" panose="02050604050505020204" pitchFamily="18" charset="0"/>
                </a:rPr>
                <a:t>Dans le domaine de l’énergie électrique</a:t>
              </a:r>
            </a:p>
          </p:txBody>
        </p:sp>
      </p:grpSp>
    </p:spTree>
    <p:extLst>
      <p:ext uri="{BB962C8B-B14F-4D97-AF65-F5344CB8AC3E}">
        <p14:creationId xmlns:p14="http://schemas.microsoft.com/office/powerpoint/2010/main" val="13806171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F67EECD-3B0F-4334-831B-634DCAE71EC6}"/>
              </a:ext>
            </a:extLst>
          </p:cNvPr>
          <p:cNvSpPr>
            <a:spLocks noGrp="1"/>
          </p:cNvSpPr>
          <p:nvPr>
            <p:ph type="sldNum" sz="quarter" idx="12"/>
          </p:nvPr>
        </p:nvSpPr>
        <p:spPr/>
        <p:txBody>
          <a:bodyPr/>
          <a:lstStyle/>
          <a:p>
            <a:fld id="{56D37493-F140-4737-8B23-0751C6B6BF3B}" type="slidenum">
              <a:rPr lang="fr-FR" smtClean="0"/>
              <a:t>6</a:t>
            </a:fld>
            <a:endParaRPr lang="fr-FR"/>
          </a:p>
        </p:txBody>
      </p:sp>
      <p:sp>
        <p:nvSpPr>
          <p:cNvPr id="37" name="ZoneTexte 36">
            <a:extLst>
              <a:ext uri="{FF2B5EF4-FFF2-40B4-BE49-F238E27FC236}">
                <a16:creationId xmlns:a16="http://schemas.microsoft.com/office/drawing/2014/main" xmlns="" id="{14FCA14A-A18B-4B66-91E1-B3A32B9832F1}"/>
              </a:ext>
            </a:extLst>
          </p:cNvPr>
          <p:cNvSpPr txBox="1"/>
          <p:nvPr/>
        </p:nvSpPr>
        <p:spPr>
          <a:xfrm>
            <a:off x="3745361" y="5962433"/>
            <a:ext cx="2330973" cy="307777"/>
          </a:xfrm>
          <a:prstGeom prst="rect">
            <a:avLst/>
          </a:prstGeom>
          <a:noFill/>
        </p:spPr>
        <p:txBody>
          <a:bodyPr wrap="square" rtlCol="0">
            <a:spAutoFit/>
          </a:bodyPr>
          <a:lstStyle/>
          <a:p>
            <a:r>
              <a:rPr lang="fr-FR" sz="1400" i="1" dirty="0">
                <a:solidFill>
                  <a:srgbClr val="006666"/>
                </a:solidFill>
                <a:effectLst/>
                <a:latin typeface="Garamond" panose="02020404030301010803" pitchFamily="18" charset="0"/>
                <a:ea typeface="Calibri" panose="020F0502020204030204" pitchFamily="34" charset="0"/>
                <a:cs typeface="Times New Roman" panose="02020603050405020304" pitchFamily="18" charset="0"/>
              </a:rPr>
              <a:t>Source : DGAE, Décembre 2020</a:t>
            </a:r>
            <a:endParaRPr lang="fr-FR" sz="1400"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24" name="Image 23">
            <a:extLst>
              <a:ext uri="{FF2B5EF4-FFF2-40B4-BE49-F238E27FC236}">
                <a16:creationId xmlns:a16="http://schemas.microsoft.com/office/drawing/2014/main" xmlns="" id="{A36A28A2-7ABE-41F5-BD73-A1E116DD2F3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395360" y="728202"/>
            <a:ext cx="2772000" cy="1224000"/>
          </a:xfrm>
          <a:prstGeom prst="roundRect">
            <a:avLst/>
          </a:prstGeom>
          <a:effectLst>
            <a:softEdge rad="31750"/>
          </a:effectLst>
        </p:spPr>
      </p:pic>
      <p:pic>
        <p:nvPicPr>
          <p:cNvPr id="25" name="Image 24">
            <a:extLst>
              <a:ext uri="{FF2B5EF4-FFF2-40B4-BE49-F238E27FC236}">
                <a16:creationId xmlns:a16="http://schemas.microsoft.com/office/drawing/2014/main" xmlns="" id="{5A733D08-525F-4466-A480-919C0BF8E884}"/>
              </a:ext>
            </a:extLst>
          </p:cNvPr>
          <p:cNvPicPr/>
          <p:nvPr/>
        </p:nvPicPr>
        <p:blipFill rotWithShape="1">
          <a:blip r:embed="rId3" cstate="print">
            <a:extLst>
              <a:ext uri="{28A0092B-C50C-407E-A947-70E740481C1C}">
                <a14:useLocalDpi xmlns:a14="http://schemas.microsoft.com/office/drawing/2010/main" val="0"/>
              </a:ext>
            </a:extLst>
          </a:blip>
          <a:srcRect l="16199" t="5586" r="14950" b="3793"/>
          <a:stretch/>
        </p:blipFill>
        <p:spPr bwMode="auto">
          <a:xfrm>
            <a:off x="8806058" y="742960"/>
            <a:ext cx="2772000" cy="1224000"/>
          </a:xfrm>
          <a:prstGeom prst="roundRect">
            <a:avLst/>
          </a:prstGeom>
          <a:ln>
            <a:noFill/>
          </a:ln>
          <a:extLst>
            <a:ext uri="{53640926-AAD7-44D8-BBD7-CCE9431645EC}">
              <a14:shadowObscured xmlns:a14="http://schemas.microsoft.com/office/drawing/2010/main"/>
            </a:ext>
          </a:extLst>
        </p:spPr>
      </p:pic>
      <p:graphicFrame>
        <p:nvGraphicFramePr>
          <p:cNvPr id="26" name="Tableau 25">
            <a:extLst>
              <a:ext uri="{FF2B5EF4-FFF2-40B4-BE49-F238E27FC236}">
                <a16:creationId xmlns:a16="http://schemas.microsoft.com/office/drawing/2014/main" xmlns="" id="{AA2E6347-49C1-4390-B950-0C9790D0BFF7}"/>
              </a:ext>
            </a:extLst>
          </p:cNvPr>
          <p:cNvGraphicFramePr>
            <a:graphicFrameLocks noGrp="1"/>
          </p:cNvGraphicFramePr>
          <p:nvPr>
            <p:extLst>
              <p:ext uri="{D42A27DB-BD31-4B8C-83A1-F6EECF244321}">
                <p14:modId xmlns:p14="http://schemas.microsoft.com/office/powerpoint/2010/main" val="2924039984"/>
              </p:ext>
            </p:extLst>
          </p:nvPr>
        </p:nvGraphicFramePr>
        <p:xfrm>
          <a:off x="395359" y="2123767"/>
          <a:ext cx="5680975" cy="3557351"/>
        </p:xfrm>
        <a:graphic>
          <a:graphicData uri="http://schemas.openxmlformats.org/drawingml/2006/table">
            <a:tbl>
              <a:tblPr>
                <a:tableStyleId>{FABFCF23-3B69-468F-B69F-88F6DE6A72F2}</a:tableStyleId>
              </a:tblPr>
              <a:tblGrid>
                <a:gridCol w="5680975">
                  <a:extLst>
                    <a:ext uri="{9D8B030D-6E8A-4147-A177-3AD203B41FA5}">
                      <a16:colId xmlns:a16="http://schemas.microsoft.com/office/drawing/2014/main" xmlns="" val="4145024125"/>
                    </a:ext>
                  </a:extLst>
                </a:gridCol>
              </a:tblGrid>
              <a:tr h="298861">
                <a:tc>
                  <a:txBody>
                    <a:bodyPr/>
                    <a:lstStyle/>
                    <a:p>
                      <a:pPr algn="ctr">
                        <a:lnSpc>
                          <a:spcPct val="150000"/>
                        </a:lnSpc>
                      </a:pPr>
                      <a:r>
                        <a:rPr lang="fr-FR" sz="1200" b="1" dirty="0">
                          <a:solidFill>
                            <a:schemeClr val="bg1"/>
                          </a:solidFill>
                          <a:latin typeface="Bookman Old Style" panose="02050604050505020204" pitchFamily="18" charset="0"/>
                        </a:rPr>
                        <a:t>GRANDES REALISATIONS DEPUIS 2016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080"/>
                    </a:solidFill>
                  </a:tcPr>
                </a:tc>
                <a:extLst>
                  <a:ext uri="{0D108BD9-81ED-4DB2-BD59-A6C34878D82A}">
                    <a16:rowId xmlns:a16="http://schemas.microsoft.com/office/drawing/2014/main" xmlns="" val="2094929846"/>
                  </a:ext>
                </a:extLst>
              </a:tr>
              <a:tr h="3191591">
                <a:tc>
                  <a:txBody>
                    <a:bodyPr/>
                    <a:lstStyle/>
                    <a:p>
                      <a:pPr marL="285750" indent="-285750" algn="just">
                        <a:lnSpc>
                          <a:spcPct val="150000"/>
                        </a:lnSpc>
                        <a:buFont typeface="Arial" panose="020B0604020202020204" pitchFamily="34" charset="0"/>
                        <a:buChar char="•"/>
                      </a:pPr>
                      <a:endParaRPr lang="fr-FR" sz="200" kern="1200" dirty="0">
                        <a:solidFill>
                          <a:srgbClr val="005E5C"/>
                        </a:solidFill>
                        <a:latin typeface="Bookman Old Style" panose="02050604050505020204" pitchFamily="18" charset="0"/>
                        <a:ea typeface="+mn-ea"/>
                        <a:cs typeface="+mn-cs"/>
                      </a:endParaRPr>
                    </a:p>
                    <a:p>
                      <a:pPr marL="285750" marR="0" lvl="0" indent="-28575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sz="1200" kern="1200" dirty="0">
                          <a:solidFill>
                            <a:srgbClr val="005E5C"/>
                          </a:solidFill>
                          <a:latin typeface="Bookman Old Style" panose="02050604050505020204" pitchFamily="18" charset="0"/>
                          <a:ea typeface="+mn-ea"/>
                          <a:cs typeface="+mn-cs"/>
                        </a:rPr>
                        <a:t>Construction pour le compte du projet Asphaltage phase A d'un linéaire total de 200 km et de plusieurs chantiers routiers dont la route des pêches.</a:t>
                      </a:r>
                    </a:p>
                    <a:p>
                      <a:pPr marL="285750" indent="-285750" algn="just">
                        <a:lnSpc>
                          <a:spcPct val="150000"/>
                        </a:lnSpc>
                        <a:buFont typeface="Arial" panose="020B0604020202020204" pitchFamily="34" charset="0"/>
                        <a:buChar char="•"/>
                      </a:pPr>
                      <a:endParaRPr lang="fr-FR" sz="800" kern="1200" dirty="0">
                        <a:solidFill>
                          <a:srgbClr val="005E5C"/>
                        </a:solidFill>
                        <a:latin typeface="Bookman Old Style" panose="02050604050505020204" pitchFamily="18" charset="0"/>
                        <a:ea typeface="+mn-ea"/>
                        <a:cs typeface="+mn-cs"/>
                      </a:endParaRPr>
                    </a:p>
                    <a:p>
                      <a:pPr marL="285750" indent="-285750" algn="just">
                        <a:lnSpc>
                          <a:spcPct val="150000"/>
                        </a:lnSpc>
                        <a:buFont typeface="Arial" panose="020B0604020202020204" pitchFamily="34" charset="0"/>
                        <a:buChar char="•"/>
                      </a:pPr>
                      <a:r>
                        <a:rPr lang="fr-FR" sz="1200" kern="1200" dirty="0">
                          <a:solidFill>
                            <a:srgbClr val="005E5C"/>
                          </a:solidFill>
                          <a:latin typeface="Bookman Old Style" panose="02050604050505020204" pitchFamily="18" charset="0"/>
                          <a:ea typeface="+mn-ea"/>
                          <a:cs typeface="+mn-cs"/>
                        </a:rPr>
                        <a:t>Construction de 22 stades dans les localités du Bénin : Djougou, </a:t>
                      </a:r>
                      <a:r>
                        <a:rPr lang="fr-FR" sz="1200" kern="1200" dirty="0" err="1">
                          <a:solidFill>
                            <a:srgbClr val="005E5C"/>
                          </a:solidFill>
                          <a:latin typeface="Bookman Old Style" panose="02050604050505020204" pitchFamily="18" charset="0"/>
                          <a:ea typeface="+mn-ea"/>
                          <a:cs typeface="+mn-cs"/>
                        </a:rPr>
                        <a:t>Tanguiéta</a:t>
                      </a:r>
                      <a:r>
                        <a:rPr lang="fr-FR" sz="1200" kern="1200" dirty="0">
                          <a:solidFill>
                            <a:srgbClr val="005E5C"/>
                          </a:solidFill>
                          <a:latin typeface="Bookman Old Style" panose="02050604050505020204" pitchFamily="18" charset="0"/>
                          <a:ea typeface="+mn-ea"/>
                          <a:cs typeface="+mn-cs"/>
                        </a:rPr>
                        <a:t>, Nikki, </a:t>
                      </a:r>
                      <a:r>
                        <a:rPr lang="fr-FR" sz="1200" kern="1200" dirty="0" err="1">
                          <a:solidFill>
                            <a:srgbClr val="005E5C"/>
                          </a:solidFill>
                          <a:latin typeface="Bookman Old Style" panose="02050604050505020204" pitchFamily="18" charset="0"/>
                          <a:ea typeface="+mn-ea"/>
                          <a:cs typeface="+mn-cs"/>
                        </a:rPr>
                        <a:t>Kouandé</a:t>
                      </a:r>
                      <a:r>
                        <a:rPr lang="fr-FR" sz="1200" kern="1200" dirty="0">
                          <a:solidFill>
                            <a:srgbClr val="005E5C"/>
                          </a:solidFill>
                          <a:latin typeface="Bookman Old Style" panose="02050604050505020204" pitchFamily="18" charset="0"/>
                          <a:ea typeface="+mn-ea"/>
                          <a:cs typeface="+mn-cs"/>
                        </a:rPr>
                        <a:t>, Malanville, </a:t>
                      </a:r>
                      <a:r>
                        <a:rPr lang="fr-FR" sz="1200" kern="1200" dirty="0" err="1">
                          <a:solidFill>
                            <a:srgbClr val="005E5C"/>
                          </a:solidFill>
                          <a:latin typeface="Bookman Old Style" panose="02050604050505020204" pitchFamily="18" charset="0"/>
                          <a:ea typeface="+mn-ea"/>
                          <a:cs typeface="+mn-cs"/>
                        </a:rPr>
                        <a:t>Banikoara</a:t>
                      </a:r>
                      <a:r>
                        <a:rPr lang="fr-FR" sz="1200" kern="1200" dirty="0">
                          <a:solidFill>
                            <a:srgbClr val="005E5C"/>
                          </a:solidFill>
                          <a:latin typeface="Bookman Old Style" panose="02050604050505020204" pitchFamily="18" charset="0"/>
                          <a:ea typeface="+mn-ea"/>
                          <a:cs typeface="+mn-cs"/>
                        </a:rPr>
                        <a:t>, </a:t>
                      </a:r>
                      <a:r>
                        <a:rPr lang="fr-FR" sz="1200" kern="1200" dirty="0" err="1">
                          <a:solidFill>
                            <a:srgbClr val="005E5C"/>
                          </a:solidFill>
                          <a:latin typeface="Bookman Old Style" panose="02050604050505020204" pitchFamily="18" charset="0"/>
                          <a:ea typeface="+mn-ea"/>
                          <a:cs typeface="+mn-cs"/>
                        </a:rPr>
                        <a:t>Bèmbèrèkè</a:t>
                      </a:r>
                      <a:r>
                        <a:rPr lang="fr-FR" sz="1200" kern="1200" dirty="0">
                          <a:solidFill>
                            <a:srgbClr val="005E5C"/>
                          </a:solidFill>
                          <a:latin typeface="Bookman Old Style" panose="02050604050505020204" pitchFamily="18" charset="0"/>
                          <a:ea typeface="+mn-ea"/>
                          <a:cs typeface="+mn-cs"/>
                        </a:rPr>
                        <a:t>, Abomey, Savalou, </a:t>
                      </a:r>
                      <a:r>
                        <a:rPr lang="fr-FR" sz="1200" kern="1200" dirty="0" err="1">
                          <a:solidFill>
                            <a:srgbClr val="005E5C"/>
                          </a:solidFill>
                          <a:latin typeface="Bookman Old Style" panose="02050604050505020204" pitchFamily="18" charset="0"/>
                          <a:ea typeface="+mn-ea"/>
                          <a:cs typeface="+mn-cs"/>
                        </a:rPr>
                        <a:t>Covè</a:t>
                      </a:r>
                      <a:r>
                        <a:rPr lang="fr-FR" sz="1200" kern="1200" dirty="0">
                          <a:solidFill>
                            <a:srgbClr val="005E5C"/>
                          </a:solidFill>
                          <a:latin typeface="Bookman Old Style" panose="02050604050505020204" pitchFamily="18" charset="0"/>
                          <a:ea typeface="+mn-ea"/>
                          <a:cs typeface="+mn-cs"/>
                        </a:rPr>
                        <a:t>, </a:t>
                      </a:r>
                      <a:r>
                        <a:rPr lang="fr-FR" sz="1200" kern="1200" dirty="0" err="1">
                          <a:solidFill>
                            <a:srgbClr val="005E5C"/>
                          </a:solidFill>
                          <a:latin typeface="Bookman Old Style" panose="02050604050505020204" pitchFamily="18" charset="0"/>
                          <a:ea typeface="+mn-ea"/>
                          <a:cs typeface="+mn-cs"/>
                        </a:rPr>
                        <a:t>Ouèssè</a:t>
                      </a:r>
                      <a:r>
                        <a:rPr lang="fr-FR" sz="1200" kern="1200" dirty="0">
                          <a:solidFill>
                            <a:srgbClr val="005E5C"/>
                          </a:solidFill>
                          <a:latin typeface="Bookman Old Style" panose="02050604050505020204" pitchFamily="18" charset="0"/>
                          <a:ea typeface="+mn-ea"/>
                          <a:cs typeface="+mn-cs"/>
                        </a:rPr>
                        <a:t>, Toffo, </a:t>
                      </a:r>
                      <a:r>
                        <a:rPr lang="fr-FR" sz="1200" kern="1200" dirty="0" err="1">
                          <a:solidFill>
                            <a:srgbClr val="005E5C"/>
                          </a:solidFill>
                          <a:latin typeface="Bookman Old Style" panose="02050604050505020204" pitchFamily="18" charset="0"/>
                          <a:ea typeface="+mn-ea"/>
                          <a:cs typeface="+mn-cs"/>
                        </a:rPr>
                        <a:t>Comè</a:t>
                      </a:r>
                      <a:r>
                        <a:rPr lang="fr-FR" sz="1200" kern="1200" dirty="0">
                          <a:solidFill>
                            <a:srgbClr val="005E5C"/>
                          </a:solidFill>
                          <a:latin typeface="Bookman Old Style" panose="02050604050505020204" pitchFamily="18" charset="0"/>
                          <a:ea typeface="+mn-ea"/>
                          <a:cs typeface="+mn-cs"/>
                        </a:rPr>
                        <a:t>, </a:t>
                      </a:r>
                      <a:r>
                        <a:rPr lang="fr-FR" sz="1200" kern="1200" dirty="0" err="1">
                          <a:solidFill>
                            <a:srgbClr val="005E5C"/>
                          </a:solidFill>
                          <a:latin typeface="Bookman Old Style" panose="02050604050505020204" pitchFamily="18" charset="0"/>
                          <a:ea typeface="+mn-ea"/>
                          <a:cs typeface="+mn-cs"/>
                        </a:rPr>
                        <a:t>Djakotomey</a:t>
                      </a:r>
                      <a:r>
                        <a:rPr lang="fr-FR" sz="1200" kern="1200" dirty="0">
                          <a:solidFill>
                            <a:srgbClr val="005E5C"/>
                          </a:solidFill>
                          <a:latin typeface="Bookman Old Style" panose="02050604050505020204" pitchFamily="18" charset="0"/>
                          <a:ea typeface="+mn-ea"/>
                          <a:cs typeface="+mn-cs"/>
                        </a:rPr>
                        <a:t>, </a:t>
                      </a:r>
                      <a:r>
                        <a:rPr lang="fr-FR" sz="1200" kern="1200" dirty="0" err="1">
                          <a:solidFill>
                            <a:srgbClr val="005E5C"/>
                          </a:solidFill>
                          <a:latin typeface="Bookman Old Style" panose="02050604050505020204" pitchFamily="18" charset="0"/>
                          <a:ea typeface="+mn-ea"/>
                          <a:cs typeface="+mn-cs"/>
                        </a:rPr>
                        <a:t>Dogbo</a:t>
                      </a:r>
                      <a:r>
                        <a:rPr lang="fr-FR" sz="1200" kern="1200" dirty="0">
                          <a:solidFill>
                            <a:srgbClr val="005E5C"/>
                          </a:solidFill>
                          <a:latin typeface="Bookman Old Style" panose="02050604050505020204" pitchFamily="18" charset="0"/>
                          <a:ea typeface="+mn-ea"/>
                          <a:cs typeface="+mn-cs"/>
                        </a:rPr>
                        <a:t>, </a:t>
                      </a:r>
                      <a:r>
                        <a:rPr lang="fr-FR" sz="1200" kern="1200" dirty="0" err="1">
                          <a:solidFill>
                            <a:srgbClr val="005E5C"/>
                          </a:solidFill>
                          <a:latin typeface="Bookman Old Style" panose="02050604050505020204" pitchFamily="18" charset="0"/>
                          <a:ea typeface="+mn-ea"/>
                          <a:cs typeface="+mn-cs"/>
                        </a:rPr>
                        <a:t>Aplahoué</a:t>
                      </a:r>
                      <a:r>
                        <a:rPr lang="fr-FR" sz="1200" kern="1200" dirty="0">
                          <a:solidFill>
                            <a:srgbClr val="005E5C"/>
                          </a:solidFill>
                          <a:latin typeface="Bookman Old Style" panose="02050604050505020204" pitchFamily="18" charset="0"/>
                          <a:ea typeface="+mn-ea"/>
                          <a:cs typeface="+mn-cs"/>
                        </a:rPr>
                        <a:t>, Grand-Popo, </a:t>
                      </a:r>
                      <a:r>
                        <a:rPr lang="fr-FR" sz="1200" kern="1200" dirty="0" err="1">
                          <a:solidFill>
                            <a:srgbClr val="005E5C"/>
                          </a:solidFill>
                          <a:latin typeface="Bookman Old Style" panose="02050604050505020204" pitchFamily="18" charset="0"/>
                          <a:ea typeface="+mn-ea"/>
                          <a:cs typeface="+mn-cs"/>
                        </a:rPr>
                        <a:t>Adjohoun</a:t>
                      </a:r>
                      <a:r>
                        <a:rPr lang="fr-FR" sz="1200" kern="1200" dirty="0">
                          <a:solidFill>
                            <a:srgbClr val="005E5C"/>
                          </a:solidFill>
                          <a:latin typeface="Bookman Old Style" panose="02050604050505020204" pitchFamily="18" charset="0"/>
                          <a:ea typeface="+mn-ea"/>
                          <a:cs typeface="+mn-cs"/>
                        </a:rPr>
                        <a:t>, </a:t>
                      </a:r>
                      <a:r>
                        <a:rPr lang="fr-FR" sz="1200" kern="1200" dirty="0" err="1">
                          <a:solidFill>
                            <a:srgbClr val="005E5C"/>
                          </a:solidFill>
                          <a:latin typeface="Bookman Old Style" panose="02050604050505020204" pitchFamily="18" charset="0"/>
                          <a:ea typeface="+mn-ea"/>
                          <a:cs typeface="+mn-cs"/>
                        </a:rPr>
                        <a:t>Avrankou</a:t>
                      </a:r>
                      <a:r>
                        <a:rPr lang="fr-FR" sz="1200" kern="1200" dirty="0">
                          <a:solidFill>
                            <a:srgbClr val="005E5C"/>
                          </a:solidFill>
                          <a:latin typeface="Bookman Old Style" panose="02050604050505020204" pitchFamily="18" charset="0"/>
                          <a:ea typeface="+mn-ea"/>
                          <a:cs typeface="+mn-cs"/>
                        </a:rPr>
                        <a:t>, </a:t>
                      </a:r>
                      <a:r>
                        <a:rPr lang="fr-FR" sz="1200" kern="1200" dirty="0" err="1">
                          <a:solidFill>
                            <a:srgbClr val="005E5C"/>
                          </a:solidFill>
                          <a:latin typeface="Bookman Old Style" panose="02050604050505020204" pitchFamily="18" charset="0"/>
                          <a:ea typeface="+mn-ea"/>
                          <a:cs typeface="+mn-cs"/>
                        </a:rPr>
                        <a:t>Pobè</a:t>
                      </a:r>
                      <a:r>
                        <a:rPr lang="fr-FR" sz="1200" kern="1200" dirty="0">
                          <a:solidFill>
                            <a:srgbClr val="005E5C"/>
                          </a:solidFill>
                          <a:latin typeface="Bookman Old Style" panose="02050604050505020204" pitchFamily="18" charset="0"/>
                          <a:ea typeface="+mn-ea"/>
                          <a:cs typeface="+mn-cs"/>
                        </a:rPr>
                        <a:t>, </a:t>
                      </a:r>
                      <a:r>
                        <a:rPr lang="fr-FR" sz="1200" kern="1200" dirty="0" err="1">
                          <a:solidFill>
                            <a:srgbClr val="005E5C"/>
                          </a:solidFill>
                          <a:latin typeface="Bookman Old Style" panose="02050604050505020204" pitchFamily="18" charset="0"/>
                          <a:ea typeface="+mn-ea"/>
                          <a:cs typeface="+mn-cs"/>
                        </a:rPr>
                        <a:t>Kétou</a:t>
                      </a:r>
                      <a:r>
                        <a:rPr lang="fr-FR" sz="1200" kern="1200" dirty="0">
                          <a:solidFill>
                            <a:srgbClr val="005E5C"/>
                          </a:solidFill>
                          <a:latin typeface="Bookman Old Style" panose="02050604050505020204" pitchFamily="18" charset="0"/>
                          <a:ea typeface="+mn-ea"/>
                          <a:cs typeface="+mn-cs"/>
                        </a:rPr>
                        <a:t>, Ouidah.</a:t>
                      </a:r>
                    </a:p>
                    <a:p>
                      <a:pPr marL="285750" indent="-285750" algn="just">
                        <a:lnSpc>
                          <a:spcPct val="150000"/>
                        </a:lnSpc>
                        <a:buFont typeface="Arial" panose="020B0604020202020204" pitchFamily="34" charset="0"/>
                        <a:buChar char="•"/>
                      </a:pPr>
                      <a:endParaRPr lang="fr-FR" sz="500" kern="1200" dirty="0">
                        <a:solidFill>
                          <a:srgbClr val="005E5C"/>
                        </a:solidFill>
                        <a:latin typeface="Bookman Old Style" panose="02050604050505020204" pitchFamily="18" charset="0"/>
                        <a:ea typeface="+mn-ea"/>
                        <a:cs typeface="+mn-cs"/>
                      </a:endParaRPr>
                    </a:p>
                    <a:p>
                      <a:pPr marL="285750" indent="-285750" algn="just">
                        <a:lnSpc>
                          <a:spcPct val="150000"/>
                        </a:lnSpc>
                        <a:buFont typeface="Arial" panose="020B0604020202020204" pitchFamily="34" charset="0"/>
                        <a:buChar char="•"/>
                      </a:pPr>
                      <a:r>
                        <a:rPr lang="fr-FR" sz="1200" kern="1200" dirty="0">
                          <a:solidFill>
                            <a:srgbClr val="005E5C"/>
                          </a:solidFill>
                          <a:latin typeface="Bookman Old Style" panose="02050604050505020204" pitchFamily="18" charset="0"/>
                          <a:ea typeface="+mn-ea"/>
                          <a:cs typeface="+mn-cs"/>
                        </a:rPr>
                        <a:t>Construction de 35 marchés urbains</a:t>
                      </a:r>
                    </a:p>
                    <a:p>
                      <a:pPr marL="285750" indent="-285750" algn="just">
                        <a:lnSpc>
                          <a:spcPct val="150000"/>
                        </a:lnSpc>
                        <a:buFont typeface="Arial" panose="020B0604020202020204" pitchFamily="34" charset="0"/>
                        <a:buChar char="•"/>
                      </a:pPr>
                      <a:endParaRPr lang="fr-FR" sz="500" kern="1200" dirty="0">
                        <a:solidFill>
                          <a:srgbClr val="005E5C"/>
                        </a:solidFill>
                        <a:latin typeface="Bookman Old Style" panose="02050604050505020204" pitchFamily="18" charset="0"/>
                        <a:ea typeface="+mn-ea"/>
                        <a:cs typeface="+mn-cs"/>
                      </a:endParaRPr>
                    </a:p>
                    <a:p>
                      <a:pPr marL="285750" indent="-285750" algn="just">
                        <a:lnSpc>
                          <a:spcPct val="150000"/>
                        </a:lnSpc>
                        <a:buFont typeface="Arial" panose="020B0604020202020204" pitchFamily="34" charset="0"/>
                        <a:buChar char="•"/>
                      </a:pPr>
                      <a:r>
                        <a:rPr lang="fr-FR" sz="1200" kern="1200" dirty="0">
                          <a:solidFill>
                            <a:srgbClr val="005E5C"/>
                          </a:solidFill>
                          <a:latin typeface="Bookman Old Style" panose="02050604050505020204" pitchFamily="18" charset="0"/>
                          <a:ea typeface="+mn-ea"/>
                          <a:cs typeface="+mn-cs"/>
                        </a:rPr>
                        <a:t>Construction de la route des pêches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1634101417"/>
                  </a:ext>
                </a:extLst>
              </a:tr>
            </a:tbl>
          </a:graphicData>
        </a:graphic>
      </p:graphicFrame>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4900" y="2206988"/>
            <a:ext cx="5263158" cy="3909334"/>
          </a:xfrm>
          <a:prstGeom prst="rect">
            <a:avLst/>
          </a:prstGeom>
        </p:spPr>
      </p:pic>
      <p:grpSp>
        <p:nvGrpSpPr>
          <p:cNvPr id="17" name="Groupe 16">
            <a:extLst>
              <a:ext uri="{FF2B5EF4-FFF2-40B4-BE49-F238E27FC236}">
                <a16:creationId xmlns:a16="http://schemas.microsoft.com/office/drawing/2014/main" xmlns="" id="{8F3D5000-367A-42D4-A7A5-335C650A1B17}"/>
              </a:ext>
            </a:extLst>
          </p:cNvPr>
          <p:cNvGrpSpPr/>
          <p:nvPr/>
        </p:nvGrpSpPr>
        <p:grpSpPr>
          <a:xfrm>
            <a:off x="400021" y="205919"/>
            <a:ext cx="11221979" cy="432000"/>
            <a:chOff x="0" y="199"/>
            <a:chExt cx="9203679" cy="738265"/>
          </a:xfrm>
          <a:solidFill>
            <a:srgbClr val="008080"/>
          </a:solidFill>
        </p:grpSpPr>
        <p:sp>
          <p:nvSpPr>
            <p:cNvPr id="19" name="Rectangle : coins arrondis 11">
              <a:extLst>
                <a:ext uri="{FF2B5EF4-FFF2-40B4-BE49-F238E27FC236}">
                  <a16:creationId xmlns:a16="http://schemas.microsoft.com/office/drawing/2014/main" xmlns="" id="{F6B6C43C-AAAD-4608-A40E-7F470046F4B2}"/>
                </a:ext>
              </a:extLst>
            </p:cNvPr>
            <p:cNvSpPr/>
            <p:nvPr/>
          </p:nvSpPr>
          <p:spPr>
            <a:xfrm>
              <a:off x="0" y="199"/>
              <a:ext cx="9203679" cy="73826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 coins arrondis 4">
              <a:extLst>
                <a:ext uri="{FF2B5EF4-FFF2-40B4-BE49-F238E27FC236}">
                  <a16:creationId xmlns:a16="http://schemas.microsoft.com/office/drawing/2014/main" xmlns="" id="{07ED7787-E142-4301-9A81-E321DFDE6346}"/>
                </a:ext>
              </a:extLst>
            </p:cNvPr>
            <p:cNvSpPr txBox="1"/>
            <p:nvPr/>
          </p:nvSpPr>
          <p:spPr>
            <a:xfrm>
              <a:off x="36039" y="106691"/>
              <a:ext cx="9131601" cy="5664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2000" b="1" dirty="0">
                  <a:latin typeface="Bookman Old Style" panose="02050604050505020204" pitchFamily="18" charset="0"/>
                </a:rPr>
                <a:t>ETAT D’AVANCEMENT DES PROJETS STRUCTURANTS (3/4)</a:t>
              </a:r>
            </a:p>
          </p:txBody>
        </p:sp>
      </p:grpSp>
      <p:grpSp>
        <p:nvGrpSpPr>
          <p:cNvPr id="21" name="Groupe 20">
            <a:extLst>
              <a:ext uri="{FF2B5EF4-FFF2-40B4-BE49-F238E27FC236}">
                <a16:creationId xmlns:a16="http://schemas.microsoft.com/office/drawing/2014/main" xmlns="" id="{5CC3E587-78ED-44EC-9D97-EEBDA5DF7EF7}"/>
              </a:ext>
            </a:extLst>
          </p:cNvPr>
          <p:cNvGrpSpPr/>
          <p:nvPr/>
        </p:nvGrpSpPr>
        <p:grpSpPr>
          <a:xfrm>
            <a:off x="3303640" y="1048237"/>
            <a:ext cx="5368413" cy="540000"/>
            <a:chOff x="0" y="199"/>
            <a:chExt cx="9203679" cy="738265"/>
          </a:xfrm>
          <a:effectLst>
            <a:reflection blurRad="6350" stA="52000" endA="300" endPos="35000" dir="5400000" sy="-100000" algn="bl" rotWithShape="0"/>
          </a:effectLst>
        </p:grpSpPr>
        <p:sp>
          <p:nvSpPr>
            <p:cNvPr id="22" name="Rectangle : coins arrondis 15">
              <a:extLst>
                <a:ext uri="{FF2B5EF4-FFF2-40B4-BE49-F238E27FC236}">
                  <a16:creationId xmlns:a16="http://schemas.microsoft.com/office/drawing/2014/main" xmlns="" id="{60451268-950F-47B2-94CF-71C1DFA3BB6D}"/>
                </a:ext>
              </a:extLst>
            </p:cNvPr>
            <p:cNvSpPr/>
            <p:nvPr/>
          </p:nvSpPr>
          <p:spPr>
            <a:xfrm>
              <a:off x="0" y="199"/>
              <a:ext cx="9203679" cy="738265"/>
            </a:xfrm>
            <a:prstGeom prst="round2DiagRect">
              <a:avLst/>
            </a:prstGeom>
            <a:solidFill>
              <a:srgbClr val="0066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 coins arrondis 4">
              <a:extLst>
                <a:ext uri="{FF2B5EF4-FFF2-40B4-BE49-F238E27FC236}">
                  <a16:creationId xmlns:a16="http://schemas.microsoft.com/office/drawing/2014/main" xmlns="" id="{7E0B4BA8-DC55-4D3D-A609-D4FD0D3D24AC}"/>
                </a:ext>
              </a:extLst>
            </p:cNvPr>
            <p:cNvSpPr txBox="1"/>
            <p:nvPr/>
          </p:nvSpPr>
          <p:spPr>
            <a:xfrm>
              <a:off x="36039" y="36238"/>
              <a:ext cx="9131601" cy="666187"/>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b="1" dirty="0">
                  <a:latin typeface="Bookman Old Style" panose="02050604050505020204" pitchFamily="18" charset="0"/>
                </a:rPr>
                <a:t>Dans le domaine des infrastructures</a:t>
              </a:r>
            </a:p>
          </p:txBody>
        </p:sp>
      </p:grpSp>
    </p:spTree>
    <p:extLst>
      <p:ext uri="{BB962C8B-B14F-4D97-AF65-F5344CB8AC3E}">
        <p14:creationId xmlns:p14="http://schemas.microsoft.com/office/powerpoint/2010/main" val="11393842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xmlns="" id="{5F67EECD-3B0F-4334-831B-634DCAE71EC6}"/>
              </a:ext>
            </a:extLst>
          </p:cNvPr>
          <p:cNvSpPr>
            <a:spLocks noGrp="1"/>
          </p:cNvSpPr>
          <p:nvPr>
            <p:ph type="sldNum" sz="quarter" idx="12"/>
          </p:nvPr>
        </p:nvSpPr>
        <p:spPr/>
        <p:txBody>
          <a:bodyPr/>
          <a:lstStyle/>
          <a:p>
            <a:fld id="{56D37493-F140-4737-8B23-0751C6B6BF3B}" type="slidenum">
              <a:rPr lang="fr-FR" smtClean="0"/>
              <a:t>7</a:t>
            </a:fld>
            <a:endParaRPr lang="fr-FR"/>
          </a:p>
        </p:txBody>
      </p:sp>
      <p:sp>
        <p:nvSpPr>
          <p:cNvPr id="34" name="ZoneTexte 33">
            <a:extLst>
              <a:ext uri="{FF2B5EF4-FFF2-40B4-BE49-F238E27FC236}">
                <a16:creationId xmlns:a16="http://schemas.microsoft.com/office/drawing/2014/main" xmlns="" id="{C3479BB8-BA63-4D32-A659-48A08801E575}"/>
              </a:ext>
            </a:extLst>
          </p:cNvPr>
          <p:cNvSpPr txBox="1"/>
          <p:nvPr/>
        </p:nvSpPr>
        <p:spPr>
          <a:xfrm>
            <a:off x="4118535" y="6235846"/>
            <a:ext cx="2330973" cy="307777"/>
          </a:xfrm>
          <a:prstGeom prst="rect">
            <a:avLst/>
          </a:prstGeom>
          <a:noFill/>
        </p:spPr>
        <p:txBody>
          <a:bodyPr wrap="square" rtlCol="0">
            <a:spAutoFit/>
          </a:bodyPr>
          <a:lstStyle/>
          <a:p>
            <a:r>
              <a:rPr lang="fr-FR" sz="1400" i="1" dirty="0">
                <a:solidFill>
                  <a:srgbClr val="006666"/>
                </a:solidFill>
                <a:effectLst/>
                <a:latin typeface="Garamond" panose="02020404030301010803" pitchFamily="18" charset="0"/>
                <a:ea typeface="Calibri" panose="020F0502020204030204" pitchFamily="34" charset="0"/>
                <a:cs typeface="Times New Roman" panose="02020603050405020304" pitchFamily="18" charset="0"/>
              </a:rPr>
              <a:t>Source : DGAE, Décembre 2020</a:t>
            </a:r>
            <a:endParaRPr lang="fr-FR" sz="1400" dirty="0">
              <a:effectLst/>
              <a:latin typeface="Garamond" panose="02020404030301010803" pitchFamily="18" charset="0"/>
              <a:ea typeface="Calibri" panose="020F0502020204030204" pitchFamily="34" charset="0"/>
              <a:cs typeface="Times New Roman" panose="02020603050405020304" pitchFamily="18" charset="0"/>
            </a:endParaRPr>
          </a:p>
        </p:txBody>
      </p:sp>
      <p:graphicFrame>
        <p:nvGraphicFramePr>
          <p:cNvPr id="15" name="Tableau 14">
            <a:extLst>
              <a:ext uri="{FF2B5EF4-FFF2-40B4-BE49-F238E27FC236}">
                <a16:creationId xmlns:a16="http://schemas.microsoft.com/office/drawing/2014/main" xmlns="" id="{238C2441-656B-4D58-BE67-B8F9D0681BA9}"/>
              </a:ext>
            </a:extLst>
          </p:cNvPr>
          <p:cNvGraphicFramePr>
            <a:graphicFrameLocks noGrp="1"/>
          </p:cNvGraphicFramePr>
          <p:nvPr>
            <p:extLst>
              <p:ext uri="{D42A27DB-BD31-4B8C-83A1-F6EECF244321}">
                <p14:modId xmlns:p14="http://schemas.microsoft.com/office/powerpoint/2010/main" val="730929331"/>
              </p:ext>
            </p:extLst>
          </p:nvPr>
        </p:nvGraphicFramePr>
        <p:xfrm>
          <a:off x="443962" y="2272286"/>
          <a:ext cx="6212224" cy="1739489"/>
        </p:xfrm>
        <a:graphic>
          <a:graphicData uri="http://schemas.openxmlformats.org/drawingml/2006/table">
            <a:tbl>
              <a:tblPr>
                <a:tableStyleId>{FABFCF23-3B69-468F-B69F-88F6DE6A72F2}</a:tableStyleId>
              </a:tblPr>
              <a:tblGrid>
                <a:gridCol w="6212224">
                  <a:extLst>
                    <a:ext uri="{9D8B030D-6E8A-4147-A177-3AD203B41FA5}">
                      <a16:colId xmlns:a16="http://schemas.microsoft.com/office/drawing/2014/main" xmlns="" val="4145024125"/>
                    </a:ext>
                  </a:extLst>
                </a:gridCol>
              </a:tblGrid>
              <a:tr h="227206">
                <a:tc>
                  <a:txBody>
                    <a:bodyPr/>
                    <a:lstStyle/>
                    <a:p>
                      <a:pPr algn="ctr"/>
                      <a:r>
                        <a:rPr lang="fr-FR" sz="1200" b="1" dirty="0">
                          <a:solidFill>
                            <a:schemeClr val="bg1"/>
                          </a:solidFill>
                          <a:latin typeface="Bookman Old Style" panose="02050604050505020204" pitchFamily="18" charset="0"/>
                        </a:rPr>
                        <a:t>GRANDES REALISATIONS DEPUIS 2016</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8080"/>
                    </a:solidFill>
                  </a:tcPr>
                </a:tc>
                <a:extLst>
                  <a:ext uri="{0D108BD9-81ED-4DB2-BD59-A6C34878D82A}">
                    <a16:rowId xmlns:a16="http://schemas.microsoft.com/office/drawing/2014/main" xmlns="" val="2094929846"/>
                  </a:ext>
                </a:extLst>
              </a:tr>
              <a:tr h="1465169">
                <a:tc>
                  <a:txBody>
                    <a:bodyPr/>
                    <a:lstStyle/>
                    <a:p>
                      <a:pPr marL="216000" indent="-216000" algn="just" defTabSz="914400" rtl="0" eaLnBrk="1" latinLnBrk="0" hangingPunct="1">
                        <a:buFont typeface="Arial" panose="020B0604020202020204" pitchFamily="34" charset="0"/>
                        <a:buChar char="•"/>
                      </a:pPr>
                      <a:r>
                        <a:rPr lang="fr-FR" sz="1200" kern="1200" dirty="0">
                          <a:solidFill>
                            <a:srgbClr val="005E5C"/>
                          </a:solidFill>
                          <a:effectLst/>
                          <a:latin typeface="Bookman Old Style" panose="02050604050505020204" pitchFamily="18" charset="0"/>
                          <a:ea typeface="+mn-ea"/>
                          <a:cs typeface="+mn-cs"/>
                        </a:rPr>
                        <a:t>Déploiement de l’Internet haut et très haut débit sur l’ensemble du territoire </a:t>
                      </a:r>
                    </a:p>
                    <a:p>
                      <a:pPr marL="0" indent="0" algn="just" defTabSz="914400" rtl="0" eaLnBrk="1" latinLnBrk="0" hangingPunct="1">
                        <a:buFont typeface="Arial" panose="020B0604020202020204" pitchFamily="34" charset="0"/>
                        <a:buNone/>
                      </a:pPr>
                      <a:endParaRPr lang="fr-FR" sz="1200" kern="1200" dirty="0">
                        <a:solidFill>
                          <a:srgbClr val="005E5C"/>
                        </a:solidFill>
                        <a:effectLst/>
                        <a:latin typeface="Bookman Old Style" panose="02050604050505020204" pitchFamily="18" charset="0"/>
                        <a:ea typeface="+mn-ea"/>
                        <a:cs typeface="+mn-cs"/>
                      </a:endParaRPr>
                    </a:p>
                    <a:p>
                      <a:pPr marL="216000" indent="-216000" algn="just" defTabSz="914400" rtl="0" eaLnBrk="1" latinLnBrk="0" hangingPunct="1">
                        <a:buFont typeface="Arial" panose="020B0604020202020204" pitchFamily="34" charset="0"/>
                        <a:buChar char="•"/>
                      </a:pPr>
                      <a:r>
                        <a:rPr lang="fr-FR" sz="1200" kern="1200" dirty="0">
                          <a:solidFill>
                            <a:srgbClr val="005E5C"/>
                          </a:solidFill>
                          <a:effectLst/>
                          <a:latin typeface="Bookman Old Style" panose="02050604050505020204" pitchFamily="18" charset="0"/>
                          <a:ea typeface="+mn-ea"/>
                          <a:cs typeface="+mn-cs"/>
                        </a:rPr>
                        <a:t>Généralisation de l’usage du e-commerce </a:t>
                      </a:r>
                    </a:p>
                    <a:p>
                      <a:pPr marL="0" indent="0" algn="just" defTabSz="914400" rtl="0" eaLnBrk="1" latinLnBrk="0" hangingPunct="1">
                        <a:buFont typeface="Arial" panose="020B0604020202020204" pitchFamily="34" charset="0"/>
                        <a:buNone/>
                      </a:pPr>
                      <a:endParaRPr lang="fr-FR" sz="1200" kern="1200" dirty="0">
                        <a:solidFill>
                          <a:srgbClr val="005E5C"/>
                        </a:solidFill>
                        <a:effectLst/>
                        <a:latin typeface="Bookman Old Style" panose="02050604050505020204" pitchFamily="18" charset="0"/>
                        <a:ea typeface="+mn-ea"/>
                        <a:cs typeface="+mn-cs"/>
                      </a:endParaRPr>
                    </a:p>
                    <a:p>
                      <a:pPr marL="216000" indent="-216000" algn="just" defTabSz="914400" rtl="0" eaLnBrk="1" latinLnBrk="0" hangingPunct="1">
                        <a:buFont typeface="Arial" panose="020B0604020202020204" pitchFamily="34" charset="0"/>
                        <a:buChar char="•"/>
                      </a:pPr>
                      <a:r>
                        <a:rPr lang="fr-FR" sz="1200" kern="1200" dirty="0">
                          <a:solidFill>
                            <a:srgbClr val="005E5C"/>
                          </a:solidFill>
                          <a:effectLst/>
                          <a:latin typeface="Bookman Old Style" panose="02050604050505020204" pitchFamily="18" charset="0"/>
                          <a:ea typeface="+mn-ea"/>
                          <a:cs typeface="+mn-cs"/>
                        </a:rPr>
                        <a:t>Réduction considérable des tarifs du services internet et augmentation de la capacité internet fournie au consommateur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1634101417"/>
                  </a:ext>
                </a:extLst>
              </a:tr>
            </a:tbl>
          </a:graphicData>
        </a:graphic>
      </p:graphicFrame>
      <p:pic>
        <p:nvPicPr>
          <p:cNvPr id="14" name="Image 13">
            <a:extLst>
              <a:ext uri="{FF2B5EF4-FFF2-40B4-BE49-F238E27FC236}">
                <a16:creationId xmlns:a16="http://schemas.microsoft.com/office/drawing/2014/main" xmlns="" id="{C1331604-4763-4181-91F9-B17A24950DEF}"/>
              </a:ext>
            </a:extLst>
          </p:cNvPr>
          <p:cNvPicPr/>
          <p:nvPr/>
        </p:nvPicPr>
        <p:blipFill>
          <a:blip r:embed="rId2">
            <a:extLst>
              <a:ext uri="{28A0092B-C50C-407E-A947-70E740481C1C}">
                <a14:useLocalDpi xmlns:a14="http://schemas.microsoft.com/office/drawing/2010/main" val="0"/>
              </a:ext>
            </a:extLst>
          </a:blip>
          <a:stretch>
            <a:fillRect/>
          </a:stretch>
        </p:blipFill>
        <p:spPr>
          <a:xfrm>
            <a:off x="443962" y="801707"/>
            <a:ext cx="2160000" cy="1347360"/>
          </a:xfrm>
          <a:prstGeom prst="rect">
            <a:avLst/>
          </a:prstGeom>
        </p:spPr>
      </p:pic>
      <p:pic>
        <p:nvPicPr>
          <p:cNvPr id="16" name="Image 15">
            <a:extLst>
              <a:ext uri="{FF2B5EF4-FFF2-40B4-BE49-F238E27FC236}">
                <a16:creationId xmlns:a16="http://schemas.microsoft.com/office/drawing/2014/main" xmlns="" id="{0722BA58-98A3-493B-92EE-6E2EB457ABAA}"/>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50000" y="735024"/>
            <a:ext cx="2772000" cy="1347360"/>
          </a:xfrm>
          <a:prstGeom prst="roundRect">
            <a:avLst/>
          </a:prstGeom>
          <a:ln>
            <a:noFill/>
          </a:ln>
        </p:spPr>
      </p:pic>
      <p:graphicFrame>
        <p:nvGraphicFramePr>
          <p:cNvPr id="17" name="Tableau 16">
            <a:extLst>
              <a:ext uri="{FF2B5EF4-FFF2-40B4-BE49-F238E27FC236}">
                <a16:creationId xmlns:a16="http://schemas.microsoft.com/office/drawing/2014/main" xmlns="" id="{EE57D17F-E392-D744-B506-6967C17AAD17}"/>
              </a:ext>
            </a:extLst>
          </p:cNvPr>
          <p:cNvGraphicFramePr>
            <a:graphicFrameLocks noGrp="1"/>
          </p:cNvGraphicFramePr>
          <p:nvPr>
            <p:extLst>
              <p:ext uri="{D42A27DB-BD31-4B8C-83A1-F6EECF244321}">
                <p14:modId xmlns:p14="http://schemas.microsoft.com/office/powerpoint/2010/main" val="2583237527"/>
              </p:ext>
            </p:extLst>
          </p:nvPr>
        </p:nvGraphicFramePr>
        <p:xfrm>
          <a:off x="443962" y="4167664"/>
          <a:ext cx="6212224" cy="2036491"/>
        </p:xfrm>
        <a:graphic>
          <a:graphicData uri="http://schemas.openxmlformats.org/drawingml/2006/table">
            <a:tbl>
              <a:tblPr firstRow="1" firstCol="1" bandRow="1">
                <a:tableStyleId>{5FD0F851-EC5A-4D38-B0AD-8093EC10F338}</a:tableStyleId>
              </a:tblPr>
              <a:tblGrid>
                <a:gridCol w="6212224">
                  <a:extLst>
                    <a:ext uri="{9D8B030D-6E8A-4147-A177-3AD203B41FA5}">
                      <a16:colId xmlns:a16="http://schemas.microsoft.com/office/drawing/2014/main" xmlns="" val="776918549"/>
                    </a:ext>
                  </a:extLst>
                </a:gridCol>
              </a:tblGrid>
              <a:tr h="334102">
                <a:tc>
                  <a:txBody>
                    <a:bodyPr/>
                    <a:lstStyle/>
                    <a:p>
                      <a:pPr marL="0" algn="ctr" defTabSz="914400" rtl="0" eaLnBrk="1" latinLnBrk="0" hangingPunct="1">
                        <a:lnSpc>
                          <a:spcPct val="107000"/>
                        </a:lnSpc>
                        <a:spcAft>
                          <a:spcPts val="800"/>
                        </a:spcAft>
                      </a:pPr>
                      <a:r>
                        <a:rPr lang="fr-FR" sz="1200" b="1" kern="1200" dirty="0">
                          <a:solidFill>
                            <a:schemeClr val="bg1"/>
                          </a:solidFill>
                          <a:latin typeface="Bookman Old Style" panose="02050604050505020204" pitchFamily="18" charset="0"/>
                        </a:rPr>
                        <a:t>RESULTAT</a:t>
                      </a:r>
                      <a:endParaRPr lang="fr-FR" sz="1200" b="1" kern="1200" dirty="0">
                        <a:solidFill>
                          <a:srgbClr val="FF0000"/>
                        </a:solidFill>
                        <a:latin typeface="Bookman Old Style" panose="02050604050505020204" pitchFamily="18" charset="0"/>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008080"/>
                    </a:solidFill>
                  </a:tcPr>
                </a:tc>
                <a:extLst>
                  <a:ext uri="{0D108BD9-81ED-4DB2-BD59-A6C34878D82A}">
                    <a16:rowId xmlns:a16="http://schemas.microsoft.com/office/drawing/2014/main" xmlns="" val="1400480427"/>
                  </a:ext>
                </a:extLst>
              </a:tr>
              <a:tr h="1702389">
                <a:tc>
                  <a:txBody>
                    <a:bodyPr/>
                    <a:lstStyle/>
                    <a:p>
                      <a:pPr marL="171450" marR="0" lvl="0" indent="-171450" algn="just"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fr-FR" sz="1200" b="0" kern="1200" dirty="0">
                          <a:solidFill>
                            <a:srgbClr val="005E5C"/>
                          </a:solidFill>
                          <a:effectLst/>
                          <a:latin typeface="Bookman Old Style" panose="02050604050505020204" pitchFamily="18" charset="0"/>
                          <a:ea typeface="+mn-ea"/>
                          <a:cs typeface="+mn-cs"/>
                        </a:rPr>
                        <a:t>Déploiement de l’Internet haut débit caractérisée</a:t>
                      </a:r>
                      <a:r>
                        <a:rPr lang="fr-FR" sz="1200" b="0" kern="1200" baseline="0" dirty="0">
                          <a:solidFill>
                            <a:srgbClr val="005E5C"/>
                          </a:solidFill>
                          <a:effectLst/>
                          <a:latin typeface="Bookman Old Style" panose="02050604050505020204" pitchFamily="18" charset="0"/>
                          <a:ea typeface="+mn-ea"/>
                          <a:cs typeface="+mn-cs"/>
                        </a:rPr>
                        <a:t> par une dorsale en fibre optique qui parcoure le Bénin du nord au sud de p</a:t>
                      </a:r>
                      <a:r>
                        <a:rPr lang="fr-FR" sz="1200" b="0" kern="1200" dirty="0">
                          <a:solidFill>
                            <a:srgbClr val="005E5C"/>
                          </a:solidFill>
                          <a:effectLst/>
                          <a:latin typeface="Bookman Old Style" panose="02050604050505020204" pitchFamily="18" charset="0"/>
                          <a:ea typeface="+mn-ea"/>
                          <a:cs typeface="+mn-cs"/>
                        </a:rPr>
                        <a:t> lus de 2 0000 km</a:t>
                      </a:r>
                    </a:p>
                    <a:p>
                      <a:pPr marL="171450" indent="-171450" algn="just">
                        <a:lnSpc>
                          <a:spcPct val="107000"/>
                        </a:lnSpc>
                        <a:spcAft>
                          <a:spcPts val="800"/>
                        </a:spcAft>
                        <a:buFont typeface="Arial" panose="020B0604020202020204" pitchFamily="34" charset="0"/>
                        <a:buChar char="•"/>
                      </a:pPr>
                      <a:r>
                        <a:rPr lang="fr-FR" sz="1200" b="0" kern="1200" dirty="0">
                          <a:solidFill>
                            <a:srgbClr val="005E5C"/>
                          </a:solidFill>
                          <a:latin typeface="Bookman Old Style" panose="02050604050505020204" pitchFamily="18" charset="0"/>
                          <a:ea typeface="+mn-ea"/>
                          <a:cs typeface="+mn-cs"/>
                        </a:rPr>
                        <a:t>Plus de 90% des communes ont accès</a:t>
                      </a:r>
                      <a:r>
                        <a:rPr lang="fr-FR" sz="1200" b="0" kern="1200" baseline="0" dirty="0">
                          <a:solidFill>
                            <a:srgbClr val="005E5C"/>
                          </a:solidFill>
                          <a:latin typeface="Bookman Old Style" panose="02050604050505020204" pitchFamily="18" charset="0"/>
                          <a:ea typeface="+mn-ea"/>
                          <a:cs typeface="+mn-cs"/>
                        </a:rPr>
                        <a:t> à l’internet haut débit à travers la fibre optique</a:t>
                      </a:r>
                      <a:endParaRPr lang="fr-FR" sz="1200" b="0" kern="1200" dirty="0">
                        <a:solidFill>
                          <a:srgbClr val="005E5C"/>
                        </a:solidFill>
                        <a:latin typeface="Bookman Old Style" panose="02050604050505020204" pitchFamily="18" charset="0"/>
                        <a:ea typeface="+mn-ea"/>
                        <a:cs typeface="+mn-cs"/>
                      </a:endParaRPr>
                    </a:p>
                    <a:p>
                      <a:pPr marL="171450" indent="-171450" algn="just">
                        <a:lnSpc>
                          <a:spcPct val="107000"/>
                        </a:lnSpc>
                        <a:spcAft>
                          <a:spcPts val="800"/>
                        </a:spcAft>
                        <a:buFont typeface="Arial" panose="020B0604020202020204" pitchFamily="34" charset="0"/>
                        <a:buChar char="•"/>
                      </a:pPr>
                      <a:r>
                        <a:rPr lang="fr-FR" sz="1200" b="0" kern="1200" dirty="0">
                          <a:solidFill>
                            <a:srgbClr val="005E5C"/>
                          </a:solidFill>
                          <a:latin typeface="Bookman Old Style" panose="02050604050505020204" pitchFamily="18" charset="0"/>
                          <a:ea typeface="+mn-ea"/>
                          <a:cs typeface="+mn-cs"/>
                        </a:rPr>
                        <a:t>29 sites de de</a:t>
                      </a:r>
                      <a:r>
                        <a:rPr lang="fr-FR" sz="1200" b="0" kern="1200" baseline="0" dirty="0">
                          <a:solidFill>
                            <a:srgbClr val="005E5C"/>
                          </a:solidFill>
                          <a:latin typeface="Bookman Old Style" panose="02050604050505020204" pitchFamily="18" charset="0"/>
                          <a:ea typeface="+mn-ea"/>
                          <a:cs typeface="+mn-cs"/>
                        </a:rPr>
                        <a:t> réseau de communication numérique pour la diffusion de la TNT</a:t>
                      </a:r>
                      <a:endParaRPr lang="fr-FR" sz="1200" b="0" kern="1200" dirty="0">
                        <a:solidFill>
                          <a:srgbClr val="005E5C"/>
                        </a:solidFill>
                        <a:latin typeface="Bookman Old Style" panose="02050604050505020204" pitchFamily="18" charset="0"/>
                        <a:ea typeface="+mn-ea"/>
                        <a:cs typeface="+mn-cs"/>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EBF9F4"/>
                    </a:solidFill>
                  </a:tcPr>
                </a:tc>
                <a:extLst>
                  <a:ext uri="{0D108BD9-81ED-4DB2-BD59-A6C34878D82A}">
                    <a16:rowId xmlns:a16="http://schemas.microsoft.com/office/drawing/2014/main" xmlns="" val="2196804227"/>
                  </a:ext>
                </a:extLst>
              </a:tr>
            </a:tbl>
          </a:graphicData>
        </a:graphic>
      </p:graphicFrame>
      <p:grpSp>
        <p:nvGrpSpPr>
          <p:cNvPr id="18" name="Groupe 17">
            <a:extLst>
              <a:ext uri="{FF2B5EF4-FFF2-40B4-BE49-F238E27FC236}">
                <a16:creationId xmlns:a16="http://schemas.microsoft.com/office/drawing/2014/main" xmlns="" id="{8F3D5000-367A-42D4-A7A5-335C650A1B17}"/>
              </a:ext>
            </a:extLst>
          </p:cNvPr>
          <p:cNvGrpSpPr/>
          <p:nvPr/>
        </p:nvGrpSpPr>
        <p:grpSpPr>
          <a:xfrm>
            <a:off x="400021" y="205919"/>
            <a:ext cx="11221979" cy="432000"/>
            <a:chOff x="0" y="199"/>
            <a:chExt cx="9203679" cy="738265"/>
          </a:xfrm>
          <a:solidFill>
            <a:srgbClr val="008080"/>
          </a:solidFill>
        </p:grpSpPr>
        <p:sp>
          <p:nvSpPr>
            <p:cNvPr id="19" name="Rectangle : coins arrondis 11">
              <a:extLst>
                <a:ext uri="{FF2B5EF4-FFF2-40B4-BE49-F238E27FC236}">
                  <a16:creationId xmlns:a16="http://schemas.microsoft.com/office/drawing/2014/main" xmlns="" id="{F6B6C43C-AAAD-4608-A40E-7F470046F4B2}"/>
                </a:ext>
              </a:extLst>
            </p:cNvPr>
            <p:cNvSpPr/>
            <p:nvPr/>
          </p:nvSpPr>
          <p:spPr>
            <a:xfrm>
              <a:off x="0" y="199"/>
              <a:ext cx="9203679" cy="73826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Rectangle : coins arrondis 4">
              <a:extLst>
                <a:ext uri="{FF2B5EF4-FFF2-40B4-BE49-F238E27FC236}">
                  <a16:creationId xmlns:a16="http://schemas.microsoft.com/office/drawing/2014/main" xmlns="" id="{07ED7787-E142-4301-9A81-E321DFDE6346}"/>
                </a:ext>
              </a:extLst>
            </p:cNvPr>
            <p:cNvSpPr txBox="1"/>
            <p:nvPr/>
          </p:nvSpPr>
          <p:spPr>
            <a:xfrm>
              <a:off x="36039" y="106691"/>
              <a:ext cx="9131601" cy="5664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2000" b="1" dirty="0">
                  <a:latin typeface="Bookman Old Style" panose="02050604050505020204" pitchFamily="18" charset="0"/>
                </a:rPr>
                <a:t>ETAT D’AVANCEMENT DES PROJETS STRUCTURANTS (4/4)</a:t>
              </a:r>
            </a:p>
          </p:txBody>
        </p:sp>
      </p:grpSp>
      <p:grpSp>
        <p:nvGrpSpPr>
          <p:cNvPr id="21" name="Groupe 20">
            <a:extLst>
              <a:ext uri="{FF2B5EF4-FFF2-40B4-BE49-F238E27FC236}">
                <a16:creationId xmlns:a16="http://schemas.microsoft.com/office/drawing/2014/main" xmlns="" id="{5CC3E587-78ED-44EC-9D97-EEBDA5DF7EF7}"/>
              </a:ext>
            </a:extLst>
          </p:cNvPr>
          <p:cNvGrpSpPr/>
          <p:nvPr/>
        </p:nvGrpSpPr>
        <p:grpSpPr>
          <a:xfrm>
            <a:off x="2762554" y="906905"/>
            <a:ext cx="5928853" cy="764665"/>
            <a:chOff x="0" y="199"/>
            <a:chExt cx="9203679" cy="702226"/>
          </a:xfrm>
          <a:effectLst>
            <a:reflection blurRad="6350" stA="52000" endA="300" endPos="35000" dir="5400000" sy="-100000" algn="bl" rotWithShape="0"/>
          </a:effectLst>
        </p:grpSpPr>
        <p:sp>
          <p:nvSpPr>
            <p:cNvPr id="22" name="Rectangle : coins arrondis 15">
              <a:extLst>
                <a:ext uri="{FF2B5EF4-FFF2-40B4-BE49-F238E27FC236}">
                  <a16:creationId xmlns:a16="http://schemas.microsoft.com/office/drawing/2014/main" xmlns="" id="{60451268-950F-47B2-94CF-71C1DFA3BB6D}"/>
                </a:ext>
              </a:extLst>
            </p:cNvPr>
            <p:cNvSpPr/>
            <p:nvPr/>
          </p:nvSpPr>
          <p:spPr>
            <a:xfrm>
              <a:off x="0" y="199"/>
              <a:ext cx="9203679" cy="702225"/>
            </a:xfrm>
            <a:prstGeom prst="round2DiagRect">
              <a:avLst/>
            </a:prstGeom>
            <a:solidFill>
              <a:srgbClr val="006666"/>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angle : coins arrondis 4">
              <a:extLst>
                <a:ext uri="{FF2B5EF4-FFF2-40B4-BE49-F238E27FC236}">
                  <a16:creationId xmlns:a16="http://schemas.microsoft.com/office/drawing/2014/main" xmlns="" id="{7E0B4BA8-DC55-4D3D-A609-D4FD0D3D24AC}"/>
                </a:ext>
              </a:extLst>
            </p:cNvPr>
            <p:cNvSpPr txBox="1"/>
            <p:nvPr/>
          </p:nvSpPr>
          <p:spPr>
            <a:xfrm>
              <a:off x="36039" y="36238"/>
              <a:ext cx="9131601" cy="666187"/>
            </a:xfrm>
            <a:prstGeom prst="round2Diag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b="1" dirty="0">
                  <a:latin typeface="Bookman Old Style" panose="02050604050505020204" pitchFamily="18" charset="0"/>
                </a:rPr>
                <a:t>Dans le domaine de la technologie, de l’information et de la communication</a:t>
              </a:r>
            </a:p>
          </p:txBody>
        </p:sp>
      </p:grpSp>
      <p:graphicFrame>
        <p:nvGraphicFramePr>
          <p:cNvPr id="24" name="Graphique 23"/>
          <p:cNvGraphicFramePr/>
          <p:nvPr>
            <p:extLst>
              <p:ext uri="{D42A27DB-BD31-4B8C-83A1-F6EECF244321}">
                <p14:modId xmlns:p14="http://schemas.microsoft.com/office/powerpoint/2010/main" val="901551214"/>
              </p:ext>
            </p:extLst>
          </p:nvPr>
        </p:nvGraphicFramePr>
        <p:xfrm>
          <a:off x="6761527" y="2272286"/>
          <a:ext cx="4968198" cy="20923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Graphique 24"/>
          <p:cNvGraphicFramePr/>
          <p:nvPr>
            <p:extLst>
              <p:ext uri="{D42A27DB-BD31-4B8C-83A1-F6EECF244321}">
                <p14:modId xmlns:p14="http://schemas.microsoft.com/office/powerpoint/2010/main" val="2806485253"/>
              </p:ext>
            </p:extLst>
          </p:nvPr>
        </p:nvGraphicFramePr>
        <p:xfrm>
          <a:off x="6656186" y="4266436"/>
          <a:ext cx="5073539" cy="215953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5878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3"/>
          <p:cNvSpPr>
            <a:spLocks noGrp="1"/>
          </p:cNvSpPr>
          <p:nvPr>
            <p:ph type="sldNum" sz="quarter" idx="12"/>
          </p:nvPr>
        </p:nvSpPr>
        <p:spPr>
          <a:xfrm>
            <a:off x="8077200" y="6356351"/>
            <a:ext cx="2133600" cy="365125"/>
          </a:xfrm>
        </p:spPr>
        <p:txBody>
          <a:bodyPr/>
          <a:lstStyle/>
          <a:p>
            <a:fld id="{0E7CDC20-49A8-274A-B4F0-D71B743F86A1}" type="slidenum">
              <a:rPr lang="fr-FR" smtClean="0"/>
              <a:pPr/>
              <a:t>8</a:t>
            </a:fld>
            <a:endParaRPr lang="fr-FR"/>
          </a:p>
        </p:txBody>
      </p:sp>
      <p:graphicFrame>
        <p:nvGraphicFramePr>
          <p:cNvPr id="10" name="Graphique 9"/>
          <p:cNvGraphicFramePr/>
          <p:nvPr>
            <p:extLst>
              <p:ext uri="{D42A27DB-BD31-4B8C-83A1-F6EECF244321}">
                <p14:modId xmlns:p14="http://schemas.microsoft.com/office/powerpoint/2010/main" val="1884778793"/>
              </p:ext>
            </p:extLst>
          </p:nvPr>
        </p:nvGraphicFramePr>
        <p:xfrm>
          <a:off x="263115" y="1511455"/>
          <a:ext cx="5081636" cy="4392958"/>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Connecteur droit 13">
            <a:extLst>
              <a:ext uri="{FF2B5EF4-FFF2-40B4-BE49-F238E27FC236}">
                <a16:creationId xmlns:a16="http://schemas.microsoft.com/office/drawing/2014/main" xmlns="" id="{672F4464-453C-4646-856B-ADFAB56A7337}"/>
              </a:ext>
            </a:extLst>
          </p:cNvPr>
          <p:cNvCxnSpPr>
            <a:cxnSpLocks/>
          </p:cNvCxnSpPr>
          <p:nvPr/>
        </p:nvCxnSpPr>
        <p:spPr>
          <a:xfrm>
            <a:off x="5440566" y="1206661"/>
            <a:ext cx="0" cy="5279905"/>
          </a:xfrm>
          <a:prstGeom prst="line">
            <a:avLst/>
          </a:prstGeom>
          <a:ln>
            <a:solidFill>
              <a:srgbClr val="008080"/>
            </a:solidFill>
            <a:prstDash val="sysDash"/>
          </a:ln>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xmlns="" id="{06B17539-A5D6-7C49-82BB-D7AF61BD6137}"/>
              </a:ext>
            </a:extLst>
          </p:cNvPr>
          <p:cNvCxnSpPr>
            <a:cxnSpLocks/>
          </p:cNvCxnSpPr>
          <p:nvPr/>
        </p:nvCxnSpPr>
        <p:spPr>
          <a:xfrm>
            <a:off x="5567423" y="3771674"/>
            <a:ext cx="5789271" cy="0"/>
          </a:xfrm>
          <a:prstGeom prst="line">
            <a:avLst/>
          </a:prstGeom>
          <a:ln>
            <a:solidFill>
              <a:srgbClr val="008080"/>
            </a:solidFill>
            <a:prstDash val="sysDash"/>
          </a:ln>
        </p:spPr>
        <p:style>
          <a:lnRef idx="2">
            <a:schemeClr val="accent1"/>
          </a:lnRef>
          <a:fillRef idx="0">
            <a:schemeClr val="accent1"/>
          </a:fillRef>
          <a:effectRef idx="1">
            <a:schemeClr val="accent1"/>
          </a:effectRef>
          <a:fontRef idx="minor">
            <a:schemeClr val="tx1"/>
          </a:fontRef>
        </p:style>
      </p:cxnSp>
      <p:grpSp>
        <p:nvGrpSpPr>
          <p:cNvPr id="9" name="Groupe 8">
            <a:extLst>
              <a:ext uri="{FF2B5EF4-FFF2-40B4-BE49-F238E27FC236}">
                <a16:creationId xmlns:a16="http://schemas.microsoft.com/office/drawing/2014/main" xmlns="" id="{8F3D5000-367A-42D4-A7A5-335C650A1B17}"/>
              </a:ext>
            </a:extLst>
          </p:cNvPr>
          <p:cNvGrpSpPr/>
          <p:nvPr/>
        </p:nvGrpSpPr>
        <p:grpSpPr>
          <a:xfrm>
            <a:off x="400021" y="205919"/>
            <a:ext cx="11221979" cy="432000"/>
            <a:chOff x="0" y="199"/>
            <a:chExt cx="9203679" cy="738265"/>
          </a:xfrm>
          <a:solidFill>
            <a:srgbClr val="008080"/>
          </a:solidFill>
        </p:grpSpPr>
        <p:sp>
          <p:nvSpPr>
            <p:cNvPr id="11" name="Rectangle : coins arrondis 11">
              <a:extLst>
                <a:ext uri="{FF2B5EF4-FFF2-40B4-BE49-F238E27FC236}">
                  <a16:creationId xmlns:a16="http://schemas.microsoft.com/office/drawing/2014/main" xmlns="" id="{F6B6C43C-AAAD-4608-A40E-7F470046F4B2}"/>
                </a:ext>
              </a:extLst>
            </p:cNvPr>
            <p:cNvSpPr/>
            <p:nvPr/>
          </p:nvSpPr>
          <p:spPr>
            <a:xfrm>
              <a:off x="0" y="199"/>
              <a:ext cx="9203679" cy="73826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angle : coins arrondis 4">
              <a:extLst>
                <a:ext uri="{FF2B5EF4-FFF2-40B4-BE49-F238E27FC236}">
                  <a16:creationId xmlns:a16="http://schemas.microsoft.com/office/drawing/2014/main" xmlns="" id="{07ED7787-E142-4301-9A81-E321DFDE6346}"/>
                </a:ext>
              </a:extLst>
            </p:cNvPr>
            <p:cNvSpPr txBox="1"/>
            <p:nvPr/>
          </p:nvSpPr>
          <p:spPr>
            <a:xfrm>
              <a:off x="36039" y="106691"/>
              <a:ext cx="9131601" cy="5664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2000" b="1" dirty="0">
                  <a:latin typeface="Bookman Old Style" panose="02050604050505020204" pitchFamily="18" charset="0"/>
                </a:rPr>
                <a:t>CADRAGE MACROÉCONOMIQUE À MOYEN TERME</a:t>
              </a:r>
            </a:p>
          </p:txBody>
        </p:sp>
      </p:grpSp>
      <p:graphicFrame>
        <p:nvGraphicFramePr>
          <p:cNvPr id="18" name="Graphique 17">
            <a:extLst>
              <a:ext uri="{FF2B5EF4-FFF2-40B4-BE49-F238E27FC236}">
                <a16:creationId xmlns:a16="http://schemas.microsoft.com/office/drawing/2014/main" xmlns="" id="{E6B74B59-5582-6F4F-BCF4-F64215FBFB26}"/>
              </a:ext>
            </a:extLst>
          </p:cNvPr>
          <p:cNvGraphicFramePr/>
          <p:nvPr>
            <p:extLst>
              <p:ext uri="{D42A27DB-BD31-4B8C-83A1-F6EECF244321}">
                <p14:modId xmlns:p14="http://schemas.microsoft.com/office/powerpoint/2010/main" val="1610986574"/>
              </p:ext>
            </p:extLst>
          </p:nvPr>
        </p:nvGraphicFramePr>
        <p:xfrm>
          <a:off x="5579932" y="1206661"/>
          <a:ext cx="5776762" cy="2501273"/>
        </p:xfrm>
        <a:graphic>
          <a:graphicData uri="http://schemas.openxmlformats.org/drawingml/2006/chart">
            <c:chart xmlns:c="http://schemas.openxmlformats.org/drawingml/2006/chart" xmlns:r="http://schemas.openxmlformats.org/officeDocument/2006/relationships" r:id="rId4"/>
          </a:graphicData>
        </a:graphic>
      </p:graphicFrame>
      <p:sp>
        <p:nvSpPr>
          <p:cNvPr id="19" name="ZoneTexte 18">
            <a:extLst>
              <a:ext uri="{FF2B5EF4-FFF2-40B4-BE49-F238E27FC236}">
                <a16:creationId xmlns:a16="http://schemas.microsoft.com/office/drawing/2014/main" xmlns="" id="{07788915-B3E5-3A42-97B0-F1C1E1BE2BE0}"/>
              </a:ext>
            </a:extLst>
          </p:cNvPr>
          <p:cNvSpPr txBox="1"/>
          <p:nvPr/>
        </p:nvSpPr>
        <p:spPr>
          <a:xfrm>
            <a:off x="5733455" y="882909"/>
            <a:ext cx="5436000" cy="255389"/>
          </a:xfrm>
          <a:prstGeom prst="roundRect">
            <a:avLst/>
          </a:prstGeom>
          <a:solidFill>
            <a:srgbClr val="008080"/>
          </a:solidFill>
        </p:spPr>
        <p:txBody>
          <a:bodyPr wrap="square" rtlCol="0">
            <a:spAutoFit/>
          </a:bodyPr>
          <a:lstStyle/>
          <a:p>
            <a:pPr marL="936625" indent="-936625" algn="ctr"/>
            <a:r>
              <a:rPr lang="fr-FR" sz="900" dirty="0">
                <a:solidFill>
                  <a:schemeClr val="bg1">
                    <a:lumMod val="95000"/>
                  </a:schemeClr>
                </a:solidFill>
                <a:latin typeface="Bookman Old Style" panose="02050604050505020204" pitchFamily="18" charset="0"/>
              </a:rPr>
              <a:t>Déficit budgétaire, dons compris sur la période 2020 – 2023 (% du PIB)</a:t>
            </a:r>
          </a:p>
        </p:txBody>
      </p:sp>
      <p:graphicFrame>
        <p:nvGraphicFramePr>
          <p:cNvPr id="16" name="Graphique 15"/>
          <p:cNvGraphicFramePr/>
          <p:nvPr>
            <p:extLst>
              <p:ext uri="{D42A27DB-BD31-4B8C-83A1-F6EECF244321}">
                <p14:modId xmlns:p14="http://schemas.microsoft.com/office/powerpoint/2010/main" val="59732526"/>
              </p:ext>
            </p:extLst>
          </p:nvPr>
        </p:nvGraphicFramePr>
        <p:xfrm>
          <a:off x="5579933" y="4170091"/>
          <a:ext cx="5776762" cy="2447019"/>
        </p:xfrm>
        <a:graphic>
          <a:graphicData uri="http://schemas.openxmlformats.org/drawingml/2006/chart">
            <c:chart xmlns:c="http://schemas.openxmlformats.org/drawingml/2006/chart" xmlns:r="http://schemas.openxmlformats.org/officeDocument/2006/relationships" r:id="rId5"/>
          </a:graphicData>
        </a:graphic>
      </p:graphicFrame>
      <p:sp>
        <p:nvSpPr>
          <p:cNvPr id="20" name="ZoneTexte 19">
            <a:extLst>
              <a:ext uri="{FF2B5EF4-FFF2-40B4-BE49-F238E27FC236}">
                <a16:creationId xmlns:a16="http://schemas.microsoft.com/office/drawing/2014/main" xmlns="" id="{1204C6C7-AB67-044D-BDC6-F8EFCBD2F769}"/>
              </a:ext>
            </a:extLst>
          </p:cNvPr>
          <p:cNvSpPr txBox="1"/>
          <p:nvPr/>
        </p:nvSpPr>
        <p:spPr>
          <a:xfrm>
            <a:off x="5744058" y="3882091"/>
            <a:ext cx="5436000" cy="255389"/>
          </a:xfrm>
          <a:prstGeom prst="roundRect">
            <a:avLst/>
          </a:prstGeom>
          <a:solidFill>
            <a:srgbClr val="008080"/>
          </a:solidFill>
        </p:spPr>
        <p:txBody>
          <a:bodyPr wrap="square" rtlCol="0">
            <a:spAutoFit/>
          </a:bodyPr>
          <a:lstStyle/>
          <a:p>
            <a:pPr algn="ctr"/>
            <a:r>
              <a:rPr lang="fr-FR" sz="900" dirty="0">
                <a:solidFill>
                  <a:schemeClr val="bg1"/>
                </a:solidFill>
                <a:latin typeface="Bookman Old Style" panose="02050604050505020204" pitchFamily="18" charset="0"/>
              </a:rPr>
              <a:t>Evolution du taux d’endettement de 2015 à 2021 (%)</a:t>
            </a:r>
          </a:p>
        </p:txBody>
      </p:sp>
      <p:sp>
        <p:nvSpPr>
          <p:cNvPr id="17" name="ZoneTexte 16">
            <a:extLst>
              <a:ext uri="{FF2B5EF4-FFF2-40B4-BE49-F238E27FC236}">
                <a16:creationId xmlns:a16="http://schemas.microsoft.com/office/drawing/2014/main" xmlns="" id="{C3479BB8-BA63-4D32-A659-48A08801E575}"/>
              </a:ext>
            </a:extLst>
          </p:cNvPr>
          <p:cNvSpPr txBox="1"/>
          <p:nvPr/>
        </p:nvSpPr>
        <p:spPr>
          <a:xfrm>
            <a:off x="263115" y="5904413"/>
            <a:ext cx="2330973" cy="276999"/>
          </a:xfrm>
          <a:prstGeom prst="rect">
            <a:avLst/>
          </a:prstGeom>
          <a:noFill/>
        </p:spPr>
        <p:txBody>
          <a:bodyPr wrap="square" rtlCol="0">
            <a:spAutoFit/>
          </a:bodyPr>
          <a:lstStyle/>
          <a:p>
            <a:r>
              <a:rPr lang="fr-FR" sz="1200" i="1" dirty="0">
                <a:solidFill>
                  <a:srgbClr val="006666"/>
                </a:solidFill>
                <a:effectLst/>
                <a:latin typeface="Garamond" panose="02020404030301010803" pitchFamily="18" charset="0"/>
                <a:ea typeface="Calibri" panose="020F0502020204030204" pitchFamily="34" charset="0"/>
                <a:cs typeface="Times New Roman" panose="02020603050405020304" pitchFamily="18" charset="0"/>
              </a:rPr>
              <a:t>Source : DGAE, Décembre 2020</a:t>
            </a:r>
            <a:endParaRPr lang="fr-FR" sz="1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21" name="ZoneTexte 20">
            <a:extLst>
              <a:ext uri="{FF2B5EF4-FFF2-40B4-BE49-F238E27FC236}">
                <a16:creationId xmlns:a16="http://schemas.microsoft.com/office/drawing/2014/main" xmlns="" id="{C3479BB8-BA63-4D32-A659-48A08801E575}"/>
              </a:ext>
            </a:extLst>
          </p:cNvPr>
          <p:cNvSpPr txBox="1"/>
          <p:nvPr/>
        </p:nvSpPr>
        <p:spPr>
          <a:xfrm>
            <a:off x="5440566" y="3459313"/>
            <a:ext cx="2330973" cy="276999"/>
          </a:xfrm>
          <a:prstGeom prst="rect">
            <a:avLst/>
          </a:prstGeom>
          <a:noFill/>
        </p:spPr>
        <p:txBody>
          <a:bodyPr wrap="square" rtlCol="0">
            <a:spAutoFit/>
          </a:bodyPr>
          <a:lstStyle/>
          <a:p>
            <a:r>
              <a:rPr lang="fr-FR" sz="1200" i="1" dirty="0">
                <a:solidFill>
                  <a:srgbClr val="006666"/>
                </a:solidFill>
                <a:effectLst/>
                <a:latin typeface="Garamond" panose="02020404030301010803" pitchFamily="18" charset="0"/>
                <a:ea typeface="Calibri" panose="020F0502020204030204" pitchFamily="34" charset="0"/>
                <a:cs typeface="Times New Roman" panose="02020603050405020304" pitchFamily="18" charset="0"/>
              </a:rPr>
              <a:t>Source : DGAE, Décembre 2020</a:t>
            </a:r>
            <a:endParaRPr lang="fr-FR" sz="12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22" name="ZoneTexte 21">
            <a:extLst>
              <a:ext uri="{FF2B5EF4-FFF2-40B4-BE49-F238E27FC236}">
                <a16:creationId xmlns:a16="http://schemas.microsoft.com/office/drawing/2014/main" xmlns="" id="{C3479BB8-BA63-4D32-A659-48A08801E575}"/>
              </a:ext>
            </a:extLst>
          </p:cNvPr>
          <p:cNvSpPr txBox="1"/>
          <p:nvPr/>
        </p:nvSpPr>
        <p:spPr>
          <a:xfrm>
            <a:off x="5488099" y="6521951"/>
            <a:ext cx="2839824" cy="276999"/>
          </a:xfrm>
          <a:prstGeom prst="rect">
            <a:avLst/>
          </a:prstGeom>
          <a:noFill/>
        </p:spPr>
        <p:txBody>
          <a:bodyPr wrap="square" rtlCol="0">
            <a:spAutoFit/>
          </a:bodyPr>
          <a:lstStyle/>
          <a:p>
            <a:r>
              <a:rPr lang="fr-FR" sz="1200" i="1" dirty="0">
                <a:solidFill>
                  <a:srgbClr val="006666"/>
                </a:solidFill>
                <a:effectLst/>
                <a:latin typeface="Garamond" panose="02020404030301010803" pitchFamily="18" charset="0"/>
                <a:ea typeface="Calibri" panose="020F0502020204030204" pitchFamily="34" charset="0"/>
                <a:cs typeface="Times New Roman" panose="02020603050405020304" pitchFamily="18" charset="0"/>
              </a:rPr>
              <a:t>Source : FMI-DGAE, Décembre 2020</a:t>
            </a:r>
            <a:endParaRPr lang="fr-FR" sz="1200" dirty="0">
              <a:effectLst/>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49295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8610600" y="6323619"/>
            <a:ext cx="2743200" cy="365125"/>
          </a:xfrm>
        </p:spPr>
        <p:txBody>
          <a:bodyPr/>
          <a:lstStyle/>
          <a:p>
            <a:fld id="{0E7CDC20-49A8-274A-B4F0-D71B743F86A1}" type="slidenum">
              <a:rPr lang="fr-FR" smtClean="0"/>
              <a:pPr/>
              <a:t>9</a:t>
            </a:fld>
            <a:endParaRPr lang="fr-FR"/>
          </a:p>
        </p:txBody>
      </p:sp>
      <p:graphicFrame>
        <p:nvGraphicFramePr>
          <p:cNvPr id="6" name="Diagramme 5"/>
          <p:cNvGraphicFramePr/>
          <p:nvPr>
            <p:extLst>
              <p:ext uri="{D42A27DB-BD31-4B8C-83A1-F6EECF244321}">
                <p14:modId xmlns:p14="http://schemas.microsoft.com/office/powerpoint/2010/main" val="3012520954"/>
              </p:ext>
            </p:extLst>
          </p:nvPr>
        </p:nvGraphicFramePr>
        <p:xfrm>
          <a:off x="1272240" y="1089781"/>
          <a:ext cx="9947507" cy="46838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a:extLst>
              <a:ext uri="{FF2B5EF4-FFF2-40B4-BE49-F238E27FC236}">
                <a16:creationId xmlns:a16="http://schemas.microsoft.com/office/drawing/2014/main" xmlns="" id="{3B5CB105-451D-6744-A25E-2409F24C5927}"/>
              </a:ext>
            </a:extLst>
          </p:cNvPr>
          <p:cNvPicPr>
            <a:picLocks noChangeAspect="1"/>
          </p:cNvPicPr>
          <p:nvPr/>
        </p:nvPicPr>
        <p:blipFill>
          <a:blip r:embed="rId8"/>
          <a:stretch>
            <a:fillRect/>
          </a:stretch>
        </p:blipFill>
        <p:spPr>
          <a:xfrm>
            <a:off x="269432" y="200512"/>
            <a:ext cx="1769641" cy="698735"/>
          </a:xfrm>
          <a:prstGeom prst="rect">
            <a:avLst/>
          </a:prstGeom>
        </p:spPr>
      </p:pic>
      <p:grpSp>
        <p:nvGrpSpPr>
          <p:cNvPr id="7" name="Groupe 6">
            <a:extLst>
              <a:ext uri="{FF2B5EF4-FFF2-40B4-BE49-F238E27FC236}">
                <a16:creationId xmlns:a16="http://schemas.microsoft.com/office/drawing/2014/main" xmlns="" id="{8F3D5000-367A-42D4-A7A5-335C650A1B17}"/>
              </a:ext>
            </a:extLst>
          </p:cNvPr>
          <p:cNvGrpSpPr/>
          <p:nvPr/>
        </p:nvGrpSpPr>
        <p:grpSpPr>
          <a:xfrm>
            <a:off x="1940750" y="391046"/>
            <a:ext cx="9573094" cy="432000"/>
            <a:chOff x="0" y="199"/>
            <a:chExt cx="9203679" cy="738265"/>
          </a:xfrm>
          <a:solidFill>
            <a:srgbClr val="008080"/>
          </a:solidFill>
        </p:grpSpPr>
        <p:sp>
          <p:nvSpPr>
            <p:cNvPr id="9" name="Rectangle : coins arrondis 11">
              <a:extLst>
                <a:ext uri="{FF2B5EF4-FFF2-40B4-BE49-F238E27FC236}">
                  <a16:creationId xmlns:a16="http://schemas.microsoft.com/office/drawing/2014/main" xmlns="" id="{F6B6C43C-AAAD-4608-A40E-7F470046F4B2}"/>
                </a:ext>
              </a:extLst>
            </p:cNvPr>
            <p:cNvSpPr/>
            <p:nvPr/>
          </p:nvSpPr>
          <p:spPr>
            <a:xfrm>
              <a:off x="0" y="199"/>
              <a:ext cx="9203679" cy="738265"/>
            </a:xfrm>
            <a:prstGeom prst="round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angle : coins arrondis 4">
              <a:extLst>
                <a:ext uri="{FF2B5EF4-FFF2-40B4-BE49-F238E27FC236}">
                  <a16:creationId xmlns:a16="http://schemas.microsoft.com/office/drawing/2014/main" xmlns="" id="{07ED7787-E142-4301-9A81-E321DFDE6346}"/>
                </a:ext>
              </a:extLst>
            </p:cNvPr>
            <p:cNvSpPr txBox="1"/>
            <p:nvPr/>
          </p:nvSpPr>
          <p:spPr>
            <a:xfrm>
              <a:off x="36039" y="106690"/>
              <a:ext cx="9131601" cy="56644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2000" b="1" dirty="0">
                  <a:latin typeface="Bookman Old Style" panose="02050604050505020204" pitchFamily="18" charset="0"/>
                </a:rPr>
                <a:t>STRATÉGIE D’ENDETTEMENT</a:t>
              </a:r>
            </a:p>
          </p:txBody>
        </p:sp>
      </p:grpSp>
    </p:spTree>
    <p:extLst>
      <p:ext uri="{BB962C8B-B14F-4D97-AF65-F5344CB8AC3E}">
        <p14:creationId xmlns:p14="http://schemas.microsoft.com/office/powerpoint/2010/main" val="302692587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WIDTH" val="587.2498"/>
  <p:tag name="DEFAULTHEIGHT" val="113.5843"/>
  <p:tag name="DEFAULTTOP" val="120.0001"/>
  <p:tag name="DEFAULTLEFT" val="148.3752"/>
</p:tagLst>
</file>

<file path=ppt/tags/tag2.xml><?xml version="1.0" encoding="utf-8"?>
<p:tagLst xmlns:a="http://schemas.openxmlformats.org/drawingml/2006/main" xmlns:r="http://schemas.openxmlformats.org/officeDocument/2006/relationships" xmlns:p="http://schemas.openxmlformats.org/presentationml/2006/main">
  <p:tag name="DEFAULTWIDTH" val="223.2971"/>
  <p:tag name="DEFAULTHEIGHT" val="261.008"/>
  <p:tag name="DEFAULTTOP" val="175.5132"/>
  <p:tag name="DEFAULTLEFT" val="534.4799"/>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4658</TotalTime>
  <Words>1364</Words>
  <Application>Microsoft Office PowerPoint</Application>
  <PresentationFormat>Grand écran</PresentationFormat>
  <Paragraphs>181</Paragraphs>
  <Slides>10</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10</vt:i4>
      </vt:variant>
    </vt:vector>
  </HeadingPairs>
  <TitlesOfParts>
    <vt:vector size="19" baseType="lpstr">
      <vt:lpstr>Arial</vt:lpstr>
      <vt:lpstr>Bookman Old Style</vt:lpstr>
      <vt:lpstr>Calibri</vt:lpstr>
      <vt:lpstr>Calibri Light</vt:lpstr>
      <vt:lpstr>Estrangelo Edessa</vt:lpstr>
      <vt:lpstr>Garamond</vt:lpstr>
      <vt:lpstr>LF_Kai</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Rafiou Raphaël  BETILA</dc:creator>
  <cp:lastModifiedBy>Diretceur du Tresor</cp:lastModifiedBy>
  <cp:revision>382</cp:revision>
  <dcterms:created xsi:type="dcterms:W3CDTF">2021-01-10T11:30:35Z</dcterms:created>
  <dcterms:modified xsi:type="dcterms:W3CDTF">2021-01-20T07:08:31Z</dcterms:modified>
</cp:coreProperties>
</file>