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6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0" r:id="rId2"/>
    <p:sldId id="425" r:id="rId3"/>
    <p:sldId id="547" r:id="rId4"/>
    <p:sldId id="548" r:id="rId5"/>
    <p:sldId id="549" r:id="rId6"/>
    <p:sldId id="562" r:id="rId7"/>
    <p:sldId id="560" r:id="rId8"/>
    <p:sldId id="564" r:id="rId9"/>
    <p:sldId id="561" r:id="rId10"/>
    <p:sldId id="538" r:id="rId11"/>
    <p:sldId id="563" r:id="rId1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0">
          <p15:clr>
            <a:srgbClr val="A4A3A4"/>
          </p15:clr>
        </p15:guide>
        <p15:guide id="11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340" userDrawn="1">
          <p15:clr>
            <a:srgbClr val="A4A3A4"/>
          </p15:clr>
        </p15:guide>
        <p15:guide id="2" pos="2076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reille" initials="M" lastIdx="2" clrIdx="0">
    <p:extLst>
      <p:ext uri="{19B8F6BF-5375-455C-9EA6-DF929625EA0E}">
        <p15:presenceInfo xmlns:p15="http://schemas.microsoft.com/office/powerpoint/2012/main" userId="Mireille" providerId="None"/>
      </p:ext>
    </p:extLst>
  </p:cmAuthor>
  <p:cmAuthor id="2" name="ROL" initials="R" lastIdx="1" clrIdx="1">
    <p:extLst>
      <p:ext uri="{19B8F6BF-5375-455C-9EA6-DF929625EA0E}">
        <p15:presenceInfo xmlns:p15="http://schemas.microsoft.com/office/powerpoint/2012/main" userId="RO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28"/>
    <a:srgbClr val="EB0000"/>
    <a:srgbClr val="FFB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4591" autoAdjust="0"/>
  </p:normalViewPr>
  <p:slideViewPr>
    <p:cSldViewPr snapToGrid="0">
      <p:cViewPr varScale="1">
        <p:scale>
          <a:sx n="110" d="100"/>
          <a:sy n="110" d="100"/>
        </p:scale>
        <p:origin x="2358" y="84"/>
      </p:cViewPr>
      <p:guideLst>
        <p:guide/>
        <p:guide orient="horz" pos="2160"/>
      </p:guideLst>
    </p:cSldViewPr>
  </p:slideViewPr>
  <p:outlineViewPr>
    <p:cViewPr>
      <p:scale>
        <a:sx n="33" d="100"/>
        <a:sy n="33" d="100"/>
      </p:scale>
      <p:origin x="0" y="-4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976" y="84"/>
      </p:cViewPr>
      <p:guideLst>
        <p:guide orient="horz" pos="3340"/>
        <p:guide pos="2076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847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828CF394-93FF-44EE-A58B-C7D6AE5C9C93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6400" cy="49847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1"/>
            <a:ext cx="2946400" cy="49847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773D37C7-4958-4E1C-961F-EEF0B80C81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54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847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F8F6DCB4-F28C-4A12-9588-EDDC3841B2EE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2" y="4778376"/>
            <a:ext cx="5438775" cy="3908425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946400" cy="49847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1"/>
            <a:ext cx="2946400" cy="49847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50EAF2E6-47E3-4C55-A7EA-F59ED0B5E62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95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AF2E6-47E3-4C55-A7EA-F59ED0B5E62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505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6000"/>
              </a:lnSpc>
              <a:buFont typeface="Wingdings 2" pitchFamily="18" charset="2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ADE75-66C3-4B8C-B81F-71E75B2F797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016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EAF2E6-47E3-4C55-A7EA-F59ED0B5E62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43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EAF2E6-47E3-4C55-A7EA-F59ED0B5E62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615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EAF2E6-47E3-4C55-A7EA-F59ED0B5E62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038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EAF2E6-47E3-4C55-A7EA-F59ED0B5E62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1413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6000"/>
              </a:lnSpc>
              <a:buFont typeface="Wingdings 2" pitchFamily="18" charset="2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ADE75-66C3-4B8C-B81F-71E75B2F7978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2887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6000"/>
              </a:lnSpc>
              <a:buFont typeface="Wingdings 2" pitchFamily="18" charset="2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ADE75-66C3-4B8C-B81F-71E75B2F7978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017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139285F-BB99-4784-AB70-8C9D914126A1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23875" y="1366838"/>
            <a:ext cx="7021513" cy="47053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27570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66891810"/>
              </p:ext>
            </p:extLst>
          </p:nvPr>
        </p:nvGraphicFramePr>
        <p:xfrm>
          <a:off x="1590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0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 bwMode="gray">
          <a:xfrm>
            <a:off x="0" y="6786000"/>
            <a:ext cx="3061361" cy="72000"/>
          </a:xfrm>
          <a:prstGeom prst="rect">
            <a:avLst/>
          </a:prstGeom>
          <a:solidFill>
            <a:srgbClr val="006828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 bwMode="gray">
          <a:xfrm>
            <a:off x="6082639" y="6786000"/>
            <a:ext cx="3061361" cy="72000"/>
          </a:xfrm>
          <a:prstGeom prst="rect">
            <a:avLst/>
          </a:prstGeom>
          <a:solidFill>
            <a:srgbClr val="EB00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gray">
          <a:xfrm>
            <a:off x="3041320" y="6786000"/>
            <a:ext cx="3061361" cy="72000"/>
          </a:xfrm>
          <a:prstGeom prst="rect">
            <a:avLst/>
          </a:prstGeom>
          <a:solidFill>
            <a:srgbClr val="FFBE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 bwMode="gray">
          <a:xfrm>
            <a:off x="0" y="-5803"/>
            <a:ext cx="9144000" cy="1080000"/>
          </a:xfrm>
          <a:prstGeom prst="rect">
            <a:avLst/>
          </a:prstGeom>
          <a:solidFill>
            <a:srgbClr val="0070C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 userDrawn="1"/>
        </p:nvSpPr>
        <p:spPr bwMode="gray">
          <a:xfrm>
            <a:off x="8784000" y="3249000"/>
            <a:ext cx="360000" cy="360000"/>
          </a:xfrm>
          <a:prstGeom prst="rect">
            <a:avLst/>
          </a:prstGeom>
          <a:solidFill>
            <a:srgbClr val="0070C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>
              <a:lnSpc>
                <a:spcPct val="106000"/>
              </a:lnSpc>
              <a:buFont typeface="Wingdings 2" pitchFamily="18" charset="2"/>
              <a:buNone/>
            </a:pPr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 userDrawn="1">
            <p:ph type="sldNum" sz="quarter" idx="4"/>
          </p:nvPr>
        </p:nvSpPr>
        <p:spPr>
          <a:xfrm>
            <a:off x="8784000" y="3246438"/>
            <a:ext cx="36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139285F-BB99-4784-AB70-8C9D914126A1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>
    <p:fade/>
  </p:transition>
  <p:hf hdr="0"/>
  <p:txStyles>
    <p:titleStyle>
      <a:lvl1pPr algn="ctr" defTabSz="914377" rtl="0" eaLnBrk="1" latinLnBrk="0" hangingPunct="1">
        <a:spcBef>
          <a:spcPct val="0"/>
        </a:spcBef>
        <a:buNone/>
        <a:defRPr sz="20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377" rtl="0" eaLnBrk="1" latinLnBrk="0" hangingPunct="1">
        <a:spcBef>
          <a:spcPts val="0"/>
        </a:spcBef>
        <a:spcAft>
          <a:spcPts val="1000"/>
        </a:spcAft>
        <a:buSzPct val="100000"/>
        <a:buFont typeface="Arial" panose="020B0604020202020204" pitchFamily="34" charset="0"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377" rtl="0" eaLnBrk="1" latinLnBrk="0" hangingPunct="1">
        <a:spcBef>
          <a:spcPts val="0"/>
        </a:spcBef>
        <a:spcAft>
          <a:spcPts val="1000"/>
        </a:spcAft>
        <a:buClrTx/>
        <a:buSzPct val="100000"/>
        <a:buFont typeface="Arial"/>
        <a:buNone/>
        <a:defRPr lang="en-US" sz="1200" b="1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76396" indent="-176396" algn="l" defTabSz="914377" rtl="0" eaLnBrk="1" latinLnBrk="0" hangingPunct="1">
        <a:spcBef>
          <a:spcPts val="0"/>
        </a:spcBef>
        <a:spcAft>
          <a:spcPts val="1000"/>
        </a:spcAft>
        <a:buClrTx/>
        <a:buSzPct val="100000"/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356391" indent="-176396" algn="l" defTabSz="914377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32787" indent="-176396" algn="l" defTabSz="798493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tabLst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32787" indent="-176396" algn="l" defTabSz="914377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32787" indent="-176396" algn="l" defTabSz="914377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532787" indent="-176396" algn="l" defTabSz="914377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32787" indent="-176396" algn="l" defTabSz="914377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4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4020">
          <p15:clr>
            <a:srgbClr val="F26B43"/>
          </p15:clr>
        </p15:guide>
        <p15:guide id="4" pos="237">
          <p15:clr>
            <a:srgbClr val="F26B43"/>
          </p15:clr>
        </p15:guide>
        <p15:guide id="5" pos="5523">
          <p15:clr>
            <a:srgbClr val="F26B43"/>
          </p15:clr>
        </p15:guide>
        <p15:guide id="6" orient="horz" pos="1071">
          <p15:clr>
            <a:srgbClr val="F26B43"/>
          </p15:clr>
        </p15:guide>
        <p15:guide id="7" orient="horz" pos="200">
          <p15:clr>
            <a:srgbClr val="F26B43"/>
          </p15:clr>
        </p15:guide>
        <p15:guide id="8" orient="horz" pos="4080">
          <p15:clr>
            <a:srgbClr val="F26B43"/>
          </p15:clr>
        </p15:guide>
        <p15:guide id="10" pos="3721">
          <p15:clr>
            <a:srgbClr val="F26B43"/>
          </p15:clr>
        </p15:guide>
        <p15:guide id="11" orient="horz" pos="236">
          <p15:clr>
            <a:srgbClr val="F26B43"/>
          </p15:clr>
        </p15:guide>
        <p15:guide id="12" pos="1022">
          <p15:clr>
            <a:srgbClr val="F26B43"/>
          </p15:clr>
        </p15:guide>
        <p15:guide id="13" pos="1137">
          <p15:clr>
            <a:srgbClr val="F26B43"/>
          </p15:clr>
        </p15:guide>
        <p15:guide id="14" pos="1920">
          <p15:clr>
            <a:srgbClr val="F26B43"/>
          </p15:clr>
        </p15:guide>
        <p15:guide id="15" pos="2033">
          <p15:clr>
            <a:srgbClr val="F26B43"/>
          </p15:clr>
        </p15:guide>
        <p15:guide id="16" pos="4620">
          <p15:clr>
            <a:srgbClr val="F26B43"/>
          </p15:clr>
        </p15:guide>
        <p15:guide id="17" pos="2823">
          <p15:clr>
            <a:srgbClr val="F26B43"/>
          </p15:clr>
        </p15:guide>
        <p15:guide id="18" pos="2937">
          <p15:clr>
            <a:srgbClr val="F26B43"/>
          </p15:clr>
        </p15:guide>
        <p15:guide id="19" pos="2880">
          <p15:clr>
            <a:srgbClr val="F26B43"/>
          </p15:clr>
        </p15:guide>
        <p15:guide id="20" pos="4734">
          <p15:clr>
            <a:srgbClr val="F26B43"/>
          </p15:clr>
        </p15:guide>
        <p15:guide id="21" orient="horz" pos="1049">
          <p15:clr>
            <a:srgbClr val="F26B43"/>
          </p15:clr>
        </p15:guide>
        <p15:guide id="22" orient="horz" pos="6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4.emf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4.emf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4.emf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606753" y="3117279"/>
            <a:ext cx="8315325" cy="2439324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spcBef>
                <a:spcPts val="0"/>
              </a:spcBef>
              <a:spcAft>
                <a:spcPts val="1000"/>
              </a:spcAft>
              <a:buSzPct val="100000"/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377" rtl="0" eaLnBrk="1" latinLnBrk="0" hangingPunct="1"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/>
              <a:buNone/>
              <a:def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6396" indent="-176396" algn="l" defTabSz="914377" rtl="0" eaLnBrk="1" latinLnBrk="0" hangingPunct="1"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6391" indent="-176396" algn="l" defTabSz="914377" rtl="0" eaLnBrk="1" latinLnBrk="0" hangingPunct="1"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Verdana" panose="020B0604030504040204" pitchFamily="34" charset="0"/>
              <a:buChar char="−"/>
              <a:def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32787" indent="-176396" algn="l" defTabSz="798493" rtl="0" eaLnBrk="1" latinLnBrk="0" hangingPunct="1"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Verdana" panose="020B0604030504040204" pitchFamily="34" charset="0"/>
              <a:buChar char="−"/>
              <a:tabLst/>
              <a:def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2787" indent="-176396" algn="l" defTabSz="914377" rtl="0" eaLnBrk="1" latinLnBrk="0" hangingPunct="1">
              <a:spcBef>
                <a:spcPts val="0"/>
              </a:spcBef>
              <a:spcAft>
                <a:spcPts val="1000"/>
              </a:spcAft>
              <a:buFont typeface="Verdana" panose="020B0604030504040204" pitchFamily="34" charset="0"/>
              <a:buChar char="−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32787" indent="-176396" algn="l" defTabSz="914377" rtl="0" eaLnBrk="1" latinLnBrk="0" hangingPunct="1">
              <a:spcBef>
                <a:spcPts val="0"/>
              </a:spcBef>
              <a:spcAft>
                <a:spcPts val="1000"/>
              </a:spcAft>
              <a:buFont typeface="Verdana" panose="020B0604030504040204" pitchFamily="34" charset="0"/>
              <a:buChar char="−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32787" indent="-176396" algn="l" defTabSz="914377" rtl="0" eaLnBrk="1" latinLnBrk="0" hangingPunct="1">
              <a:spcBef>
                <a:spcPts val="0"/>
              </a:spcBef>
              <a:spcAft>
                <a:spcPts val="1000"/>
              </a:spcAft>
              <a:buFont typeface="Verdana" panose="020B0604030504040204" pitchFamily="34" charset="0"/>
              <a:buChar char="−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32787" indent="-176396" algn="l" defTabSz="914377" rtl="0" eaLnBrk="1" latinLnBrk="0" hangingPunct="1">
              <a:spcBef>
                <a:spcPts val="0"/>
              </a:spcBef>
              <a:spcAft>
                <a:spcPts val="1000"/>
              </a:spcAft>
              <a:buFont typeface="Verdana" panose="020B0604030504040204" pitchFamily="34" charset="0"/>
              <a:buChar char="−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Clr>
                <a:schemeClr val="accent2"/>
              </a:buClr>
              <a:buFont typeface="Arial" panose="020B0604020202020204" pitchFamily="34" charset="0"/>
              <a:buChar char="›"/>
            </a:pPr>
            <a:endParaRPr lang="fr-FR" sz="1800" b="1" dirty="0"/>
          </a:p>
          <a:p>
            <a:pPr>
              <a:buClr>
                <a:schemeClr val="accent2"/>
              </a:buClr>
            </a:pPr>
            <a:endParaRPr lang="fr-FR" sz="18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55204" y="3111530"/>
            <a:ext cx="8277224" cy="16543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377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just"/>
            <a:r>
              <a:rPr lang="fr-FR" sz="2800" dirty="0">
                <a:solidFill>
                  <a:schemeClr val="accent4"/>
                </a:solidFill>
              </a:rPr>
              <a:t>               </a:t>
            </a:r>
          </a:p>
          <a:p>
            <a:pPr algn="just"/>
            <a:endParaRPr lang="fr-FR" sz="2800" dirty="0">
              <a:solidFill>
                <a:schemeClr val="accent4"/>
              </a:solidFill>
            </a:endParaRPr>
          </a:p>
          <a:p>
            <a:pPr algn="just"/>
            <a:endParaRPr lang="fr-FR" sz="2800" dirty="0">
              <a:solidFill>
                <a:schemeClr val="accent4"/>
              </a:solidFill>
            </a:endParaRPr>
          </a:p>
          <a:p>
            <a:r>
              <a:rPr lang="fr-FR" sz="2800" b="1" dirty="0"/>
              <a:t>ORIENTATIONS DE LA STRATEGIE D’ENDETTEMENT A </a:t>
            </a:r>
            <a:r>
              <a:rPr lang="fr-FR" sz="2800" b="1" dirty="0" smtClean="0"/>
              <a:t>M</a:t>
            </a:r>
            <a:r>
              <a:rPr lang="fr-FR" sz="2800" b="1" dirty="0"/>
              <a:t>ORIENTATIONS DE LA STRATEGIE D’ENDETTEMENT A MOYEN TERME ET PLAN DE FINANCEMENT, GESTION 2021</a:t>
            </a:r>
          </a:p>
          <a:p>
            <a:r>
              <a:rPr lang="fr-FR" sz="2800" b="1" dirty="0"/>
              <a:t>ORIENTATIONS DE LA STRATEGIE D’ENDETTEMENT A MOYEN TERME ET PLAN DE FINANCEMENT, GESTION 2021</a:t>
            </a:r>
          </a:p>
          <a:p>
            <a:r>
              <a:rPr lang="fr-FR" sz="2800" b="1" dirty="0" smtClean="0"/>
              <a:t>OYEN </a:t>
            </a:r>
            <a:r>
              <a:rPr lang="fr-FR" sz="2800" b="1" dirty="0"/>
              <a:t>TERME ET PLAN DE FINANCEMENT, GESTION 2021</a:t>
            </a:r>
          </a:p>
          <a:p>
            <a:endParaRPr lang="fr-FR" sz="2800" dirty="0">
              <a:solidFill>
                <a:schemeClr val="accent4"/>
              </a:solidFill>
            </a:endParaRPr>
          </a:p>
          <a:p>
            <a:r>
              <a:rPr lang="fr-FR" sz="1400" dirty="0" smtClean="0">
                <a:solidFill>
                  <a:schemeClr val="accent4"/>
                </a:solidFill>
              </a:rPr>
              <a:t>Janvier 2021</a:t>
            </a:r>
            <a:endParaRPr lang="fr-FR" sz="1400" dirty="0">
              <a:solidFill>
                <a:schemeClr val="accent4"/>
              </a:solidFill>
            </a:endParaRPr>
          </a:p>
          <a:p>
            <a:pPr algn="l"/>
            <a:r>
              <a:rPr lang="fr-FR" sz="2800" dirty="0"/>
              <a:t>Po	p                                            </a:t>
            </a:r>
            <a:br>
              <a:rPr lang="fr-FR" sz="2800" dirty="0"/>
            </a:br>
            <a:endParaRPr lang="fr-FR" sz="2800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236" y="1520795"/>
            <a:ext cx="2665226" cy="100026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399" y="1423698"/>
            <a:ext cx="859611" cy="743776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F9A099C4-A374-4F6A-803F-DCCDFB3DAB8E}"/>
              </a:ext>
            </a:extLst>
          </p:cNvPr>
          <p:cNvSpPr txBox="1"/>
          <p:nvPr/>
        </p:nvSpPr>
        <p:spPr>
          <a:xfrm flipV="1">
            <a:off x="4293704" y="5842912"/>
            <a:ext cx="4524897" cy="653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03200" indent="-203200">
              <a:spcBef>
                <a:spcPts val="600"/>
              </a:spcBef>
              <a:buSzPct val="100000"/>
              <a:buFont typeface="Arial"/>
              <a:buChar char="•"/>
            </a:pPr>
            <a:endParaRPr lang="fr-FR" dirty="0">
              <a:solidFill>
                <a:srgbClr val="313131"/>
              </a:solidFill>
            </a:endParaRPr>
          </a:p>
        </p:txBody>
      </p:sp>
      <p:sp>
        <p:nvSpPr>
          <p:cNvPr id="9" name="Espace réservé du texte 2">
            <a:extLst>
              <a:ext uri="{FF2B5EF4-FFF2-40B4-BE49-F238E27FC236}">
                <a16:creationId xmlns="" xmlns:a16="http://schemas.microsoft.com/office/drawing/2014/main" id="{2A0A41A7-0FBF-41FD-990C-AC2DD0F1AC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8476" y="2453783"/>
            <a:ext cx="8620125" cy="2438401"/>
          </a:xfrm>
        </p:spPr>
        <p:txBody>
          <a:bodyPr/>
          <a:lstStyle/>
          <a:p>
            <a:endParaRPr lang="fr-FR" dirty="0"/>
          </a:p>
          <a:p>
            <a:pPr algn="ctr"/>
            <a:r>
              <a:rPr lang="fr-FR" sz="2400" b="1" dirty="0"/>
              <a:t>PRESENTATION 2</a:t>
            </a:r>
            <a:endParaRPr lang="fr-FR" sz="2400" b="1" dirty="0"/>
          </a:p>
          <a:p>
            <a:pPr algn="ctr"/>
            <a:r>
              <a:rPr lang="fr-FR" sz="3200" b="1" dirty="0">
                <a:solidFill>
                  <a:srgbClr val="0070C0"/>
                </a:solidFill>
              </a:rPr>
              <a:t>ORIENTATIONS DE LA STRATEGIE </a:t>
            </a:r>
            <a:r>
              <a:rPr lang="fr-FR" sz="3200" b="1" dirty="0" smtClean="0">
                <a:solidFill>
                  <a:srgbClr val="0070C0"/>
                </a:solidFill>
              </a:rPr>
              <a:t>D’ENDETTEMENT </a:t>
            </a:r>
            <a:r>
              <a:rPr lang="fr-FR" sz="3200" b="1" dirty="0">
                <a:solidFill>
                  <a:srgbClr val="0070C0"/>
                </a:solidFill>
              </a:rPr>
              <a:t>A MOYEN TERME ET </a:t>
            </a:r>
            <a:r>
              <a:rPr lang="fr-FR" sz="3200" b="1" dirty="0" smtClean="0">
                <a:solidFill>
                  <a:srgbClr val="0070C0"/>
                </a:solidFill>
              </a:rPr>
              <a:t>PLAN DE FINANCEMENT, GESTION </a:t>
            </a:r>
            <a:r>
              <a:rPr lang="fr-FR" sz="3200" b="1" dirty="0">
                <a:solidFill>
                  <a:srgbClr val="0070C0"/>
                </a:solidFill>
              </a:rPr>
              <a:t>2021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9EFCA1A8-0FD1-428B-97B3-22D98D23AEF4}"/>
              </a:ext>
            </a:extLst>
          </p:cNvPr>
          <p:cNvSpPr txBox="1"/>
          <p:nvPr/>
        </p:nvSpPr>
        <p:spPr>
          <a:xfrm>
            <a:off x="1881051" y="5378854"/>
            <a:ext cx="5385717" cy="5386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buSzPct val="100000"/>
            </a:pPr>
            <a:r>
              <a:rPr lang="fr-FR" sz="1600" dirty="0">
                <a:solidFill>
                  <a:srgbClr val="313131"/>
                </a:solidFill>
                <a:latin typeface="Bookman Old Style" panose="02050604050505020204" pitchFamily="18" charset="0"/>
              </a:rPr>
              <a:t> </a:t>
            </a:r>
            <a:r>
              <a:rPr lang="fr-FR" sz="1400" b="1" i="1" dirty="0" smtClean="0">
                <a:solidFill>
                  <a:srgbClr val="313131"/>
                </a:solidFill>
                <a:latin typeface="Century Gothic" panose="020B0502020202020204" pitchFamily="34" charset="0"/>
              </a:rPr>
              <a:t> </a:t>
            </a:r>
            <a:r>
              <a:rPr lang="fr-FR" sz="1400" b="1" dirty="0">
                <a:solidFill>
                  <a:srgbClr val="313131"/>
                </a:solidFill>
                <a:latin typeface="+mj-lt"/>
              </a:rPr>
              <a:t>Clément AZIAGNIKOUDA, </a:t>
            </a:r>
            <a:endParaRPr lang="fr-FR" sz="1400" b="1" dirty="0" smtClean="0">
              <a:solidFill>
                <a:srgbClr val="313131"/>
              </a:solidFill>
              <a:latin typeface="+mj-lt"/>
            </a:endParaRPr>
          </a:p>
          <a:p>
            <a:pPr algn="ctr">
              <a:spcBef>
                <a:spcPts val="600"/>
              </a:spcBef>
              <a:buSzPct val="100000"/>
            </a:pPr>
            <a:r>
              <a:rPr lang="fr-FR" sz="1400" b="1" dirty="0" smtClean="0">
                <a:solidFill>
                  <a:srgbClr val="0070C0"/>
                </a:solidFill>
                <a:latin typeface="+mj-lt"/>
              </a:rPr>
              <a:t>Directeur des Affaires </a:t>
            </a:r>
            <a:r>
              <a:rPr lang="fr-FR" sz="1400" b="1" dirty="0">
                <a:solidFill>
                  <a:srgbClr val="0070C0"/>
                </a:solidFill>
                <a:latin typeface="+mj-lt"/>
              </a:rPr>
              <a:t>Monétaires et </a:t>
            </a:r>
            <a:r>
              <a:rPr lang="fr-FR" sz="1400" b="1" dirty="0" smtClean="0">
                <a:solidFill>
                  <a:srgbClr val="0070C0"/>
                </a:solidFill>
                <a:latin typeface="+mj-lt"/>
              </a:rPr>
              <a:t>Financières</a:t>
            </a:r>
            <a:endParaRPr lang="fr-FR" sz="1400" b="1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119325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think-cell Slide" r:id="rId6" imgW="499" imgH="499" progId="TCLayout.ActiveDocument.1">
                  <p:embed/>
                </p:oleObj>
              </mc:Choice>
              <mc:Fallback>
                <p:oleObj name="think-cell Slide" r:id="rId6" imgW="499" imgH="49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prstClr val="white"/>
              </a:solidFill>
              <a:sym typeface="+mn-lt"/>
            </a:endParaRPr>
          </a:p>
        </p:txBody>
      </p:sp>
      <p:sp>
        <p:nvSpPr>
          <p:cNvPr id="104" name="Title 1"/>
          <p:cNvSpPr txBox="1">
            <a:spLocks/>
          </p:cNvSpPr>
          <p:nvPr/>
        </p:nvSpPr>
        <p:spPr>
          <a:xfrm>
            <a:off x="152400" y="-2874"/>
            <a:ext cx="8879457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377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fr-FR" sz="1800" b="1" dirty="0"/>
          </a:p>
        </p:txBody>
      </p:sp>
      <p:sp>
        <p:nvSpPr>
          <p:cNvPr id="7" name="Espace réservé du texte 2">
            <a:extLst>
              <a:ext uri="{FF2B5EF4-FFF2-40B4-BE49-F238E27FC236}">
                <a16:creationId xmlns="" xmlns:a16="http://schemas.microsoft.com/office/drawing/2014/main" id="{9B074D6D-E3BC-4FE3-BC0F-8430CB0A41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204" y="1077126"/>
            <a:ext cx="9068666" cy="56012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sz="2200" dirty="0"/>
              <a:t>Le plan de financement a fait l’objet d’un calendrier d’émission détaillé qui donne les grandes masses ci-après à mobiliser par trimestre.</a:t>
            </a:r>
          </a:p>
        </p:txBody>
      </p:sp>
      <p:graphicFrame>
        <p:nvGraphicFramePr>
          <p:cNvPr id="10" name="Tableau 9">
            <a:extLst>
              <a:ext uri="{FF2B5EF4-FFF2-40B4-BE49-F238E27FC236}">
                <a16:creationId xmlns="" xmlns:a16="http://schemas.microsoft.com/office/drawing/2014/main" id="{47D75232-55B9-49AE-96DF-5D80284643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9387158"/>
              </p:ext>
            </p:extLst>
          </p:nvPr>
        </p:nvGraphicFramePr>
        <p:xfrm>
          <a:off x="24064" y="2262185"/>
          <a:ext cx="9086806" cy="44162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3210">
                  <a:extLst>
                    <a:ext uri="{9D8B030D-6E8A-4147-A177-3AD203B41FA5}">
                      <a16:colId xmlns="" xmlns:a16="http://schemas.microsoft.com/office/drawing/2014/main" val="3008109755"/>
                    </a:ext>
                  </a:extLst>
                </a:gridCol>
                <a:gridCol w="2595741">
                  <a:extLst>
                    <a:ext uri="{9D8B030D-6E8A-4147-A177-3AD203B41FA5}">
                      <a16:colId xmlns="" xmlns:a16="http://schemas.microsoft.com/office/drawing/2014/main" val="1090826512"/>
                    </a:ext>
                  </a:extLst>
                </a:gridCol>
                <a:gridCol w="2215410">
                  <a:extLst>
                    <a:ext uri="{9D8B030D-6E8A-4147-A177-3AD203B41FA5}">
                      <a16:colId xmlns="" xmlns:a16="http://schemas.microsoft.com/office/drawing/2014/main" val="917386072"/>
                    </a:ext>
                  </a:extLst>
                </a:gridCol>
                <a:gridCol w="2372445">
                  <a:extLst>
                    <a:ext uri="{9D8B030D-6E8A-4147-A177-3AD203B41FA5}">
                      <a16:colId xmlns="" xmlns:a16="http://schemas.microsoft.com/office/drawing/2014/main" val="1156962396"/>
                    </a:ext>
                  </a:extLst>
                </a:gridCol>
              </a:tblGrid>
              <a:tr h="705055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u="none" strike="noStrike" dirty="0">
                          <a:effectLst/>
                        </a:rPr>
                        <a:t>Période</a:t>
                      </a:r>
                      <a:endParaRPr lang="fr-FR" sz="2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u="none" strike="noStrike" dirty="0">
                          <a:effectLst/>
                        </a:rPr>
                        <a:t>Instruments</a:t>
                      </a:r>
                      <a:endParaRPr lang="fr-FR" sz="2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u="none" strike="noStrike" dirty="0">
                          <a:effectLst/>
                        </a:rPr>
                        <a:t>Montant</a:t>
                      </a:r>
                      <a:endParaRPr lang="fr-FR" sz="2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u="none" strike="noStrike" dirty="0">
                          <a:effectLst/>
                        </a:rPr>
                        <a:t>En Pourcentage du Total</a:t>
                      </a:r>
                      <a:endParaRPr lang="fr-FR" sz="2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237579035"/>
                  </a:ext>
                </a:extLst>
              </a:tr>
              <a:tr h="749888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1</a:t>
                      </a:r>
                      <a:r>
                        <a:rPr lang="fr-FR" sz="2200" u="none" strike="noStrike" baseline="30000" dirty="0">
                          <a:effectLst/>
                        </a:rPr>
                        <a:t>er</a:t>
                      </a:r>
                      <a:r>
                        <a:rPr lang="fr-FR" sz="2200" u="none" strike="noStrike" dirty="0">
                          <a:effectLst/>
                        </a:rPr>
                        <a:t> trimestre</a:t>
                      </a:r>
                      <a:endParaRPr lang="fr-F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OAT 3, 5 et 7 ans</a:t>
                      </a: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0" i="0" u="none" strike="noStrike" dirty="0">
                          <a:effectLst/>
                          <a:latin typeface="Arial" panose="020B0604020202020204" pitchFamily="34" charset="0"/>
                        </a:rPr>
                        <a:t>BAT 6 mois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 135 000 000 000 </a:t>
                      </a:r>
                      <a:endParaRPr lang="fr-F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25,50%</a:t>
                      </a:r>
                      <a:endParaRPr lang="fr-F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490142825"/>
                  </a:ext>
                </a:extLst>
              </a:tr>
              <a:tr h="915588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2</a:t>
                      </a:r>
                      <a:r>
                        <a:rPr lang="fr-FR" sz="2200" u="none" strike="noStrike" baseline="30000" dirty="0">
                          <a:effectLst/>
                        </a:rPr>
                        <a:t>ème</a:t>
                      </a:r>
                      <a:r>
                        <a:rPr lang="fr-FR" sz="2200" u="none" strike="noStrike" dirty="0">
                          <a:effectLst/>
                        </a:rPr>
                        <a:t> trimestre</a:t>
                      </a:r>
                      <a:endParaRPr lang="fr-F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OAT 5, 7 et 10 ans</a:t>
                      </a: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0" i="0" u="none" strike="noStrike" dirty="0">
                          <a:effectLst/>
                          <a:latin typeface="Arial" panose="020B0604020202020204" pitchFamily="34" charset="0"/>
                        </a:rPr>
                        <a:t>BAT</a:t>
                      </a:r>
                      <a:r>
                        <a:rPr lang="fr-FR" sz="22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 3 et 12 mois</a:t>
                      </a:r>
                      <a:endParaRPr lang="fr-F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0" i="0" u="none" strike="noStrike" dirty="0">
                          <a:effectLst/>
                          <a:latin typeface="Arial" panose="020B0604020202020204" pitchFamily="34" charset="0"/>
                        </a:rPr>
                        <a:t>91 000 000 000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17,19%</a:t>
                      </a:r>
                      <a:endParaRPr lang="fr-F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12296921"/>
                  </a:ext>
                </a:extLst>
              </a:tr>
              <a:tr h="749888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3</a:t>
                      </a:r>
                      <a:r>
                        <a:rPr lang="fr-FR" sz="2200" u="none" strike="noStrike" baseline="30000" dirty="0">
                          <a:effectLst/>
                        </a:rPr>
                        <a:t>ème</a:t>
                      </a:r>
                      <a:r>
                        <a:rPr lang="fr-FR" sz="2200" u="none" strike="noStrike" baseline="0" dirty="0">
                          <a:effectLst/>
                        </a:rPr>
                        <a:t> trimestre</a:t>
                      </a:r>
                      <a:endParaRPr lang="fr-F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OAT 7 et 10 ans</a:t>
                      </a: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0" i="0" u="none" strike="noStrike" dirty="0">
                          <a:effectLst/>
                          <a:latin typeface="Arial" panose="020B0604020202020204" pitchFamily="34" charset="0"/>
                        </a:rPr>
                        <a:t>APE 15 ans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173 </a:t>
                      </a:r>
                      <a:r>
                        <a:rPr lang="fr-FR" sz="2200" u="none" strike="noStrike" dirty="0" smtClean="0">
                          <a:effectLst/>
                        </a:rPr>
                        <a:t>464 000 000 </a:t>
                      </a:r>
                      <a:endParaRPr lang="fr-F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32,76%</a:t>
                      </a:r>
                      <a:endParaRPr lang="fr-F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67215963"/>
                  </a:ext>
                </a:extLst>
              </a:tr>
              <a:tr h="915588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4</a:t>
                      </a:r>
                      <a:r>
                        <a:rPr lang="fr-FR" sz="2200" u="none" strike="noStrike" baseline="30000" dirty="0">
                          <a:effectLst/>
                        </a:rPr>
                        <a:t>ème</a:t>
                      </a:r>
                      <a:r>
                        <a:rPr lang="fr-FR" sz="2200" u="none" strike="noStrike" dirty="0">
                          <a:effectLst/>
                        </a:rPr>
                        <a:t> trimestre</a:t>
                      </a:r>
                      <a:endParaRPr lang="fr-F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OAT 5, 7 et 10 ans</a:t>
                      </a: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0" i="0" u="none" strike="noStrike" dirty="0">
                          <a:effectLst/>
                          <a:latin typeface="Arial" panose="020B0604020202020204" pitchFamily="34" charset="0"/>
                        </a:rPr>
                        <a:t>BAT 1 mois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130 000 000 000</a:t>
                      </a:r>
                      <a:endParaRPr lang="fr-F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24,55%</a:t>
                      </a:r>
                      <a:endParaRPr lang="fr-F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140116651"/>
                  </a:ext>
                </a:extLst>
              </a:tr>
              <a:tr h="380195"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u="none" strike="noStrike" dirty="0">
                          <a:effectLst/>
                        </a:rPr>
                        <a:t>Total</a:t>
                      </a:r>
                      <a:endParaRPr lang="fr-FR" sz="2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u="none" strike="noStrike" dirty="0">
                          <a:effectLst/>
                        </a:rPr>
                        <a:t>529 </a:t>
                      </a:r>
                      <a:r>
                        <a:rPr lang="fr-FR" sz="2200" b="1" u="none" strike="noStrike" dirty="0" smtClean="0">
                          <a:effectLst/>
                        </a:rPr>
                        <a:t>464 000 000 </a:t>
                      </a:r>
                      <a:endParaRPr lang="fr-FR" sz="2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u="none" strike="noStrike" dirty="0">
                          <a:effectLst/>
                        </a:rPr>
                        <a:t>100%</a:t>
                      </a:r>
                      <a:endParaRPr lang="fr-FR" sz="2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814346026"/>
                  </a:ext>
                </a:extLst>
              </a:tr>
            </a:tbl>
          </a:graphicData>
        </a:graphic>
      </p:graphicFrame>
      <p:sp>
        <p:nvSpPr>
          <p:cNvPr id="11" name="Titre 1">
            <a:extLst>
              <a:ext uri="{FF2B5EF4-FFF2-40B4-BE49-F238E27FC236}">
                <a16:creationId xmlns="" xmlns:a16="http://schemas.microsoft.com/office/drawing/2014/main" id="{113AB6F4-D141-4002-83B7-9304230CF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80000"/>
          </a:xfrm>
        </p:spPr>
        <p:txBody>
          <a:bodyPr>
            <a:normAutofit/>
          </a:bodyPr>
          <a:lstStyle/>
          <a:p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–</a:t>
            </a:r>
            <a:r>
              <a:rPr lang="fr-F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DE FINANCEMENT 2021  ET MONTANT A LEVER SUR LE MARCHE DES TITRES PUBLICS</a:t>
            </a:r>
            <a:r>
              <a:rPr lang="fr-F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4946687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think-cell Slide" r:id="rId6" imgW="499" imgH="499" progId="TCLayout.ActiveDocument.1">
                  <p:embed/>
                </p:oleObj>
              </mc:Choice>
              <mc:Fallback>
                <p:oleObj name="think-cell Slide" r:id="rId6" imgW="499" imgH="49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prstClr val="white"/>
              </a:solidFill>
              <a:sym typeface="+mn-lt"/>
            </a:endParaRPr>
          </a:p>
        </p:txBody>
      </p:sp>
      <p:sp>
        <p:nvSpPr>
          <p:cNvPr id="104" name="Title 1"/>
          <p:cNvSpPr txBox="1">
            <a:spLocks/>
          </p:cNvSpPr>
          <p:nvPr/>
        </p:nvSpPr>
        <p:spPr>
          <a:xfrm>
            <a:off x="152400" y="-2874"/>
            <a:ext cx="8879457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377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FR" sz="1800" b="1" dirty="0"/>
              <a:t>FIN DE LA PRESENTATION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87666" y="2607204"/>
            <a:ext cx="8221036" cy="1046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50000"/>
              </a:lnSpc>
            </a:pP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alt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MERCI DE VOTRE ATTENTION</a:t>
            </a:r>
            <a:endParaRPr lang="fr-FR" sz="3200" dirty="0">
              <a:solidFill>
                <a:srgbClr val="3131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72382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think-cell Slide" r:id="rId6" imgW="499" imgH="499" progId="TCLayout.ActiveDocument.1">
                  <p:embed/>
                </p:oleObj>
              </mc:Choice>
              <mc:Fallback>
                <p:oleObj name="think-cell Slide" r:id="rId6" imgW="499" imgH="499" progId="TCLayout.ActiveDocument.1">
                  <p:embed/>
                  <p:pic>
                    <p:nvPicPr>
                      <p:cNvPr id="9" name="Object 8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chemeClr val="bg1"/>
              </a:solidFill>
              <a:latin typeface="Arial" panose="020B0604020202020204" pitchFamily="34" charset="0"/>
              <a:sym typeface="+mn-lt"/>
            </a:endParaRPr>
          </a:p>
        </p:txBody>
      </p:sp>
      <p:sp>
        <p:nvSpPr>
          <p:cNvPr id="104" name="Title 1"/>
          <p:cNvSpPr txBox="1">
            <a:spLocks/>
          </p:cNvSpPr>
          <p:nvPr/>
        </p:nvSpPr>
        <p:spPr>
          <a:xfrm>
            <a:off x="112143" y="0"/>
            <a:ext cx="8879457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377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fr-FR" sz="2400" dirty="0">
              <a:solidFill>
                <a:prstClr val="white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DC8B73BB-DDB3-4DE7-8FC3-E284F610F553}"/>
              </a:ext>
            </a:extLst>
          </p:cNvPr>
          <p:cNvSpPr txBox="1"/>
          <p:nvPr/>
        </p:nvSpPr>
        <p:spPr>
          <a:xfrm>
            <a:off x="130880" y="1272045"/>
            <a:ext cx="9013120" cy="37651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 algn="just" defTabSz="914377">
              <a:lnSpc>
                <a:spcPct val="200000"/>
              </a:lnSpc>
              <a:spcAft>
                <a:spcPts val="1000"/>
              </a:spcAft>
              <a:buSzPct val="100000"/>
              <a:buFont typeface="Wingdings" panose="05000000000000000000" pitchFamily="2" charset="2"/>
              <a:buChar char="q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I- OBJECTIFS  DE LA  STRATEGIE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D’ENDETTEMENT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A MOYEN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TERME</a:t>
            </a:r>
          </a:p>
          <a:p>
            <a:pPr algn="just" defTabSz="914377">
              <a:lnSpc>
                <a:spcPct val="200000"/>
              </a:lnSpc>
              <a:spcAft>
                <a:spcPts val="1000"/>
              </a:spcAft>
              <a:buSzPct val="100000"/>
            </a:pP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 defTabSz="914377">
              <a:lnSpc>
                <a:spcPct val="200000"/>
              </a:lnSpc>
              <a:spcAft>
                <a:spcPts val="1000"/>
              </a:spcAft>
              <a:buSzPct val="100000"/>
              <a:buFont typeface="Wingdings" panose="05000000000000000000" pitchFamily="2" charset="2"/>
              <a:buChar char="q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   II- ORIENTATIONS DE LA STRATEGIE D’ENDETTEMENT A MOYEN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TERME</a:t>
            </a:r>
          </a:p>
          <a:p>
            <a:pPr algn="just" defTabSz="914377">
              <a:lnSpc>
                <a:spcPct val="200000"/>
              </a:lnSpc>
              <a:spcAft>
                <a:spcPts val="1000"/>
              </a:spcAft>
              <a:buSzPct val="100000"/>
            </a:pP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 defTabSz="914377">
              <a:lnSpc>
                <a:spcPct val="200000"/>
              </a:lnSpc>
              <a:spcAft>
                <a:spcPts val="1000"/>
              </a:spcAft>
              <a:buSzPct val="100000"/>
              <a:buFont typeface="Wingdings" panose="05000000000000000000" pitchFamily="2" charset="2"/>
              <a:buChar char="q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  III- PLAN DE  FINANCEMENT 2021</a:t>
            </a:r>
          </a:p>
          <a:p>
            <a:pPr>
              <a:spcBef>
                <a:spcPts val="600"/>
              </a:spcBef>
              <a:buSzPct val="100000"/>
            </a:pPr>
            <a:r>
              <a:rPr lang="fr-FR" dirty="0">
                <a:solidFill>
                  <a:srgbClr val="313131"/>
                </a:solidFill>
              </a:rPr>
              <a:t>  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="" xmlns:a16="http://schemas.microsoft.com/office/drawing/2014/main" id="{F85815F5-4248-472C-9C15-F7EB2BBB48EE}"/>
              </a:ext>
            </a:extLst>
          </p:cNvPr>
          <p:cNvSpPr txBox="1"/>
          <p:nvPr/>
        </p:nvSpPr>
        <p:spPr>
          <a:xfrm>
            <a:off x="245807" y="192045"/>
            <a:ext cx="86523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SOMMAIRE</a:t>
            </a:r>
            <a:endParaRPr lang="fr-FR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9460272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C189DBF-1A72-49E5-B2B6-C44DA3604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" y="227465"/>
            <a:ext cx="9144000" cy="686935"/>
          </a:xfrm>
        </p:spPr>
        <p:txBody>
          <a:bodyPr>
            <a:no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I-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OBJECTIFS DE LA  STRATEGIE 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D’ENDETTEMENT A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MOYEN TERME (1/2)</a:t>
            </a:r>
            <a:endParaRPr 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="" xmlns:a16="http://schemas.microsoft.com/office/drawing/2014/main" id="{F5855759-C1F9-4EF1-9C1F-759E935789A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300" y="1080000"/>
            <a:ext cx="9029699" cy="5778000"/>
          </a:xfrm>
        </p:spPr>
        <p:txBody>
          <a:bodyPr>
            <a:normAutofit/>
          </a:bodyPr>
          <a:lstStyle/>
          <a:p>
            <a:r>
              <a:rPr lang="fr-FR" sz="2400" b="1" dirty="0"/>
              <a:t>                           1-1 OBJECTIFS </a:t>
            </a:r>
          </a:p>
          <a:p>
            <a:pPr algn="just">
              <a:lnSpc>
                <a:spcPct val="150000"/>
              </a:lnSpc>
            </a:pPr>
            <a:r>
              <a:rPr lang="fr-FR" sz="2200" dirty="0"/>
              <a:t>Les objectifs de la gestion de la dette publique au Bénin sont régies par </a:t>
            </a:r>
            <a:r>
              <a:rPr lang="fr-FR" sz="2200" dirty="0" smtClean="0"/>
              <a:t>un décret et s’articulent </a:t>
            </a:r>
            <a:r>
              <a:rPr lang="fr-FR" sz="2200" dirty="0"/>
              <a:t>autour des points </a:t>
            </a:r>
            <a:r>
              <a:rPr lang="fr-FR" sz="2200" dirty="0" smtClean="0"/>
              <a:t>suivants :</a:t>
            </a:r>
            <a:endParaRPr lang="fr-FR" sz="2200" dirty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200" dirty="0"/>
              <a:t> Satisfaire les besoins de financement de l’Etat et le paiement ponctuel de ses obligations au coût le plus faible possible dans une perspective à moyen et long termes 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200" dirty="0"/>
              <a:t>Maintenir le risque associé au portefeuille de la dette publique à un niveau prudent</a:t>
            </a:r>
            <a:r>
              <a:rPr lang="fr-FR" sz="2400" dirty="0"/>
              <a:t>.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55060406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8C5006F-EDA9-440B-B909-C75050A21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I-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OBJECTIFS  DE LA  STRATEGIE 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D’ENDETTEMENT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A MOYEN TERME (2/2)</a:t>
            </a:r>
            <a:endParaRPr lang="fr-FR" sz="2400" dirty="0"/>
          </a:p>
        </p:txBody>
      </p:sp>
      <p:sp>
        <p:nvSpPr>
          <p:cNvPr id="6" name="Espace réservé du texte 2">
            <a:extLst>
              <a:ext uri="{FF2B5EF4-FFF2-40B4-BE49-F238E27FC236}">
                <a16:creationId xmlns="" xmlns:a16="http://schemas.microsoft.com/office/drawing/2014/main" id="{A221BDD6-DF6A-442B-9C80-2FA2435CCA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300" y="1159329"/>
            <a:ext cx="9029699" cy="4441372"/>
          </a:xfrm>
        </p:spPr>
        <p:txBody>
          <a:bodyPr>
            <a:normAutofit/>
          </a:bodyPr>
          <a:lstStyle/>
          <a:p>
            <a:r>
              <a:rPr lang="fr-FR" sz="2400" b="1" dirty="0"/>
              <a:t>                           1-2 OBJECTIFS </a:t>
            </a:r>
            <a:endParaRPr lang="fr-FR" sz="24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200" dirty="0"/>
              <a:t>Maintenir les indicateurs de viabilité et de soutenabilité de la dette en dessous des seuils définis 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200" dirty="0"/>
              <a:t>Promouvoir le développement du marché des titres publics.</a:t>
            </a:r>
          </a:p>
        </p:txBody>
      </p:sp>
    </p:spTree>
    <p:extLst>
      <p:ext uri="{BB962C8B-B14F-4D97-AF65-F5344CB8AC3E}">
        <p14:creationId xmlns:p14="http://schemas.microsoft.com/office/powerpoint/2010/main" val="159492987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DC3D2688-C0ED-4B20-B887-B69CDDBC3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9258300" cy="1126671"/>
          </a:xfrm>
        </p:spPr>
        <p:txBody>
          <a:bodyPr>
            <a:normAutofit/>
          </a:bodyPr>
          <a:lstStyle/>
          <a:p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400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424977E2-7B05-4068-97B2-08DD2F5BC2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261" y="1126670"/>
            <a:ext cx="9011478" cy="5514496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fr-FR" dirty="0"/>
              <a:t> </a:t>
            </a:r>
            <a:r>
              <a:rPr lang="fr-FR" sz="2400" dirty="0"/>
              <a:t>Les  orientations en matière  de stratégie d’endettement à moyen terme se résument  autour des points suivants 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400" dirty="0"/>
              <a:t>Accorder la priorité  à la mobilisation des emprunts extérieurs concessionnels  et à l’émission de titres publics pour la couverture des besoins de financement de l’Etat 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400" dirty="0"/>
              <a:t>Limiter l’exposition du portefeuille de la dette publique aux risques de marché. A cet effet, une priorité est accordée aux emprunts à taux d’intérêt fixe 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400" dirty="0"/>
              <a:t>Maintenir le portefeuille de dette extérieure  diversifié en devises.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7745DCD9-547A-4EDB-A643-45494E433516}"/>
              </a:ext>
            </a:extLst>
          </p:cNvPr>
          <p:cNvSpPr txBox="1"/>
          <p:nvPr/>
        </p:nvSpPr>
        <p:spPr>
          <a:xfrm>
            <a:off x="132522" y="216834"/>
            <a:ext cx="86359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II- ORIENTATIONS DE LA STRATEGIE D’ENDETTEMENT A MOYEN TERME</a:t>
            </a:r>
            <a:endParaRPr lang="fr-F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13080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DC3D2688-C0ED-4B20-B887-B69CDDBC3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9258300" cy="1126671"/>
          </a:xfrm>
        </p:spPr>
        <p:txBody>
          <a:bodyPr>
            <a:normAutofit/>
          </a:bodyPr>
          <a:lstStyle/>
          <a:p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400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424977E2-7B05-4068-97B2-08DD2F5BC2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261" y="1126670"/>
            <a:ext cx="9011478" cy="551449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dirty="0"/>
              <a:t> </a:t>
            </a:r>
            <a:r>
              <a:rPr lang="fr-FR" sz="2200" dirty="0"/>
              <a:t>En matière de financement, il s’agit pour le Bénin de 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200" dirty="0"/>
              <a:t>Poursuivre la diversification de ses sources de financement par le recours aux banques</a:t>
            </a:r>
            <a:r>
              <a:rPr lang="fr-FR" sz="2200" i="1" dirty="0"/>
              <a:t> </a:t>
            </a:r>
            <a:r>
              <a:rPr lang="fr-FR" sz="2200" dirty="0"/>
              <a:t>commerciales internationales tout en privilégiant les devises stables 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200" dirty="0"/>
              <a:t>Réaliser de nouvelles opérations de reprofilage en vue de rallonger la maturité et de réduire le coût du portefeuille de la dette publique 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200" dirty="0"/>
              <a:t>Rester ouvert et attentif à l’évolution des conditions des marchés obligataires (international et régional) et se positionner pour des émissions de titres (régionaux/</a:t>
            </a:r>
            <a:r>
              <a:rPr lang="fr-FR" sz="2200" dirty="0" err="1"/>
              <a:t>Eurobond</a:t>
            </a:r>
            <a:r>
              <a:rPr lang="fr-FR" sz="2200" dirty="0"/>
              <a:t>) aux conditions les plus attractives.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7745DCD9-547A-4EDB-A643-45494E433516}"/>
              </a:ext>
            </a:extLst>
          </p:cNvPr>
          <p:cNvSpPr txBox="1"/>
          <p:nvPr/>
        </p:nvSpPr>
        <p:spPr>
          <a:xfrm>
            <a:off x="132522" y="216834"/>
            <a:ext cx="86359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II- ORIENTATIONS DE LA STRATEGIE D’ENDETTEMENT A MOYEN TERME</a:t>
            </a:r>
            <a:endParaRPr lang="fr-F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24947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4D9A1A3-9BF7-4E72-BFAB-B9136CFC7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6670"/>
          </a:xfrm>
        </p:spPr>
        <p:txBody>
          <a:bodyPr>
            <a:normAutofit fontScale="90000"/>
          </a:bodyPr>
          <a:lstStyle/>
          <a:p>
            <a:r>
              <a:rPr lang="fr-F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III- </a:t>
            </a:r>
            <a:r>
              <a:rPr lang="fr-FR" sz="2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DE FINANCEMENT 2021  ET MONTANT A LEVER SUR LE MARCHE DES TITRES PUBLICS (1/3)</a:t>
            </a:r>
            <a:r>
              <a:rPr lang="fr-FR" sz="2400" b="1" dirty="0">
                <a:solidFill>
                  <a:schemeClr val="bg1"/>
                </a:solidFill>
              </a:rPr>
              <a:t/>
            </a:r>
            <a:br>
              <a:rPr lang="fr-FR" sz="2400" b="1" dirty="0">
                <a:solidFill>
                  <a:schemeClr val="bg1"/>
                </a:solidFill>
              </a:rPr>
            </a:br>
            <a:endParaRPr lang="fr-FR" sz="2400" dirty="0"/>
          </a:p>
        </p:txBody>
      </p:sp>
      <p:sp>
        <p:nvSpPr>
          <p:cNvPr id="4" name="Espace réservé du texte 2">
            <a:extLst>
              <a:ext uri="{FF2B5EF4-FFF2-40B4-BE49-F238E27FC236}">
                <a16:creationId xmlns="" xmlns:a16="http://schemas.microsoft.com/office/drawing/2014/main" id="{9B074D6D-E3BC-4FE3-BC0F-8430CB0A41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261" y="1126670"/>
            <a:ext cx="9011478" cy="5075348"/>
          </a:xfrm>
        </p:spPr>
        <p:txBody>
          <a:bodyPr>
            <a:normAutofit fontScale="25000" lnSpcReduction="20000"/>
          </a:bodyPr>
          <a:lstStyle/>
          <a:p>
            <a:pPr marL="171450" indent="-171450"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r-FR" sz="8800" dirty="0"/>
              <a:t> Le budget de l’Etat, gestion 2021 s’élève à 2 452,192 milliards FCFA.</a:t>
            </a:r>
          </a:p>
          <a:p>
            <a:pPr marL="171450" indent="-171450"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r-FR" sz="8800" dirty="0"/>
              <a:t> Le déficit budgétaire sera financé à hauteur de 45% par l’émission de titres publics sur les marchés financiers pour un montant de 833,129 milliards FCFA.</a:t>
            </a:r>
          </a:p>
          <a:p>
            <a:pPr marL="171450" indent="-171450" algn="just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r-FR" sz="8800" dirty="0"/>
              <a:t> En lien avec les orientations de la stratégie d’endettement précédemment décrite, le Bénin a émis un Eurobond de </a:t>
            </a:r>
            <a:r>
              <a:rPr lang="fr-FR" sz="8800" dirty="0" smtClean="0"/>
              <a:t>655,957 </a:t>
            </a:r>
            <a:r>
              <a:rPr lang="fr-FR" sz="8800" dirty="0"/>
              <a:t>milliards FCFA en Euro à l’issue d’un road show effectué du 06 au 11 janvier 2021 sur les maturités de 11 et 31 ans.</a:t>
            </a:r>
          </a:p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1595495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09C9195-3ABC-4829-8EF8-147C9D590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III- PLAN DE FINANCEMENT 2021  ET MONTANT A LEVER SUR LE MARCHE DES TITRES PUBLICS (2/3)</a:t>
            </a:r>
            <a:r>
              <a:rPr lang="fr-FR" sz="2400" b="1" dirty="0">
                <a:solidFill>
                  <a:schemeClr val="bg1"/>
                </a:solidFill>
              </a:rPr>
              <a:t/>
            </a:r>
            <a:br>
              <a:rPr lang="fr-FR" sz="2400" b="1" dirty="0">
                <a:solidFill>
                  <a:schemeClr val="bg1"/>
                </a:solidFill>
              </a:rPr>
            </a:br>
            <a:endParaRPr lang="fr-FR" sz="2400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8918B360-9020-4D3D-AE89-F9F760C88C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9270" y="1080000"/>
            <a:ext cx="9024730" cy="5122017"/>
          </a:xfrm>
        </p:spPr>
        <p:txBody>
          <a:bodyPr>
            <a:normAutofit/>
          </a:bodyPr>
          <a:lstStyle/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200" dirty="0" smtClean="0"/>
              <a:t> L’émission </a:t>
            </a:r>
            <a:r>
              <a:rPr lang="fr-FR" sz="2200" dirty="0"/>
              <a:t>d’Eurobond est couplée avec une opération de reprofilage par le rachat des titres de l’Eurobond inaugural en portefeuille pour un montant de </a:t>
            </a:r>
            <a:r>
              <a:rPr lang="fr-FR" sz="2200" dirty="0" smtClean="0"/>
              <a:t>212,292 </a:t>
            </a:r>
            <a:r>
              <a:rPr lang="fr-FR" sz="2200" dirty="0"/>
              <a:t>milliards FCFA. </a:t>
            </a:r>
          </a:p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200" dirty="0" smtClean="0"/>
              <a:t> Le </a:t>
            </a:r>
            <a:r>
              <a:rPr lang="fr-FR" sz="2200" dirty="0"/>
              <a:t>montant restant à lever sur les marchés financiers au titre de l’année 2021 est de </a:t>
            </a:r>
            <a:r>
              <a:rPr lang="fr-FR" sz="2200" dirty="0" smtClean="0"/>
              <a:t>389,464 </a:t>
            </a:r>
            <a:r>
              <a:rPr lang="fr-FR" sz="2200" dirty="0"/>
              <a:t>milliards FCFA dont 82,5 milliards FCFA levés sur le marché local le 07 janvier 2021 par l’émission d’OAT de maturités 3 et 5 ans.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200" dirty="0"/>
              <a:t>Le plan de financement réaménagé se présente comme suit.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391754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113AB6F4-D141-4002-83B7-9304230CF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–</a:t>
            </a:r>
            <a:r>
              <a:rPr lang="fr-F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DE FINANCEMENT 2021  ET MONTANT A LEVER SUR LE MARCHE DES TITRES PUBLICS</a:t>
            </a:r>
            <a:r>
              <a:rPr lang="fr-FR" sz="2400" dirty="0"/>
              <a:t> (3/3)</a:t>
            </a:r>
          </a:p>
        </p:txBody>
      </p:sp>
      <p:sp>
        <p:nvSpPr>
          <p:cNvPr id="4" name="Espace réservé du texte 2">
            <a:extLst>
              <a:ext uri="{FF2B5EF4-FFF2-40B4-BE49-F238E27FC236}">
                <a16:creationId xmlns="" xmlns:a16="http://schemas.microsoft.com/office/drawing/2014/main" id="{CA4509B3-DBCA-4CC7-BAA2-D0EFB462421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261" y="1126670"/>
            <a:ext cx="9011478" cy="551449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dirty="0"/>
              <a:t> </a:t>
            </a:r>
            <a:endParaRPr lang="fr-FR" sz="2200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="" xmlns:a16="http://schemas.microsoft.com/office/drawing/2014/main" id="{47D75232-55B9-49AE-96DF-5D80284643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692410"/>
              </p:ext>
            </p:extLst>
          </p:nvPr>
        </p:nvGraphicFramePr>
        <p:xfrm>
          <a:off x="19878" y="1073899"/>
          <a:ext cx="9124122" cy="5671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9597">
                  <a:extLst>
                    <a:ext uri="{9D8B030D-6E8A-4147-A177-3AD203B41FA5}">
                      <a16:colId xmlns="" xmlns:a16="http://schemas.microsoft.com/office/drawing/2014/main" val="3008109755"/>
                    </a:ext>
                  </a:extLst>
                </a:gridCol>
                <a:gridCol w="1703228">
                  <a:extLst>
                    <a:ext uri="{9D8B030D-6E8A-4147-A177-3AD203B41FA5}">
                      <a16:colId xmlns="" xmlns:a16="http://schemas.microsoft.com/office/drawing/2014/main" val="1090826512"/>
                    </a:ext>
                  </a:extLst>
                </a:gridCol>
                <a:gridCol w="2628334">
                  <a:extLst>
                    <a:ext uri="{9D8B030D-6E8A-4147-A177-3AD203B41FA5}">
                      <a16:colId xmlns="" xmlns:a16="http://schemas.microsoft.com/office/drawing/2014/main" val="917386072"/>
                    </a:ext>
                  </a:extLst>
                </a:gridCol>
                <a:gridCol w="1982963">
                  <a:extLst>
                    <a:ext uri="{9D8B030D-6E8A-4147-A177-3AD203B41FA5}">
                      <a16:colId xmlns="" xmlns:a16="http://schemas.microsoft.com/office/drawing/2014/main" val="1156962396"/>
                    </a:ext>
                  </a:extLst>
                </a:gridCol>
              </a:tblGrid>
              <a:tr h="1033005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u="none" strike="noStrike" dirty="0">
                          <a:effectLst/>
                        </a:rPr>
                        <a:t>Instruments</a:t>
                      </a:r>
                      <a:endParaRPr lang="fr-FR" sz="2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u="none" strike="noStrike" dirty="0">
                          <a:effectLst/>
                        </a:rPr>
                        <a:t>Mode</a:t>
                      </a:r>
                      <a:endParaRPr lang="fr-FR" sz="2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u="none" strike="noStrike" dirty="0">
                          <a:effectLst/>
                        </a:rPr>
                        <a:t>Montant</a:t>
                      </a:r>
                      <a:endParaRPr lang="fr-FR" sz="2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u="none" strike="noStrike" dirty="0">
                          <a:effectLst/>
                        </a:rPr>
                        <a:t>En Pourcentage du Total</a:t>
                      </a:r>
                      <a:endParaRPr lang="fr-FR" sz="2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="" xmlns:a16="http://schemas.microsoft.com/office/drawing/2014/main" val="1237579035"/>
                  </a:ext>
                </a:extLst>
              </a:tr>
              <a:tr h="87706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Obligations du Trésor</a:t>
                      </a:r>
                      <a:endParaRPr lang="fr-F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Adjudication</a:t>
                      </a:r>
                      <a:endParaRPr lang="fr-F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 255 000 000 000 </a:t>
                      </a:r>
                      <a:endParaRPr lang="fr-F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>
                          <a:effectLst/>
                        </a:rPr>
                        <a:t>48,16%</a:t>
                      </a:r>
                      <a:endParaRPr lang="fr-F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490142825"/>
                  </a:ext>
                </a:extLst>
              </a:tr>
              <a:tr h="974132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Bons du Trésor </a:t>
                      </a:r>
                      <a:endParaRPr lang="fr-F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Adjudication</a:t>
                      </a:r>
                      <a:endParaRPr lang="fr-F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0" i="0" u="none" strike="noStrike" dirty="0">
                          <a:effectLst/>
                          <a:latin typeface="Arial" panose="020B0604020202020204" pitchFamily="34" charset="0"/>
                        </a:rPr>
                        <a:t>31 000 000 000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5,85%</a:t>
                      </a:r>
                      <a:endParaRPr lang="fr-F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12296921"/>
                  </a:ext>
                </a:extLst>
              </a:tr>
              <a:tr h="1033121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Bons de Trésor infra-annuels</a:t>
                      </a:r>
                      <a:endParaRPr lang="fr-F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>
                          <a:effectLst/>
                        </a:rPr>
                        <a:t>Adjudication</a:t>
                      </a:r>
                      <a:endParaRPr lang="fr-F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140 000 000 000 </a:t>
                      </a:r>
                      <a:endParaRPr lang="fr-F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26,44%</a:t>
                      </a:r>
                      <a:endParaRPr lang="fr-F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67215963"/>
                  </a:ext>
                </a:extLst>
              </a:tr>
              <a:tr h="87706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Obligations du Trésor</a:t>
                      </a:r>
                      <a:endParaRPr lang="fr-F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Syndication</a:t>
                      </a:r>
                      <a:endParaRPr lang="fr-F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103 </a:t>
                      </a:r>
                      <a:r>
                        <a:rPr lang="fr-FR" sz="2200" u="none" strike="noStrike" dirty="0" smtClean="0">
                          <a:effectLst/>
                        </a:rPr>
                        <a:t>464 000 000 </a:t>
                      </a:r>
                      <a:endParaRPr lang="fr-F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u="none" strike="noStrike" dirty="0">
                          <a:effectLst/>
                        </a:rPr>
                        <a:t>19,54%</a:t>
                      </a:r>
                      <a:endParaRPr lang="fr-F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140116651"/>
                  </a:ext>
                </a:extLst>
              </a:tr>
              <a:tr h="877067"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u="none" strike="noStrike" dirty="0">
                          <a:effectLst/>
                        </a:rPr>
                        <a:t>Total</a:t>
                      </a:r>
                      <a:endParaRPr lang="fr-FR" sz="2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u="none" strike="noStrike" dirty="0">
                          <a:effectLst/>
                        </a:rPr>
                        <a:t>529 </a:t>
                      </a:r>
                      <a:r>
                        <a:rPr lang="fr-FR" sz="2200" b="1" u="none" strike="noStrike" dirty="0" smtClean="0">
                          <a:effectLst/>
                        </a:rPr>
                        <a:t>464 000 000 </a:t>
                      </a:r>
                      <a:endParaRPr lang="fr-FR" sz="2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u="none" strike="noStrike" dirty="0">
                          <a:effectLst/>
                        </a:rPr>
                        <a:t>100%</a:t>
                      </a:r>
                      <a:endParaRPr lang="fr-FR" sz="2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814346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175966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suuFqSGTm2hTX2C3vFBo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suuFqSGTm2hTX2C3vFBo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suuFqSGTm2hTX2C3vFBoA"/>
</p:tagLst>
</file>

<file path=ppt/theme/theme1.xml><?xml version="1.0" encoding="utf-8"?>
<a:theme xmlns:a="http://schemas.openxmlformats.org/drawingml/2006/main" name="Theme Deloitte 2016">
  <a:themeElements>
    <a:clrScheme name="Deloitte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00A3E0"/>
      </a:hlink>
      <a:folHlink>
        <a:srgbClr val="954F7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03200" indent="-203200">
          <a:spcBef>
            <a:spcPts val="600"/>
          </a:spcBef>
          <a:buSzPct val="100000"/>
          <a:buFont typeface="Arial"/>
          <a:buChar char="•"/>
          <a:defRPr dirty="0" smtClean="0">
            <a:solidFill>
              <a:srgbClr val="31313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́sentation budget 2017" id="{2E3D2CBB-159E-AA47-8FE0-28ABE511FF10}" vid="{A3D8EA39-9E15-1643-935F-A7A772DCB8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Présentation budget 2017</Template>
  <TotalTime>9395</TotalTime>
  <Words>846</Words>
  <Application>Microsoft Office PowerPoint</Application>
  <PresentationFormat>Affichage à l'écran (4:3)</PresentationFormat>
  <Paragraphs>115</Paragraphs>
  <Slides>11</Slides>
  <Notes>8</Notes>
  <HiddenSlides>0</HiddenSlides>
  <MMClips>0</MMClips>
  <ScaleCrop>false</ScaleCrop>
  <HeadingPairs>
    <vt:vector size="8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21" baseType="lpstr">
      <vt:lpstr>Arial</vt:lpstr>
      <vt:lpstr>Bookman Old Style</vt:lpstr>
      <vt:lpstr>Calibri</vt:lpstr>
      <vt:lpstr>Century Gothic</vt:lpstr>
      <vt:lpstr>Times New Roman</vt:lpstr>
      <vt:lpstr>Verdana</vt:lpstr>
      <vt:lpstr>Wingdings</vt:lpstr>
      <vt:lpstr>Wingdings 2</vt:lpstr>
      <vt:lpstr>Theme Deloitte 2016</vt:lpstr>
      <vt:lpstr>think-cell Slide</vt:lpstr>
      <vt:lpstr>Présentation PowerPoint</vt:lpstr>
      <vt:lpstr>Présentation PowerPoint</vt:lpstr>
      <vt:lpstr> I- OBJECTIFS DE LA  STRATEGIE D’ENDETTEMENT A MOYEN TERME (1/2)</vt:lpstr>
      <vt:lpstr>I- OBJECTIFS  DE LA  STRATEGIE D’ENDETTEMENT A MOYEN TERME (2/2)</vt:lpstr>
      <vt:lpstr> </vt:lpstr>
      <vt:lpstr> </vt:lpstr>
      <vt:lpstr>III- PLAN DE FINANCEMENT 2021  ET MONTANT A LEVER SUR LE MARCHE DES TITRES PUBLICS (1/3) </vt:lpstr>
      <vt:lpstr>III- PLAN DE FINANCEMENT 2021  ET MONTANT A LEVER SUR LE MARCHE DES TITRES PUBLICS (2/3) </vt:lpstr>
      <vt:lpstr>III –PLAN DE FINANCEMENT 2021  ET MONTANT A LEVER SUR LE MARCHE DES TITRES PUBLICS (3/3)</vt:lpstr>
      <vt:lpstr>III –PLAN DE FINANCEMENT 2021  ET MONTANT A LEVER SUR LE MARCHE DES TITRES PUBLICS </vt:lpstr>
      <vt:lpstr>Présentation PowerPoint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Dieudonne Bléossi DAHOUN</dc:creator>
  <cp:lastModifiedBy>Diretceur du Tresor</cp:lastModifiedBy>
  <cp:revision>536</cp:revision>
  <cp:lastPrinted>2019-11-07T06:52:43Z</cp:lastPrinted>
  <dcterms:created xsi:type="dcterms:W3CDTF">2016-10-16T16:25:57Z</dcterms:created>
  <dcterms:modified xsi:type="dcterms:W3CDTF">2021-01-20T07:08:19Z</dcterms:modified>
</cp:coreProperties>
</file>