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1.xml" ContentType="application/vnd.openxmlformats-officedocument.themeOverride+xml"/>
  <Override PartName="/ppt/notesSlides/notesSlide6.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1.xml" ContentType="application/vnd.openxmlformats-officedocument.drawingml.chartshapes+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2.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3.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4.xml" ContentType="application/vnd.openxmlformats-officedocument.themeOverr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9.xml" ContentType="application/vnd.openxmlformats-officedocument.drawingml.chart+xml"/>
  <Override PartName="/ppt/theme/themeOverride5.xml" ContentType="application/vnd.openxmlformats-officedocument.themeOverride+xml"/>
  <Override PartName="/ppt/charts/chart20.xml" ContentType="application/vnd.openxmlformats-officedocument.drawingml.chart+xml"/>
  <Override PartName="/ppt/charts/chart2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3.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6.xml" ContentType="application/vnd.openxmlformats-officedocument.themeOverride+xml"/>
  <Override PartName="/ppt/notesSlides/notesSlide12.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6.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13.xml" ContentType="application/vnd.openxmlformats-officedocument.presentationml.notesSlide+xml"/>
  <Override PartName="/ppt/charts/chart27.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14.xml" ContentType="application/vnd.openxmlformats-officedocument.presentationml.notesSlide+xml"/>
  <Override PartName="/ppt/charts/chart28.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15.xml" ContentType="application/vnd.openxmlformats-officedocument.presentationml.notesSlide+xml"/>
  <Override PartName="/ppt/charts/chart29.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30.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handoutMasterIdLst>
    <p:handoutMasterId r:id="rId32"/>
  </p:handoutMasterIdLst>
  <p:sldIdLst>
    <p:sldId id="257" r:id="rId2"/>
    <p:sldId id="329" r:id="rId3"/>
    <p:sldId id="281" r:id="rId4"/>
    <p:sldId id="393" r:id="rId5"/>
    <p:sldId id="327" r:id="rId6"/>
    <p:sldId id="392" r:id="rId7"/>
    <p:sldId id="395" r:id="rId8"/>
    <p:sldId id="394" r:id="rId9"/>
    <p:sldId id="396" r:id="rId10"/>
    <p:sldId id="399" r:id="rId11"/>
    <p:sldId id="400" r:id="rId12"/>
    <p:sldId id="401" r:id="rId13"/>
    <p:sldId id="402" r:id="rId14"/>
    <p:sldId id="403" r:id="rId15"/>
    <p:sldId id="404" r:id="rId16"/>
    <p:sldId id="390" r:id="rId17"/>
    <p:sldId id="405" r:id="rId18"/>
    <p:sldId id="406" r:id="rId19"/>
    <p:sldId id="378" r:id="rId20"/>
    <p:sldId id="410" r:id="rId21"/>
    <p:sldId id="407" r:id="rId22"/>
    <p:sldId id="408" r:id="rId23"/>
    <p:sldId id="411" r:id="rId24"/>
    <p:sldId id="412" r:id="rId25"/>
    <p:sldId id="413" r:id="rId26"/>
    <p:sldId id="414" r:id="rId27"/>
    <p:sldId id="347" r:id="rId28"/>
    <p:sldId id="361" r:id="rId29"/>
    <p:sldId id="352" r:id="rId30"/>
  </p:sldIdLst>
  <p:sldSz cx="12192000" cy="6858000"/>
  <p:notesSz cx="9928225" cy="679767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B240"/>
    <a:srgbClr val="FF9933"/>
    <a:srgbClr val="029676"/>
    <a:srgbClr val="CCECFF"/>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Style léger 3 - Accentuation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2" autoAdjust="0"/>
    <p:restoredTop sz="87087" autoAdjust="0"/>
  </p:normalViewPr>
  <p:slideViewPr>
    <p:cSldViewPr snapToGrid="0">
      <p:cViewPr varScale="1">
        <p:scale>
          <a:sx n="99" d="100"/>
          <a:sy n="99" d="100"/>
        </p:scale>
        <p:origin x="1504" y="1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file:///C:\Users\Utilisateur\Desktop\PPT%20Miinitre%20MEF\Popular%20Indicators.xlsx" TargetMode="Externa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file:///C:\Users\Utilisateur\Desktop\PPT%20Miinitre%20MEF\Popular%20Indicators.xlsx" TargetMode="Externa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file:///E:\CDE_Course_Files\Travaux%20-%20Pr&#233;sentation%20DPPSE\Tableau%20%20Indicateurs_Macro_2010-2021_RCI_SC-PM_14-Octobre-2020.xlsx" TargetMode="External"/></Relationships>
</file>

<file path=ppt/charts/_rels/chart13.xml.rels><?xml version="1.0" encoding="UTF-8" standalone="yes"?>
<Relationships xmlns="http://schemas.openxmlformats.org/package/2006/relationships"><Relationship Id="rId3" Type="http://schemas.openxmlformats.org/officeDocument/2006/relationships/oleObject" Target="file:///C:\Users\Utilisateur\Desktop\base_2%20bon.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Utilisateur\Desktop\base_2%20bon.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Utilisateur\Desktop\base_2%20bon.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Feuille_de_calcul_Microsoft_Excel2.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mkouassi\Downloads\Structure%20de%20la%20dette%20par%20devise%20et%20par%20type%20de%20cr&#233;anciers%20et%20en%20pourcentage%20du%20PIB.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mkouassi\Downloads\Structure%20de%20la%20dette%20par%20devise%20et%20par%20type%20de%20cr&#233;anciers%20et%20en%20pourcentage%20du%20PIB.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2" Type="http://schemas.openxmlformats.org/officeDocument/2006/relationships/package" Target="../embeddings/Feuille_de_calcul_Microsoft_Excel3.xlsx"/><Relationship Id="rId1" Type="http://schemas.openxmlformats.org/officeDocument/2006/relationships/themeOverride" Target="../theme/themeOverride5.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1" Type="http://schemas.openxmlformats.org/officeDocument/2006/relationships/oleObject" Target="file:///C:\Perspectives%20macro\donn&#233;es\Cadrage%20macro%202016-2023_%20version%20du%20%201er%20octobre%202018_Dircab-ok_etude.xlsx" TargetMode="External"/></Relationships>
</file>

<file path=ppt/charts/_rels/chart21.xml.rels><?xml version="1.0" encoding="UTF-8" standalone="yes"?>
<Relationships xmlns="http://schemas.openxmlformats.org/package/2006/relationships"><Relationship Id="rId3" Type="http://schemas.openxmlformats.org/officeDocument/2006/relationships/oleObject" Target="file:///C:\Users\KNDRI\AppData\Local\Packages\Microsoft.MicrosoftEdge_8wekyb3d8bbwe\TempState\Downloads\Taux%20de%20croissance%20(1).xlsx" TargetMode="External"/><Relationship Id="rId2" Type="http://schemas.microsoft.com/office/2011/relationships/chartColorStyle" Target="colors19.xml"/><Relationship Id="rId1" Type="http://schemas.microsoft.com/office/2011/relationships/chartStyle" Target="style19.xml"/></Relationships>
</file>

<file path=ppt/charts/_rels/chart22.xml.rels><?xml version="1.0" encoding="UTF-8" standalone="yes"?>
<Relationships xmlns="http://schemas.openxmlformats.org/package/2006/relationships"><Relationship Id="rId3" Type="http://schemas.openxmlformats.org/officeDocument/2006/relationships/oleObject" Target="file:///C:\Users\KNDRI\AppData\Local\Packages\Microsoft.MicrosoftEdge_8wekyb3d8bbwe\TempState\Downloads\pib%20par%20hbt%20(1).xlsx" TargetMode="External"/><Relationship Id="rId2" Type="http://schemas.microsoft.com/office/2011/relationships/chartColorStyle" Target="colors20.xml"/><Relationship Id="rId1" Type="http://schemas.microsoft.com/office/2011/relationships/chartStyle" Target="style20.xml"/></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package" Target="../embeddings/Feuille_de_calcul_Microsoft_Excel4.xlsx"/></Relationships>
</file>

<file path=ppt/charts/_rels/chart24.xml.rels><?xml version="1.0" encoding="UTF-8" standalone="yes"?>
<Relationships xmlns="http://schemas.openxmlformats.org/package/2006/relationships"><Relationship Id="rId1" Type="http://schemas.openxmlformats.org/officeDocument/2006/relationships/package" Target="../embeddings/Feuille_de_calcul_Microsoft_Excel5.xlsx"/></Relationships>
</file>

<file path=ppt/charts/_rels/chart25.xml.rels><?xml version="1.0" encoding="UTF-8" standalone="yes"?>
<Relationships xmlns="http://schemas.openxmlformats.org/package/2006/relationships"><Relationship Id="rId3" Type="http://schemas.openxmlformats.org/officeDocument/2006/relationships/oleObject" Target="file:///C:\Users\mkouassi\Downloads\Cadrage-macro_2020-2025_version-provisoire%20du-1er-octobre-2020_MEF.xlsx" TargetMode="External"/><Relationship Id="rId2" Type="http://schemas.microsoft.com/office/2011/relationships/chartColorStyle" Target="colors22.xml"/><Relationship Id="rId1" Type="http://schemas.microsoft.com/office/2011/relationships/chartStyle" Target="style22.xml"/></Relationships>
</file>

<file path=ppt/charts/_rels/chart26.xml.rels><?xml version="1.0" encoding="UTF-8" standalone="yes"?>
<Relationships xmlns="http://schemas.openxmlformats.org/package/2006/relationships"><Relationship Id="rId3" Type="http://schemas.openxmlformats.org/officeDocument/2006/relationships/package" Target="../embeddings/Feuille_de_calcul_Microsoft_Excel6.xlsx"/><Relationship Id="rId2" Type="http://schemas.microsoft.com/office/2011/relationships/chartColorStyle" Target="colors23.xml"/><Relationship Id="rId1" Type="http://schemas.microsoft.com/office/2011/relationships/chartStyle" Target="style23.xml"/></Relationships>
</file>

<file path=ppt/charts/_rels/chart27.xml.rels><?xml version="1.0" encoding="UTF-8" standalone="yes"?>
<Relationships xmlns="http://schemas.openxmlformats.org/package/2006/relationships"><Relationship Id="rId3" Type="http://schemas.openxmlformats.org/officeDocument/2006/relationships/oleObject" Target="file:///C:\Users\HP\Desktop\2021\Rencontre%20March&#233;%20Titres%20Publics%20UEMOA\Leslie%20-%20Plan%20de%20financement%202021.xlsx" TargetMode="External"/><Relationship Id="rId2" Type="http://schemas.microsoft.com/office/2011/relationships/chartColorStyle" Target="colors24.xml"/><Relationship Id="rId1" Type="http://schemas.microsoft.com/office/2011/relationships/chartStyle" Target="style24.xml"/></Relationships>
</file>

<file path=ppt/charts/_rels/chart28.xml.rels><?xml version="1.0" encoding="UTF-8" standalone="yes"?>
<Relationships xmlns="http://schemas.openxmlformats.org/package/2006/relationships"><Relationship Id="rId3" Type="http://schemas.openxmlformats.org/officeDocument/2006/relationships/oleObject" Target="file:///C:\Users\HP\Desktop\2021\Calendrier%20Emission%202021\Calendrier%20d'emission%202021%20details.xlsx" TargetMode="External"/><Relationship Id="rId2" Type="http://schemas.microsoft.com/office/2011/relationships/chartColorStyle" Target="colors25.xml"/><Relationship Id="rId1" Type="http://schemas.microsoft.com/office/2011/relationships/chartStyle" Target="style25.xml"/></Relationships>
</file>

<file path=ppt/charts/_rels/chart29.xml.rels><?xml version="1.0" encoding="UTF-8" standalone="yes"?>
<Relationships xmlns="http://schemas.openxmlformats.org/package/2006/relationships"><Relationship Id="rId3" Type="http://schemas.openxmlformats.org/officeDocument/2006/relationships/oleObject" Target="file:///C:\Users\HP\Desktop\2021\Calendrier%20Emission%202021\Calendrier%20d'emission%202021%20details.xlsx" TargetMode="External"/><Relationship Id="rId2" Type="http://schemas.microsoft.com/office/2011/relationships/chartColorStyle" Target="colors26.xml"/><Relationship Id="rId1" Type="http://schemas.microsoft.com/office/2011/relationships/chartStyle" Target="style26.xml"/></Relationships>
</file>

<file path=ppt/charts/_rels/chart3.xml.rels><?xml version="1.0" encoding="UTF-8" standalone="yes"?>
<Relationships xmlns="http://schemas.openxmlformats.org/package/2006/relationships"><Relationship Id="rId3" Type="http://schemas.openxmlformats.org/officeDocument/2006/relationships/package" Target="../embeddings/Feuille_de_calcul_Microsoft_Excel.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file:///C:\Users\HP\Desktop\2021\Calendrier%20Emission%202021\Calendrier%20d'emission%202021%20details.xlsx" TargetMode="External"/><Relationship Id="rId2" Type="http://schemas.microsoft.com/office/2011/relationships/chartColorStyle" Target="colors27.xml"/><Relationship Id="rId1" Type="http://schemas.microsoft.com/office/2011/relationships/chartStyle" Target="style27.xml"/></Relationships>
</file>

<file path=ppt/charts/_rels/chart4.xml.rels><?xml version="1.0" encoding="UTF-8" standalone="yes"?>
<Relationships xmlns="http://schemas.openxmlformats.org/package/2006/relationships"><Relationship Id="rId3" Type="http://schemas.openxmlformats.org/officeDocument/2006/relationships/oleObject" Target="Graphique%20dans%20Microsoft%20PowerPoint"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Classeur1"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Classeur1"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mkouassi\Desktop\Cadrage-macro_2020-2025_version-provisoire%20du-1er-octobre-2020_MEF.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Feuille_de_calcul_Microsoft_Excel1.xlsx"/></Relationships>
</file>

<file path=ppt/charts/_rels/chart9.xml.rels><?xml version="1.0" encoding="UTF-8" standalone="yes"?>
<Relationships xmlns="http://schemas.openxmlformats.org/package/2006/relationships"><Relationship Id="rId3" Type="http://schemas.openxmlformats.org/officeDocument/2006/relationships/oleObject" Target="file:///C:\Users\mkouassi\Downloads\API_NY.GDP.MKTP.KD.ZG_DS2_en_excel_v2_1429199.xls" TargetMode="Externa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'[Popular Indicators.xlsx]Tables&amp;Graphs'!$C$1</c:f>
              <c:strCache>
                <c:ptCount val="1"/>
                <c:pt idx="0">
                  <c:v>2019</c:v>
                </c:pt>
              </c:strCache>
            </c:strRef>
          </c:tx>
          <c:spPr>
            <a:solidFill>
              <a:srgbClr val="FFC000"/>
            </a:solidFill>
            <a:ln>
              <a:solidFill>
                <a:srgbClr val="00B050"/>
              </a:solidFill>
            </a:ln>
            <a:effectLst/>
          </c:spPr>
          <c:invertIfNegative val="0"/>
          <c:dPt>
            <c:idx val="11"/>
            <c:invertIfNegative val="0"/>
            <c:bubble3D val="0"/>
            <c:spPr>
              <a:solidFill>
                <a:srgbClr val="00B050"/>
              </a:solidFill>
              <a:ln>
                <a:solidFill>
                  <a:srgbClr val="FFFF00"/>
                </a:solidFill>
              </a:ln>
              <a:effectLst/>
            </c:spPr>
            <c:extLst>
              <c:ext xmlns:c16="http://schemas.microsoft.com/office/drawing/2014/chart" uri="{C3380CC4-5D6E-409C-BE32-E72D297353CC}">
                <c16:uniqueId val="{00000001-2807-4AC3-87D8-1AEF13739437}"/>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'[Popular Indicators.xlsx]Tables&amp;Graphs'!$B$2:$B$16</c:f>
              <c:strCache>
                <c:ptCount val="15"/>
                <c:pt idx="0">
                  <c:v>Sierra Leone</c:v>
                </c:pt>
                <c:pt idx="1">
                  <c:v>Togo</c:v>
                </c:pt>
                <c:pt idx="2">
                  <c:v>Sénégal</c:v>
                </c:pt>
                <c:pt idx="3">
                  <c:v>Nigéria</c:v>
                </c:pt>
                <c:pt idx="4">
                  <c:v>Niger</c:v>
                </c:pt>
                <c:pt idx="5">
                  <c:v>Mali</c:v>
                </c:pt>
                <c:pt idx="6">
                  <c:v>Libéria</c:v>
                </c:pt>
                <c:pt idx="7">
                  <c:v>Guinée-Bissau</c:v>
                </c:pt>
                <c:pt idx="8">
                  <c:v>Guinée</c:v>
                </c:pt>
                <c:pt idx="9">
                  <c:v>Ghana</c:v>
                </c:pt>
                <c:pt idx="10">
                  <c:v>Gambie</c:v>
                </c:pt>
                <c:pt idx="11">
                  <c:v>Côte d'Ivoire</c:v>
                </c:pt>
                <c:pt idx="12">
                  <c:v>Cabo Verde</c:v>
                </c:pt>
                <c:pt idx="13">
                  <c:v>Burkina Faso</c:v>
                </c:pt>
                <c:pt idx="14">
                  <c:v>Bénin</c:v>
                </c:pt>
              </c:strCache>
            </c:strRef>
          </c:cat>
          <c:val>
            <c:numRef>
              <c:f>'[Popular Indicators.xlsx]Tables&amp;Graphs'!$C$2:$C$16</c:f>
              <c:numCache>
                <c:formatCode>#\ ##0.000</c:formatCode>
                <c:ptCount val="15"/>
                <c:pt idx="0">
                  <c:v>504.46254336648008</c:v>
                </c:pt>
                <c:pt idx="1">
                  <c:v>675.54221334063357</c:v>
                </c:pt>
                <c:pt idx="2">
                  <c:v>1446.8309649940763</c:v>
                </c:pt>
                <c:pt idx="3">
                  <c:v>2229.8586962446329</c:v>
                </c:pt>
                <c:pt idx="4">
                  <c:v>554.6009686974254</c:v>
                </c:pt>
                <c:pt idx="5">
                  <c:v>890.73728550638225</c:v>
                </c:pt>
                <c:pt idx="6">
                  <c:v>621.89295362271514</c:v>
                </c:pt>
                <c:pt idx="7">
                  <c:v>697.78440288571539</c:v>
                </c:pt>
                <c:pt idx="8">
                  <c:v>1064.1312373665644</c:v>
                </c:pt>
                <c:pt idx="9">
                  <c:v>2202.1155673806516</c:v>
                </c:pt>
                <c:pt idx="10">
                  <c:v>751.29468838874197</c:v>
                </c:pt>
                <c:pt idx="11">
                  <c:v>2286.1627768550015</c:v>
                </c:pt>
                <c:pt idx="12">
                  <c:v>3603.7817936777005</c:v>
                </c:pt>
                <c:pt idx="13">
                  <c:v>774.83969023459986</c:v>
                </c:pt>
                <c:pt idx="14">
                  <c:v>1219.4326718587492</c:v>
                </c:pt>
              </c:numCache>
            </c:numRef>
          </c:val>
          <c:extLst>
            <c:ext xmlns:c16="http://schemas.microsoft.com/office/drawing/2014/chart" uri="{C3380CC4-5D6E-409C-BE32-E72D297353CC}">
              <c16:uniqueId val="{00000002-2807-4AC3-87D8-1AEF13739437}"/>
            </c:ext>
          </c:extLst>
        </c:ser>
        <c:dLbls>
          <c:showLegendKey val="0"/>
          <c:showVal val="0"/>
          <c:showCatName val="0"/>
          <c:showSerName val="0"/>
          <c:showPercent val="0"/>
          <c:showBubbleSize val="0"/>
        </c:dLbls>
        <c:gapWidth val="182"/>
        <c:axId val="-1354473664"/>
        <c:axId val="-1354469312"/>
      </c:barChart>
      <c:catAx>
        <c:axId val="-13544736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fr-FR"/>
          </a:p>
        </c:txPr>
        <c:crossAx val="-1354469312"/>
        <c:crosses val="autoZero"/>
        <c:auto val="1"/>
        <c:lblAlgn val="ctr"/>
        <c:lblOffset val="100"/>
        <c:noMultiLvlLbl val="0"/>
      </c:catAx>
      <c:valAx>
        <c:axId val="-1354469312"/>
        <c:scaling>
          <c:orientation val="minMax"/>
        </c:scaling>
        <c:delete val="0"/>
        <c:axPos val="b"/>
        <c:majorGridlines>
          <c:spPr>
            <a:ln w="9525" cap="flat" cmpd="sng" algn="ctr">
              <a:solidFill>
                <a:schemeClr val="tx1">
                  <a:lumMod val="15000"/>
                  <a:lumOff val="85000"/>
                </a:schemeClr>
              </a:solidFill>
              <a:round/>
            </a:ln>
            <a:effectLst/>
          </c:spPr>
        </c:majorGridlines>
        <c:numFmt formatCode="#\ ##0.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noFill/>
                <a:latin typeface="+mn-lt"/>
                <a:ea typeface="+mn-ea"/>
                <a:cs typeface="+mn-cs"/>
              </a:defRPr>
            </a:pPr>
            <a:endParaRPr lang="fr-FR"/>
          </a:p>
        </c:txPr>
        <c:crossAx val="-1354473664"/>
        <c:crosses val="autoZero"/>
        <c:crossBetween val="between"/>
      </c:valAx>
      <c:spPr>
        <a:noFill/>
        <a:ln>
          <a:noFill/>
        </a:ln>
        <a:effectLst/>
      </c:spPr>
    </c:plotArea>
    <c:plotVisOnly val="1"/>
    <c:dispBlanksAs val="gap"/>
    <c:showDLblsOverMax val="0"/>
  </c:chart>
  <c:spPr>
    <a:solidFill>
      <a:schemeClr val="accent2">
        <a:lumMod val="20000"/>
        <a:lumOff val="80000"/>
      </a:schemeClr>
    </a:solidFill>
    <a:ln w="9525" cap="flat" cmpd="sng" algn="ctr">
      <a:noFill/>
      <a:round/>
    </a:ln>
    <a:effectLst/>
  </c:spPr>
  <c:txPr>
    <a:bodyPr/>
    <a:lstStyle/>
    <a:p>
      <a:pPr>
        <a:defRPr sz="1200"/>
      </a:pPr>
      <a:endParaRPr lang="fr-F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7864914536689621E-2"/>
          <c:y val="4.7619047619047616E-2"/>
          <c:w val="0.86932375063855272"/>
          <c:h val="0.745650386674508"/>
        </c:manualLayout>
      </c:layout>
      <c:barChart>
        <c:barDir val="col"/>
        <c:grouping val="stacked"/>
        <c:varyColors val="0"/>
        <c:ser>
          <c:idx val="0"/>
          <c:order val="0"/>
          <c:tx>
            <c:strRef>
              <c:f>'[Popular Indicators.xlsx]Feuil2'!$A$3</c:f>
              <c:strCache>
                <c:ptCount val="1"/>
                <c:pt idx="0">
                  <c:v>Secteur Primaire</c:v>
                </c:pt>
              </c:strCache>
            </c:strRef>
          </c:tx>
          <c:spPr>
            <a:solidFill>
              <a:schemeClr val="accent1"/>
            </a:solidFill>
            <a:ln>
              <a:noFill/>
            </a:ln>
            <a:effectLst/>
          </c:spPr>
          <c:invertIfNegative val="0"/>
          <c:cat>
            <c:numRef>
              <c:f>'[Popular Indicators.xlsx]Feuil2'!$B$2:$E$2</c:f>
              <c:numCache>
                <c:formatCode>#,##0</c:formatCode>
                <c:ptCount val="4"/>
                <c:pt idx="0">
                  <c:v>2016</c:v>
                </c:pt>
                <c:pt idx="1">
                  <c:v>2017</c:v>
                </c:pt>
                <c:pt idx="2">
                  <c:v>2018</c:v>
                </c:pt>
                <c:pt idx="3">
                  <c:v>2019</c:v>
                </c:pt>
              </c:numCache>
            </c:numRef>
          </c:cat>
          <c:val>
            <c:numRef>
              <c:f>'[Popular Indicators.xlsx]Feuil2'!$B$3:$E$3</c:f>
              <c:numCache>
                <c:formatCode>#\ ##0.0</c:formatCode>
                <c:ptCount val="4"/>
                <c:pt idx="0">
                  <c:v>-0.74028977909374238</c:v>
                </c:pt>
                <c:pt idx="1">
                  <c:v>0.53473159904656131</c:v>
                </c:pt>
                <c:pt idx="2">
                  <c:v>0.82109782541650145</c:v>
                </c:pt>
                <c:pt idx="3">
                  <c:v>0.82196386427066714</c:v>
                </c:pt>
              </c:numCache>
            </c:numRef>
          </c:val>
          <c:extLst>
            <c:ext xmlns:c16="http://schemas.microsoft.com/office/drawing/2014/chart" uri="{C3380CC4-5D6E-409C-BE32-E72D297353CC}">
              <c16:uniqueId val="{00000000-B44D-4C0D-A2EA-BF905BE0B1B8}"/>
            </c:ext>
          </c:extLst>
        </c:ser>
        <c:ser>
          <c:idx val="1"/>
          <c:order val="1"/>
          <c:tx>
            <c:strRef>
              <c:f>'[Popular Indicators.xlsx]Feuil2'!$A$4</c:f>
              <c:strCache>
                <c:ptCount val="1"/>
                <c:pt idx="0">
                  <c:v>Secteur Secondaire</c:v>
                </c:pt>
              </c:strCache>
            </c:strRef>
          </c:tx>
          <c:spPr>
            <a:solidFill>
              <a:srgbClr val="00B050"/>
            </a:solidFill>
            <a:ln>
              <a:noFill/>
            </a:ln>
            <a:effectLst/>
          </c:spPr>
          <c:invertIfNegative val="0"/>
          <c:cat>
            <c:numRef>
              <c:f>'[Popular Indicators.xlsx]Feuil2'!$B$2:$E$2</c:f>
              <c:numCache>
                <c:formatCode>#,##0</c:formatCode>
                <c:ptCount val="4"/>
                <c:pt idx="0">
                  <c:v>2016</c:v>
                </c:pt>
                <c:pt idx="1">
                  <c:v>2017</c:v>
                </c:pt>
                <c:pt idx="2">
                  <c:v>2018</c:v>
                </c:pt>
                <c:pt idx="3">
                  <c:v>2019</c:v>
                </c:pt>
              </c:numCache>
            </c:numRef>
          </c:cat>
          <c:val>
            <c:numRef>
              <c:f>'[Popular Indicators.xlsx]Feuil2'!$B$4:$E$4</c:f>
              <c:numCache>
                <c:formatCode>#\ ##0.0</c:formatCode>
                <c:ptCount val="4"/>
                <c:pt idx="0">
                  <c:v>1.0403102692704602</c:v>
                </c:pt>
                <c:pt idx="1">
                  <c:v>2.9590096194232469</c:v>
                </c:pt>
                <c:pt idx="2">
                  <c:v>0.88195791351943253</c:v>
                </c:pt>
                <c:pt idx="3">
                  <c:v>2.3085404567597179</c:v>
                </c:pt>
              </c:numCache>
            </c:numRef>
          </c:val>
          <c:extLst>
            <c:ext xmlns:c16="http://schemas.microsoft.com/office/drawing/2014/chart" uri="{C3380CC4-5D6E-409C-BE32-E72D297353CC}">
              <c16:uniqueId val="{00000001-B44D-4C0D-A2EA-BF905BE0B1B8}"/>
            </c:ext>
          </c:extLst>
        </c:ser>
        <c:ser>
          <c:idx val="2"/>
          <c:order val="2"/>
          <c:tx>
            <c:strRef>
              <c:f>'[Popular Indicators.xlsx]Feuil2'!$A$5</c:f>
              <c:strCache>
                <c:ptCount val="1"/>
                <c:pt idx="0">
                  <c:v>Secteur Tertiaire</c:v>
                </c:pt>
              </c:strCache>
            </c:strRef>
          </c:tx>
          <c:spPr>
            <a:solidFill>
              <a:schemeClr val="accent6">
                <a:lumMod val="75000"/>
              </a:schemeClr>
            </a:solidFill>
            <a:ln>
              <a:noFill/>
            </a:ln>
            <a:effectLst/>
          </c:spPr>
          <c:invertIfNegative val="0"/>
          <c:cat>
            <c:numRef>
              <c:f>'[Popular Indicators.xlsx]Feuil2'!$B$2:$E$2</c:f>
              <c:numCache>
                <c:formatCode>#,##0</c:formatCode>
                <c:ptCount val="4"/>
                <c:pt idx="0">
                  <c:v>2016</c:v>
                </c:pt>
                <c:pt idx="1">
                  <c:v>2017</c:v>
                </c:pt>
                <c:pt idx="2">
                  <c:v>2018</c:v>
                </c:pt>
                <c:pt idx="3">
                  <c:v>2019</c:v>
                </c:pt>
              </c:numCache>
            </c:numRef>
          </c:cat>
          <c:val>
            <c:numRef>
              <c:f>'[Popular Indicators.xlsx]Feuil2'!$B$5:$E$5</c:f>
              <c:numCache>
                <c:formatCode>#\ ##0.0</c:formatCode>
                <c:ptCount val="4"/>
                <c:pt idx="0">
                  <c:v>5.977823365652716</c:v>
                </c:pt>
                <c:pt idx="1">
                  <c:v>2.441769103237561</c:v>
                </c:pt>
                <c:pt idx="2">
                  <c:v>3.2539001908623009</c:v>
                </c:pt>
                <c:pt idx="3">
                  <c:v>2.3518551571665007</c:v>
                </c:pt>
              </c:numCache>
            </c:numRef>
          </c:val>
          <c:extLst>
            <c:ext xmlns:c16="http://schemas.microsoft.com/office/drawing/2014/chart" uri="{C3380CC4-5D6E-409C-BE32-E72D297353CC}">
              <c16:uniqueId val="{00000002-B44D-4C0D-A2EA-BF905BE0B1B8}"/>
            </c:ext>
          </c:extLst>
        </c:ser>
        <c:ser>
          <c:idx val="3"/>
          <c:order val="3"/>
          <c:tx>
            <c:strRef>
              <c:f>'[Popular Indicators.xlsx]Feuil2'!$A$6</c:f>
              <c:strCache>
                <c:ptCount val="1"/>
                <c:pt idx="0">
                  <c:v>PIB non marchand</c:v>
                </c:pt>
              </c:strCache>
            </c:strRef>
          </c:tx>
          <c:spPr>
            <a:solidFill>
              <a:srgbClr val="FFFF00"/>
            </a:solidFill>
            <a:ln>
              <a:noFill/>
            </a:ln>
            <a:effectLst/>
          </c:spPr>
          <c:invertIfNegative val="0"/>
          <c:cat>
            <c:numRef>
              <c:f>'[Popular Indicators.xlsx]Feuil2'!$B$2:$E$2</c:f>
              <c:numCache>
                <c:formatCode>#,##0</c:formatCode>
                <c:ptCount val="4"/>
                <c:pt idx="0">
                  <c:v>2016</c:v>
                </c:pt>
                <c:pt idx="1">
                  <c:v>2017</c:v>
                </c:pt>
                <c:pt idx="2">
                  <c:v>2018</c:v>
                </c:pt>
                <c:pt idx="3">
                  <c:v>2019</c:v>
                </c:pt>
              </c:numCache>
            </c:numRef>
          </c:cat>
          <c:val>
            <c:numRef>
              <c:f>'[Popular Indicators.xlsx]Feuil2'!$B$6:$E$6</c:f>
              <c:numCache>
                <c:formatCode>#\ ##0.0</c:formatCode>
                <c:ptCount val="4"/>
                <c:pt idx="0">
                  <c:v>0.76744779773337257</c:v>
                </c:pt>
                <c:pt idx="1">
                  <c:v>0</c:v>
                </c:pt>
                <c:pt idx="2">
                  <c:v>1.8454328625014877</c:v>
                </c:pt>
                <c:pt idx="3">
                  <c:v>0.37437235257264467</c:v>
                </c:pt>
              </c:numCache>
            </c:numRef>
          </c:val>
          <c:extLst>
            <c:ext xmlns:c16="http://schemas.microsoft.com/office/drawing/2014/chart" uri="{C3380CC4-5D6E-409C-BE32-E72D297353CC}">
              <c16:uniqueId val="{00000003-B44D-4C0D-A2EA-BF905BE0B1B8}"/>
            </c:ext>
          </c:extLst>
        </c:ser>
        <c:ser>
          <c:idx val="4"/>
          <c:order val="4"/>
          <c:tx>
            <c:strRef>
              <c:f>'[Popular Indicators.xlsx]Feuil2'!$A$7</c:f>
              <c:strCache>
                <c:ptCount val="1"/>
                <c:pt idx="0">
                  <c:v>Droits et taxes nets de subventions</c:v>
                </c:pt>
              </c:strCache>
            </c:strRef>
          </c:tx>
          <c:spPr>
            <a:solidFill>
              <a:schemeClr val="accent5"/>
            </a:solidFill>
            <a:ln>
              <a:noFill/>
            </a:ln>
            <a:effectLst/>
          </c:spPr>
          <c:invertIfNegative val="0"/>
          <c:cat>
            <c:numRef>
              <c:f>'[Popular Indicators.xlsx]Feuil2'!$B$2:$E$2</c:f>
              <c:numCache>
                <c:formatCode>#,##0</c:formatCode>
                <c:ptCount val="4"/>
                <c:pt idx="0">
                  <c:v>2016</c:v>
                </c:pt>
                <c:pt idx="1">
                  <c:v>2017</c:v>
                </c:pt>
                <c:pt idx="2">
                  <c:v>2018</c:v>
                </c:pt>
                <c:pt idx="3">
                  <c:v>2019</c:v>
                </c:pt>
              </c:numCache>
            </c:numRef>
          </c:cat>
          <c:val>
            <c:numRef>
              <c:f>'[Popular Indicators.xlsx]Feuil2'!$B$7:$E$7</c:f>
              <c:numCache>
                <c:formatCode>#\ ##0.0</c:formatCode>
                <c:ptCount val="4"/>
                <c:pt idx="0">
                  <c:v>0.14196554327580693</c:v>
                </c:pt>
                <c:pt idx="1">
                  <c:v>1.4241268621613807</c:v>
                </c:pt>
                <c:pt idx="2">
                  <c:v>8.7897673970831092E-2</c:v>
                </c:pt>
                <c:pt idx="3">
                  <c:v>0.37497763373552151</c:v>
                </c:pt>
              </c:numCache>
            </c:numRef>
          </c:val>
          <c:extLst>
            <c:ext xmlns:c16="http://schemas.microsoft.com/office/drawing/2014/chart" uri="{C3380CC4-5D6E-409C-BE32-E72D297353CC}">
              <c16:uniqueId val="{00000004-B44D-4C0D-A2EA-BF905BE0B1B8}"/>
            </c:ext>
          </c:extLst>
        </c:ser>
        <c:dLbls>
          <c:showLegendKey val="0"/>
          <c:showVal val="0"/>
          <c:showCatName val="0"/>
          <c:showSerName val="0"/>
          <c:showPercent val="0"/>
          <c:showBubbleSize val="0"/>
        </c:dLbls>
        <c:gapWidth val="219"/>
        <c:overlap val="100"/>
        <c:axId val="-1357753968"/>
        <c:axId val="-1357750704"/>
      </c:barChart>
      <c:lineChart>
        <c:grouping val="standard"/>
        <c:varyColors val="0"/>
        <c:ser>
          <c:idx val="5"/>
          <c:order val="5"/>
          <c:tx>
            <c:strRef>
              <c:f>'[Popular Indicators.xlsx]Feuil2'!$A$8</c:f>
              <c:strCache>
                <c:ptCount val="1"/>
                <c:pt idx="0">
                  <c:v>Croissance du PIB (% annuel)</c:v>
                </c:pt>
              </c:strCache>
            </c:strRef>
          </c:tx>
          <c:spPr>
            <a:ln w="28575" cap="rnd">
              <a:solidFill>
                <a:srgbClr val="7030A0"/>
              </a:solidFill>
              <a:round/>
            </a:ln>
            <a:effectLst/>
          </c:spPr>
          <c:marker>
            <c:symbol val="none"/>
          </c:marker>
          <c:dLbls>
            <c:dLbl>
              <c:idx val="0"/>
              <c:layout>
                <c:manualLayout>
                  <c:x val="-4.4742729306487698E-2"/>
                  <c:y val="-7.7922077922077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44D-4C0D-A2EA-BF905BE0B1B8}"/>
                </c:ext>
              </c:extLst>
            </c:dLbl>
            <c:dLbl>
              <c:idx val="1"/>
              <c:layout>
                <c:manualLayout>
                  <c:x val="-3.8777032065622725E-2"/>
                  <c:y val="-5.19480519480519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44D-4C0D-A2EA-BF905BE0B1B8}"/>
                </c:ext>
              </c:extLst>
            </c:dLbl>
            <c:dLbl>
              <c:idx val="2"/>
              <c:layout>
                <c:manualLayout>
                  <c:x val="-4.4742729306487698E-2"/>
                  <c:y val="-5.62770562770562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44D-4C0D-A2EA-BF905BE0B1B8}"/>
                </c:ext>
              </c:extLst>
            </c:dLbl>
            <c:dLbl>
              <c:idx val="3"/>
              <c:layout>
                <c:manualLayout>
                  <c:x val="-3.8777032065622781E-2"/>
                  <c:y val="-5.62770562770563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44D-4C0D-A2EA-BF905BE0B1B8}"/>
                </c:ext>
              </c:extLst>
            </c:dLbl>
            <c:spPr>
              <a:solidFill>
                <a:srgbClr val="7030A0"/>
              </a:solid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'[Popular Indicators.xlsx]Feuil2'!$B$2:$E$2</c:f>
              <c:numCache>
                <c:formatCode>#,##0</c:formatCode>
                <c:ptCount val="4"/>
                <c:pt idx="0">
                  <c:v>2016</c:v>
                </c:pt>
                <c:pt idx="1">
                  <c:v>2017</c:v>
                </c:pt>
                <c:pt idx="2">
                  <c:v>2018</c:v>
                </c:pt>
                <c:pt idx="3">
                  <c:v>2019</c:v>
                </c:pt>
              </c:numCache>
            </c:numRef>
          </c:cat>
          <c:val>
            <c:numRef>
              <c:f>'[Popular Indicators.xlsx]Feuil2'!$B$8:$E$8</c:f>
              <c:numCache>
                <c:formatCode>#\ ##0.0</c:formatCode>
                <c:ptCount val="4"/>
                <c:pt idx="0">
                  <c:v>7.187257196838619</c:v>
                </c:pt>
                <c:pt idx="1">
                  <c:v>7.3596371838687533</c:v>
                </c:pt>
                <c:pt idx="2">
                  <c:v>6.8902864662705596</c:v>
                </c:pt>
                <c:pt idx="3">
                  <c:v>6.2317094645050597</c:v>
                </c:pt>
              </c:numCache>
            </c:numRef>
          </c:val>
          <c:smooth val="0"/>
          <c:extLst>
            <c:ext xmlns:c16="http://schemas.microsoft.com/office/drawing/2014/chart" uri="{C3380CC4-5D6E-409C-BE32-E72D297353CC}">
              <c16:uniqueId val="{00000009-B44D-4C0D-A2EA-BF905BE0B1B8}"/>
            </c:ext>
          </c:extLst>
        </c:ser>
        <c:dLbls>
          <c:showLegendKey val="0"/>
          <c:showVal val="0"/>
          <c:showCatName val="0"/>
          <c:showSerName val="0"/>
          <c:showPercent val="0"/>
          <c:showBubbleSize val="0"/>
        </c:dLbls>
        <c:marker val="1"/>
        <c:smooth val="0"/>
        <c:axId val="-1357753968"/>
        <c:axId val="-1357750704"/>
      </c:lineChart>
      <c:catAx>
        <c:axId val="-1357753968"/>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crossAx val="-1357750704"/>
        <c:crosses val="autoZero"/>
        <c:auto val="1"/>
        <c:lblAlgn val="ctr"/>
        <c:lblOffset val="100"/>
        <c:noMultiLvlLbl val="0"/>
      </c:catAx>
      <c:valAx>
        <c:axId val="-1357750704"/>
        <c:scaling>
          <c:orientation val="minMax"/>
        </c:scaling>
        <c:delete val="0"/>
        <c:axPos val="l"/>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algun Gothic" panose="020B0503020000020004" pitchFamily="34" charset="-127"/>
                <a:ea typeface="Malgun Gothic" panose="020B0503020000020004" pitchFamily="34" charset="-127"/>
                <a:cs typeface="+mn-cs"/>
              </a:defRPr>
            </a:pPr>
            <a:endParaRPr lang="fr-FR"/>
          </a:p>
        </c:txPr>
        <c:crossAx val="-1357753968"/>
        <c:crosses val="autoZero"/>
        <c:crossBetween val="between"/>
      </c:valAx>
      <c:spPr>
        <a:noFill/>
        <a:ln>
          <a:noFill/>
        </a:ln>
        <a:effectLst/>
      </c:spPr>
    </c:plotArea>
    <c:legend>
      <c:legendPos val="b"/>
      <c:layout>
        <c:manualLayout>
          <c:xMode val="edge"/>
          <c:yMode val="edge"/>
          <c:x val="4.3456807130898299E-2"/>
          <c:y val="0.81075009333173265"/>
          <c:w val="0.909576235856424"/>
          <c:h val="0.16315526601190083"/>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algun Gothic" panose="020B0503020000020004" pitchFamily="34" charset="-127"/>
              <a:ea typeface="Malgun Gothic" panose="020B0503020000020004" pitchFamily="34" charset="-127"/>
              <a:cs typeface="+mn-cs"/>
            </a:defRPr>
          </a:pPr>
          <a:endParaRPr lang="fr-FR"/>
        </a:p>
      </c:txPr>
    </c:legend>
    <c:plotVisOnly val="1"/>
    <c:dispBlanksAs val="gap"/>
    <c:showDLblsOverMax val="0"/>
  </c:chart>
  <c:spPr>
    <a:noFill/>
    <a:ln>
      <a:solidFill>
        <a:sysClr val="window" lastClr="FFFFFF">
          <a:lumMod val="95000"/>
        </a:sysClr>
      </a:solidFill>
    </a:ln>
    <a:effectLst/>
  </c:spPr>
  <c:txPr>
    <a:bodyPr/>
    <a:lstStyle/>
    <a:p>
      <a:pPr>
        <a:defRPr sz="1200"/>
      </a:pPr>
      <a:endParaRPr lang="fr-FR"/>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'[Popular Indicators.xlsx]Feuil2'!$A$11</c:f>
              <c:strCache>
                <c:ptCount val="1"/>
                <c:pt idx="0">
                  <c:v>FBCF:</c:v>
                </c:pt>
              </c:strCache>
            </c:strRef>
          </c:tx>
          <c:spPr>
            <a:solidFill>
              <a:schemeClr val="accent1"/>
            </a:solidFill>
            <a:ln>
              <a:noFill/>
            </a:ln>
            <a:effectLst/>
          </c:spPr>
          <c:invertIfNegative val="0"/>
          <c:cat>
            <c:numRef>
              <c:f>'[Popular Indicators.xlsx]Feuil2'!$B$2:$E$2</c:f>
              <c:numCache>
                <c:formatCode>#,##0</c:formatCode>
                <c:ptCount val="4"/>
                <c:pt idx="0">
                  <c:v>2016</c:v>
                </c:pt>
                <c:pt idx="1">
                  <c:v>2017</c:v>
                </c:pt>
                <c:pt idx="2">
                  <c:v>2018</c:v>
                </c:pt>
                <c:pt idx="3">
                  <c:v>2019</c:v>
                </c:pt>
              </c:numCache>
            </c:numRef>
          </c:cat>
          <c:val>
            <c:numRef>
              <c:f>'[Popular Indicators.xlsx]Feuil2'!$B$11:$E$11</c:f>
              <c:numCache>
                <c:formatCode>#\ ##0.0</c:formatCode>
                <c:ptCount val="4"/>
                <c:pt idx="0">
                  <c:v>0.7594216370917577</c:v>
                </c:pt>
                <c:pt idx="1">
                  <c:v>1.386085275028226</c:v>
                </c:pt>
                <c:pt idx="2">
                  <c:v>2.489758209868516</c:v>
                </c:pt>
                <c:pt idx="3">
                  <c:v>2.7682430925693553</c:v>
                </c:pt>
              </c:numCache>
            </c:numRef>
          </c:val>
          <c:extLst>
            <c:ext xmlns:c16="http://schemas.microsoft.com/office/drawing/2014/chart" uri="{C3380CC4-5D6E-409C-BE32-E72D297353CC}">
              <c16:uniqueId val="{00000000-ABA6-4894-AA03-2F8AE54BEC17}"/>
            </c:ext>
          </c:extLst>
        </c:ser>
        <c:ser>
          <c:idx val="1"/>
          <c:order val="1"/>
          <c:tx>
            <c:strRef>
              <c:f>'[Popular Indicators.xlsx]Feuil2'!$A$12</c:f>
              <c:strCache>
                <c:ptCount val="1"/>
                <c:pt idx="0">
                  <c:v>Consommation finale</c:v>
                </c:pt>
              </c:strCache>
            </c:strRef>
          </c:tx>
          <c:spPr>
            <a:solidFill>
              <a:schemeClr val="accent2"/>
            </a:solidFill>
            <a:ln>
              <a:noFill/>
            </a:ln>
            <a:effectLst/>
          </c:spPr>
          <c:invertIfNegative val="0"/>
          <c:cat>
            <c:numRef>
              <c:f>'[Popular Indicators.xlsx]Feuil2'!$B$2:$E$2</c:f>
              <c:numCache>
                <c:formatCode>#,##0</c:formatCode>
                <c:ptCount val="4"/>
                <c:pt idx="0">
                  <c:v>2016</c:v>
                </c:pt>
                <c:pt idx="1">
                  <c:v>2017</c:v>
                </c:pt>
                <c:pt idx="2">
                  <c:v>2018</c:v>
                </c:pt>
                <c:pt idx="3">
                  <c:v>2019</c:v>
                </c:pt>
              </c:numCache>
            </c:numRef>
          </c:cat>
          <c:val>
            <c:numRef>
              <c:f>'[Popular Indicators.xlsx]Feuil2'!$B$12:$E$12</c:f>
              <c:numCache>
                <c:formatCode>#\ ##0.0</c:formatCode>
                <c:ptCount val="4"/>
                <c:pt idx="0">
                  <c:v>8.0106290484251037</c:v>
                </c:pt>
                <c:pt idx="1">
                  <c:v>6.3978373027294504</c:v>
                </c:pt>
                <c:pt idx="2">
                  <c:v>6.6361937115538989</c:v>
                </c:pt>
                <c:pt idx="3">
                  <c:v>3.597726393067731</c:v>
                </c:pt>
              </c:numCache>
            </c:numRef>
          </c:val>
          <c:extLst>
            <c:ext xmlns:c16="http://schemas.microsoft.com/office/drawing/2014/chart" uri="{C3380CC4-5D6E-409C-BE32-E72D297353CC}">
              <c16:uniqueId val="{00000001-ABA6-4894-AA03-2F8AE54BEC17}"/>
            </c:ext>
          </c:extLst>
        </c:ser>
        <c:ser>
          <c:idx val="2"/>
          <c:order val="2"/>
          <c:tx>
            <c:strRef>
              <c:f>'[Popular Indicators.xlsx]Feuil2'!$A$13</c:f>
              <c:strCache>
                <c:ptCount val="1"/>
                <c:pt idx="0">
                  <c:v>Variation des stocks</c:v>
                </c:pt>
              </c:strCache>
            </c:strRef>
          </c:tx>
          <c:spPr>
            <a:solidFill>
              <a:schemeClr val="accent3"/>
            </a:solidFill>
            <a:ln>
              <a:noFill/>
            </a:ln>
            <a:effectLst/>
          </c:spPr>
          <c:invertIfNegative val="0"/>
          <c:cat>
            <c:numRef>
              <c:f>'[Popular Indicators.xlsx]Feuil2'!$B$2:$E$2</c:f>
              <c:numCache>
                <c:formatCode>#,##0</c:formatCode>
                <c:ptCount val="4"/>
                <c:pt idx="0">
                  <c:v>2016</c:v>
                </c:pt>
                <c:pt idx="1">
                  <c:v>2017</c:v>
                </c:pt>
                <c:pt idx="2">
                  <c:v>2018</c:v>
                </c:pt>
                <c:pt idx="3">
                  <c:v>2019</c:v>
                </c:pt>
              </c:numCache>
            </c:numRef>
          </c:cat>
          <c:val>
            <c:numRef>
              <c:f>'[Popular Indicators.xlsx]Feuil2'!$B$13:$E$13</c:f>
              <c:numCache>
                <c:formatCode>#\ ##0.0</c:formatCode>
                <c:ptCount val="4"/>
                <c:pt idx="0">
                  <c:v>0.2131160934712284</c:v>
                </c:pt>
                <c:pt idx="1">
                  <c:v>-0.30472120873898056</c:v>
                </c:pt>
                <c:pt idx="2">
                  <c:v>0.77243067024590673</c:v>
                </c:pt>
                <c:pt idx="3">
                  <c:v>-4.1797036274971173</c:v>
                </c:pt>
              </c:numCache>
            </c:numRef>
          </c:val>
          <c:extLst>
            <c:ext xmlns:c16="http://schemas.microsoft.com/office/drawing/2014/chart" uri="{C3380CC4-5D6E-409C-BE32-E72D297353CC}">
              <c16:uniqueId val="{00000002-ABA6-4894-AA03-2F8AE54BEC17}"/>
            </c:ext>
          </c:extLst>
        </c:ser>
        <c:ser>
          <c:idx val="3"/>
          <c:order val="3"/>
          <c:tx>
            <c:strRef>
              <c:f>'[Popular Indicators.xlsx]Feuil2'!$A$14</c:f>
              <c:strCache>
                <c:ptCount val="1"/>
                <c:pt idx="0">
                  <c:v>Demande externe nette</c:v>
                </c:pt>
              </c:strCache>
            </c:strRef>
          </c:tx>
          <c:spPr>
            <a:solidFill>
              <a:srgbClr val="FFFF00"/>
            </a:solidFill>
            <a:ln>
              <a:noFill/>
            </a:ln>
            <a:effectLst/>
          </c:spPr>
          <c:invertIfNegative val="0"/>
          <c:cat>
            <c:numRef>
              <c:f>'[Popular Indicators.xlsx]Feuil2'!$B$2:$E$2</c:f>
              <c:numCache>
                <c:formatCode>#,##0</c:formatCode>
                <c:ptCount val="4"/>
                <c:pt idx="0">
                  <c:v>2016</c:v>
                </c:pt>
                <c:pt idx="1">
                  <c:v>2017</c:v>
                </c:pt>
                <c:pt idx="2">
                  <c:v>2018</c:v>
                </c:pt>
                <c:pt idx="3">
                  <c:v>2019</c:v>
                </c:pt>
              </c:numCache>
            </c:numRef>
          </c:cat>
          <c:val>
            <c:numRef>
              <c:f>'[Popular Indicators.xlsx]Feuil2'!$B$14:$E$14</c:f>
              <c:numCache>
                <c:formatCode>#\ ##0.0</c:formatCode>
                <c:ptCount val="4"/>
                <c:pt idx="0">
                  <c:v>-1.7959095821494697</c:v>
                </c:pt>
                <c:pt idx="1">
                  <c:v>-0.11956418514994498</c:v>
                </c:pt>
                <c:pt idx="2">
                  <c:v>-3.0080961253976444</c:v>
                </c:pt>
                <c:pt idx="3">
                  <c:v>4.0454436063650956</c:v>
                </c:pt>
              </c:numCache>
            </c:numRef>
          </c:val>
          <c:extLst>
            <c:ext xmlns:c16="http://schemas.microsoft.com/office/drawing/2014/chart" uri="{C3380CC4-5D6E-409C-BE32-E72D297353CC}">
              <c16:uniqueId val="{00000003-ABA6-4894-AA03-2F8AE54BEC17}"/>
            </c:ext>
          </c:extLst>
        </c:ser>
        <c:dLbls>
          <c:showLegendKey val="0"/>
          <c:showVal val="0"/>
          <c:showCatName val="0"/>
          <c:showSerName val="0"/>
          <c:showPercent val="0"/>
          <c:showBubbleSize val="0"/>
        </c:dLbls>
        <c:gapWidth val="219"/>
        <c:overlap val="100"/>
        <c:axId val="-1357757776"/>
        <c:axId val="-1357756144"/>
      </c:barChart>
      <c:lineChart>
        <c:grouping val="standard"/>
        <c:varyColors val="0"/>
        <c:ser>
          <c:idx val="4"/>
          <c:order val="4"/>
          <c:tx>
            <c:strRef>
              <c:f>'[Popular Indicators.xlsx]Feuil2'!$A$15</c:f>
              <c:strCache>
                <c:ptCount val="1"/>
                <c:pt idx="0">
                  <c:v>Croissance du PIB (% annuel)</c:v>
                </c:pt>
              </c:strCache>
            </c:strRef>
          </c:tx>
          <c:spPr>
            <a:ln w="28575" cap="rnd">
              <a:solidFill>
                <a:schemeClr val="accent5"/>
              </a:solidFill>
              <a:round/>
            </a:ln>
            <a:effectLst/>
          </c:spPr>
          <c:marker>
            <c:symbol val="none"/>
          </c:marker>
          <c:cat>
            <c:numRef>
              <c:f>'[Popular Indicators.xlsx]Feuil2'!$B$2:$E$2</c:f>
              <c:numCache>
                <c:formatCode>#,##0</c:formatCode>
                <c:ptCount val="4"/>
                <c:pt idx="0">
                  <c:v>2016</c:v>
                </c:pt>
                <c:pt idx="1">
                  <c:v>2017</c:v>
                </c:pt>
                <c:pt idx="2">
                  <c:v>2018</c:v>
                </c:pt>
                <c:pt idx="3">
                  <c:v>2019</c:v>
                </c:pt>
              </c:numCache>
            </c:numRef>
          </c:cat>
          <c:val>
            <c:numRef>
              <c:f>'[Popular Indicators.xlsx]Feuil2'!$B$15:$E$15</c:f>
              <c:numCache>
                <c:formatCode>#\ ##0.0</c:formatCode>
                <c:ptCount val="4"/>
                <c:pt idx="0">
                  <c:v>7.187257196838619</c:v>
                </c:pt>
                <c:pt idx="1">
                  <c:v>7.3596371838687542</c:v>
                </c:pt>
                <c:pt idx="2">
                  <c:v>6.8902864662705596</c:v>
                </c:pt>
                <c:pt idx="3">
                  <c:v>6.2317094645050606</c:v>
                </c:pt>
              </c:numCache>
            </c:numRef>
          </c:val>
          <c:smooth val="0"/>
          <c:extLst>
            <c:ext xmlns:c16="http://schemas.microsoft.com/office/drawing/2014/chart" uri="{C3380CC4-5D6E-409C-BE32-E72D297353CC}">
              <c16:uniqueId val="{00000004-ABA6-4894-AA03-2F8AE54BEC17}"/>
            </c:ext>
          </c:extLst>
        </c:ser>
        <c:dLbls>
          <c:showLegendKey val="0"/>
          <c:showVal val="0"/>
          <c:showCatName val="0"/>
          <c:showSerName val="0"/>
          <c:showPercent val="0"/>
          <c:showBubbleSize val="0"/>
        </c:dLbls>
        <c:marker val="1"/>
        <c:smooth val="0"/>
        <c:axId val="-1357757776"/>
        <c:axId val="-1357756144"/>
      </c:lineChart>
      <c:catAx>
        <c:axId val="-135775777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algun Gothic" panose="020B0503020000020004" pitchFamily="34" charset="-127"/>
                <a:ea typeface="Malgun Gothic" panose="020B0503020000020004" pitchFamily="34" charset="-127"/>
                <a:cs typeface="+mn-cs"/>
              </a:defRPr>
            </a:pPr>
            <a:endParaRPr lang="fr-FR"/>
          </a:p>
        </c:txPr>
        <c:crossAx val="-1357756144"/>
        <c:crosses val="autoZero"/>
        <c:auto val="1"/>
        <c:lblAlgn val="ctr"/>
        <c:lblOffset val="100"/>
        <c:noMultiLvlLbl val="0"/>
      </c:catAx>
      <c:valAx>
        <c:axId val="-1357756144"/>
        <c:scaling>
          <c:orientation val="minMax"/>
        </c:scaling>
        <c:delete val="0"/>
        <c:axPos val="l"/>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algun Gothic" panose="020B0503020000020004" pitchFamily="34" charset="-127"/>
                <a:ea typeface="Malgun Gothic" panose="020B0503020000020004" pitchFamily="34" charset="-127"/>
                <a:cs typeface="+mn-cs"/>
              </a:defRPr>
            </a:pPr>
            <a:endParaRPr lang="fr-FR"/>
          </a:p>
        </c:txPr>
        <c:crossAx val="-13577577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algun Gothic" panose="020B0503020000020004" pitchFamily="34" charset="-127"/>
              <a:ea typeface="Malgun Gothic" panose="020B0503020000020004" pitchFamily="34" charset="-127"/>
              <a:cs typeface="+mn-cs"/>
            </a:defRPr>
          </a:pPr>
          <a:endParaRPr lang="fr-FR"/>
        </a:p>
      </c:txPr>
    </c:legend>
    <c:plotVisOnly val="1"/>
    <c:dispBlanksAs val="gap"/>
    <c:showDLblsOverMax val="0"/>
  </c:chart>
  <c:spPr>
    <a:noFill/>
    <a:ln>
      <a:solidFill>
        <a:sysClr val="window" lastClr="FFFFFF">
          <a:lumMod val="95000"/>
        </a:sysClr>
      </a:solidFill>
    </a:ln>
    <a:effectLst/>
  </c:spPr>
  <c:txPr>
    <a:bodyPr/>
    <a:lstStyle/>
    <a:p>
      <a:pPr>
        <a:defRPr sz="1200"/>
      </a:pPr>
      <a:endParaRPr lang="fr-FR"/>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Feuil1!$B$1</c:f>
              <c:strCache>
                <c:ptCount val="1"/>
                <c:pt idx="0">
                  <c:v>Solde Budgétaire</c:v>
                </c:pt>
              </c:strCache>
            </c:strRef>
          </c:tx>
          <c:spPr>
            <a:solidFill>
              <a:schemeClr val="accent6"/>
            </a:solidFill>
            <a:ln>
              <a:noFill/>
            </a:ln>
            <a:effectLst/>
          </c:spPr>
          <c:invertIfNegative val="0"/>
          <c:dLbls>
            <c:spPr>
              <a:solidFill>
                <a:schemeClr val="accent4"/>
              </a:solidFill>
              <a:ln>
                <a:solidFill>
                  <a:schemeClr val="accent2"/>
                </a:solid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dk1">
                        <a:lumMod val="75000"/>
                        <a:lumOff val="25000"/>
                      </a:schemeClr>
                    </a:solidFill>
                    <a:latin typeface="Malgun Gothic" panose="020B0503020000020004" pitchFamily="34" charset="-127"/>
                    <a:ea typeface="Malgun Gothic" panose="020B0503020000020004" pitchFamily="34" charset="-127"/>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numRef>
              <c:f>Feuil1!$A$2:$A$10</c:f>
              <c:numCache>
                <c:formatCode>0</c:formatCode>
                <c:ptCount val="9"/>
                <c:pt idx="0">
                  <c:v>2012</c:v>
                </c:pt>
                <c:pt idx="1">
                  <c:v>2013</c:v>
                </c:pt>
                <c:pt idx="2">
                  <c:v>2014</c:v>
                </c:pt>
                <c:pt idx="3">
                  <c:v>2015</c:v>
                </c:pt>
                <c:pt idx="4">
                  <c:v>2016</c:v>
                </c:pt>
                <c:pt idx="5">
                  <c:v>2017</c:v>
                </c:pt>
                <c:pt idx="6">
                  <c:v>2018</c:v>
                </c:pt>
                <c:pt idx="7">
                  <c:v>2019</c:v>
                </c:pt>
                <c:pt idx="8">
                  <c:v>2020</c:v>
                </c:pt>
              </c:numCache>
            </c:numRef>
          </c:cat>
          <c:val>
            <c:numRef>
              <c:f>Feuil1!$B$2:$B$10</c:f>
              <c:numCache>
                <c:formatCode>0.0</c:formatCode>
                <c:ptCount val="9"/>
                <c:pt idx="0">
                  <c:v>-3.1328644946142292</c:v>
                </c:pt>
                <c:pt idx="1">
                  <c:v>-2.239148221320181</c:v>
                </c:pt>
                <c:pt idx="2">
                  <c:v>-2.2214833754238086</c:v>
                </c:pt>
                <c:pt idx="3">
                  <c:v>-2.9288660623792535</c:v>
                </c:pt>
                <c:pt idx="4">
                  <c:v>-4.0032615038093278</c:v>
                </c:pt>
                <c:pt idx="5">
                  <c:v>-3.3327689841741925</c:v>
                </c:pt>
                <c:pt idx="6">
                  <c:v>-2.9303034346812611</c:v>
                </c:pt>
                <c:pt idx="7">
                  <c:v>-2.2900493013280987</c:v>
                </c:pt>
                <c:pt idx="8">
                  <c:v>-5.9</c:v>
                </c:pt>
              </c:numCache>
            </c:numRef>
          </c:val>
          <c:extLst>
            <c:ext xmlns:c16="http://schemas.microsoft.com/office/drawing/2014/chart" uri="{C3380CC4-5D6E-409C-BE32-E72D297353CC}">
              <c16:uniqueId val="{00000000-B187-4C16-BD1A-3106DEE8E5A9}"/>
            </c:ext>
          </c:extLst>
        </c:ser>
        <c:dLbls>
          <c:showLegendKey val="0"/>
          <c:showVal val="0"/>
          <c:showCatName val="0"/>
          <c:showSerName val="0"/>
          <c:showPercent val="0"/>
          <c:showBubbleSize val="0"/>
        </c:dLbls>
        <c:gapWidth val="267"/>
        <c:overlap val="-43"/>
        <c:axId val="-1357746896"/>
        <c:axId val="-1357744176"/>
      </c:barChart>
      <c:catAx>
        <c:axId val="-1357746896"/>
        <c:scaling>
          <c:orientation val="minMax"/>
        </c:scaling>
        <c:delete val="0"/>
        <c:axPos val="b"/>
        <c:majorGridlines>
          <c:spPr>
            <a:ln w="9525" cap="flat" cmpd="sng" algn="ctr">
              <a:solidFill>
                <a:schemeClr val="dk1">
                  <a:lumMod val="15000"/>
                  <a:lumOff val="85000"/>
                </a:schemeClr>
              </a:solidFill>
              <a:round/>
            </a:ln>
            <a:effectLst/>
          </c:spPr>
        </c:majorGridlines>
        <c:numFmt formatCode="0"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dk1">
                    <a:lumMod val="65000"/>
                    <a:lumOff val="35000"/>
                  </a:schemeClr>
                </a:solidFill>
                <a:latin typeface="+mn-lt"/>
                <a:ea typeface="+mn-ea"/>
                <a:cs typeface="+mn-cs"/>
              </a:defRPr>
            </a:pPr>
            <a:endParaRPr lang="fr-FR"/>
          </a:p>
        </c:txPr>
        <c:crossAx val="-1357744176"/>
        <c:crosses val="autoZero"/>
        <c:auto val="1"/>
        <c:lblAlgn val="ctr"/>
        <c:lblOffset val="100"/>
        <c:noMultiLvlLbl val="0"/>
      </c:catAx>
      <c:valAx>
        <c:axId val="-1357744176"/>
        <c:scaling>
          <c:orientation val="minMax"/>
        </c:scaling>
        <c:delete val="0"/>
        <c:axPos val="l"/>
        <c:majorGridlines>
          <c:spPr>
            <a:ln w="9525" cap="flat" cmpd="sng" algn="ctr">
              <a:solidFill>
                <a:schemeClr val="dk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fr-FR"/>
          </a:p>
        </c:txPr>
        <c:crossAx val="-1357746896"/>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fr-FR"/>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239848460687919E-2"/>
          <c:y val="2.3913381439183853E-2"/>
          <c:w val="0.94380963311996102"/>
          <c:h val="0.84960697175807842"/>
        </c:manualLayout>
      </c:layout>
      <c:barChart>
        <c:barDir val="col"/>
        <c:grouping val="stacked"/>
        <c:varyColors val="0"/>
        <c:ser>
          <c:idx val="1"/>
          <c:order val="1"/>
          <c:tx>
            <c:v>Revenus primaires</c:v>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algun Gothic" panose="020B0503020000020004" pitchFamily="34" charset="-127"/>
                    <a:ea typeface="Malgun Gothic" panose="020B0503020000020004" pitchFamily="34" charset="-127"/>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Feuil1!$U$3:$Z$3</c:f>
              <c:numCache>
                <c:formatCode>General</c:formatCode>
                <c:ptCount val="6"/>
                <c:pt idx="0">
                  <c:v>2015</c:v>
                </c:pt>
                <c:pt idx="1">
                  <c:v>2016</c:v>
                </c:pt>
                <c:pt idx="2">
                  <c:v>2017</c:v>
                </c:pt>
                <c:pt idx="3">
                  <c:v>2018</c:v>
                </c:pt>
                <c:pt idx="4">
                  <c:v>2019</c:v>
                </c:pt>
                <c:pt idx="5">
                  <c:v>2020</c:v>
                </c:pt>
              </c:numCache>
            </c:numRef>
          </c:cat>
          <c:val>
            <c:numRef>
              <c:f>Feuil1!$U$36:$Z$36</c:f>
              <c:numCache>
                <c:formatCode>#\ ##0.0</c:formatCode>
                <c:ptCount val="6"/>
                <c:pt idx="0">
                  <c:v>-2.1985407023393222</c:v>
                </c:pt>
                <c:pt idx="1">
                  <c:v>-2.2438883594825954</c:v>
                </c:pt>
                <c:pt idx="2">
                  <c:v>-2.9835109385708769</c:v>
                </c:pt>
                <c:pt idx="3">
                  <c:v>-2.808182893530828</c:v>
                </c:pt>
                <c:pt idx="4">
                  <c:v>-2.8945006060778695</c:v>
                </c:pt>
                <c:pt idx="5">
                  <c:v>-3.2048877659823289</c:v>
                </c:pt>
              </c:numCache>
            </c:numRef>
          </c:val>
          <c:extLst>
            <c:ext xmlns:c16="http://schemas.microsoft.com/office/drawing/2014/chart" uri="{C3380CC4-5D6E-409C-BE32-E72D297353CC}">
              <c16:uniqueId val="{00000000-C4FE-4C5A-997F-978508BBE9D3}"/>
            </c:ext>
          </c:extLst>
        </c:ser>
        <c:ser>
          <c:idx val="2"/>
          <c:order val="2"/>
          <c:tx>
            <c:v>Revenus secondaires</c:v>
          </c:tx>
          <c:spPr>
            <a:solidFill>
              <a:schemeClr val="accent3">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algun Gothic" panose="020B0503020000020004" pitchFamily="34" charset="-127"/>
                    <a:ea typeface="Malgun Gothic" panose="020B0503020000020004" pitchFamily="34" charset="-127"/>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Feuil1!$U$3:$Z$3</c:f>
              <c:numCache>
                <c:formatCode>General</c:formatCode>
                <c:ptCount val="6"/>
                <c:pt idx="0">
                  <c:v>2015</c:v>
                </c:pt>
                <c:pt idx="1">
                  <c:v>2016</c:v>
                </c:pt>
                <c:pt idx="2">
                  <c:v>2017</c:v>
                </c:pt>
                <c:pt idx="3">
                  <c:v>2018</c:v>
                </c:pt>
                <c:pt idx="4">
                  <c:v>2019</c:v>
                </c:pt>
                <c:pt idx="5">
                  <c:v>2020</c:v>
                </c:pt>
              </c:numCache>
            </c:numRef>
          </c:cat>
          <c:val>
            <c:numRef>
              <c:f>Feuil1!$U$38:$Z$38</c:f>
              <c:numCache>
                <c:formatCode>#\ ##0.0</c:formatCode>
                <c:ptCount val="6"/>
                <c:pt idx="0">
                  <c:v>-0.75213917707448286</c:v>
                </c:pt>
                <c:pt idx="1">
                  <c:v>-0.86582145699069735</c:v>
                </c:pt>
                <c:pt idx="2">
                  <c:v>-1.001912534831402</c:v>
                </c:pt>
                <c:pt idx="3">
                  <c:v>-0.95975764795685059</c:v>
                </c:pt>
                <c:pt idx="4">
                  <c:v>-0.92051060968386067</c:v>
                </c:pt>
                <c:pt idx="5">
                  <c:v>-0.85831697151136455</c:v>
                </c:pt>
              </c:numCache>
            </c:numRef>
          </c:val>
          <c:extLst>
            <c:ext xmlns:c16="http://schemas.microsoft.com/office/drawing/2014/chart" uri="{C3380CC4-5D6E-409C-BE32-E72D297353CC}">
              <c16:uniqueId val="{00000001-C4FE-4C5A-997F-978508BBE9D3}"/>
            </c:ext>
          </c:extLst>
        </c:ser>
        <c:ser>
          <c:idx val="3"/>
          <c:order val="3"/>
          <c:tx>
            <c:v>Solde courant</c:v>
          </c:tx>
          <c:spPr>
            <a:solidFill>
              <a:schemeClr val="accent4"/>
            </a:solidFill>
            <a:ln>
              <a:noFill/>
            </a:ln>
            <a:effectLst/>
          </c:spPr>
          <c:invertIfNegative val="0"/>
          <c:cat>
            <c:numRef>
              <c:f>Feuil1!$U$3:$Z$3</c:f>
              <c:numCache>
                <c:formatCode>General</c:formatCode>
                <c:ptCount val="6"/>
                <c:pt idx="0">
                  <c:v>2015</c:v>
                </c:pt>
                <c:pt idx="1">
                  <c:v>2016</c:v>
                </c:pt>
                <c:pt idx="2">
                  <c:v>2017</c:v>
                </c:pt>
                <c:pt idx="3">
                  <c:v>2018</c:v>
                </c:pt>
                <c:pt idx="4">
                  <c:v>2019</c:v>
                </c:pt>
                <c:pt idx="5">
                  <c:v>2020</c:v>
                </c:pt>
              </c:numCache>
            </c:numRef>
          </c:cat>
          <c:val>
            <c:numRef>
              <c:f>Feuil1!$T$60:$X$60</c:f>
            </c:numRef>
          </c:val>
          <c:extLst>
            <c:ext xmlns:c16="http://schemas.microsoft.com/office/drawing/2014/chart" uri="{C3380CC4-5D6E-409C-BE32-E72D297353CC}">
              <c16:uniqueId val="{00000002-C4FE-4C5A-997F-978508BBE9D3}"/>
            </c:ext>
          </c:extLst>
        </c:ser>
        <c:dLbls>
          <c:showLegendKey val="0"/>
          <c:showVal val="0"/>
          <c:showCatName val="0"/>
          <c:showSerName val="0"/>
          <c:showPercent val="0"/>
          <c:showBubbleSize val="0"/>
        </c:dLbls>
        <c:gapWidth val="150"/>
        <c:overlap val="100"/>
        <c:axId val="-1357752880"/>
        <c:axId val="-1357753424"/>
      </c:barChart>
      <c:lineChart>
        <c:grouping val="standard"/>
        <c:varyColors val="0"/>
        <c:ser>
          <c:idx val="0"/>
          <c:order val="0"/>
          <c:tx>
            <c:v>Solde des biens et services</c:v>
          </c:tx>
          <c:spPr>
            <a:ln w="28575" cap="rnd">
              <a:solidFill>
                <a:srgbClr val="FF9933"/>
              </a:solidFill>
              <a:round/>
            </a:ln>
            <a:effectLst/>
          </c:spPr>
          <c:marker>
            <c:symbol val="none"/>
          </c:marker>
          <c:dLbls>
            <c:spPr>
              <a:solidFill>
                <a:schemeClr val="bg1"/>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FFC00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Feuil1!$U$3:$Z$3</c:f>
              <c:numCache>
                <c:formatCode>General</c:formatCode>
                <c:ptCount val="6"/>
                <c:pt idx="0">
                  <c:v>2015</c:v>
                </c:pt>
                <c:pt idx="1">
                  <c:v>2016</c:v>
                </c:pt>
                <c:pt idx="2">
                  <c:v>2017</c:v>
                </c:pt>
                <c:pt idx="3">
                  <c:v>2018</c:v>
                </c:pt>
                <c:pt idx="4">
                  <c:v>2019</c:v>
                </c:pt>
                <c:pt idx="5">
                  <c:v>2020</c:v>
                </c:pt>
              </c:numCache>
            </c:numRef>
          </c:cat>
          <c:val>
            <c:numRef>
              <c:f>Feuil1!$U$34:$Z$34</c:f>
              <c:numCache>
                <c:formatCode>#\ ##0.0</c:formatCode>
                <c:ptCount val="6"/>
                <c:pt idx="0">
                  <c:v>2.5111429268170178</c:v>
                </c:pt>
                <c:pt idx="1">
                  <c:v>2.2456474441168721</c:v>
                </c:pt>
                <c:pt idx="2">
                  <c:v>1.9518304283657368</c:v>
                </c:pt>
                <c:pt idx="3">
                  <c:v>0.18696750458679365</c:v>
                </c:pt>
                <c:pt idx="4">
                  <c:v>2.0618066026249289</c:v>
                </c:pt>
                <c:pt idx="5">
                  <c:v>1.7976972128275932</c:v>
                </c:pt>
              </c:numCache>
            </c:numRef>
          </c:val>
          <c:smooth val="0"/>
          <c:extLst>
            <c:ext xmlns:c16="http://schemas.microsoft.com/office/drawing/2014/chart" uri="{C3380CC4-5D6E-409C-BE32-E72D297353CC}">
              <c16:uniqueId val="{00000003-C4FE-4C5A-997F-978508BBE9D3}"/>
            </c:ext>
          </c:extLst>
        </c:ser>
        <c:dLbls>
          <c:showLegendKey val="0"/>
          <c:showVal val="0"/>
          <c:showCatName val="0"/>
          <c:showSerName val="0"/>
          <c:showPercent val="0"/>
          <c:showBubbleSize val="0"/>
        </c:dLbls>
        <c:marker val="1"/>
        <c:smooth val="0"/>
        <c:axId val="-1357758320"/>
        <c:axId val="-1357743632"/>
      </c:lineChart>
      <c:valAx>
        <c:axId val="-1357753424"/>
        <c:scaling>
          <c:orientation val="minMax"/>
        </c:scaling>
        <c:delete val="0"/>
        <c:axPos val="r"/>
        <c:numFmt formatCode="#\ ##0.0" sourceLinked="1"/>
        <c:majorTickMark val="out"/>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fr-FR"/>
          </a:p>
        </c:txPr>
        <c:crossAx val="-1357752880"/>
        <c:crosses val="max"/>
        <c:crossBetween val="between"/>
      </c:valAx>
      <c:catAx>
        <c:axId val="-1357752880"/>
        <c:scaling>
          <c:orientation val="minMax"/>
        </c:scaling>
        <c:delete val="1"/>
        <c:axPos val="b"/>
        <c:numFmt formatCode="General" sourceLinked="1"/>
        <c:majorTickMark val="out"/>
        <c:minorTickMark val="none"/>
        <c:tickLblPos val="nextTo"/>
        <c:crossAx val="-1357753424"/>
        <c:crosses val="autoZero"/>
        <c:auto val="1"/>
        <c:lblAlgn val="ctr"/>
        <c:lblOffset val="100"/>
        <c:noMultiLvlLbl val="0"/>
      </c:catAx>
      <c:valAx>
        <c:axId val="-1357743632"/>
        <c:scaling>
          <c:orientation val="minMax"/>
        </c:scaling>
        <c:delete val="1"/>
        <c:axPos val="l"/>
        <c:numFmt formatCode="#\ ##0.0" sourceLinked="1"/>
        <c:majorTickMark val="out"/>
        <c:minorTickMark val="none"/>
        <c:tickLblPos val="nextTo"/>
        <c:crossAx val="-1357758320"/>
        <c:crosses val="autoZero"/>
        <c:crossBetween val="between"/>
      </c:valAx>
      <c:catAx>
        <c:axId val="-1357758320"/>
        <c:scaling>
          <c:orientation val="minMax"/>
        </c:scaling>
        <c:delete val="0"/>
        <c:axPos val="t"/>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algun Gothic" panose="020B0503020000020004" pitchFamily="34" charset="-127"/>
                <a:ea typeface="Malgun Gothic" panose="020B0503020000020004" pitchFamily="34" charset="-127"/>
                <a:cs typeface="+mn-cs"/>
              </a:defRPr>
            </a:pPr>
            <a:endParaRPr lang="fr-FR"/>
          </a:p>
        </c:txPr>
        <c:crossAx val="-1357743632"/>
        <c:crosses val="max"/>
        <c:auto val="1"/>
        <c:lblAlgn val="ctr"/>
        <c:lblOffset val="100"/>
        <c:noMultiLvlLbl val="0"/>
      </c:catAx>
      <c:spPr>
        <a:noFill/>
        <a:ln>
          <a:noFill/>
        </a:ln>
        <a:effectLst/>
      </c:spPr>
    </c:plotArea>
    <c:legend>
      <c:legendPos val="b"/>
      <c:layout>
        <c:manualLayout>
          <c:xMode val="edge"/>
          <c:yMode val="edge"/>
          <c:x val="1.5315976477588904E-2"/>
          <c:y val="0.80185550574012965"/>
          <c:w val="0.9376787254006328"/>
          <c:h val="0.1981444942598704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algun Gothic" panose="020B0503020000020004" pitchFamily="34" charset="-127"/>
              <a:ea typeface="Malgun Gothic" panose="020B0503020000020004" pitchFamily="34" charset="-127"/>
              <a:cs typeface="+mn-cs"/>
            </a:defRPr>
          </a:pPr>
          <a:endParaRPr lang="fr-FR"/>
        </a:p>
      </c:txPr>
    </c:legend>
    <c:plotVisOnly val="1"/>
    <c:dispBlanksAs val="gap"/>
    <c:showDLblsOverMax val="0"/>
  </c:chart>
  <c:spPr>
    <a:noFill/>
    <a:ln>
      <a:solidFill>
        <a:schemeClr val="bg1">
          <a:lumMod val="95000"/>
        </a:schemeClr>
      </a:solidFill>
    </a:ln>
    <a:effectLst/>
  </c:spPr>
  <c:txPr>
    <a:bodyPr/>
    <a:lstStyle/>
    <a:p>
      <a:pPr>
        <a:defRPr/>
      </a:pPr>
      <a:endParaRPr lang="fr-FR"/>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689608636977057E-2"/>
          <c:y val="0.17113560643906855"/>
          <c:w val="0.94062078272604588"/>
          <c:h val="0.59933654160631689"/>
        </c:manualLayout>
      </c:layout>
      <c:barChart>
        <c:barDir val="col"/>
        <c:grouping val="clustered"/>
        <c:varyColors val="0"/>
        <c:ser>
          <c:idx val="0"/>
          <c:order val="0"/>
          <c:tx>
            <c:v>IDE</c:v>
          </c:tx>
          <c:spPr>
            <a:solidFill>
              <a:schemeClr val="accent1"/>
            </a:solidFill>
            <a:ln>
              <a:noFill/>
            </a:ln>
            <a:effectLst/>
          </c:spPr>
          <c:invertIfNegative val="0"/>
          <c:cat>
            <c:numRef>
              <c:f>Feuil1!$U$3:$Y$3</c:f>
              <c:numCache>
                <c:formatCode>General</c:formatCode>
                <c:ptCount val="5"/>
                <c:pt idx="0">
                  <c:v>2015</c:v>
                </c:pt>
                <c:pt idx="1">
                  <c:v>2016</c:v>
                </c:pt>
                <c:pt idx="2">
                  <c:v>2017</c:v>
                </c:pt>
                <c:pt idx="3">
                  <c:v>2018</c:v>
                </c:pt>
                <c:pt idx="4">
                  <c:v>2019</c:v>
                </c:pt>
              </c:numCache>
            </c:numRef>
          </c:cat>
          <c:val>
            <c:numRef>
              <c:f>Feuil1!$U$40:$Z$40</c:f>
              <c:numCache>
                <c:formatCode>#\ ##0.0</c:formatCode>
                <c:ptCount val="6"/>
                <c:pt idx="0">
                  <c:v>1.047700887350177</c:v>
                </c:pt>
                <c:pt idx="1">
                  <c:v>1.1451640969137422</c:v>
                </c:pt>
                <c:pt idx="2">
                  <c:v>0.57955914553191601</c:v>
                </c:pt>
                <c:pt idx="3">
                  <c:v>0.81997316700197331</c:v>
                </c:pt>
                <c:pt idx="4">
                  <c:v>1.0495423277946609</c:v>
                </c:pt>
                <c:pt idx="5">
                  <c:v>0.85510733272007466</c:v>
                </c:pt>
              </c:numCache>
            </c:numRef>
          </c:val>
          <c:extLst>
            <c:ext xmlns:c16="http://schemas.microsoft.com/office/drawing/2014/chart" uri="{C3380CC4-5D6E-409C-BE32-E72D297353CC}">
              <c16:uniqueId val="{00000000-9BB7-401D-9742-BF462C646513}"/>
            </c:ext>
          </c:extLst>
        </c:ser>
        <c:ser>
          <c:idx val="1"/>
          <c:order val="1"/>
          <c:tx>
            <c:v>Investissement de portefeuille</c:v>
          </c:tx>
          <c:spPr>
            <a:solidFill>
              <a:srgbClr val="FF9933"/>
            </a:solidFill>
            <a:ln>
              <a:noFill/>
            </a:ln>
            <a:effectLst/>
          </c:spPr>
          <c:invertIfNegative val="0"/>
          <c:cat>
            <c:numRef>
              <c:f>Feuil1!$U$3:$Z$3</c:f>
              <c:numCache>
                <c:formatCode>General</c:formatCode>
                <c:ptCount val="6"/>
                <c:pt idx="0">
                  <c:v>2015</c:v>
                </c:pt>
                <c:pt idx="1">
                  <c:v>2016</c:v>
                </c:pt>
                <c:pt idx="2">
                  <c:v>2017</c:v>
                </c:pt>
                <c:pt idx="3">
                  <c:v>2018</c:v>
                </c:pt>
                <c:pt idx="4">
                  <c:v>2019</c:v>
                </c:pt>
                <c:pt idx="5">
                  <c:v>2020</c:v>
                </c:pt>
              </c:numCache>
            </c:numRef>
          </c:cat>
          <c:val>
            <c:numRef>
              <c:f>Feuil1!$U$42:$Z$42</c:f>
              <c:numCache>
                <c:formatCode>#\ ##0.0</c:formatCode>
                <c:ptCount val="6"/>
                <c:pt idx="0">
                  <c:v>2.119869084384455</c:v>
                </c:pt>
                <c:pt idx="1">
                  <c:v>1.2288965255052848</c:v>
                </c:pt>
                <c:pt idx="2">
                  <c:v>2.6158128473333839</c:v>
                </c:pt>
                <c:pt idx="3">
                  <c:v>2.7581409680918156</c:v>
                </c:pt>
                <c:pt idx="4">
                  <c:v>0.28556655622568555</c:v>
                </c:pt>
                <c:pt idx="5">
                  <c:v>0.5177459500353887</c:v>
                </c:pt>
              </c:numCache>
            </c:numRef>
          </c:val>
          <c:extLst>
            <c:ext xmlns:c16="http://schemas.microsoft.com/office/drawing/2014/chart" uri="{C3380CC4-5D6E-409C-BE32-E72D297353CC}">
              <c16:uniqueId val="{00000001-9BB7-401D-9742-BF462C646513}"/>
            </c:ext>
          </c:extLst>
        </c:ser>
        <c:dLbls>
          <c:showLegendKey val="0"/>
          <c:showVal val="0"/>
          <c:showCatName val="0"/>
          <c:showSerName val="0"/>
          <c:showPercent val="0"/>
          <c:showBubbleSize val="0"/>
        </c:dLbls>
        <c:gapWidth val="150"/>
        <c:axId val="-1357743088"/>
        <c:axId val="-1357755056"/>
      </c:barChart>
      <c:lineChart>
        <c:grouping val="standard"/>
        <c:varyColors val="0"/>
        <c:ser>
          <c:idx val="2"/>
          <c:order val="2"/>
          <c:tx>
            <c:v>Solde courant</c:v>
          </c:tx>
          <c:spPr>
            <a:ln w="28575" cap="rnd">
              <a:solidFill>
                <a:schemeClr val="tx1"/>
              </a:solidFill>
              <a:round/>
            </a:ln>
            <a:effectLst/>
          </c:spPr>
          <c:marker>
            <c:symbol val="none"/>
          </c:marker>
          <c:cat>
            <c:numRef>
              <c:f>Feuil1!$U$3:$Z$3</c:f>
              <c:numCache>
                <c:formatCode>General</c:formatCode>
                <c:ptCount val="6"/>
                <c:pt idx="0">
                  <c:v>2015</c:v>
                </c:pt>
                <c:pt idx="1">
                  <c:v>2016</c:v>
                </c:pt>
                <c:pt idx="2">
                  <c:v>2017</c:v>
                </c:pt>
                <c:pt idx="3">
                  <c:v>2018</c:v>
                </c:pt>
                <c:pt idx="4">
                  <c:v>2019</c:v>
                </c:pt>
                <c:pt idx="5">
                  <c:v>2020</c:v>
                </c:pt>
              </c:numCache>
            </c:numRef>
          </c:cat>
          <c:val>
            <c:numRef>
              <c:f>Feuil1!$U$32:$Z$32</c:f>
              <c:numCache>
                <c:formatCode>#\ ##0.0</c:formatCode>
                <c:ptCount val="6"/>
                <c:pt idx="0">
                  <c:v>-0.43953695259678671</c:v>
                </c:pt>
                <c:pt idx="1">
                  <c:v>-0.86406237235642047</c:v>
                </c:pt>
                <c:pt idx="2">
                  <c:v>-2.0335930450365418</c:v>
                </c:pt>
                <c:pt idx="3">
                  <c:v>-3.5809730369008852</c:v>
                </c:pt>
                <c:pt idx="4">
                  <c:v>-1.7532046131368013</c:v>
                </c:pt>
                <c:pt idx="5">
                  <c:v>-2.2655075246661003</c:v>
                </c:pt>
              </c:numCache>
            </c:numRef>
          </c:val>
          <c:smooth val="0"/>
          <c:extLst>
            <c:ext xmlns:c16="http://schemas.microsoft.com/office/drawing/2014/chart" uri="{C3380CC4-5D6E-409C-BE32-E72D297353CC}">
              <c16:uniqueId val="{00000002-9BB7-401D-9742-BF462C646513}"/>
            </c:ext>
          </c:extLst>
        </c:ser>
        <c:dLbls>
          <c:showLegendKey val="0"/>
          <c:showVal val="0"/>
          <c:showCatName val="0"/>
          <c:showSerName val="0"/>
          <c:showPercent val="0"/>
          <c:showBubbleSize val="0"/>
        </c:dLbls>
        <c:marker val="1"/>
        <c:smooth val="0"/>
        <c:axId val="-1357743088"/>
        <c:axId val="-1357755056"/>
      </c:lineChart>
      <c:catAx>
        <c:axId val="-135774308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accent1"/>
                </a:solidFill>
                <a:latin typeface="+mn-lt"/>
                <a:ea typeface="+mn-ea"/>
                <a:cs typeface="+mn-cs"/>
              </a:defRPr>
            </a:pPr>
            <a:endParaRPr lang="fr-FR"/>
          </a:p>
        </c:txPr>
        <c:crossAx val="-1357755056"/>
        <c:crosses val="autoZero"/>
        <c:auto val="1"/>
        <c:lblAlgn val="ctr"/>
        <c:lblOffset val="100"/>
        <c:noMultiLvlLbl val="0"/>
      </c:catAx>
      <c:valAx>
        <c:axId val="-1357755056"/>
        <c:scaling>
          <c:orientation val="minMax"/>
        </c:scaling>
        <c:delete val="0"/>
        <c:axPos val="l"/>
        <c:numFmt formatCode="#\ ##0.0" sourceLinked="1"/>
        <c:majorTickMark val="out"/>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fr-FR"/>
          </a:p>
        </c:txPr>
        <c:crossAx val="-1357743088"/>
        <c:crosses val="autoZero"/>
        <c:crossBetween val="between"/>
      </c:valAx>
      <c:spPr>
        <a:noFill/>
        <a:ln>
          <a:noFill/>
        </a:ln>
        <a:effectLst/>
      </c:spPr>
    </c:plotArea>
    <c:legend>
      <c:legendPos val="r"/>
      <c:legendEntry>
        <c:idx val="0"/>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fr-FR"/>
          </a:p>
        </c:txPr>
      </c:legendEntry>
      <c:legendEntry>
        <c:idx val="1"/>
        <c:txPr>
          <a:bodyPr rot="0" spcFirstLastPara="1" vertOverflow="ellipsis" vert="horz" wrap="square" anchor="ctr" anchorCtr="1"/>
          <a:lstStyle/>
          <a:p>
            <a:pPr>
              <a:defRPr sz="1197" b="1" i="0" u="none" strike="noStrike" kern="1200" baseline="0">
                <a:solidFill>
                  <a:srgbClr val="FFC000"/>
                </a:solidFill>
                <a:latin typeface="+mn-lt"/>
                <a:ea typeface="+mn-ea"/>
                <a:cs typeface="+mn-cs"/>
              </a:defRPr>
            </a:pPr>
            <a:endParaRPr lang="fr-FR"/>
          </a:p>
        </c:txPr>
      </c:legendEntry>
      <c:layout>
        <c:manualLayout>
          <c:xMode val="edge"/>
          <c:yMode val="edge"/>
          <c:x val="1.6247675518293005E-2"/>
          <c:y val="0.77562556149674733"/>
          <c:w val="0.55782757924490212"/>
          <c:h val="0.2243744385032526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accent1"/>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029882524702609E-2"/>
          <c:y val="4.2532331816849046E-2"/>
          <c:w val="0.91370094613286301"/>
          <c:h val="0.73496158304168091"/>
        </c:manualLayout>
      </c:layout>
      <c:barChart>
        <c:barDir val="col"/>
        <c:grouping val="stacked"/>
        <c:varyColors val="0"/>
        <c:ser>
          <c:idx val="0"/>
          <c:order val="0"/>
          <c:tx>
            <c:v>Eurobond</c:v>
          </c:tx>
          <c:spPr>
            <a:solidFill>
              <a:schemeClr val="accent1"/>
            </a:solidFill>
            <a:ln>
              <a:noFill/>
            </a:ln>
            <a:effectLst/>
          </c:spPr>
          <c:invertIfNegative val="0"/>
          <c:cat>
            <c:numRef>
              <c:f>Feuil1!$U$3:$Y$3</c:f>
              <c:numCache>
                <c:formatCode>General</c:formatCode>
                <c:ptCount val="5"/>
                <c:pt idx="0">
                  <c:v>2015</c:v>
                </c:pt>
                <c:pt idx="1">
                  <c:v>2016</c:v>
                </c:pt>
                <c:pt idx="2">
                  <c:v>2017</c:v>
                </c:pt>
                <c:pt idx="3">
                  <c:v>2018</c:v>
                </c:pt>
                <c:pt idx="4">
                  <c:v>2019</c:v>
                </c:pt>
              </c:numCache>
            </c:numRef>
          </c:cat>
          <c:val>
            <c:numRef>
              <c:f>Feuil1!$U$49:$Y$49</c:f>
              <c:numCache>
                <c:formatCode>0.0</c:formatCode>
                <c:ptCount val="5"/>
                <c:pt idx="0">
                  <c:v>2.159184675562972</c:v>
                </c:pt>
                <c:pt idx="1">
                  <c:v>0</c:v>
                </c:pt>
                <c:pt idx="2">
                  <c:v>3.8174682632387698</c:v>
                </c:pt>
                <c:pt idx="3">
                  <c:v>3.4607311602480095</c:v>
                </c:pt>
                <c:pt idx="4">
                  <c:v>1.4577729957640326</c:v>
                </c:pt>
              </c:numCache>
            </c:numRef>
          </c:val>
          <c:extLst>
            <c:ext xmlns:c16="http://schemas.microsoft.com/office/drawing/2014/chart" uri="{C3380CC4-5D6E-409C-BE32-E72D297353CC}">
              <c16:uniqueId val="{00000000-92DF-4153-906C-ECC1C09CE072}"/>
            </c:ext>
          </c:extLst>
        </c:ser>
        <c:dLbls>
          <c:showLegendKey val="0"/>
          <c:showVal val="0"/>
          <c:showCatName val="0"/>
          <c:showSerName val="0"/>
          <c:showPercent val="0"/>
          <c:showBubbleSize val="0"/>
        </c:dLbls>
        <c:gapWidth val="150"/>
        <c:overlap val="100"/>
        <c:axId val="-1357757232"/>
        <c:axId val="-1357752336"/>
      </c:barChart>
      <c:lineChart>
        <c:grouping val="standard"/>
        <c:varyColors val="0"/>
        <c:ser>
          <c:idx val="2"/>
          <c:order val="1"/>
          <c:tx>
            <c:v>IP</c:v>
          </c:tx>
          <c:spPr>
            <a:ln w="28575" cap="rnd">
              <a:solidFill>
                <a:schemeClr val="tx1"/>
              </a:solidFill>
              <a:round/>
            </a:ln>
            <a:effectLst/>
          </c:spPr>
          <c:marker>
            <c:symbol val="none"/>
          </c:marker>
          <c:cat>
            <c:numRef>
              <c:f>Feuil1!$T$3:$Y$3</c:f>
              <c:numCache>
                <c:formatCode>General</c:formatCode>
                <c:ptCount val="6"/>
                <c:pt idx="0">
                  <c:v>2014</c:v>
                </c:pt>
                <c:pt idx="1">
                  <c:v>2015</c:v>
                </c:pt>
                <c:pt idx="2">
                  <c:v>2016</c:v>
                </c:pt>
                <c:pt idx="3">
                  <c:v>2017</c:v>
                </c:pt>
                <c:pt idx="4">
                  <c:v>2018</c:v>
                </c:pt>
                <c:pt idx="5">
                  <c:v>2019</c:v>
                </c:pt>
              </c:numCache>
            </c:numRef>
          </c:cat>
          <c:val>
            <c:numRef>
              <c:f>Feuil1!$U$42:$Y$42</c:f>
              <c:numCache>
                <c:formatCode>#\ ##0.0</c:formatCode>
                <c:ptCount val="5"/>
                <c:pt idx="0">
                  <c:v>2.119869084384455</c:v>
                </c:pt>
                <c:pt idx="1">
                  <c:v>1.2288965255052848</c:v>
                </c:pt>
                <c:pt idx="2">
                  <c:v>2.6158128473333839</c:v>
                </c:pt>
                <c:pt idx="3">
                  <c:v>2.7581409680918156</c:v>
                </c:pt>
                <c:pt idx="4">
                  <c:v>0.28556655622568555</c:v>
                </c:pt>
              </c:numCache>
            </c:numRef>
          </c:val>
          <c:smooth val="0"/>
          <c:extLst>
            <c:ext xmlns:c16="http://schemas.microsoft.com/office/drawing/2014/chart" uri="{C3380CC4-5D6E-409C-BE32-E72D297353CC}">
              <c16:uniqueId val="{00000001-92DF-4153-906C-ECC1C09CE072}"/>
            </c:ext>
          </c:extLst>
        </c:ser>
        <c:dLbls>
          <c:showLegendKey val="0"/>
          <c:showVal val="0"/>
          <c:showCatName val="0"/>
          <c:showSerName val="0"/>
          <c:showPercent val="0"/>
          <c:showBubbleSize val="0"/>
        </c:dLbls>
        <c:marker val="1"/>
        <c:smooth val="0"/>
        <c:axId val="-1357755600"/>
        <c:axId val="-1357756688"/>
      </c:lineChart>
      <c:catAx>
        <c:axId val="-135775723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50000"/>
                    <a:lumOff val="50000"/>
                  </a:schemeClr>
                </a:solidFill>
                <a:latin typeface="+mn-lt"/>
                <a:ea typeface="+mn-ea"/>
                <a:cs typeface="+mn-cs"/>
              </a:defRPr>
            </a:pPr>
            <a:endParaRPr lang="fr-FR"/>
          </a:p>
        </c:txPr>
        <c:crossAx val="-1357752336"/>
        <c:crosses val="autoZero"/>
        <c:auto val="1"/>
        <c:lblAlgn val="ctr"/>
        <c:lblOffset val="100"/>
        <c:noMultiLvlLbl val="0"/>
      </c:catAx>
      <c:valAx>
        <c:axId val="-1357752336"/>
        <c:scaling>
          <c:orientation val="minMax"/>
          <c:max val="5.2"/>
          <c:min val="-2"/>
        </c:scaling>
        <c:delete val="0"/>
        <c:axPos val="l"/>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fr-FR"/>
          </a:p>
        </c:txPr>
        <c:crossAx val="-1357757232"/>
        <c:crosses val="autoZero"/>
        <c:crossBetween val="between"/>
      </c:valAx>
      <c:valAx>
        <c:axId val="-1357756688"/>
        <c:scaling>
          <c:orientation val="minMax"/>
        </c:scaling>
        <c:delete val="1"/>
        <c:axPos val="r"/>
        <c:numFmt formatCode="#\ ##0.0" sourceLinked="1"/>
        <c:majorTickMark val="out"/>
        <c:minorTickMark val="none"/>
        <c:tickLblPos val="nextTo"/>
        <c:crossAx val="-1357755600"/>
        <c:crosses val="max"/>
        <c:crossBetween val="between"/>
      </c:valAx>
      <c:catAx>
        <c:axId val="-1357755600"/>
        <c:scaling>
          <c:orientation val="minMax"/>
        </c:scaling>
        <c:delete val="1"/>
        <c:axPos val="t"/>
        <c:numFmt formatCode="General" sourceLinked="1"/>
        <c:majorTickMark val="out"/>
        <c:minorTickMark val="none"/>
        <c:tickLblPos val="nextTo"/>
        <c:crossAx val="-1357756688"/>
        <c:crosses val="max"/>
        <c:auto val="1"/>
        <c:lblAlgn val="ctr"/>
        <c:lblOffset val="100"/>
        <c:noMultiLvlLbl val="0"/>
      </c:catAx>
      <c:spPr>
        <a:noFill/>
        <a:ln>
          <a:noFill/>
        </a:ln>
        <a:effectLst/>
      </c:spPr>
    </c:plotArea>
    <c:legend>
      <c:legendPos val="b"/>
      <c:layout>
        <c:manualLayout>
          <c:xMode val="edge"/>
          <c:yMode val="edge"/>
          <c:x val="0.34961921548557273"/>
          <c:y val="0.80872067852314611"/>
          <c:w val="0.30076156902885448"/>
          <c:h val="7.8910089757996044E-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32674717154489208"/>
          <c:y val="3.8728876589653058E-2"/>
          <c:w val="0.71433290863681631"/>
          <c:h val="0.74393116416406679"/>
        </c:manualLayout>
      </c:layout>
      <c:bar3DChart>
        <c:barDir val="bar"/>
        <c:grouping val="clustered"/>
        <c:varyColors val="0"/>
        <c:ser>
          <c:idx val="0"/>
          <c:order val="0"/>
          <c:tx>
            <c:strRef>
              <c:f>Feuil1!$B$1</c:f>
              <c:strCache>
                <c:ptCount val="1"/>
                <c:pt idx="0">
                  <c:v>2017</c:v>
                </c:pt>
              </c:strCache>
            </c:strRef>
          </c:tx>
          <c:spPr>
            <a:solidFill>
              <a:srgbClr val="FFC000"/>
            </a:solidFill>
            <a:ln>
              <a:noFill/>
            </a:ln>
            <a:effectLst/>
            <a:sp3d/>
          </c:spPr>
          <c:invertIfNegative val="0"/>
          <c:dPt>
            <c:idx val="12"/>
            <c:invertIfNegative val="0"/>
            <c:bubble3D val="0"/>
            <c:spPr>
              <a:solidFill>
                <a:srgbClr val="00B050"/>
              </a:solidFill>
              <a:ln w="38100">
                <a:solidFill>
                  <a:srgbClr val="00B050"/>
                </a:solidFill>
              </a:ln>
              <a:effectLst/>
              <a:sp3d contourW="38100">
                <a:contourClr>
                  <a:srgbClr val="00B050"/>
                </a:contourClr>
              </a:sp3d>
            </c:spPr>
            <c:extLst>
              <c:ext xmlns:c16="http://schemas.microsoft.com/office/drawing/2014/chart" uri="{C3380CC4-5D6E-409C-BE32-E72D297353CC}">
                <c16:uniqueId val="{00000001-D1FE-4C6F-A32E-92FB06D868D8}"/>
              </c:ext>
            </c:extLst>
          </c:dPt>
          <c:cat>
            <c:strRef>
              <c:f>Feuil1!$A$2:$A$46</c:f>
              <c:strCache>
                <c:ptCount val="45"/>
                <c:pt idx="0">
                  <c:v>Angola</c:v>
                </c:pt>
                <c:pt idx="1">
                  <c:v>Benin</c:v>
                </c:pt>
                <c:pt idx="2">
                  <c:v>Botswana</c:v>
                </c:pt>
                <c:pt idx="3">
                  <c:v>Burkina Faso</c:v>
                </c:pt>
                <c:pt idx="4">
                  <c:v>Burundi</c:v>
                </c:pt>
                <c:pt idx="5">
                  <c:v>Cabo Verde</c:v>
                </c:pt>
                <c:pt idx="6">
                  <c:v>Cameroon</c:v>
                </c:pt>
                <c:pt idx="7">
                  <c:v>Central African Republic</c:v>
                </c:pt>
                <c:pt idx="8">
                  <c:v>Chad</c:v>
                </c:pt>
                <c:pt idx="9">
                  <c:v>Comoros</c:v>
                </c:pt>
                <c:pt idx="10">
                  <c:v>Democratic Republic of the Congo</c:v>
                </c:pt>
                <c:pt idx="11">
                  <c:v>Republic of Congo</c:v>
                </c:pt>
                <c:pt idx="12">
                  <c:v>Côte d'Ivoire</c:v>
                </c:pt>
                <c:pt idx="13">
                  <c:v>Equatorial Guinea</c:v>
                </c:pt>
                <c:pt idx="14">
                  <c:v>Eritrea</c:v>
                </c:pt>
                <c:pt idx="15">
                  <c:v>Eswatini</c:v>
                </c:pt>
                <c:pt idx="16">
                  <c:v>Ethiopia</c:v>
                </c:pt>
                <c:pt idx="17">
                  <c:v>Gabon</c:v>
                </c:pt>
                <c:pt idx="18">
                  <c:v>The Gambia</c:v>
                </c:pt>
                <c:pt idx="19">
                  <c:v>Ghana</c:v>
                </c:pt>
                <c:pt idx="20">
                  <c:v>Guinea</c:v>
                </c:pt>
                <c:pt idx="21">
                  <c:v>Guinea-Bissau</c:v>
                </c:pt>
                <c:pt idx="22">
                  <c:v>Kenya</c:v>
                </c:pt>
                <c:pt idx="23">
                  <c:v>Lesotho</c:v>
                </c:pt>
                <c:pt idx="24">
                  <c:v>Liberia</c:v>
                </c:pt>
                <c:pt idx="25">
                  <c:v>Madagascar</c:v>
                </c:pt>
                <c:pt idx="26">
                  <c:v>Malawi</c:v>
                </c:pt>
                <c:pt idx="27">
                  <c:v>Mali</c:v>
                </c:pt>
                <c:pt idx="28">
                  <c:v>Mauritius</c:v>
                </c:pt>
                <c:pt idx="29">
                  <c:v>Mozambique</c:v>
                </c:pt>
                <c:pt idx="30">
                  <c:v>Namibia</c:v>
                </c:pt>
                <c:pt idx="31">
                  <c:v>Niger</c:v>
                </c:pt>
                <c:pt idx="32">
                  <c:v>Nigeria</c:v>
                </c:pt>
                <c:pt idx="33">
                  <c:v>Rwanda</c:v>
                </c:pt>
                <c:pt idx="34">
                  <c:v>São Tomé and Príncipe</c:v>
                </c:pt>
                <c:pt idx="35">
                  <c:v>Senegal</c:v>
                </c:pt>
                <c:pt idx="36">
                  <c:v>Seychelles</c:v>
                </c:pt>
                <c:pt idx="37">
                  <c:v>Sierra Leone</c:v>
                </c:pt>
                <c:pt idx="38">
                  <c:v>South Africa</c:v>
                </c:pt>
                <c:pt idx="39">
                  <c:v>South Sudan</c:v>
                </c:pt>
                <c:pt idx="40">
                  <c:v>Tanzania</c:v>
                </c:pt>
                <c:pt idx="41">
                  <c:v>Togo</c:v>
                </c:pt>
                <c:pt idx="42">
                  <c:v>Uganda</c:v>
                </c:pt>
                <c:pt idx="43">
                  <c:v>Zambia</c:v>
                </c:pt>
                <c:pt idx="44">
                  <c:v>Zimbabwe</c:v>
                </c:pt>
              </c:strCache>
            </c:strRef>
          </c:cat>
          <c:val>
            <c:numRef>
              <c:f>Feuil1!$B$2:$B$46</c:f>
              <c:numCache>
                <c:formatCode>General</c:formatCode>
                <c:ptCount val="45"/>
                <c:pt idx="0">
                  <c:v>64.984999999999999</c:v>
                </c:pt>
                <c:pt idx="1">
                  <c:v>54.552</c:v>
                </c:pt>
                <c:pt idx="2">
                  <c:v>14.037000000000001</c:v>
                </c:pt>
                <c:pt idx="3">
                  <c:v>38.115000000000002</c:v>
                </c:pt>
                <c:pt idx="4">
                  <c:v>51.712000000000003</c:v>
                </c:pt>
                <c:pt idx="5">
                  <c:v>125.839</c:v>
                </c:pt>
                <c:pt idx="6">
                  <c:v>36.930999999999997</c:v>
                </c:pt>
                <c:pt idx="7">
                  <c:v>52.853999999999999</c:v>
                </c:pt>
                <c:pt idx="8">
                  <c:v>52.496000000000002</c:v>
                </c:pt>
                <c:pt idx="9">
                  <c:v>32.372999999999998</c:v>
                </c:pt>
                <c:pt idx="10">
                  <c:v>18.108000000000001</c:v>
                </c:pt>
                <c:pt idx="11">
                  <c:v>130.79499999999999</c:v>
                </c:pt>
                <c:pt idx="12" formatCode="0.000">
                  <c:v>45.348629421933701</c:v>
                </c:pt>
                <c:pt idx="13">
                  <c:v>37.408999999999999</c:v>
                </c:pt>
                <c:pt idx="14">
                  <c:v>131.244</c:v>
                </c:pt>
                <c:pt idx="15">
                  <c:v>28.361000000000001</c:v>
                </c:pt>
                <c:pt idx="16">
                  <c:v>54.197000000000003</c:v>
                </c:pt>
                <c:pt idx="17">
                  <c:v>62.685000000000002</c:v>
                </c:pt>
                <c:pt idx="18">
                  <c:v>88.034999999999997</c:v>
                </c:pt>
                <c:pt idx="19">
                  <c:v>71.837000000000003</c:v>
                </c:pt>
                <c:pt idx="20">
                  <c:v>37.945999999999998</c:v>
                </c:pt>
                <c:pt idx="21">
                  <c:v>53.872999999999998</c:v>
                </c:pt>
                <c:pt idx="22">
                  <c:v>54.216999999999999</c:v>
                </c:pt>
                <c:pt idx="23">
                  <c:v>33.683999999999997</c:v>
                </c:pt>
                <c:pt idx="24">
                  <c:v>34.444000000000003</c:v>
                </c:pt>
                <c:pt idx="25">
                  <c:v>35.968000000000004</c:v>
                </c:pt>
                <c:pt idx="26">
                  <c:v>59.155999999999999</c:v>
                </c:pt>
                <c:pt idx="27">
                  <c:v>35.445999999999998</c:v>
                </c:pt>
                <c:pt idx="28">
                  <c:v>63.976999999999997</c:v>
                </c:pt>
                <c:pt idx="29">
                  <c:v>102.07599999999999</c:v>
                </c:pt>
                <c:pt idx="30">
                  <c:v>41.286999999999999</c:v>
                </c:pt>
                <c:pt idx="31">
                  <c:v>45.253</c:v>
                </c:pt>
                <c:pt idx="32">
                  <c:v>21.788</c:v>
                </c:pt>
                <c:pt idx="33">
                  <c:v>40.456000000000003</c:v>
                </c:pt>
                <c:pt idx="34">
                  <c:v>88.366</c:v>
                </c:pt>
                <c:pt idx="35">
                  <c:v>48.332999999999998</c:v>
                </c:pt>
                <c:pt idx="36">
                  <c:v>63.637</c:v>
                </c:pt>
                <c:pt idx="37">
                  <c:v>63.936999999999998</c:v>
                </c:pt>
                <c:pt idx="38">
                  <c:v>53.04</c:v>
                </c:pt>
                <c:pt idx="39">
                  <c:v>62.725000000000001</c:v>
                </c:pt>
                <c:pt idx="40">
                  <c:v>36.972000000000001</c:v>
                </c:pt>
                <c:pt idx="41">
                  <c:v>75.724999999999994</c:v>
                </c:pt>
                <c:pt idx="42">
                  <c:v>40.034999999999997</c:v>
                </c:pt>
                <c:pt idx="43">
                  <c:v>63.101999999999997</c:v>
                </c:pt>
                <c:pt idx="44">
                  <c:v>82.254999999999995</c:v>
                </c:pt>
              </c:numCache>
            </c:numRef>
          </c:val>
          <c:extLst>
            <c:ext xmlns:c16="http://schemas.microsoft.com/office/drawing/2014/chart" uri="{C3380CC4-5D6E-409C-BE32-E72D297353CC}">
              <c16:uniqueId val="{00000002-D1FE-4C6F-A32E-92FB06D868D8}"/>
            </c:ext>
          </c:extLst>
        </c:ser>
        <c:dLbls>
          <c:showLegendKey val="0"/>
          <c:showVal val="0"/>
          <c:showCatName val="0"/>
          <c:showSerName val="0"/>
          <c:showPercent val="0"/>
          <c:showBubbleSize val="0"/>
        </c:dLbls>
        <c:gapWidth val="150"/>
        <c:shape val="box"/>
        <c:axId val="-1357745808"/>
        <c:axId val="-1357754512"/>
        <c:axId val="0"/>
      </c:bar3DChart>
      <c:catAx>
        <c:axId val="-135774580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fr-FR"/>
          </a:p>
        </c:txPr>
        <c:crossAx val="-1357754512"/>
        <c:crosses val="autoZero"/>
        <c:auto val="1"/>
        <c:lblAlgn val="ctr"/>
        <c:lblOffset val="100"/>
        <c:noMultiLvlLbl val="0"/>
      </c:catAx>
      <c:valAx>
        <c:axId val="-135775451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fr-FR"/>
          </a:p>
        </c:txPr>
        <c:crossAx val="-13577458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1"/>
          <c:order val="1"/>
          <c:tx>
            <c:strRef>
              <c:f>'[Structure de la dette par devise et par type de créanciers et en pourcentage du PIB.xlsx]Requête graphiques -nvo cadrage'!$B$40</c:f>
              <c:strCache>
                <c:ptCount val="1"/>
                <c:pt idx="0">
                  <c:v>DETTE EXTERNE/PIB</c:v>
                </c:pt>
              </c:strCache>
            </c:strRef>
          </c:tx>
          <c:spPr>
            <a:solidFill>
              <a:srgbClr val="5EB240"/>
            </a:solidFill>
            <a:ln>
              <a:noFill/>
            </a:ln>
            <a:effectLst>
              <a:outerShdw blurRad="57150" dist="19050" dir="5400000" algn="ctr" rotWithShape="0">
                <a:srgbClr val="000000">
                  <a:alpha val="63000"/>
                </a:srgbClr>
              </a:outerShdw>
            </a:effectLst>
            <a:scene3d>
              <a:camera prst="orthographicFront">
                <a:rot lat="0" lon="0" rev="0"/>
              </a:camera>
              <a:lightRig rig="threePt" dir="tl">
                <a:rot lat="0" lon="0" rev="1200000"/>
              </a:lightRig>
            </a:scene3d>
            <a:sp3d>
              <a:bevelT w="38100" h="50800"/>
            </a:sp3d>
          </c:spPr>
          <c:invertIfNegative val="0"/>
          <c:cat>
            <c:numRef>
              <c:f>'[Structure de la dette par devise et par type de créanciers et en pourcentage du PIB.xlsx]Requête graphiques -nvo cadrage'!$C$38:$O$38</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f>'[Structure de la dette par devise et par type de créanciers et en pourcentage du PIB.xlsx]Requête graphiques -nvo cadrage'!$C$40:$O$40</c:f>
              <c:numCache>
                <c:formatCode>0.0%</c:formatCode>
                <c:ptCount val="13"/>
                <c:pt idx="0">
                  <c:v>0.65608775245837725</c:v>
                </c:pt>
                <c:pt idx="1">
                  <c:v>0.59455986371344494</c:v>
                </c:pt>
                <c:pt idx="2">
                  <c:v>0.51131789648916048</c:v>
                </c:pt>
                <c:pt idx="3">
                  <c:v>0.46642514826986375</c:v>
                </c:pt>
                <c:pt idx="4">
                  <c:v>0.51715654912840137</c:v>
                </c:pt>
                <c:pt idx="5">
                  <c:v>0.17495975270588521</c:v>
                </c:pt>
                <c:pt idx="6">
                  <c:v>0.16868190161454677</c:v>
                </c:pt>
                <c:pt idx="7">
                  <c:v>0.18948890667289162</c:v>
                </c:pt>
                <c:pt idx="8">
                  <c:v>0.16573405183278012</c:v>
                </c:pt>
                <c:pt idx="9">
                  <c:v>0.1749992810793832</c:v>
                </c:pt>
                <c:pt idx="10">
                  <c:v>0.19262256533376904</c:v>
                </c:pt>
                <c:pt idx="11">
                  <c:v>0.23745060193322884</c:v>
                </c:pt>
                <c:pt idx="12">
                  <c:v>0.25742401976606233</c:v>
                </c:pt>
              </c:numCache>
            </c:numRef>
          </c:val>
          <c:extLst>
            <c:ext xmlns:c16="http://schemas.microsoft.com/office/drawing/2014/chart" uri="{C3380CC4-5D6E-409C-BE32-E72D297353CC}">
              <c16:uniqueId val="{00000000-5D1F-40F8-9993-3A01FD49A860}"/>
            </c:ext>
          </c:extLst>
        </c:ser>
        <c:ser>
          <c:idx val="2"/>
          <c:order val="2"/>
          <c:tx>
            <c:strRef>
              <c:f>'[Structure de la dette par devise et par type de créanciers et en pourcentage du PIB.xlsx]Requête graphiques -nvo cadrage'!$B$41</c:f>
              <c:strCache>
                <c:ptCount val="1"/>
                <c:pt idx="0">
                  <c:v>DETTE INTERNE/PIB</c:v>
                </c:pt>
              </c:strCache>
            </c:strRef>
          </c:tx>
          <c:spPr>
            <a:solidFill>
              <a:srgbClr val="FFC000"/>
            </a:solidFill>
            <a:ln>
              <a:noFill/>
            </a:ln>
            <a:effectLst>
              <a:outerShdw blurRad="57150" dist="19050" dir="5400000" algn="ctr" rotWithShape="0">
                <a:srgbClr val="000000">
                  <a:alpha val="63000"/>
                </a:srgbClr>
              </a:outerShdw>
            </a:effectLst>
            <a:scene3d>
              <a:camera prst="orthographicFront">
                <a:rot lat="0" lon="0" rev="0"/>
              </a:camera>
              <a:lightRig rig="threePt" dir="tl">
                <a:rot lat="0" lon="0" rev="1200000"/>
              </a:lightRig>
            </a:scene3d>
            <a:sp3d>
              <a:bevelT w="38100" h="50800"/>
            </a:sp3d>
          </c:spPr>
          <c:invertIfNegative val="0"/>
          <c:cat>
            <c:numRef>
              <c:f>'[Structure de la dette par devise et par type de créanciers et en pourcentage du PIB.xlsx]Requête graphiques -nvo cadrage'!$C$38:$O$38</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f>'[Structure de la dette par devise et par type de créanciers et en pourcentage du PIB.xlsx]Requête graphiques -nvo cadrage'!$C$41:$O$41</c:f>
              <c:numCache>
                <c:formatCode>0.0%</c:formatCode>
                <c:ptCount val="13"/>
                <c:pt idx="0">
                  <c:v>0.10896377846671021</c:v>
                </c:pt>
                <c:pt idx="1">
                  <c:v>0.11016736663950352</c:v>
                </c:pt>
                <c:pt idx="2">
                  <c:v>0.13110655558947965</c:v>
                </c:pt>
                <c:pt idx="3">
                  <c:v>0.16406048233294979</c:v>
                </c:pt>
                <c:pt idx="4">
                  <c:v>0.17443692102033828</c:v>
                </c:pt>
                <c:pt idx="5">
                  <c:v>0.16718191148161585</c:v>
                </c:pt>
                <c:pt idx="6">
                  <c:v>0.17168596247034545</c:v>
                </c:pt>
                <c:pt idx="7">
                  <c:v>0.17925087121283925</c:v>
                </c:pt>
                <c:pt idx="8">
                  <c:v>0.1264737720617739</c:v>
                </c:pt>
                <c:pt idx="9">
                  <c:v>0.1424533691139703</c:v>
                </c:pt>
                <c:pt idx="10">
                  <c:v>0.14271645650289189</c:v>
                </c:pt>
                <c:pt idx="11">
                  <c:v>0.12457939918994511</c:v>
                </c:pt>
                <c:pt idx="12">
                  <c:v>0.12868179124420542</c:v>
                </c:pt>
              </c:numCache>
            </c:numRef>
          </c:val>
          <c:extLst>
            <c:ext xmlns:c16="http://schemas.microsoft.com/office/drawing/2014/chart" uri="{C3380CC4-5D6E-409C-BE32-E72D297353CC}">
              <c16:uniqueId val="{00000001-5D1F-40F8-9993-3A01FD49A860}"/>
            </c:ext>
          </c:extLst>
        </c:ser>
        <c:dLbls>
          <c:showLegendKey val="0"/>
          <c:showVal val="0"/>
          <c:showCatName val="0"/>
          <c:showSerName val="0"/>
          <c:showPercent val="0"/>
          <c:showBubbleSize val="0"/>
        </c:dLbls>
        <c:gapWidth val="150"/>
        <c:overlap val="100"/>
        <c:axId val="-1357751792"/>
        <c:axId val="-1357750160"/>
        <c:extLst>
          <c:ext xmlns:c15="http://schemas.microsoft.com/office/drawing/2012/chart" uri="{02D57815-91ED-43cb-92C2-25804820EDAC}">
            <c15:filteredBarSeries>
              <c15:ser>
                <c:idx val="0"/>
                <c:order val="0"/>
                <c:tx>
                  <c:strRef>
                    <c:extLst>
                      <c:ext uri="{02D57815-91ED-43cb-92C2-25804820EDAC}">
                        <c15:formulaRef>
                          <c15:sqref>'[Structure de la dette par devise et par type de créanciers et en pourcentage du PIB.xlsx]Requête graphiques -nvo cadrage'!$B$39</c15:sqref>
                        </c15:formulaRef>
                      </c:ext>
                    </c:extLst>
                    <c:strCache>
                      <c:ptCount val="1"/>
                      <c:pt idx="0">
                        <c:v>TOTAL DETTE/PIB </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rot lat="0" lon="0" rev="1200000"/>
                    </a:lightRig>
                  </a:scene3d>
                  <a:sp3d>
                    <a:bevelT w="38100" h="50800"/>
                  </a:sp3d>
                </c:spPr>
                <c:invertIfNegative val="0"/>
                <c:cat>
                  <c:numRef>
                    <c:extLst>
                      <c:ext uri="{02D57815-91ED-43cb-92C2-25804820EDAC}">
                        <c15:formulaRef>
                          <c15:sqref>'[Structure de la dette par devise et par type de créanciers et en pourcentage du PIB.xlsx]Requête graphiques -nvo cadrage'!$C$38:$O$38</c15:sqref>
                        </c15:formulaRef>
                      </c:ext>
                    </c:extLst>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extLst>
                      <c:ext uri="{02D57815-91ED-43cb-92C2-25804820EDAC}">
                        <c15:formulaRef>
                          <c15:sqref>'[Structure de la dette par devise et par type de créanciers et en pourcentage du PIB.xlsx]Requête graphiques -nvo cadrage'!$C$39:$O$39</c15:sqref>
                        </c15:formulaRef>
                      </c:ext>
                    </c:extLst>
                    <c:numCache>
                      <c:formatCode>0.0%</c:formatCode>
                      <c:ptCount val="13"/>
                      <c:pt idx="0">
                        <c:v>0.76505153092508749</c:v>
                      </c:pt>
                      <c:pt idx="1">
                        <c:v>0.70472723035294849</c:v>
                      </c:pt>
                      <c:pt idx="2">
                        <c:v>0.64242445207864018</c:v>
                      </c:pt>
                      <c:pt idx="3">
                        <c:v>0.63048563060281348</c:v>
                      </c:pt>
                      <c:pt idx="4">
                        <c:v>0.69159347014873973</c:v>
                      </c:pt>
                      <c:pt idx="5">
                        <c:v>0.34214166418750108</c:v>
                      </c:pt>
                      <c:pt idx="6">
                        <c:v>0.34036786408489217</c:v>
                      </c:pt>
                      <c:pt idx="7">
                        <c:v>0.36873977788573087</c:v>
                      </c:pt>
                      <c:pt idx="8">
                        <c:v>0.29220782389455402</c:v>
                      </c:pt>
                      <c:pt idx="9">
                        <c:v>0.3174526501933535</c:v>
                      </c:pt>
                      <c:pt idx="10">
                        <c:v>0.33533902183666092</c:v>
                      </c:pt>
                      <c:pt idx="11">
                        <c:v>0.36203000112317396</c:v>
                      </c:pt>
                      <c:pt idx="12">
                        <c:v>0.38610581101026775</c:v>
                      </c:pt>
                    </c:numCache>
                  </c:numRef>
                </c:val>
                <c:extLst>
                  <c:ext xmlns:c16="http://schemas.microsoft.com/office/drawing/2014/chart" uri="{C3380CC4-5D6E-409C-BE32-E72D297353CC}">
                    <c16:uniqueId val="{00000002-5D1F-40F8-9993-3A01FD49A860}"/>
                  </c:ext>
                </c:extLst>
              </c15:ser>
            </c15:filteredBarSeries>
          </c:ext>
        </c:extLst>
      </c:barChart>
      <c:catAx>
        <c:axId val="-13577517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357750160"/>
        <c:crosses val="autoZero"/>
        <c:auto val="1"/>
        <c:lblAlgn val="ctr"/>
        <c:lblOffset val="100"/>
        <c:noMultiLvlLbl val="0"/>
      </c:catAx>
      <c:valAx>
        <c:axId val="-135775016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3577517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bg1"/>
      </a:solidFill>
      <a:round/>
    </a:ln>
    <a:effectLst/>
  </c:spPr>
  <c:txPr>
    <a:bodyPr/>
    <a:lstStyle/>
    <a:p>
      <a:pPr>
        <a:defRPr/>
      </a:pPr>
      <a:endParaRPr lang="fr-FR"/>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116842166124445"/>
          <c:y val="3.5202334178810031E-2"/>
          <c:w val="0.89871383885233525"/>
          <c:h val="0.57333050538889918"/>
        </c:manualLayout>
      </c:layout>
      <c:barChart>
        <c:barDir val="col"/>
        <c:grouping val="clustered"/>
        <c:varyColors val="0"/>
        <c:ser>
          <c:idx val="0"/>
          <c:order val="0"/>
          <c:tx>
            <c:strRef>
              <c:f>'[Structure de la dette par devise et par type de créanciers et en pourcentage du PIB.xlsx]Requête graphiques -nvo cadrage'!$B$46</c:f>
              <c:strCache>
                <c:ptCount val="1"/>
                <c:pt idx="0">
                  <c:v> types de devises totale (milliards de FCFA)</c:v>
                </c:pt>
              </c:strCache>
            </c:strRef>
          </c:tx>
          <c:spPr>
            <a:solidFill>
              <a:srgbClr val="FF9933"/>
            </a:solidFill>
            <a:ln w="12700">
              <a:solidFill>
                <a:schemeClr val="accent1"/>
              </a:solidFill>
            </a:ln>
            <a:effectLst/>
            <a:scene3d>
              <a:camera prst="orthographicFront"/>
              <a:lightRig rig="threePt" dir="t">
                <a:rot lat="0" lon="0" rev="1800000"/>
              </a:lightRig>
            </a:scene3d>
            <a:sp3d>
              <a:bevelT w="69850"/>
              <a:bevelB w="266700" prst="coolSlant"/>
            </a:sp3d>
          </c:spPr>
          <c:invertIfNegative val="0"/>
          <c:dLbls>
            <c:dLbl>
              <c:idx val="11"/>
              <c:layout>
                <c:manualLayout>
                  <c:x val="-3.3002242593335278E-2"/>
                  <c:y val="-9.934901622309460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0A7-40C5-9ACA-317938DCEFB2}"/>
                </c:ext>
              </c:extLst>
            </c:dLbl>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0A7-40C5-9ACA-317938DCEFB2}"/>
                </c:ext>
              </c:extLst>
            </c:dLbl>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'[Structure de la dette par devise et par type de créanciers et en pourcentage du PIB.xlsx]Requête graphiques -nvo cadrage'!$C$45:$O$45</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f>'[Structure de la dette par devise et par type de créanciers et en pourcentage du PIB.xlsx]Requête graphiques -nvo cadrage'!$C$46:$O$46</c:f>
              <c:numCache>
                <c:formatCode>0.0</c:formatCode>
                <c:ptCount val="13"/>
                <c:pt idx="0">
                  <c:v>6396.8729999999996</c:v>
                </c:pt>
                <c:pt idx="1">
                  <c:v>6449.8091837212178</c:v>
                </c:pt>
                <c:pt idx="2">
                  <c:v>5861.1310000000003</c:v>
                </c:pt>
                <c:pt idx="3">
                  <c:v>5748.5604035168162</c:v>
                </c:pt>
                <c:pt idx="4">
                  <c:v>6264.1559267486755</c:v>
                </c:pt>
                <c:pt idx="5">
                  <c:v>2392.9800000000005</c:v>
                </c:pt>
                <c:pt idx="6">
                  <c:v>2605.4159373525922</c:v>
                </c:pt>
                <c:pt idx="7">
                  <c:v>3308.67</c:v>
                </c:pt>
                <c:pt idx="8">
                  <c:v>4489.0973880504571</c:v>
                </c:pt>
                <c:pt idx="9">
                  <c:v>4974.1575154909724</c:v>
                </c:pt>
                <c:pt idx="10">
                  <c:v>5770.0125734421645</c:v>
                </c:pt>
                <c:pt idx="11">
                  <c:v>7613.378649785117</c:v>
                </c:pt>
                <c:pt idx="12">
                  <c:v>8867.4852088815496</c:v>
                </c:pt>
              </c:numCache>
            </c:numRef>
          </c:val>
          <c:extLst>
            <c:ext xmlns:c16="http://schemas.microsoft.com/office/drawing/2014/chart" uri="{C3380CC4-5D6E-409C-BE32-E72D297353CC}">
              <c16:uniqueId val="{00000002-40A7-40C5-9ACA-317938DCEFB2}"/>
            </c:ext>
          </c:extLst>
        </c:ser>
        <c:dLbls>
          <c:showLegendKey val="0"/>
          <c:showVal val="0"/>
          <c:showCatName val="0"/>
          <c:showSerName val="0"/>
          <c:showPercent val="0"/>
          <c:showBubbleSize val="0"/>
        </c:dLbls>
        <c:gapWidth val="190"/>
        <c:overlap val="7"/>
        <c:axId val="-1357749616"/>
        <c:axId val="-1357746352"/>
      </c:barChart>
      <c:lineChart>
        <c:grouping val="standard"/>
        <c:varyColors val="0"/>
        <c:ser>
          <c:idx val="1"/>
          <c:order val="1"/>
          <c:tx>
            <c:strRef>
              <c:f>'[Structure de la dette par devise et par type de créanciers et en pourcentage du PIB.xlsx]Requête graphiques -nvo cadrage'!$B$47</c:f>
              <c:strCache>
                <c:ptCount val="1"/>
                <c:pt idx="0">
                  <c:v>Yuan chinois (CNY)</c:v>
                </c:pt>
              </c:strCache>
            </c:strRef>
          </c:tx>
          <c:spPr>
            <a:ln w="57150" cap="rnd">
              <a:solidFill>
                <a:schemeClr val="accent2"/>
              </a:solidFill>
              <a:round/>
            </a:ln>
            <a:effectLst/>
          </c:spPr>
          <c:marker>
            <c:symbol val="none"/>
          </c:marker>
          <c:cat>
            <c:numRef>
              <c:f>'[Structure de la dette par devise et par type de créanciers et en pourcentage du PIB.xlsx]Requête graphiques -nvo cadrage'!$C$45:$O$45</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f>'[Structure de la dette par devise et par type de créanciers et en pourcentage du PIB.xlsx]Requête graphiques -nvo cadrage'!$C$47:$O$47</c:f>
              <c:numCache>
                <c:formatCode>0.0</c:formatCode>
                <c:ptCount val="13"/>
                <c:pt idx="0">
                  <c:v>22.239834199917389</c:v>
                </c:pt>
                <c:pt idx="1">
                  <c:v>25.225407750320585</c:v>
                </c:pt>
                <c:pt idx="2">
                  <c:v>28.348584069309663</c:v>
                </c:pt>
                <c:pt idx="3">
                  <c:v>44.841961697873778</c:v>
                </c:pt>
                <c:pt idx="4">
                  <c:v>44.535067310479214</c:v>
                </c:pt>
                <c:pt idx="5">
                  <c:v>51.540998554045728</c:v>
                </c:pt>
                <c:pt idx="6">
                  <c:v>90.067701440427598</c:v>
                </c:pt>
                <c:pt idx="7">
                  <c:v>91.722713908226282</c:v>
                </c:pt>
                <c:pt idx="8">
                  <c:v>148.36717192097612</c:v>
                </c:pt>
                <c:pt idx="9">
                  <c:v>261.43782739404503</c:v>
                </c:pt>
                <c:pt idx="10">
                  <c:v>303.45831320491044</c:v>
                </c:pt>
                <c:pt idx="11">
                  <c:v>296.84872625798118</c:v>
                </c:pt>
                <c:pt idx="12">
                  <c:v>354.80099938999405</c:v>
                </c:pt>
              </c:numCache>
            </c:numRef>
          </c:val>
          <c:smooth val="0"/>
          <c:extLst>
            <c:ext xmlns:c16="http://schemas.microsoft.com/office/drawing/2014/chart" uri="{C3380CC4-5D6E-409C-BE32-E72D297353CC}">
              <c16:uniqueId val="{00000003-40A7-40C5-9ACA-317938DCEFB2}"/>
            </c:ext>
          </c:extLst>
        </c:ser>
        <c:ser>
          <c:idx val="2"/>
          <c:order val="2"/>
          <c:tx>
            <c:strRef>
              <c:f>'[Structure de la dette par devise et par type de créanciers et en pourcentage du PIB.xlsx]Requête graphiques -nvo cadrage'!$B$48</c:f>
              <c:strCache>
                <c:ptCount val="1"/>
                <c:pt idx="0">
                  <c:v>Euro (EUR)</c:v>
                </c:pt>
              </c:strCache>
            </c:strRef>
          </c:tx>
          <c:spPr>
            <a:ln w="57150" cap="rnd">
              <a:solidFill>
                <a:sysClr val="windowText" lastClr="000000"/>
              </a:solidFill>
              <a:round/>
            </a:ln>
            <a:effectLst/>
          </c:spPr>
          <c:marker>
            <c:symbol val="none"/>
          </c:marker>
          <c:dLbls>
            <c:dLbl>
              <c:idx val="11"/>
              <c:layout>
                <c:manualLayout>
                  <c:x val="-4.5662100456621002E-2"/>
                  <c:y val="-1.18255728011825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0A7-40C5-9ACA-317938DCEFB2}"/>
                </c:ext>
              </c:extLst>
            </c:dLbl>
            <c:dLbl>
              <c:idx val="12"/>
              <c:layout>
                <c:manualLayout>
                  <c:x val="-1.3394061404601855E-16"/>
                  <c:y val="-1.77383592017738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0A7-40C5-9ACA-317938DCEFB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'[Structure de la dette par devise et par type de créanciers et en pourcentage du PIB.xlsx]Requête graphiques -nvo cadrage'!$C$45:$O$45</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f>'[Structure de la dette par devise et par type de créanciers et en pourcentage du PIB.xlsx]Requête graphiques -nvo cadrage'!$C$48:$O$48</c:f>
              <c:numCache>
                <c:formatCode>0.0</c:formatCode>
                <c:ptCount val="13"/>
                <c:pt idx="0">
                  <c:v>3839.4319631005624</c:v>
                </c:pt>
                <c:pt idx="1">
                  <c:v>3980.7970362973488</c:v>
                </c:pt>
                <c:pt idx="2">
                  <c:v>3656.4192825131072</c:v>
                </c:pt>
                <c:pt idx="3">
                  <c:v>2862.0500790391766</c:v>
                </c:pt>
                <c:pt idx="4">
                  <c:v>3182.8242984427607</c:v>
                </c:pt>
                <c:pt idx="5">
                  <c:v>440.9999628948558</c:v>
                </c:pt>
                <c:pt idx="6">
                  <c:v>412.70667424080847</c:v>
                </c:pt>
                <c:pt idx="7">
                  <c:v>395.16807437541314</c:v>
                </c:pt>
                <c:pt idx="8">
                  <c:v>369.4624390256696</c:v>
                </c:pt>
                <c:pt idx="9">
                  <c:v>384.19341478789931</c:v>
                </c:pt>
                <c:pt idx="10">
                  <c:v>921.78567869911888</c:v>
                </c:pt>
                <c:pt idx="11">
                  <c:v>2379.3646586472523</c:v>
                </c:pt>
                <c:pt idx="12">
                  <c:v>3948.6819957792695</c:v>
                </c:pt>
              </c:numCache>
            </c:numRef>
          </c:val>
          <c:smooth val="0"/>
          <c:extLst>
            <c:ext xmlns:c16="http://schemas.microsoft.com/office/drawing/2014/chart" uri="{C3380CC4-5D6E-409C-BE32-E72D297353CC}">
              <c16:uniqueId val="{00000006-40A7-40C5-9ACA-317938DCEFB2}"/>
            </c:ext>
          </c:extLst>
        </c:ser>
        <c:ser>
          <c:idx val="3"/>
          <c:order val="3"/>
          <c:tx>
            <c:strRef>
              <c:f>'[Structure de la dette par devise et par type de créanciers et en pourcentage du PIB.xlsx]Requête graphiques -nvo cadrage'!$B$49</c:f>
              <c:strCache>
                <c:ptCount val="1"/>
                <c:pt idx="0">
                  <c:v>Dollar (USD)</c:v>
                </c:pt>
              </c:strCache>
            </c:strRef>
          </c:tx>
          <c:spPr>
            <a:ln w="57150" cap="rnd">
              <a:solidFill>
                <a:schemeClr val="accent4"/>
              </a:solidFill>
              <a:round/>
            </a:ln>
            <a:effectLst/>
          </c:spPr>
          <c:marker>
            <c:symbol val="none"/>
          </c:marker>
          <c:dLbls>
            <c:dLbl>
              <c:idx val="11"/>
              <c:layout>
                <c:manualLayout>
                  <c:x val="-4.0182606231319938E-2"/>
                  <c:y val="-8.34976210606588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0A7-40C5-9ACA-317938DCEFB2}"/>
                </c:ext>
              </c:extLst>
            </c:dLbl>
            <c:dLbl>
              <c:idx val="12"/>
              <c:layout>
                <c:manualLayout>
                  <c:x val="-1.6864865677678969E-16"/>
                  <c:y val="3.36864441902488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0A7-40C5-9ACA-317938DCEFB2}"/>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'[Structure de la dette par devise et par type de créanciers et en pourcentage du PIB.xlsx]Requête graphiques -nvo cadrage'!$C$45:$O$45</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f>'[Structure de la dette par devise et par type de créanciers et en pourcentage du PIB.xlsx]Requête graphiques -nvo cadrage'!$C$49:$O$49</c:f>
              <c:numCache>
                <c:formatCode>0.0</c:formatCode>
                <c:ptCount val="13"/>
                <c:pt idx="0">
                  <c:v>2114.9585155502959</c:v>
                </c:pt>
                <c:pt idx="1">
                  <c:v>1120.1577007580577</c:v>
                </c:pt>
                <c:pt idx="2">
                  <c:v>865.24522730937417</c:v>
                </c:pt>
                <c:pt idx="3">
                  <c:v>1455.8748101134563</c:v>
                </c:pt>
                <c:pt idx="4">
                  <c:v>1479.6143424686147</c:v>
                </c:pt>
                <c:pt idx="5">
                  <c:v>1370.6649270806815</c:v>
                </c:pt>
                <c:pt idx="6">
                  <c:v>1425.8515899809861</c:v>
                </c:pt>
                <c:pt idx="7">
                  <c:v>2010.004908453511</c:v>
                </c:pt>
                <c:pt idx="8">
                  <c:v>3036.8630007951269</c:v>
                </c:pt>
                <c:pt idx="9">
                  <c:v>3246.7842356441915</c:v>
                </c:pt>
                <c:pt idx="10">
                  <c:v>3375.5483743409623</c:v>
                </c:pt>
                <c:pt idx="11">
                  <c:v>3657.5788130577794</c:v>
                </c:pt>
                <c:pt idx="12">
                  <c:v>3202.7038013862998</c:v>
                </c:pt>
              </c:numCache>
            </c:numRef>
          </c:val>
          <c:smooth val="0"/>
          <c:extLst>
            <c:ext xmlns:c16="http://schemas.microsoft.com/office/drawing/2014/chart" uri="{C3380CC4-5D6E-409C-BE32-E72D297353CC}">
              <c16:uniqueId val="{00000009-40A7-40C5-9ACA-317938DCEFB2}"/>
            </c:ext>
          </c:extLst>
        </c:ser>
        <c:ser>
          <c:idx val="4"/>
          <c:order val="4"/>
          <c:tx>
            <c:strRef>
              <c:f>'[Structure de la dette par devise et par type de créanciers et en pourcentage du PIB.xlsx]Requête graphiques -nvo cadrage'!$B$50</c:f>
              <c:strCache>
                <c:ptCount val="1"/>
                <c:pt idx="0">
                  <c:v>Franc CFA (XOF)</c:v>
                </c:pt>
              </c:strCache>
            </c:strRef>
          </c:tx>
          <c:spPr>
            <a:ln w="57150" cap="rnd">
              <a:solidFill>
                <a:srgbClr val="7030A0"/>
              </a:solidFill>
              <a:round/>
            </a:ln>
            <a:effectLst/>
          </c:spPr>
          <c:marker>
            <c:symbol val="none"/>
          </c:marker>
          <c:dLbls>
            <c:dLbl>
              <c:idx val="11"/>
              <c:layout>
                <c:manualLayout>
                  <c:x val="-3.1050228310502418E-2"/>
                  <c:y val="-2.36511456023651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0A7-40C5-9ACA-317938DCEFB2}"/>
                </c:ext>
              </c:extLst>
            </c:dLbl>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0A7-40C5-9ACA-317938DCEFB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'[Structure de la dette par devise et par type de créanciers et en pourcentage du PIB.xlsx]Requête graphiques -nvo cadrage'!$C$45:$O$45</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f>'[Structure de la dette par devise et par type de créanciers et en pourcentage du PIB.xlsx]Requête graphiques -nvo cadrage'!$C$50:$O$50</c:f>
              <c:numCache>
                <c:formatCode>0.0</c:formatCode>
                <c:ptCount val="13"/>
                <c:pt idx="0">
                  <c:v>201.09490220030128</c:v>
                </c:pt>
                <c:pt idx="1">
                  <c:v>227.92492835779959</c:v>
                </c:pt>
                <c:pt idx="2">
                  <c:v>337.82073153317435</c:v>
                </c:pt>
                <c:pt idx="3">
                  <c:v>356.47044079950933</c:v>
                </c:pt>
                <c:pt idx="4">
                  <c:v>390.11490828106105</c:v>
                </c:pt>
                <c:pt idx="5">
                  <c:v>423.79035289419983</c:v>
                </c:pt>
                <c:pt idx="6">
                  <c:v>549.78043783159876</c:v>
                </c:pt>
                <c:pt idx="7">
                  <c:v>672.58058790300754</c:v>
                </c:pt>
                <c:pt idx="8">
                  <c:v>723.42821165299995</c:v>
                </c:pt>
                <c:pt idx="9">
                  <c:v>759.83314942369998</c:v>
                </c:pt>
                <c:pt idx="10">
                  <c:v>846.5927499518001</c:v>
                </c:pt>
                <c:pt idx="11">
                  <c:v>928.14931107765915</c:v>
                </c:pt>
                <c:pt idx="12">
                  <c:v>985.99833701085572</c:v>
                </c:pt>
              </c:numCache>
            </c:numRef>
          </c:val>
          <c:smooth val="0"/>
          <c:extLst>
            <c:ext xmlns:c16="http://schemas.microsoft.com/office/drawing/2014/chart" uri="{C3380CC4-5D6E-409C-BE32-E72D297353CC}">
              <c16:uniqueId val="{0000000C-40A7-40C5-9ACA-317938DCEFB2}"/>
            </c:ext>
          </c:extLst>
        </c:ser>
        <c:ser>
          <c:idx val="5"/>
          <c:order val="5"/>
          <c:tx>
            <c:strRef>
              <c:f>'[Structure de la dette par devise et par type de créanciers et en pourcentage du PIB.xlsx]Requête graphiques -nvo cadrage'!$B$51</c:f>
              <c:strCache>
                <c:ptCount val="1"/>
                <c:pt idx="0">
                  <c:v>Autres</c:v>
                </c:pt>
              </c:strCache>
            </c:strRef>
          </c:tx>
          <c:spPr>
            <a:ln w="53975" cap="rnd">
              <a:solidFill>
                <a:schemeClr val="accent6">
                  <a:lumMod val="50000"/>
                </a:schemeClr>
              </a:solidFill>
              <a:round/>
            </a:ln>
            <a:effectLst/>
          </c:spPr>
          <c:marker>
            <c:symbol val="none"/>
          </c:marker>
          <c:dLbls>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0A7-40C5-9ACA-317938DCEFB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'[Structure de la dette par devise et par type de créanciers et en pourcentage du PIB.xlsx]Requête graphiques -nvo cadrage'!$C$45:$O$45</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f>'[Structure de la dette par devise et par type de créanciers et en pourcentage du PIB.xlsx]Requête graphiques -nvo cadrage'!$C$51:$O$51</c:f>
              <c:numCache>
                <c:formatCode>0.0</c:formatCode>
                <c:ptCount val="13"/>
                <c:pt idx="0">
                  <c:v>219.14778494892283</c:v>
                </c:pt>
                <c:pt idx="1">
                  <c:v>1095.7041105576916</c:v>
                </c:pt>
                <c:pt idx="2">
                  <c:v>973.29717457503432</c:v>
                </c:pt>
                <c:pt idx="3">
                  <c:v>1029.3231118667998</c:v>
                </c:pt>
                <c:pt idx="4">
                  <c:v>1167.0673102457608</c:v>
                </c:pt>
                <c:pt idx="5">
                  <c:v>105.98375857621741</c:v>
                </c:pt>
                <c:pt idx="6">
                  <c:v>127.00953385877099</c:v>
                </c:pt>
                <c:pt idx="7">
                  <c:v>139.193715359842</c:v>
                </c:pt>
                <c:pt idx="8">
                  <c:v>210.97656465568414</c:v>
                </c:pt>
                <c:pt idx="9">
                  <c:v>321.90888824113733</c:v>
                </c:pt>
                <c:pt idx="10">
                  <c:v>322.62745724537234</c:v>
                </c:pt>
                <c:pt idx="11">
                  <c:v>351.43714074444523</c:v>
                </c:pt>
                <c:pt idx="12">
                  <c:v>375.30007531513104</c:v>
                </c:pt>
              </c:numCache>
            </c:numRef>
          </c:val>
          <c:smooth val="0"/>
          <c:extLst>
            <c:ext xmlns:c16="http://schemas.microsoft.com/office/drawing/2014/chart" uri="{C3380CC4-5D6E-409C-BE32-E72D297353CC}">
              <c16:uniqueId val="{0000000E-40A7-40C5-9ACA-317938DCEFB2}"/>
            </c:ext>
          </c:extLst>
        </c:ser>
        <c:dLbls>
          <c:showLegendKey val="0"/>
          <c:showVal val="0"/>
          <c:showCatName val="0"/>
          <c:showSerName val="0"/>
          <c:showPercent val="0"/>
          <c:showBubbleSize val="0"/>
        </c:dLbls>
        <c:marker val="1"/>
        <c:smooth val="0"/>
        <c:axId val="-1357749616"/>
        <c:axId val="-1357746352"/>
      </c:lineChart>
      <c:catAx>
        <c:axId val="-1357749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357746352"/>
        <c:crosses val="autoZero"/>
        <c:auto val="1"/>
        <c:lblAlgn val="ctr"/>
        <c:lblOffset val="100"/>
        <c:noMultiLvlLbl val="0"/>
      </c:catAx>
      <c:valAx>
        <c:axId val="-135774635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357749616"/>
        <c:crosses val="autoZero"/>
        <c:crossBetween val="between"/>
      </c:valAx>
      <c:spPr>
        <a:noFill/>
        <a:ln>
          <a:noFill/>
        </a:ln>
        <a:effectLst/>
      </c:spPr>
    </c:plotArea>
    <c:legend>
      <c:legendPos val="b"/>
      <c:layout>
        <c:manualLayout>
          <c:xMode val="edge"/>
          <c:yMode val="edge"/>
          <c:x val="7.4072475846790178E-2"/>
          <c:y val="0.7208011024872456"/>
          <c:w val="0.86756737725228228"/>
          <c:h val="0.2791988975127543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baseline="0" dirty="0"/>
              <a:t>Du </a:t>
            </a:r>
            <a:r>
              <a:rPr lang="en-US" b="1" baseline="0" dirty="0" err="1"/>
              <a:t>côté</a:t>
            </a:r>
            <a:r>
              <a:rPr lang="en-US" b="1" baseline="0" dirty="0"/>
              <a:t> de </a:t>
            </a:r>
            <a:r>
              <a:rPr lang="en-US" b="1" baseline="0" dirty="0" err="1"/>
              <a:t>l’offre</a:t>
            </a:r>
            <a:r>
              <a:rPr lang="en-US" b="1" baseline="0" dirty="0"/>
              <a:t> (en %)</a:t>
            </a:r>
            <a:endParaRPr lang="en-US" b="1" dirty="0"/>
          </a:p>
        </c:rich>
      </c:tx>
      <c:overlay val="0"/>
      <c:spPr>
        <a:noFill/>
        <a:ln>
          <a:noFill/>
        </a:ln>
        <a:effectLst/>
      </c:spPr>
    </c:title>
    <c:autoTitleDeleted val="0"/>
    <c:plotArea>
      <c:layout>
        <c:manualLayout>
          <c:layoutTarget val="inner"/>
          <c:xMode val="edge"/>
          <c:yMode val="edge"/>
          <c:x val="8.047003499562555E-2"/>
          <c:y val="9.7638888888888914E-2"/>
          <c:w val="0.88897440944881889"/>
          <c:h val="0.59458041703120457"/>
        </c:manualLayout>
      </c:layout>
      <c:barChart>
        <c:barDir val="col"/>
        <c:grouping val="stacked"/>
        <c:varyColors val="0"/>
        <c:ser>
          <c:idx val="0"/>
          <c:order val="0"/>
          <c:tx>
            <c:strRef>
              <c:f>'CONTRIBUTION A LA CROISSANCE'!$A$5</c:f>
              <c:strCache>
                <c:ptCount val="1"/>
                <c:pt idx="0">
                  <c:v>Secteur Primaire</c:v>
                </c:pt>
              </c:strCache>
            </c:strRef>
          </c:tx>
          <c:spPr>
            <a:solidFill>
              <a:schemeClr val="accent1"/>
            </a:solidFill>
            <a:ln>
              <a:noFill/>
            </a:ln>
            <a:effectLst/>
          </c:spPr>
          <c:invertIfNegative val="0"/>
          <c:cat>
            <c:numRef>
              <c:f>'CONTRIBUTION A LA CROISSANCE'!$B$4:$G$4</c:f>
              <c:numCache>
                <c:formatCode>#,##0</c:formatCode>
                <c:ptCount val="6"/>
                <c:pt idx="0">
                  <c:v>2018</c:v>
                </c:pt>
                <c:pt idx="1">
                  <c:v>2019</c:v>
                </c:pt>
                <c:pt idx="2">
                  <c:v>2020</c:v>
                </c:pt>
                <c:pt idx="3">
                  <c:v>2021</c:v>
                </c:pt>
                <c:pt idx="4">
                  <c:v>2022</c:v>
                </c:pt>
                <c:pt idx="5">
                  <c:v>2023</c:v>
                </c:pt>
              </c:numCache>
            </c:numRef>
          </c:cat>
          <c:val>
            <c:numRef>
              <c:f>'CONTRIBUTION A LA CROISSANCE'!$B$5:$G$5</c:f>
              <c:numCache>
                <c:formatCode>#,##0.0</c:formatCode>
                <c:ptCount val="6"/>
                <c:pt idx="0">
                  <c:v>0.59934087638952271</c:v>
                </c:pt>
                <c:pt idx="1">
                  <c:v>0.95884303870762422</c:v>
                </c:pt>
                <c:pt idx="2">
                  <c:v>0.35734497429712547</c:v>
                </c:pt>
                <c:pt idx="3">
                  <c:v>0.85135871756275427</c:v>
                </c:pt>
                <c:pt idx="4">
                  <c:v>0.32753152925884016</c:v>
                </c:pt>
                <c:pt idx="5">
                  <c:v>0.59552041362675512</c:v>
                </c:pt>
              </c:numCache>
            </c:numRef>
          </c:val>
          <c:extLst>
            <c:ext xmlns:c16="http://schemas.microsoft.com/office/drawing/2014/chart" uri="{C3380CC4-5D6E-409C-BE32-E72D297353CC}">
              <c16:uniqueId val="{00000000-3B95-4A5F-9255-AF833E613361}"/>
            </c:ext>
          </c:extLst>
        </c:ser>
        <c:ser>
          <c:idx val="1"/>
          <c:order val="1"/>
          <c:tx>
            <c:strRef>
              <c:f>'CONTRIBUTION A LA CROISSANCE'!$A$6</c:f>
              <c:strCache>
                <c:ptCount val="1"/>
                <c:pt idx="0">
                  <c:v>Secteur Secondaire</c:v>
                </c:pt>
              </c:strCache>
            </c:strRef>
          </c:tx>
          <c:spPr>
            <a:solidFill>
              <a:schemeClr val="accent2"/>
            </a:solidFill>
            <a:ln>
              <a:noFill/>
            </a:ln>
            <a:effectLst/>
          </c:spPr>
          <c:invertIfNegative val="0"/>
          <c:cat>
            <c:numRef>
              <c:f>'CONTRIBUTION A LA CROISSANCE'!$B$4:$G$4</c:f>
              <c:numCache>
                <c:formatCode>#,##0</c:formatCode>
                <c:ptCount val="6"/>
                <c:pt idx="0">
                  <c:v>2018</c:v>
                </c:pt>
                <c:pt idx="1">
                  <c:v>2019</c:v>
                </c:pt>
                <c:pt idx="2">
                  <c:v>2020</c:v>
                </c:pt>
                <c:pt idx="3">
                  <c:v>2021</c:v>
                </c:pt>
                <c:pt idx="4">
                  <c:v>2022</c:v>
                </c:pt>
                <c:pt idx="5">
                  <c:v>2023</c:v>
                </c:pt>
              </c:numCache>
            </c:numRef>
          </c:cat>
          <c:val>
            <c:numRef>
              <c:f>'CONTRIBUTION A LA CROISSANCE'!$B$6:$G$6</c:f>
              <c:numCache>
                <c:formatCode>#,##0.0</c:formatCode>
                <c:ptCount val="6"/>
                <c:pt idx="0">
                  <c:v>1.8423609632618339</c:v>
                </c:pt>
                <c:pt idx="1">
                  <c:v>1.8793021915867731</c:v>
                </c:pt>
                <c:pt idx="2">
                  <c:v>2.1545903992957807</c:v>
                </c:pt>
                <c:pt idx="3">
                  <c:v>1.6977215945936899</c:v>
                </c:pt>
                <c:pt idx="4">
                  <c:v>1.7591585119695963</c:v>
                </c:pt>
                <c:pt idx="5">
                  <c:v>1.6483070206033164</c:v>
                </c:pt>
              </c:numCache>
            </c:numRef>
          </c:val>
          <c:extLst>
            <c:ext xmlns:c16="http://schemas.microsoft.com/office/drawing/2014/chart" uri="{C3380CC4-5D6E-409C-BE32-E72D297353CC}">
              <c16:uniqueId val="{00000001-3B95-4A5F-9255-AF833E613361}"/>
            </c:ext>
          </c:extLst>
        </c:ser>
        <c:ser>
          <c:idx val="2"/>
          <c:order val="2"/>
          <c:tx>
            <c:strRef>
              <c:f>'CONTRIBUTION A LA CROISSANCE'!$A$7</c:f>
              <c:strCache>
                <c:ptCount val="1"/>
                <c:pt idx="0">
                  <c:v>Secteur Tertiaire</c:v>
                </c:pt>
              </c:strCache>
            </c:strRef>
          </c:tx>
          <c:spPr>
            <a:solidFill>
              <a:schemeClr val="accent3"/>
            </a:solidFill>
            <a:ln>
              <a:noFill/>
            </a:ln>
            <a:effectLst/>
          </c:spPr>
          <c:invertIfNegative val="0"/>
          <c:cat>
            <c:numRef>
              <c:f>'CONTRIBUTION A LA CROISSANCE'!$B$4:$G$4</c:f>
              <c:numCache>
                <c:formatCode>#,##0</c:formatCode>
                <c:ptCount val="6"/>
                <c:pt idx="0">
                  <c:v>2018</c:v>
                </c:pt>
                <c:pt idx="1">
                  <c:v>2019</c:v>
                </c:pt>
                <c:pt idx="2">
                  <c:v>2020</c:v>
                </c:pt>
                <c:pt idx="3">
                  <c:v>2021</c:v>
                </c:pt>
                <c:pt idx="4">
                  <c:v>2022</c:v>
                </c:pt>
                <c:pt idx="5">
                  <c:v>2023</c:v>
                </c:pt>
              </c:numCache>
            </c:numRef>
          </c:cat>
          <c:val>
            <c:numRef>
              <c:f>'CONTRIBUTION A LA CROISSANCE'!$B$7:$G$7</c:f>
              <c:numCache>
                <c:formatCode>#,##0.0</c:formatCode>
                <c:ptCount val="6"/>
                <c:pt idx="0">
                  <c:v>4.0514995119831063</c:v>
                </c:pt>
                <c:pt idx="1">
                  <c:v>3.864398104952905</c:v>
                </c:pt>
                <c:pt idx="2">
                  <c:v>3.6596010350794308</c:v>
                </c:pt>
                <c:pt idx="3">
                  <c:v>3.5877354643041559</c:v>
                </c:pt>
                <c:pt idx="4">
                  <c:v>3.5706987404879089</c:v>
                </c:pt>
                <c:pt idx="5">
                  <c:v>3.3596733736279378</c:v>
                </c:pt>
              </c:numCache>
            </c:numRef>
          </c:val>
          <c:extLst>
            <c:ext xmlns:c16="http://schemas.microsoft.com/office/drawing/2014/chart" uri="{C3380CC4-5D6E-409C-BE32-E72D297353CC}">
              <c16:uniqueId val="{00000002-3B95-4A5F-9255-AF833E613361}"/>
            </c:ext>
          </c:extLst>
        </c:ser>
        <c:ser>
          <c:idx val="3"/>
          <c:order val="3"/>
          <c:tx>
            <c:strRef>
              <c:f>'CONTRIBUTION A LA CROISSANCE'!$A$8</c:f>
              <c:strCache>
                <c:ptCount val="1"/>
                <c:pt idx="0">
                  <c:v>PIB non marchand</c:v>
                </c:pt>
              </c:strCache>
            </c:strRef>
          </c:tx>
          <c:spPr>
            <a:solidFill>
              <a:schemeClr val="accent4"/>
            </a:solidFill>
            <a:ln>
              <a:noFill/>
            </a:ln>
            <a:effectLst/>
          </c:spPr>
          <c:invertIfNegative val="0"/>
          <c:cat>
            <c:numRef>
              <c:f>'CONTRIBUTION A LA CROISSANCE'!$B$4:$G$4</c:f>
              <c:numCache>
                <c:formatCode>#,##0</c:formatCode>
                <c:ptCount val="6"/>
                <c:pt idx="0">
                  <c:v>2018</c:v>
                </c:pt>
                <c:pt idx="1">
                  <c:v>2019</c:v>
                </c:pt>
                <c:pt idx="2">
                  <c:v>2020</c:v>
                </c:pt>
                <c:pt idx="3">
                  <c:v>2021</c:v>
                </c:pt>
                <c:pt idx="4">
                  <c:v>2022</c:v>
                </c:pt>
                <c:pt idx="5">
                  <c:v>2023</c:v>
                </c:pt>
              </c:numCache>
            </c:numRef>
          </c:cat>
          <c:val>
            <c:numRef>
              <c:f>'CONTRIBUTION A LA CROISSANCE'!$B$8:$G$8</c:f>
              <c:numCache>
                <c:formatCode>#,##0.0</c:formatCode>
                <c:ptCount val="6"/>
                <c:pt idx="0">
                  <c:v>0.29473841306714038</c:v>
                </c:pt>
                <c:pt idx="1">
                  <c:v>0.25462834949858204</c:v>
                </c:pt>
                <c:pt idx="2">
                  <c:v>2.8186605019525624E-2</c:v>
                </c:pt>
                <c:pt idx="3">
                  <c:v>0.3642358479782653</c:v>
                </c:pt>
                <c:pt idx="4">
                  <c:v>0.32551016178880876</c:v>
                </c:pt>
                <c:pt idx="5">
                  <c:v>0.22349409473758569</c:v>
                </c:pt>
              </c:numCache>
            </c:numRef>
          </c:val>
          <c:extLst>
            <c:ext xmlns:c16="http://schemas.microsoft.com/office/drawing/2014/chart" uri="{C3380CC4-5D6E-409C-BE32-E72D297353CC}">
              <c16:uniqueId val="{00000003-3B95-4A5F-9255-AF833E613361}"/>
            </c:ext>
          </c:extLst>
        </c:ser>
        <c:ser>
          <c:idx val="4"/>
          <c:order val="4"/>
          <c:tx>
            <c:strRef>
              <c:f>'CONTRIBUTION A LA CROISSANCE'!$A$9</c:f>
              <c:strCache>
                <c:ptCount val="1"/>
                <c:pt idx="0">
                  <c:v>Droits et taxes nets de subventions</c:v>
                </c:pt>
              </c:strCache>
            </c:strRef>
          </c:tx>
          <c:spPr>
            <a:solidFill>
              <a:schemeClr val="accent5"/>
            </a:solidFill>
            <a:ln>
              <a:noFill/>
            </a:ln>
            <a:effectLst/>
          </c:spPr>
          <c:invertIfNegative val="0"/>
          <c:cat>
            <c:numRef>
              <c:f>'CONTRIBUTION A LA CROISSANCE'!$B$4:$G$4</c:f>
              <c:numCache>
                <c:formatCode>#,##0</c:formatCode>
                <c:ptCount val="6"/>
                <c:pt idx="0">
                  <c:v>2018</c:v>
                </c:pt>
                <c:pt idx="1">
                  <c:v>2019</c:v>
                </c:pt>
                <c:pt idx="2">
                  <c:v>2020</c:v>
                </c:pt>
                <c:pt idx="3">
                  <c:v>2021</c:v>
                </c:pt>
                <c:pt idx="4">
                  <c:v>2022</c:v>
                </c:pt>
                <c:pt idx="5">
                  <c:v>2023</c:v>
                </c:pt>
              </c:numCache>
            </c:numRef>
          </c:cat>
          <c:val>
            <c:numRef>
              <c:f>'CONTRIBUTION A LA CROISSANCE'!$B$9:$G$9</c:f>
              <c:numCache>
                <c:formatCode>#,##0.0</c:formatCode>
                <c:ptCount val="6"/>
                <c:pt idx="0">
                  <c:v>0.86354950016947352</c:v>
                </c:pt>
                <c:pt idx="1">
                  <c:v>0.88381466507803152</c:v>
                </c:pt>
                <c:pt idx="2">
                  <c:v>0.85641134172101419</c:v>
                </c:pt>
                <c:pt idx="3">
                  <c:v>0.85756221617066852</c:v>
                </c:pt>
                <c:pt idx="4">
                  <c:v>0.85629523598340251</c:v>
                </c:pt>
                <c:pt idx="5">
                  <c:v>0.83532071781224659</c:v>
                </c:pt>
              </c:numCache>
            </c:numRef>
          </c:val>
          <c:extLst>
            <c:ext xmlns:c16="http://schemas.microsoft.com/office/drawing/2014/chart" uri="{C3380CC4-5D6E-409C-BE32-E72D297353CC}">
              <c16:uniqueId val="{00000004-3B95-4A5F-9255-AF833E613361}"/>
            </c:ext>
          </c:extLst>
        </c:ser>
        <c:dLbls>
          <c:showLegendKey val="0"/>
          <c:showVal val="0"/>
          <c:showCatName val="0"/>
          <c:showSerName val="0"/>
          <c:showPercent val="0"/>
          <c:showBubbleSize val="0"/>
        </c:dLbls>
        <c:gapWidth val="150"/>
        <c:overlap val="100"/>
        <c:axId val="-1351977504"/>
        <c:axId val="-1351979680"/>
      </c:barChart>
      <c:lineChart>
        <c:grouping val="standard"/>
        <c:varyColors val="0"/>
        <c:ser>
          <c:idx val="5"/>
          <c:order val="5"/>
          <c:tx>
            <c:strRef>
              <c:f>'CONTRIBUTION A LA CROISSANCE'!$A$10</c:f>
              <c:strCache>
                <c:ptCount val="1"/>
                <c:pt idx="0">
                  <c:v>Croissance du PIB</c:v>
                </c:pt>
              </c:strCache>
            </c:strRef>
          </c:tx>
          <c:spPr>
            <a:ln w="28575" cap="rnd">
              <a:solidFill>
                <a:schemeClr val="accent6"/>
              </a:solidFill>
              <a:round/>
            </a:ln>
            <a:effectLst/>
          </c:spPr>
          <c:marker>
            <c:symbol val="none"/>
          </c:marker>
          <c:cat>
            <c:numRef>
              <c:f>'CONTRIBUTION A LA CROISSANCE'!$B$4:$G$4</c:f>
              <c:numCache>
                <c:formatCode>#,##0</c:formatCode>
                <c:ptCount val="6"/>
                <c:pt idx="0">
                  <c:v>2018</c:v>
                </c:pt>
                <c:pt idx="1">
                  <c:v>2019</c:v>
                </c:pt>
                <c:pt idx="2">
                  <c:v>2020</c:v>
                </c:pt>
                <c:pt idx="3">
                  <c:v>2021</c:v>
                </c:pt>
                <c:pt idx="4">
                  <c:v>2022</c:v>
                </c:pt>
                <c:pt idx="5">
                  <c:v>2023</c:v>
                </c:pt>
              </c:numCache>
            </c:numRef>
          </c:cat>
          <c:val>
            <c:numRef>
              <c:f>'CONTRIBUTION A LA CROISSANCE'!$B$10:$G$10</c:f>
              <c:numCache>
                <c:formatCode>#,##0.0</c:formatCode>
                <c:ptCount val="6"/>
                <c:pt idx="0">
                  <c:v>7.6514892648710573</c:v>
                </c:pt>
                <c:pt idx="1">
                  <c:v>7.8409863498239281</c:v>
                </c:pt>
                <c:pt idx="2">
                  <c:v>7.0561343554128708</c:v>
                </c:pt>
                <c:pt idx="3">
                  <c:v>7.3586138406095465</c:v>
                </c:pt>
                <c:pt idx="4">
                  <c:v>6.8391941794885502</c:v>
                </c:pt>
                <c:pt idx="5">
                  <c:v>6.6623156204078375</c:v>
                </c:pt>
              </c:numCache>
            </c:numRef>
          </c:val>
          <c:smooth val="0"/>
          <c:extLst>
            <c:ext xmlns:c16="http://schemas.microsoft.com/office/drawing/2014/chart" uri="{C3380CC4-5D6E-409C-BE32-E72D297353CC}">
              <c16:uniqueId val="{00000005-3B95-4A5F-9255-AF833E613361}"/>
            </c:ext>
          </c:extLst>
        </c:ser>
        <c:dLbls>
          <c:showLegendKey val="0"/>
          <c:showVal val="0"/>
          <c:showCatName val="0"/>
          <c:showSerName val="0"/>
          <c:showPercent val="0"/>
          <c:showBubbleSize val="0"/>
        </c:dLbls>
        <c:marker val="1"/>
        <c:smooth val="0"/>
        <c:axId val="-1351977504"/>
        <c:axId val="-1351979680"/>
      </c:lineChart>
      <c:catAx>
        <c:axId val="-1351977504"/>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351979680"/>
        <c:crosses val="autoZero"/>
        <c:auto val="1"/>
        <c:lblAlgn val="ctr"/>
        <c:lblOffset val="100"/>
        <c:noMultiLvlLbl val="0"/>
      </c:catAx>
      <c:valAx>
        <c:axId val="-1351979680"/>
        <c:scaling>
          <c:orientation val="minMax"/>
          <c:max val="9"/>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3519775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'[Popular Indicators.xlsx]Tables&amp;Graphs'!$C$21</c:f>
              <c:strCache>
                <c:ptCount val="1"/>
                <c:pt idx="0">
                  <c:v>2019 [YR2019]</c:v>
                </c:pt>
              </c:strCache>
            </c:strRef>
          </c:tx>
          <c:spPr>
            <a:solidFill>
              <a:srgbClr val="FFC000"/>
            </a:solidFill>
            <a:ln>
              <a:solidFill>
                <a:srgbClr val="00B050"/>
              </a:solidFill>
            </a:ln>
            <a:effectLst/>
          </c:spPr>
          <c:invertIfNegative val="0"/>
          <c:dPt>
            <c:idx val="11"/>
            <c:invertIfNegative val="0"/>
            <c:bubble3D val="0"/>
            <c:spPr>
              <a:solidFill>
                <a:srgbClr val="00B050"/>
              </a:solidFill>
              <a:ln>
                <a:solidFill>
                  <a:srgbClr val="FFFF00"/>
                </a:solidFill>
              </a:ln>
              <a:effectLst/>
            </c:spPr>
            <c:extLst>
              <c:ext xmlns:c16="http://schemas.microsoft.com/office/drawing/2014/chart" uri="{C3380CC4-5D6E-409C-BE32-E72D297353CC}">
                <c16:uniqueId val="{00000001-B03A-42FC-8B22-B4C5E64C73DB}"/>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'[Popular Indicators.xlsx]Tables&amp;Graphs'!$B$22:$B$36</c:f>
              <c:strCache>
                <c:ptCount val="15"/>
                <c:pt idx="0">
                  <c:v>Sierra Leone</c:v>
                </c:pt>
                <c:pt idx="1">
                  <c:v>Togo</c:v>
                </c:pt>
                <c:pt idx="2">
                  <c:v>Sénégal</c:v>
                </c:pt>
                <c:pt idx="3">
                  <c:v>Nigéria</c:v>
                </c:pt>
                <c:pt idx="4">
                  <c:v>Niger</c:v>
                </c:pt>
                <c:pt idx="5">
                  <c:v>Mali</c:v>
                </c:pt>
                <c:pt idx="6">
                  <c:v>Libéria</c:v>
                </c:pt>
                <c:pt idx="7">
                  <c:v>Guinée-Bissau</c:v>
                </c:pt>
                <c:pt idx="8">
                  <c:v>Guinée</c:v>
                </c:pt>
                <c:pt idx="9">
                  <c:v>Ghana</c:v>
                </c:pt>
                <c:pt idx="10">
                  <c:v>Gambie</c:v>
                </c:pt>
                <c:pt idx="11">
                  <c:v>Côte d'Ivoire</c:v>
                </c:pt>
                <c:pt idx="12">
                  <c:v>Cabo Verde</c:v>
                </c:pt>
                <c:pt idx="13">
                  <c:v>Burkina Faso</c:v>
                </c:pt>
                <c:pt idx="14">
                  <c:v>Bénin</c:v>
                </c:pt>
              </c:strCache>
            </c:strRef>
          </c:cat>
          <c:val>
            <c:numRef>
              <c:f>'[Popular Indicators.xlsx]Tables&amp;Graphs'!$C$22:$C$36</c:f>
              <c:numCache>
                <c:formatCode>0.000</c:formatCode>
                <c:ptCount val="15"/>
                <c:pt idx="0">
                  <c:v>3.9414743107691326</c:v>
                </c:pt>
                <c:pt idx="1">
                  <c:v>5.4599794166690838</c:v>
                </c:pt>
                <c:pt idx="2">
                  <c:v>23.578084052014724</c:v>
                </c:pt>
                <c:pt idx="3">
                  <c:v>448.12042885876923</c:v>
                </c:pt>
                <c:pt idx="4">
                  <c:v>12.928145120029605</c:v>
                </c:pt>
                <c:pt idx="5">
                  <c:v>17.510141171340312</c:v>
                </c:pt>
                <c:pt idx="6">
                  <c:v>3.0705180999999997</c:v>
                </c:pt>
                <c:pt idx="7">
                  <c:v>1.340389410760034</c:v>
                </c:pt>
                <c:pt idx="8">
                  <c:v>13.590281808692785</c:v>
                </c:pt>
                <c:pt idx="9">
                  <c:v>66.983634223942957</c:v>
                </c:pt>
                <c:pt idx="10">
                  <c:v>1.7638190476983797</c:v>
                </c:pt>
                <c:pt idx="11">
                  <c:v>58.792205642153831</c:v>
                </c:pt>
                <c:pt idx="12">
                  <c:v>1.9818457407061463</c:v>
                </c:pt>
                <c:pt idx="13">
                  <c:v>15.745810234660214</c:v>
                </c:pt>
                <c:pt idx="14">
                  <c:v>14.390709094938551</c:v>
                </c:pt>
              </c:numCache>
            </c:numRef>
          </c:val>
          <c:extLst>
            <c:ext xmlns:c16="http://schemas.microsoft.com/office/drawing/2014/chart" uri="{C3380CC4-5D6E-409C-BE32-E72D297353CC}">
              <c16:uniqueId val="{00000002-B03A-42FC-8B22-B4C5E64C73DB}"/>
            </c:ext>
          </c:extLst>
        </c:ser>
        <c:dLbls>
          <c:showLegendKey val="0"/>
          <c:showVal val="0"/>
          <c:showCatName val="0"/>
          <c:showSerName val="0"/>
          <c:showPercent val="0"/>
          <c:showBubbleSize val="0"/>
        </c:dLbls>
        <c:gapWidth val="182"/>
        <c:axId val="-1354468224"/>
        <c:axId val="-1354476928"/>
      </c:barChart>
      <c:catAx>
        <c:axId val="-13544682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fr-FR"/>
          </a:p>
        </c:txPr>
        <c:crossAx val="-1354476928"/>
        <c:crosses val="autoZero"/>
        <c:auto val="1"/>
        <c:lblAlgn val="ctr"/>
        <c:lblOffset val="100"/>
        <c:noMultiLvlLbl val="0"/>
      </c:catAx>
      <c:valAx>
        <c:axId val="-1354476928"/>
        <c:scaling>
          <c:orientation val="minMax"/>
        </c:scaling>
        <c:delete val="0"/>
        <c:axPos val="b"/>
        <c:majorGridlines>
          <c:spPr>
            <a:ln w="9525" cap="flat" cmpd="sng" algn="ctr">
              <a:solidFill>
                <a:schemeClr val="tx1">
                  <a:lumMod val="15000"/>
                  <a:lumOff val="85000"/>
                </a:schemeClr>
              </a:solidFill>
              <a:round/>
            </a:ln>
            <a:effectLst/>
          </c:spPr>
        </c:majorGridlines>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crossAx val="-1354468224"/>
        <c:crosses val="autoZero"/>
        <c:crossBetween val="between"/>
      </c:valAx>
      <c:spPr>
        <a:noFill/>
        <a:ln>
          <a:noFill/>
        </a:ln>
        <a:effectLst/>
      </c:spPr>
    </c:plotArea>
    <c:plotVisOnly val="1"/>
    <c:dispBlanksAs val="gap"/>
    <c:showDLblsOverMax val="0"/>
  </c:chart>
  <c:spPr>
    <a:solidFill>
      <a:schemeClr val="accent2">
        <a:lumMod val="20000"/>
        <a:lumOff val="80000"/>
      </a:schemeClr>
    </a:solidFill>
    <a:ln w="9525" cap="flat" cmpd="sng" algn="ctr">
      <a:solidFill>
        <a:schemeClr val="tx1">
          <a:lumMod val="15000"/>
          <a:lumOff val="85000"/>
        </a:schemeClr>
      </a:solidFill>
      <a:round/>
    </a:ln>
    <a:effectLst/>
  </c:spPr>
  <c:txPr>
    <a:bodyPr/>
    <a:lstStyle/>
    <a:p>
      <a:pPr>
        <a:defRPr sz="1200"/>
      </a:pPr>
      <a:endParaRPr lang="fr-FR"/>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400" b="1" i="0" u="none" strike="noStrike" kern="1200" spc="0" baseline="0">
                <a:solidFill>
                  <a:schemeClr val="tx1"/>
                </a:solidFill>
                <a:latin typeface="+mn-lt"/>
                <a:ea typeface="+mn-ea"/>
                <a:cs typeface="+mn-cs"/>
              </a:defRPr>
            </a:pPr>
            <a:r>
              <a:rPr lang="en-US" sz="1400" b="1" i="0" u="none" strike="noStrike" kern="1200" spc="0" baseline="0" dirty="0">
                <a:solidFill>
                  <a:schemeClr val="tx1"/>
                </a:solidFill>
                <a:latin typeface="Calibri" panose="020F0502020204030204" pitchFamily="34" charset="0"/>
                <a:ea typeface="+mn-ea"/>
                <a:cs typeface="+mn-cs"/>
              </a:rPr>
              <a:t>Du </a:t>
            </a:r>
            <a:r>
              <a:rPr lang="en-US" sz="1400" b="1" i="0" u="none" strike="noStrike" kern="1200" spc="0" baseline="0" dirty="0" err="1">
                <a:solidFill>
                  <a:schemeClr val="tx1"/>
                </a:solidFill>
                <a:latin typeface="Calibri" panose="020F0502020204030204" pitchFamily="34" charset="0"/>
                <a:ea typeface="+mn-ea"/>
                <a:cs typeface="+mn-cs"/>
              </a:rPr>
              <a:t>côté</a:t>
            </a:r>
            <a:r>
              <a:rPr lang="en-US" sz="1400" b="1" i="0" u="none" strike="noStrike" kern="1200" spc="0" baseline="0" dirty="0">
                <a:solidFill>
                  <a:schemeClr val="tx1"/>
                </a:solidFill>
                <a:latin typeface="Calibri" panose="020F0502020204030204" pitchFamily="34" charset="0"/>
                <a:ea typeface="+mn-ea"/>
                <a:cs typeface="+mn-cs"/>
              </a:rPr>
              <a:t> de la </a:t>
            </a:r>
            <a:r>
              <a:rPr lang="en-US" sz="1400" b="1" i="0" u="none" strike="noStrike" kern="1200" spc="0" baseline="0" dirty="0" err="1">
                <a:solidFill>
                  <a:schemeClr val="tx1"/>
                </a:solidFill>
                <a:latin typeface="Calibri" panose="020F0502020204030204" pitchFamily="34" charset="0"/>
                <a:ea typeface="+mn-ea"/>
                <a:cs typeface="+mn-cs"/>
              </a:rPr>
              <a:t>demande</a:t>
            </a:r>
            <a:r>
              <a:rPr lang="en-US" sz="1400" b="1" i="0" u="none" strike="noStrike" kern="1200" spc="0" baseline="0" dirty="0">
                <a:solidFill>
                  <a:schemeClr val="tx1"/>
                </a:solidFill>
                <a:latin typeface="Calibri" panose="020F0502020204030204" pitchFamily="34" charset="0"/>
                <a:ea typeface="+mn-ea"/>
                <a:cs typeface="+mn-cs"/>
              </a:rPr>
              <a:t> (en %)</a:t>
            </a:r>
          </a:p>
        </c:rich>
      </c:tx>
      <c:overlay val="0"/>
      <c:spPr>
        <a:noFill/>
        <a:ln>
          <a:noFill/>
        </a:ln>
        <a:effectLst/>
      </c:spPr>
    </c:title>
    <c:autoTitleDeleted val="0"/>
    <c:plotArea>
      <c:layout>
        <c:manualLayout>
          <c:layoutTarget val="inner"/>
          <c:xMode val="edge"/>
          <c:yMode val="edge"/>
          <c:x val="7.930331110836647E-2"/>
          <c:y val="0.15814818609563291"/>
          <c:w val="0.89184319894119879"/>
          <c:h val="0.4893238756074676"/>
        </c:manualLayout>
      </c:layout>
      <c:barChart>
        <c:barDir val="col"/>
        <c:grouping val="stacked"/>
        <c:varyColors val="0"/>
        <c:ser>
          <c:idx val="0"/>
          <c:order val="0"/>
          <c:tx>
            <c:strRef>
              <c:f>'CONTRIBUTION A LA CROISSANCE'!$A$12</c:f>
              <c:strCache>
                <c:ptCount val="1"/>
                <c:pt idx="0">
                  <c:v>FBCF:</c:v>
                </c:pt>
              </c:strCache>
            </c:strRef>
          </c:tx>
          <c:spPr>
            <a:solidFill>
              <a:srgbClr val="00B0F0"/>
            </a:solidFill>
            <a:ln>
              <a:noFill/>
            </a:ln>
            <a:effectLst/>
          </c:spPr>
          <c:invertIfNegative val="0"/>
          <c:cat>
            <c:numRef>
              <c:f>'CONTRIBUTION A LA CROISSANCE'!$B$11:$G$11</c:f>
              <c:numCache>
                <c:formatCode>#,##0</c:formatCode>
                <c:ptCount val="6"/>
                <c:pt idx="0">
                  <c:v>2018</c:v>
                </c:pt>
                <c:pt idx="1">
                  <c:v>2019</c:v>
                </c:pt>
                <c:pt idx="2">
                  <c:v>2020</c:v>
                </c:pt>
                <c:pt idx="3">
                  <c:v>2021</c:v>
                </c:pt>
                <c:pt idx="4">
                  <c:v>2022</c:v>
                </c:pt>
                <c:pt idx="5">
                  <c:v>2023</c:v>
                </c:pt>
              </c:numCache>
            </c:numRef>
          </c:cat>
          <c:val>
            <c:numRef>
              <c:f>'CONTRIBUTION A LA CROISSANCE'!$B$12:$G$12</c:f>
              <c:numCache>
                <c:formatCode>#,##0.0</c:formatCode>
                <c:ptCount val="6"/>
                <c:pt idx="0">
                  <c:v>2.5444398273528166</c:v>
                </c:pt>
                <c:pt idx="1">
                  <c:v>2.6964048250872708</c:v>
                </c:pt>
                <c:pt idx="2">
                  <c:v>2.6473242859493111</c:v>
                </c:pt>
                <c:pt idx="3">
                  <c:v>2.7929522196220207</c:v>
                </c:pt>
                <c:pt idx="4">
                  <c:v>2.5835794589433294</c:v>
                </c:pt>
                <c:pt idx="5">
                  <c:v>2.5296212525142985</c:v>
                </c:pt>
              </c:numCache>
            </c:numRef>
          </c:val>
          <c:extLst>
            <c:ext xmlns:c16="http://schemas.microsoft.com/office/drawing/2014/chart" uri="{C3380CC4-5D6E-409C-BE32-E72D297353CC}">
              <c16:uniqueId val="{00000000-9B06-43A7-B878-522C468D6C62}"/>
            </c:ext>
          </c:extLst>
        </c:ser>
        <c:ser>
          <c:idx val="1"/>
          <c:order val="1"/>
          <c:tx>
            <c:strRef>
              <c:f>'CONTRIBUTION A LA CROISSANCE'!$A$13</c:f>
              <c:strCache>
                <c:ptCount val="1"/>
                <c:pt idx="0">
                  <c:v>Consommation finale</c:v>
                </c:pt>
              </c:strCache>
            </c:strRef>
          </c:tx>
          <c:spPr>
            <a:solidFill>
              <a:srgbClr val="7030A0"/>
            </a:solidFill>
            <a:ln>
              <a:noFill/>
            </a:ln>
            <a:effectLst/>
          </c:spPr>
          <c:invertIfNegative val="0"/>
          <c:cat>
            <c:numRef>
              <c:f>'CONTRIBUTION A LA CROISSANCE'!$B$11:$G$11</c:f>
              <c:numCache>
                <c:formatCode>#,##0</c:formatCode>
                <c:ptCount val="6"/>
                <c:pt idx="0">
                  <c:v>2018</c:v>
                </c:pt>
                <c:pt idx="1">
                  <c:v>2019</c:v>
                </c:pt>
                <c:pt idx="2">
                  <c:v>2020</c:v>
                </c:pt>
                <c:pt idx="3">
                  <c:v>2021</c:v>
                </c:pt>
                <c:pt idx="4">
                  <c:v>2022</c:v>
                </c:pt>
                <c:pt idx="5">
                  <c:v>2023</c:v>
                </c:pt>
              </c:numCache>
            </c:numRef>
          </c:cat>
          <c:val>
            <c:numRef>
              <c:f>'CONTRIBUTION A LA CROISSANCE'!$B$13:$G$13</c:f>
              <c:numCache>
                <c:formatCode>#,##0.0</c:formatCode>
                <c:ptCount val="6"/>
                <c:pt idx="0">
                  <c:v>5.4211391728065905</c:v>
                </c:pt>
                <c:pt idx="1">
                  <c:v>5.3155273581283131</c:v>
                </c:pt>
                <c:pt idx="2">
                  <c:v>4.6713318417607184</c:v>
                </c:pt>
                <c:pt idx="3">
                  <c:v>4.4328764867592216</c:v>
                </c:pt>
                <c:pt idx="4">
                  <c:v>4.3148493217151485</c:v>
                </c:pt>
                <c:pt idx="5">
                  <c:v>4.2466770222043033</c:v>
                </c:pt>
              </c:numCache>
            </c:numRef>
          </c:val>
          <c:extLst>
            <c:ext xmlns:c16="http://schemas.microsoft.com/office/drawing/2014/chart" uri="{C3380CC4-5D6E-409C-BE32-E72D297353CC}">
              <c16:uniqueId val="{00000001-9B06-43A7-B878-522C468D6C62}"/>
            </c:ext>
          </c:extLst>
        </c:ser>
        <c:ser>
          <c:idx val="2"/>
          <c:order val="2"/>
          <c:tx>
            <c:strRef>
              <c:f>'CONTRIBUTION A LA CROISSANCE'!$A$14</c:f>
              <c:strCache>
                <c:ptCount val="1"/>
                <c:pt idx="0">
                  <c:v>Variation des stocks</c:v>
                </c:pt>
              </c:strCache>
            </c:strRef>
          </c:tx>
          <c:spPr>
            <a:solidFill>
              <a:schemeClr val="accent3"/>
            </a:solidFill>
            <a:ln>
              <a:noFill/>
            </a:ln>
            <a:effectLst/>
          </c:spPr>
          <c:invertIfNegative val="0"/>
          <c:cat>
            <c:numRef>
              <c:f>'CONTRIBUTION A LA CROISSANCE'!$B$11:$G$11</c:f>
              <c:numCache>
                <c:formatCode>#,##0</c:formatCode>
                <c:ptCount val="6"/>
                <c:pt idx="0">
                  <c:v>2018</c:v>
                </c:pt>
                <c:pt idx="1">
                  <c:v>2019</c:v>
                </c:pt>
                <c:pt idx="2">
                  <c:v>2020</c:v>
                </c:pt>
                <c:pt idx="3">
                  <c:v>2021</c:v>
                </c:pt>
                <c:pt idx="4">
                  <c:v>2022</c:v>
                </c:pt>
                <c:pt idx="5">
                  <c:v>2023</c:v>
                </c:pt>
              </c:numCache>
            </c:numRef>
          </c:cat>
          <c:val>
            <c:numRef>
              <c:f>'CONTRIBUTION A LA CROISSANCE'!$B$14:$G$14</c:f>
              <c:numCache>
                <c:formatCode>#,##0.0</c:formatCode>
                <c:ptCount val="6"/>
                <c:pt idx="0">
                  <c:v>-0.20696860808423348</c:v>
                </c:pt>
                <c:pt idx="1">
                  <c:v>-0.36184696685673862</c:v>
                </c:pt>
                <c:pt idx="2">
                  <c:v>-0.45488237814932303</c:v>
                </c:pt>
                <c:pt idx="3">
                  <c:v>8.8790314375174276E-2</c:v>
                </c:pt>
                <c:pt idx="4">
                  <c:v>-4.9424882532633782E-3</c:v>
                </c:pt>
                <c:pt idx="5">
                  <c:v>-0.3835467798441014</c:v>
                </c:pt>
              </c:numCache>
            </c:numRef>
          </c:val>
          <c:extLst>
            <c:ext xmlns:c16="http://schemas.microsoft.com/office/drawing/2014/chart" uri="{C3380CC4-5D6E-409C-BE32-E72D297353CC}">
              <c16:uniqueId val="{00000002-9B06-43A7-B878-522C468D6C62}"/>
            </c:ext>
          </c:extLst>
        </c:ser>
        <c:ser>
          <c:idx val="3"/>
          <c:order val="3"/>
          <c:tx>
            <c:strRef>
              <c:f>'CONTRIBUTION A LA CROISSANCE'!$A$15</c:f>
              <c:strCache>
                <c:ptCount val="1"/>
                <c:pt idx="0">
                  <c:v>Demande externe nette</c:v>
                </c:pt>
              </c:strCache>
            </c:strRef>
          </c:tx>
          <c:spPr>
            <a:solidFill>
              <a:srgbClr val="FFFF00">
                <a:alpha val="87000"/>
              </a:srgbClr>
            </a:solidFill>
            <a:ln>
              <a:noFill/>
            </a:ln>
            <a:effectLst/>
          </c:spPr>
          <c:invertIfNegative val="0"/>
          <c:cat>
            <c:numRef>
              <c:f>'CONTRIBUTION A LA CROISSANCE'!$B$11:$G$11</c:f>
              <c:numCache>
                <c:formatCode>#,##0</c:formatCode>
                <c:ptCount val="6"/>
                <c:pt idx="0">
                  <c:v>2018</c:v>
                </c:pt>
                <c:pt idx="1">
                  <c:v>2019</c:v>
                </c:pt>
                <c:pt idx="2">
                  <c:v>2020</c:v>
                </c:pt>
                <c:pt idx="3">
                  <c:v>2021</c:v>
                </c:pt>
                <c:pt idx="4">
                  <c:v>2022</c:v>
                </c:pt>
                <c:pt idx="5">
                  <c:v>2023</c:v>
                </c:pt>
              </c:numCache>
            </c:numRef>
          </c:cat>
          <c:val>
            <c:numRef>
              <c:f>'CONTRIBUTION A LA CROISSANCE'!$B$15:$G$15</c:f>
              <c:numCache>
                <c:formatCode>#,##0.0</c:formatCode>
                <c:ptCount val="6"/>
                <c:pt idx="0">
                  <c:v>-0.10712112720411647</c:v>
                </c:pt>
                <c:pt idx="1">
                  <c:v>0.19090113346508256</c:v>
                </c:pt>
                <c:pt idx="2">
                  <c:v>0.19236060585216455</c:v>
                </c:pt>
                <c:pt idx="3">
                  <c:v>4.3994819853129891E-2</c:v>
                </c:pt>
                <c:pt idx="4">
                  <c:v>0.20708869329940099</c:v>
                </c:pt>
                <c:pt idx="5">
                  <c:v>0.26956412553334202</c:v>
                </c:pt>
              </c:numCache>
            </c:numRef>
          </c:val>
          <c:extLst>
            <c:ext xmlns:c16="http://schemas.microsoft.com/office/drawing/2014/chart" uri="{C3380CC4-5D6E-409C-BE32-E72D297353CC}">
              <c16:uniqueId val="{00000003-9B06-43A7-B878-522C468D6C62}"/>
            </c:ext>
          </c:extLst>
        </c:ser>
        <c:dLbls>
          <c:showLegendKey val="0"/>
          <c:showVal val="0"/>
          <c:showCatName val="0"/>
          <c:showSerName val="0"/>
          <c:showPercent val="0"/>
          <c:showBubbleSize val="0"/>
        </c:dLbls>
        <c:gapWidth val="150"/>
        <c:overlap val="100"/>
        <c:axId val="-1351978592"/>
        <c:axId val="-1351980768"/>
      </c:barChart>
      <c:lineChart>
        <c:grouping val="standard"/>
        <c:varyColors val="0"/>
        <c:ser>
          <c:idx val="4"/>
          <c:order val="4"/>
          <c:tx>
            <c:strRef>
              <c:f>'CONTRIBUTION A LA CROISSANCE'!$A$16</c:f>
              <c:strCache>
                <c:ptCount val="1"/>
                <c:pt idx="0">
                  <c:v>Croissance du PIB</c:v>
                </c:pt>
              </c:strCache>
            </c:strRef>
          </c:tx>
          <c:spPr>
            <a:ln w="28575" cap="rnd">
              <a:solidFill>
                <a:schemeClr val="accent1"/>
              </a:solidFill>
              <a:round/>
            </a:ln>
            <a:effectLst/>
          </c:spPr>
          <c:marker>
            <c:symbol val="none"/>
          </c:marker>
          <c:cat>
            <c:numRef>
              <c:f>'CONTRIBUTION A LA CROISSANCE'!$B$11:$G$11</c:f>
              <c:numCache>
                <c:formatCode>#,##0</c:formatCode>
                <c:ptCount val="6"/>
                <c:pt idx="0">
                  <c:v>2018</c:v>
                </c:pt>
                <c:pt idx="1">
                  <c:v>2019</c:v>
                </c:pt>
                <c:pt idx="2">
                  <c:v>2020</c:v>
                </c:pt>
                <c:pt idx="3">
                  <c:v>2021</c:v>
                </c:pt>
                <c:pt idx="4">
                  <c:v>2022</c:v>
                </c:pt>
                <c:pt idx="5">
                  <c:v>2023</c:v>
                </c:pt>
              </c:numCache>
            </c:numRef>
          </c:cat>
          <c:val>
            <c:numRef>
              <c:f>'CONTRIBUTION A LA CROISSANCE'!$B$16:$G$16</c:f>
              <c:numCache>
                <c:formatCode>#,##0.0</c:formatCode>
                <c:ptCount val="6"/>
                <c:pt idx="0">
                  <c:v>7.6514892648710573</c:v>
                </c:pt>
                <c:pt idx="1">
                  <c:v>7.8409863498239272</c:v>
                </c:pt>
                <c:pt idx="2">
                  <c:v>7.0561343554128708</c:v>
                </c:pt>
                <c:pt idx="3">
                  <c:v>7.3586138406095465</c:v>
                </c:pt>
                <c:pt idx="4">
                  <c:v>6.8391941794885494</c:v>
                </c:pt>
                <c:pt idx="5">
                  <c:v>6.6623156204078402</c:v>
                </c:pt>
              </c:numCache>
            </c:numRef>
          </c:val>
          <c:smooth val="0"/>
          <c:extLst>
            <c:ext xmlns:c16="http://schemas.microsoft.com/office/drawing/2014/chart" uri="{C3380CC4-5D6E-409C-BE32-E72D297353CC}">
              <c16:uniqueId val="{00000004-9B06-43A7-B878-522C468D6C62}"/>
            </c:ext>
          </c:extLst>
        </c:ser>
        <c:dLbls>
          <c:showLegendKey val="0"/>
          <c:showVal val="0"/>
          <c:showCatName val="0"/>
          <c:showSerName val="0"/>
          <c:showPercent val="0"/>
          <c:showBubbleSize val="0"/>
        </c:dLbls>
        <c:marker val="1"/>
        <c:smooth val="0"/>
        <c:axId val="-1351978592"/>
        <c:axId val="-1351980768"/>
      </c:lineChart>
      <c:catAx>
        <c:axId val="-1351978592"/>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351980768"/>
        <c:crosses val="autoZero"/>
        <c:auto val="1"/>
        <c:lblAlgn val="ctr"/>
        <c:lblOffset val="100"/>
        <c:noMultiLvlLbl val="0"/>
      </c:catAx>
      <c:valAx>
        <c:axId val="-1351980768"/>
        <c:scaling>
          <c:orientation val="minMax"/>
          <c:max val="9"/>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351978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'[Taux de croissance (1).xlsx]Feuil1'!$A$3</c:f>
              <c:strCache>
                <c:ptCount val="1"/>
                <c:pt idx="0">
                  <c:v>Afrique Subsaharienne </c:v>
                </c:pt>
              </c:strCache>
            </c:strRef>
          </c:tx>
          <c:spPr>
            <a:ln w="31750" cap="rnd">
              <a:solidFill>
                <a:schemeClr val="tx1"/>
              </a:solidFill>
              <a:round/>
            </a:ln>
            <a:effectLst/>
          </c:spPr>
          <c:marker>
            <c:symbol val="circle"/>
            <c:size val="17"/>
            <c:spPr>
              <a:solidFill>
                <a:schemeClr val="accent1"/>
              </a:solidFill>
              <a:ln>
                <a:solidFill>
                  <a:schemeClr val="tx1"/>
                </a:solidFill>
              </a:ln>
              <a:effectLst/>
            </c:spPr>
          </c:marker>
          <c:dLbls>
            <c:spPr>
              <a:solidFill>
                <a:srgbClr val="00B0F0"/>
              </a:solid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lt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'[Taux de croissance (1).xlsx]Feuil1'!$B$2:$L$2</c:f>
              <c:numCache>
                <c:formatCode>General</c:formatCode>
                <c:ptCount val="11"/>
                <c:pt idx="1">
                  <c:v>2016</c:v>
                </c:pt>
                <c:pt idx="2">
                  <c:v>2017</c:v>
                </c:pt>
                <c:pt idx="3">
                  <c:v>2018</c:v>
                </c:pt>
                <c:pt idx="4">
                  <c:v>2019</c:v>
                </c:pt>
                <c:pt idx="5">
                  <c:v>2020</c:v>
                </c:pt>
                <c:pt idx="6">
                  <c:v>2021</c:v>
                </c:pt>
                <c:pt idx="7">
                  <c:v>2022</c:v>
                </c:pt>
                <c:pt idx="8">
                  <c:v>2023</c:v>
                </c:pt>
                <c:pt idx="9">
                  <c:v>2024</c:v>
                </c:pt>
                <c:pt idx="10">
                  <c:v>2025</c:v>
                </c:pt>
              </c:numCache>
            </c:numRef>
          </c:cat>
          <c:val>
            <c:numRef>
              <c:f>'[Taux de croissance (1).xlsx]Feuil1'!$B$3:$L$3</c:f>
              <c:numCache>
                <c:formatCode>#\ ##0.0</c:formatCode>
                <c:ptCount val="11"/>
                <c:pt idx="1">
                  <c:v>5.6488510710612339</c:v>
                </c:pt>
                <c:pt idx="2">
                  <c:v>3.0333202608627152</c:v>
                </c:pt>
                <c:pt idx="3">
                  <c:v>3.2757234488931974</c:v>
                </c:pt>
                <c:pt idx="4">
                  <c:v>3.1254199787515091</c:v>
                </c:pt>
                <c:pt idx="5">
                  <c:v>-3.0820684381110408</c:v>
                </c:pt>
                <c:pt idx="6">
                  <c:v>3.1865363574177685</c:v>
                </c:pt>
                <c:pt idx="7">
                  <c:v>4.3087005917056054</c:v>
                </c:pt>
                <c:pt idx="8">
                  <c:v>4.3087005917056054</c:v>
                </c:pt>
                <c:pt idx="9">
                  <c:v>4.3087005917056054</c:v>
                </c:pt>
                <c:pt idx="10">
                  <c:v>4.3087005917056054</c:v>
                </c:pt>
              </c:numCache>
            </c:numRef>
          </c:val>
          <c:smooth val="0"/>
          <c:extLst>
            <c:ext xmlns:c16="http://schemas.microsoft.com/office/drawing/2014/chart" uri="{C3380CC4-5D6E-409C-BE32-E72D297353CC}">
              <c16:uniqueId val="{00000000-4D58-4ECC-85B2-29D50FA66053}"/>
            </c:ext>
          </c:extLst>
        </c:ser>
        <c:ser>
          <c:idx val="1"/>
          <c:order val="1"/>
          <c:tx>
            <c:strRef>
              <c:f>'[Taux de croissance (1).xlsx]Feuil1'!$A$4</c:f>
              <c:strCache>
                <c:ptCount val="1"/>
                <c:pt idx="0">
                  <c:v>Monde </c:v>
                </c:pt>
              </c:strCache>
            </c:strRef>
          </c:tx>
          <c:spPr>
            <a:ln w="31750" cap="rnd">
              <a:solidFill>
                <a:schemeClr val="bg1">
                  <a:lumMod val="65000"/>
                </a:schemeClr>
              </a:solidFill>
              <a:round/>
            </a:ln>
            <a:effectLst/>
          </c:spPr>
          <c:marker>
            <c:symbol val="circle"/>
            <c:size val="17"/>
            <c:spPr>
              <a:solidFill>
                <a:schemeClr val="accent2"/>
              </a:solidFill>
              <a:ln>
                <a:solidFill>
                  <a:schemeClr val="bg1">
                    <a:lumMod val="65000"/>
                  </a:schemeClr>
                </a:solidFill>
              </a:ln>
              <a:effectLst/>
            </c:spPr>
          </c:marker>
          <c:dLbls>
            <c:dLbl>
              <c:idx val="8"/>
              <c:layout>
                <c:manualLayout>
                  <c:x val="-3.5319526905331938E-2"/>
                  <c:y val="4.4678693753196046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D58-4ECC-85B2-29D50FA66053}"/>
                </c:ext>
              </c:extLst>
            </c:dLbl>
            <c:spPr>
              <a:solidFill>
                <a:schemeClr val="bg1">
                  <a:lumMod val="50000"/>
                </a:schemeClr>
              </a:solid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lt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'[Taux de croissance (1).xlsx]Feuil1'!$B$2:$L$2</c:f>
              <c:numCache>
                <c:formatCode>General</c:formatCode>
                <c:ptCount val="11"/>
                <c:pt idx="1">
                  <c:v>2016</c:v>
                </c:pt>
                <c:pt idx="2">
                  <c:v>2017</c:v>
                </c:pt>
                <c:pt idx="3">
                  <c:v>2018</c:v>
                </c:pt>
                <c:pt idx="4">
                  <c:v>2019</c:v>
                </c:pt>
                <c:pt idx="5">
                  <c:v>2020</c:v>
                </c:pt>
                <c:pt idx="6">
                  <c:v>2021</c:v>
                </c:pt>
                <c:pt idx="7">
                  <c:v>2022</c:v>
                </c:pt>
                <c:pt idx="8">
                  <c:v>2023</c:v>
                </c:pt>
                <c:pt idx="9">
                  <c:v>2024</c:v>
                </c:pt>
                <c:pt idx="10">
                  <c:v>2025</c:v>
                </c:pt>
              </c:numCache>
            </c:numRef>
          </c:cat>
          <c:val>
            <c:numRef>
              <c:f>'[Taux de croissance (1).xlsx]Feuil1'!$B$4:$L$4</c:f>
              <c:numCache>
                <c:formatCode>#\ ##0.0</c:formatCode>
                <c:ptCount val="11"/>
                <c:pt idx="1">
                  <c:v>3.2626888567851564</c:v>
                </c:pt>
                <c:pt idx="2">
                  <c:v>3.7959397530497929</c:v>
                </c:pt>
                <c:pt idx="3">
                  <c:v>3.5046417951965836</c:v>
                </c:pt>
                <c:pt idx="4">
                  <c:v>2.8072030731796538</c:v>
                </c:pt>
                <c:pt idx="5">
                  <c:v>-4.7080373848641273</c:v>
                </c:pt>
                <c:pt idx="6">
                  <c:v>5.2805791431552063</c:v>
                </c:pt>
                <c:pt idx="7">
                  <c:v>4.265199727356439</c:v>
                </c:pt>
                <c:pt idx="8">
                  <c:v>3.7860317727237858</c:v>
                </c:pt>
                <c:pt idx="9">
                  <c:v>3.6081048910118874</c:v>
                </c:pt>
                <c:pt idx="10">
                  <c:v>3.5165743296966312</c:v>
                </c:pt>
              </c:numCache>
            </c:numRef>
          </c:val>
          <c:smooth val="0"/>
          <c:extLst>
            <c:ext xmlns:c16="http://schemas.microsoft.com/office/drawing/2014/chart" uri="{C3380CC4-5D6E-409C-BE32-E72D297353CC}">
              <c16:uniqueId val="{00000002-4D58-4ECC-85B2-29D50FA66053}"/>
            </c:ext>
          </c:extLst>
        </c:ser>
        <c:ser>
          <c:idx val="3"/>
          <c:order val="3"/>
          <c:tx>
            <c:strRef>
              <c:f>'[Taux de croissance (1).xlsx]Feuil1'!$A$6</c:f>
              <c:strCache>
                <c:ptCount val="1"/>
                <c:pt idx="0">
                  <c:v>Côte d'Ivoire </c:v>
                </c:pt>
              </c:strCache>
            </c:strRef>
          </c:tx>
          <c:spPr>
            <a:ln w="31750" cap="rnd">
              <a:solidFill>
                <a:srgbClr val="5EB240"/>
              </a:solidFill>
              <a:round/>
            </a:ln>
            <a:effectLst/>
          </c:spPr>
          <c:marker>
            <c:symbol val="circle"/>
            <c:size val="17"/>
            <c:spPr>
              <a:solidFill>
                <a:schemeClr val="accent4"/>
              </a:solidFill>
              <a:ln>
                <a:solidFill>
                  <a:srgbClr val="5EB240"/>
                </a:solidFill>
              </a:ln>
              <a:effectLst/>
            </c:spPr>
          </c:marker>
          <c:dLbls>
            <c:spPr>
              <a:solidFill>
                <a:srgbClr val="FF9933"/>
              </a:solidFill>
              <a:ln>
                <a:solidFill>
                  <a:srgbClr val="FF9933"/>
                </a:solid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lt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'[Taux de croissance (1).xlsx]Feuil1'!$B$2:$L$2</c:f>
              <c:numCache>
                <c:formatCode>General</c:formatCode>
                <c:ptCount val="11"/>
                <c:pt idx="1">
                  <c:v>2016</c:v>
                </c:pt>
                <c:pt idx="2">
                  <c:v>2017</c:v>
                </c:pt>
                <c:pt idx="3">
                  <c:v>2018</c:v>
                </c:pt>
                <c:pt idx="4">
                  <c:v>2019</c:v>
                </c:pt>
                <c:pt idx="5">
                  <c:v>2020</c:v>
                </c:pt>
                <c:pt idx="6">
                  <c:v>2021</c:v>
                </c:pt>
                <c:pt idx="7">
                  <c:v>2022</c:v>
                </c:pt>
                <c:pt idx="8">
                  <c:v>2023</c:v>
                </c:pt>
                <c:pt idx="9">
                  <c:v>2024</c:v>
                </c:pt>
                <c:pt idx="10">
                  <c:v>2025</c:v>
                </c:pt>
              </c:numCache>
            </c:numRef>
          </c:cat>
          <c:val>
            <c:numRef>
              <c:f>'[Taux de croissance (1).xlsx]Feuil1'!$B$6:$L$6</c:f>
              <c:numCache>
                <c:formatCode>#\ ##0.0</c:formatCode>
                <c:ptCount val="11"/>
                <c:pt idx="1">
                  <c:v>7.1872571968386243</c:v>
                </c:pt>
                <c:pt idx="2">
                  <c:v>7.3596371838687507</c:v>
                </c:pt>
                <c:pt idx="3">
                  <c:v>6.8902864662705596</c:v>
                </c:pt>
                <c:pt idx="4">
                  <c:v>6.2317094645050588</c:v>
                </c:pt>
                <c:pt idx="5">
                  <c:v>1.7592411723218364</c:v>
                </c:pt>
                <c:pt idx="6">
                  <c:v>6.5198621657114106</c:v>
                </c:pt>
                <c:pt idx="7">
                  <c:v>6.8401170537091058</c:v>
                </c:pt>
                <c:pt idx="8">
                  <c:v>6.6636257336025944</c:v>
                </c:pt>
                <c:pt idx="9">
                  <c:v>6.9663840292284185</c:v>
                </c:pt>
                <c:pt idx="10">
                  <c:v>6.8518629484644462</c:v>
                </c:pt>
              </c:numCache>
            </c:numRef>
          </c:val>
          <c:smooth val="0"/>
          <c:extLst>
            <c:ext xmlns:c16="http://schemas.microsoft.com/office/drawing/2014/chart" uri="{C3380CC4-5D6E-409C-BE32-E72D297353CC}">
              <c16:uniqueId val="{00000003-4D58-4ECC-85B2-29D50FA66053}"/>
            </c:ext>
          </c:extLst>
        </c:ser>
        <c:dLbls>
          <c:dLblPos val="ctr"/>
          <c:showLegendKey val="0"/>
          <c:showVal val="1"/>
          <c:showCatName val="0"/>
          <c:showSerName val="0"/>
          <c:showPercent val="0"/>
          <c:showBubbleSize val="0"/>
        </c:dLbls>
        <c:marker val="1"/>
        <c:smooth val="0"/>
        <c:axId val="-1351980224"/>
        <c:axId val="-1351979136"/>
        <c:extLst>
          <c:ext xmlns:c15="http://schemas.microsoft.com/office/drawing/2012/chart" uri="{02D57815-91ED-43cb-92C2-25804820EDAC}">
            <c15:filteredLineSeries>
              <c15:ser>
                <c:idx val="2"/>
                <c:order val="2"/>
                <c:tx>
                  <c:strRef>
                    <c:extLst>
                      <c:ext uri="{02D57815-91ED-43cb-92C2-25804820EDAC}">
                        <c15:formulaRef>
                          <c15:sqref>'[Taux de croissance (1).xlsx]Feuil1'!$A$5</c15:sqref>
                        </c15:formulaRef>
                      </c:ext>
                    </c:extLst>
                    <c:strCache>
                      <c:ptCount val="1"/>
                    </c:strCache>
                  </c:strRef>
                </c:tx>
                <c:spPr>
                  <a:ln w="31750"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dLblPos val="ctr"/>
                  <c:showLegendKey val="0"/>
                  <c:showVal val="1"/>
                  <c:showCatName val="0"/>
                  <c:showSerName val="0"/>
                  <c:showPercent val="0"/>
                  <c:showBubbleSize val="0"/>
                  <c:showLeaderLines val="0"/>
                  <c:extLst>
                    <c:ext uri="{CE6537A1-D6FC-4f65-9D91-7224C49458BB}">
                      <c15:showLeaderLines val="1"/>
                      <c15:leaderLines>
                        <c:spPr>
                          <a:ln w="9525">
                            <a:solidFill>
                              <a:schemeClr val="dk1">
                                <a:lumMod val="50000"/>
                                <a:lumOff val="50000"/>
                              </a:schemeClr>
                            </a:solidFill>
                          </a:ln>
                          <a:effectLst/>
                        </c:spPr>
                      </c15:leaderLines>
                    </c:ext>
                  </c:extLst>
                </c:dLbls>
                <c:cat>
                  <c:numRef>
                    <c:extLst>
                      <c:ext uri="{02D57815-91ED-43cb-92C2-25804820EDAC}">
                        <c15:formulaRef>
                          <c15:sqref>'[Taux de croissance (1).xlsx]Feuil1'!$B$2:$L$2</c15:sqref>
                        </c15:formulaRef>
                      </c:ext>
                    </c:extLst>
                    <c:numCache>
                      <c:formatCode>General</c:formatCode>
                      <c:ptCount val="11"/>
                      <c:pt idx="1">
                        <c:v>2016</c:v>
                      </c:pt>
                      <c:pt idx="2">
                        <c:v>2017</c:v>
                      </c:pt>
                      <c:pt idx="3">
                        <c:v>2018</c:v>
                      </c:pt>
                      <c:pt idx="4">
                        <c:v>2019</c:v>
                      </c:pt>
                      <c:pt idx="5">
                        <c:v>2020</c:v>
                      </c:pt>
                      <c:pt idx="6">
                        <c:v>2021</c:v>
                      </c:pt>
                      <c:pt idx="7">
                        <c:v>2022</c:v>
                      </c:pt>
                      <c:pt idx="8">
                        <c:v>2023</c:v>
                      </c:pt>
                      <c:pt idx="9">
                        <c:v>2024</c:v>
                      </c:pt>
                      <c:pt idx="10">
                        <c:v>2025</c:v>
                      </c:pt>
                    </c:numCache>
                  </c:numRef>
                </c:cat>
                <c:val>
                  <c:numRef>
                    <c:extLst>
                      <c:ext uri="{02D57815-91ED-43cb-92C2-25804820EDAC}">
                        <c15:formulaRef>
                          <c15:sqref>'[Taux de croissance (1).xlsx]Feuil1'!$B$5:$L$5</c15:sqref>
                        </c15:formulaRef>
                      </c:ext>
                    </c:extLst>
                    <c:numCache>
                      <c:formatCode>General</c:formatCode>
                      <c:ptCount val="11"/>
                    </c:numCache>
                  </c:numRef>
                </c:val>
                <c:smooth val="0"/>
                <c:extLst>
                  <c:ext xmlns:c16="http://schemas.microsoft.com/office/drawing/2014/chart" uri="{C3380CC4-5D6E-409C-BE32-E72D297353CC}">
                    <c16:uniqueId val="{00000004-4D58-4ECC-85B2-29D50FA66053}"/>
                  </c:ext>
                </c:extLst>
              </c15:ser>
            </c15:filteredLineSeries>
          </c:ext>
        </c:extLst>
      </c:lineChart>
      <c:catAx>
        <c:axId val="-135198022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fr-FR"/>
          </a:p>
        </c:txPr>
        <c:crossAx val="-1351979136"/>
        <c:crosses val="autoZero"/>
        <c:auto val="1"/>
        <c:lblAlgn val="ctr"/>
        <c:lblOffset val="100"/>
        <c:noMultiLvlLbl val="0"/>
      </c:catAx>
      <c:valAx>
        <c:axId val="-1351979136"/>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 ##0.0" sourceLinked="1"/>
        <c:majorTickMark val="none"/>
        <c:minorTickMark val="none"/>
        <c:tickLblPos val="nextTo"/>
        <c:crossAx val="-1351980224"/>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fr-FR"/>
        </a:p>
      </c:txPr>
    </c:legend>
    <c:plotVisOnly val="1"/>
    <c:dispBlanksAs val="gap"/>
    <c:showDLblsOverMax val="0"/>
  </c:chart>
  <c:spPr>
    <a:solidFill>
      <a:sysClr val="window" lastClr="FFFFFF"/>
    </a:solid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cap="all" spc="0" baseline="0">
                <a:gradFill>
                  <a:gsLst>
                    <a:gs pos="0">
                      <a:schemeClr val="dk1">
                        <a:lumMod val="50000"/>
                        <a:lumOff val="50000"/>
                      </a:schemeClr>
                    </a:gs>
                    <a:gs pos="100000">
                      <a:schemeClr val="dk1">
                        <a:lumMod val="85000"/>
                        <a:lumOff val="15000"/>
                      </a:schemeClr>
                    </a:gs>
                  </a:gsLst>
                  <a:lin ang="5400000" scaled="0"/>
                </a:gradFill>
                <a:latin typeface="+mn-lt"/>
                <a:ea typeface="+mn-ea"/>
                <a:cs typeface="+mn-cs"/>
              </a:defRPr>
            </a:pPr>
            <a:r>
              <a:rPr lang="fr-FR" sz="1800" b="1" cap="none" dirty="0">
                <a:solidFill>
                  <a:schemeClr val="tx1"/>
                </a:solidFill>
                <a:latin typeface="Malgun Gothic" panose="020B0503020000020004" pitchFamily="34" charset="-127"/>
                <a:ea typeface="Malgun Gothic" panose="020B0503020000020004" pitchFamily="34" charset="-127"/>
              </a:rPr>
              <a:t>Evolution du taux de transformation</a:t>
            </a:r>
          </a:p>
        </c:rich>
      </c:tx>
      <c:overlay val="0"/>
      <c:spPr>
        <a:noFill/>
        <a:ln>
          <a:noFill/>
        </a:ln>
        <a:effectLst/>
      </c:spPr>
      <c:txPr>
        <a:bodyPr rot="0" spcFirstLastPara="1" vertOverflow="ellipsis" vert="horz" wrap="square" anchor="ctr" anchorCtr="1"/>
        <a:lstStyle/>
        <a:p>
          <a:pPr>
            <a:defRPr sz="1440" b="0" i="0" u="none" strike="noStrike" kern="1200" cap="all" spc="0" baseline="0">
              <a:gradFill>
                <a:gsLst>
                  <a:gs pos="0">
                    <a:schemeClr val="dk1">
                      <a:lumMod val="50000"/>
                      <a:lumOff val="50000"/>
                    </a:schemeClr>
                  </a:gs>
                  <a:gs pos="100000">
                    <a:schemeClr val="dk1">
                      <a:lumMod val="85000"/>
                      <a:lumOff val="15000"/>
                    </a:schemeClr>
                  </a:gs>
                </a:gsLst>
                <a:lin ang="5400000" scaled="0"/>
              </a:gradFill>
              <a:latin typeface="+mn-lt"/>
              <a:ea typeface="+mn-ea"/>
              <a:cs typeface="+mn-cs"/>
            </a:defRPr>
          </a:pPr>
          <a:endParaRPr lang="fr-FR"/>
        </a:p>
      </c:txPr>
    </c:title>
    <c:autoTitleDeleted val="0"/>
    <c:plotArea>
      <c:layout>
        <c:manualLayout>
          <c:layoutTarget val="inner"/>
          <c:xMode val="edge"/>
          <c:yMode val="edge"/>
          <c:x val="1.7661695221847705E-2"/>
          <c:y val="0.284908238361189"/>
          <c:w val="0.96467660955630463"/>
          <c:h val="0.54640009090665742"/>
        </c:manualLayout>
      </c:layout>
      <c:lineChart>
        <c:grouping val="standard"/>
        <c:varyColors val="0"/>
        <c:ser>
          <c:idx val="0"/>
          <c:order val="0"/>
          <c:tx>
            <c:strRef>
              <c:f>'[pib par hbt (1).xlsx]PIB par tête'!$J$39:$K$39</c:f>
              <c:strCache>
                <c:ptCount val="2"/>
                <c:pt idx="0">
                  <c:v>Cacao</c:v>
                </c:pt>
              </c:strCache>
            </c:strRef>
          </c:tx>
          <c:spPr>
            <a:ln w="41275" cap="rnd" cmpd="sng" algn="ctr">
              <a:solidFill>
                <a:schemeClr val="accent4">
                  <a:lumMod val="50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accent1"/>
                    </a:solidFill>
                    <a:latin typeface="Malgun Gothic" panose="020B0503020000020004" pitchFamily="34" charset="-127"/>
                    <a:ea typeface="Malgun Gothic" panose="020B0503020000020004" pitchFamily="34" charset="-127"/>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'[pib par hbt (1).xlsx]PIB par tête'!$L$38:$O$38</c:f>
              <c:numCache>
                <c:formatCode>General</c:formatCode>
                <c:ptCount val="4"/>
                <c:pt idx="0">
                  <c:v>2019</c:v>
                </c:pt>
                <c:pt idx="1">
                  <c:v>2020</c:v>
                </c:pt>
                <c:pt idx="2">
                  <c:v>2021</c:v>
                </c:pt>
                <c:pt idx="3">
                  <c:v>2022</c:v>
                </c:pt>
              </c:numCache>
            </c:numRef>
          </c:cat>
          <c:val>
            <c:numRef>
              <c:f>'[pib par hbt (1).xlsx]PIB par tête'!$L$39:$O$39</c:f>
              <c:numCache>
                <c:formatCode>0%</c:formatCode>
                <c:ptCount val="4"/>
                <c:pt idx="0">
                  <c:v>0.27</c:v>
                </c:pt>
                <c:pt idx="1">
                  <c:v>0.28000000000000003</c:v>
                </c:pt>
                <c:pt idx="2">
                  <c:v>0.3</c:v>
                </c:pt>
                <c:pt idx="3">
                  <c:v>0.35</c:v>
                </c:pt>
              </c:numCache>
            </c:numRef>
          </c:val>
          <c:smooth val="0"/>
          <c:extLst>
            <c:ext xmlns:c16="http://schemas.microsoft.com/office/drawing/2014/chart" uri="{C3380CC4-5D6E-409C-BE32-E72D297353CC}">
              <c16:uniqueId val="{00000000-57AA-43C7-A37F-89E0B0B71C2C}"/>
            </c:ext>
          </c:extLst>
        </c:ser>
        <c:ser>
          <c:idx val="1"/>
          <c:order val="1"/>
          <c:tx>
            <c:strRef>
              <c:f>'[pib par hbt (1).xlsx]PIB par tête'!$J$40:$K$40</c:f>
              <c:strCache>
                <c:ptCount val="2"/>
                <c:pt idx="0">
                  <c:v>Café</c:v>
                </c:pt>
              </c:strCache>
            </c:strRef>
          </c:tx>
          <c:spPr>
            <a:ln w="41275" cap="rnd" cmpd="sng" algn="ctr">
              <a:solidFill>
                <a:schemeClr val="accent6"/>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accent2"/>
                    </a:solidFill>
                    <a:latin typeface="Malgun Gothic" panose="020B0503020000020004" pitchFamily="34" charset="-127"/>
                    <a:ea typeface="Malgun Gothic" panose="020B0503020000020004" pitchFamily="34" charset="-127"/>
                    <a:cs typeface="+mn-cs"/>
                  </a:defRPr>
                </a:pPr>
                <a:endParaRPr lang="fr-FR"/>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'[pib par hbt (1).xlsx]PIB par tête'!$L$38:$O$38</c:f>
              <c:numCache>
                <c:formatCode>General</c:formatCode>
                <c:ptCount val="4"/>
                <c:pt idx="0">
                  <c:v>2019</c:v>
                </c:pt>
                <c:pt idx="1">
                  <c:v>2020</c:v>
                </c:pt>
                <c:pt idx="2">
                  <c:v>2021</c:v>
                </c:pt>
                <c:pt idx="3">
                  <c:v>2022</c:v>
                </c:pt>
              </c:numCache>
            </c:numRef>
          </c:cat>
          <c:val>
            <c:numRef>
              <c:f>'[pib par hbt (1).xlsx]PIB par tête'!$L$40:$O$40</c:f>
              <c:numCache>
                <c:formatCode>0%</c:formatCode>
                <c:ptCount val="4"/>
                <c:pt idx="0">
                  <c:v>0.16</c:v>
                </c:pt>
                <c:pt idx="1">
                  <c:v>0.18</c:v>
                </c:pt>
                <c:pt idx="2">
                  <c:v>0.28000000000000003</c:v>
                </c:pt>
                <c:pt idx="3">
                  <c:v>0.28000000000000003</c:v>
                </c:pt>
              </c:numCache>
            </c:numRef>
          </c:val>
          <c:smooth val="0"/>
          <c:extLst>
            <c:ext xmlns:c16="http://schemas.microsoft.com/office/drawing/2014/chart" uri="{C3380CC4-5D6E-409C-BE32-E72D297353CC}">
              <c16:uniqueId val="{00000001-57AA-43C7-A37F-89E0B0B71C2C}"/>
            </c:ext>
          </c:extLst>
        </c:ser>
        <c:ser>
          <c:idx val="2"/>
          <c:order val="2"/>
          <c:tx>
            <c:strRef>
              <c:f>'[pib par hbt (1).xlsx]PIB par tête'!$J$41:$K$41</c:f>
              <c:strCache>
                <c:ptCount val="2"/>
                <c:pt idx="0">
                  <c:v>Anacarde</c:v>
                </c:pt>
              </c:strCache>
            </c:strRef>
          </c:tx>
          <c:spPr>
            <a:ln w="41275" cap="rnd" cmpd="sng" algn="ctr">
              <a:solidFill>
                <a:srgbClr val="FFC000"/>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rgbClr val="FFC000"/>
                    </a:solidFill>
                    <a:latin typeface="Malgun Gothic" panose="020B0503020000020004" pitchFamily="34" charset="-127"/>
                    <a:ea typeface="Malgun Gothic" panose="020B0503020000020004" pitchFamily="34" charset="-127"/>
                    <a:cs typeface="+mn-cs"/>
                  </a:defRPr>
                </a:pPr>
                <a:endParaRPr lang="fr-FR"/>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'[pib par hbt (1).xlsx]PIB par tête'!$L$38:$O$38</c:f>
              <c:numCache>
                <c:formatCode>General</c:formatCode>
                <c:ptCount val="4"/>
                <c:pt idx="0">
                  <c:v>2019</c:v>
                </c:pt>
                <c:pt idx="1">
                  <c:v>2020</c:v>
                </c:pt>
                <c:pt idx="2">
                  <c:v>2021</c:v>
                </c:pt>
                <c:pt idx="3">
                  <c:v>2022</c:v>
                </c:pt>
              </c:numCache>
            </c:numRef>
          </c:cat>
          <c:val>
            <c:numRef>
              <c:f>'[pib par hbt (1).xlsx]PIB par tête'!$L$41:$O$41</c:f>
              <c:numCache>
                <c:formatCode>0.00%</c:formatCode>
                <c:ptCount val="4"/>
                <c:pt idx="0">
                  <c:v>9.0999999999999998E-2</c:v>
                </c:pt>
                <c:pt idx="1">
                  <c:v>0.111</c:v>
                </c:pt>
                <c:pt idx="2">
                  <c:v>0.20699999999999999</c:v>
                </c:pt>
                <c:pt idx="3">
                  <c:v>0.24199999999999999</c:v>
                </c:pt>
              </c:numCache>
            </c:numRef>
          </c:val>
          <c:smooth val="0"/>
          <c:extLst>
            <c:ext xmlns:c16="http://schemas.microsoft.com/office/drawing/2014/chart" uri="{C3380CC4-5D6E-409C-BE32-E72D297353CC}">
              <c16:uniqueId val="{00000002-57AA-43C7-A37F-89E0B0B71C2C}"/>
            </c:ext>
          </c:extLst>
        </c:ser>
        <c:dLbls>
          <c:dLblPos val="ctr"/>
          <c:showLegendKey val="0"/>
          <c:showVal val="1"/>
          <c:showCatName val="0"/>
          <c:showSerName val="0"/>
          <c:showPercent val="0"/>
          <c:showBubbleSize val="0"/>
        </c:dLbls>
        <c:marker val="1"/>
        <c:smooth val="0"/>
        <c:axId val="-1194319280"/>
        <c:axId val="-1194317648"/>
      </c:lineChart>
      <c:catAx>
        <c:axId val="-1194319280"/>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dk1">
                    <a:lumMod val="65000"/>
                    <a:lumOff val="35000"/>
                  </a:schemeClr>
                </a:solidFill>
                <a:latin typeface="+mn-lt"/>
                <a:ea typeface="+mn-ea"/>
                <a:cs typeface="+mn-cs"/>
              </a:defRPr>
            </a:pPr>
            <a:endParaRPr lang="fr-FR"/>
          </a:p>
        </c:txPr>
        <c:crossAx val="-1194317648"/>
        <c:crosses val="autoZero"/>
        <c:auto val="1"/>
        <c:lblAlgn val="ctr"/>
        <c:lblOffset val="100"/>
        <c:noMultiLvlLbl val="0"/>
      </c:catAx>
      <c:valAx>
        <c:axId val="-1194317648"/>
        <c:scaling>
          <c:orientation val="minMax"/>
        </c:scaling>
        <c:delete val="1"/>
        <c:axPos val="l"/>
        <c:numFmt formatCode="0%" sourceLinked="1"/>
        <c:majorTickMark val="none"/>
        <c:minorTickMark val="none"/>
        <c:tickLblPos val="nextTo"/>
        <c:crossAx val="-1194319280"/>
        <c:crosses val="autoZero"/>
        <c:crossBetween val="between"/>
      </c:valAx>
      <c:spPr>
        <a:noFill/>
        <a:ln>
          <a:noFill/>
        </a:ln>
        <a:effectLst/>
      </c:spPr>
    </c:plotArea>
    <c:legend>
      <c:legendPos val="r"/>
      <c:layout>
        <c:manualLayout>
          <c:xMode val="edge"/>
          <c:yMode val="edge"/>
          <c:x val="0"/>
          <c:y val="0.15366202500042339"/>
          <c:w val="0.92884425148604011"/>
          <c:h val="0.10770280952924664"/>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algun Gothic" panose="020B0503020000020004" pitchFamily="34" charset="-127"/>
              <a:ea typeface="Malgun Gothic" panose="020B0503020000020004" pitchFamily="34" charset="-127"/>
              <a:cs typeface="+mn-cs"/>
            </a:defRPr>
          </a:pPr>
          <a:endParaRPr lang="fr-FR"/>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fr-FR"/>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spc="0" baseline="0">
                <a:solidFill>
                  <a:sysClr val="windowText" lastClr="000000"/>
                </a:solidFill>
                <a:latin typeface="Malgun Gothic" panose="020B0503020000020004" pitchFamily="34" charset="-127"/>
                <a:ea typeface="Malgun Gothic" panose="020B0503020000020004" pitchFamily="34" charset="-127"/>
                <a:cs typeface="+mn-cs"/>
              </a:defRPr>
            </a:pPr>
            <a:r>
              <a:rPr lang="fr-FR" sz="1800" b="1">
                <a:solidFill>
                  <a:sysClr val="windowText" lastClr="000000"/>
                </a:solidFill>
                <a:latin typeface="Malgun Gothic" panose="020B0503020000020004" pitchFamily="34" charset="-127"/>
                <a:ea typeface="Malgun Gothic" panose="020B0503020000020004" pitchFamily="34" charset="-127"/>
              </a:rPr>
              <a:t>Répartion du PIB (%)</a:t>
            </a:r>
          </a:p>
        </c:rich>
      </c:tx>
      <c:overlay val="0"/>
      <c:spPr>
        <a:noFill/>
        <a:ln>
          <a:noFill/>
        </a:ln>
        <a:effectLst/>
      </c:spPr>
      <c:txPr>
        <a:bodyPr rot="0" spcFirstLastPara="1" vertOverflow="ellipsis" vert="horz" wrap="square" anchor="ctr" anchorCtr="1"/>
        <a:lstStyle/>
        <a:p>
          <a:pPr>
            <a:defRPr sz="1800" b="1" i="0" u="none" strike="noStrike" kern="1200" spc="0" baseline="0">
              <a:solidFill>
                <a:sysClr val="windowText" lastClr="000000"/>
              </a:solidFill>
              <a:latin typeface="Malgun Gothic" panose="020B0503020000020004" pitchFamily="34" charset="-127"/>
              <a:ea typeface="Malgun Gothic" panose="020B0503020000020004" pitchFamily="34" charset="-127"/>
              <a:cs typeface="+mn-cs"/>
            </a:defRPr>
          </a:pPr>
          <a:endParaRPr lang="fr-FR"/>
        </a:p>
      </c:txPr>
    </c:title>
    <c:autoTitleDeleted val="0"/>
    <c:plotArea>
      <c:layout>
        <c:manualLayout>
          <c:layoutTarget val="inner"/>
          <c:xMode val="edge"/>
          <c:yMode val="edge"/>
          <c:x val="6.4426049542656239E-2"/>
          <c:y val="0.29790873480025432"/>
          <c:w val="0.91639180728880243"/>
          <c:h val="0.61272919005340676"/>
        </c:manualLayout>
      </c:layout>
      <c:lineChart>
        <c:grouping val="standard"/>
        <c:varyColors val="0"/>
        <c:ser>
          <c:idx val="0"/>
          <c:order val="0"/>
          <c:tx>
            <c:strRef>
              <c:f>Evol_Recente!$A$4</c:f>
              <c:strCache>
                <c:ptCount val="1"/>
                <c:pt idx="0">
                  <c:v>Secteur Primaire</c:v>
                </c:pt>
              </c:strCache>
            </c:strRef>
          </c:tx>
          <c:spPr>
            <a:ln w="38100" cap="rnd">
              <a:solidFill>
                <a:srgbClr val="0070C0"/>
              </a:solidFill>
              <a:round/>
            </a:ln>
            <a:effectLst/>
          </c:spPr>
          <c:marker>
            <c:symbol val="none"/>
          </c:marker>
          <c:cat>
            <c:numRef>
              <c:f>Evol_Recente!$B$3:$L$3</c:f>
              <c:numCache>
                <c:formatCode>#,##0</c:formatCode>
                <c:ptCount val="11"/>
                <c:pt idx="0">
                  <c:v>2015</c:v>
                </c:pt>
                <c:pt idx="1">
                  <c:v>2016</c:v>
                </c:pt>
                <c:pt idx="2">
                  <c:v>2017</c:v>
                </c:pt>
                <c:pt idx="3">
                  <c:v>2018</c:v>
                </c:pt>
                <c:pt idx="4">
                  <c:v>2019</c:v>
                </c:pt>
                <c:pt idx="5">
                  <c:v>2020</c:v>
                </c:pt>
                <c:pt idx="6">
                  <c:v>2021</c:v>
                </c:pt>
                <c:pt idx="7">
                  <c:v>2022</c:v>
                </c:pt>
                <c:pt idx="8">
                  <c:v>2023</c:v>
                </c:pt>
                <c:pt idx="9">
                  <c:v>2024</c:v>
                </c:pt>
                <c:pt idx="10">
                  <c:v>2025</c:v>
                </c:pt>
              </c:numCache>
            </c:numRef>
          </c:cat>
          <c:val>
            <c:numRef>
              <c:f>Evol_Recente!$B$4:$L$4</c:f>
              <c:numCache>
                <c:formatCode>0.0</c:formatCode>
                <c:ptCount val="11"/>
                <c:pt idx="0">
                  <c:v>18.362207253522556</c:v>
                </c:pt>
                <c:pt idx="1">
                  <c:v>19.740370366122509</c:v>
                </c:pt>
                <c:pt idx="2">
                  <c:v>18.737486650814002</c:v>
                </c:pt>
                <c:pt idx="3">
                  <c:v>20.548570358149242</c:v>
                </c:pt>
                <c:pt idx="4">
                  <c:v>20.671221079933982</c:v>
                </c:pt>
                <c:pt idx="5">
                  <c:v>20.804630118852035</c:v>
                </c:pt>
                <c:pt idx="6">
                  <c:v>20.05899519188775</c:v>
                </c:pt>
                <c:pt idx="7">
                  <c:v>19.790739629425111</c:v>
                </c:pt>
                <c:pt idx="8">
                  <c:v>19.196214712943544</c:v>
                </c:pt>
                <c:pt idx="9">
                  <c:v>18.395532799748665</c:v>
                </c:pt>
                <c:pt idx="10">
                  <c:v>17.644032036344626</c:v>
                </c:pt>
              </c:numCache>
            </c:numRef>
          </c:val>
          <c:smooth val="0"/>
          <c:extLst>
            <c:ext xmlns:c16="http://schemas.microsoft.com/office/drawing/2014/chart" uri="{C3380CC4-5D6E-409C-BE32-E72D297353CC}">
              <c16:uniqueId val="{00000000-91ED-4058-9E5E-26D3FC9969B3}"/>
            </c:ext>
          </c:extLst>
        </c:ser>
        <c:ser>
          <c:idx val="1"/>
          <c:order val="1"/>
          <c:tx>
            <c:strRef>
              <c:f>Evol_Recente!$A$5</c:f>
              <c:strCache>
                <c:ptCount val="1"/>
                <c:pt idx="0">
                  <c:v>Secteur Secondaire</c:v>
                </c:pt>
              </c:strCache>
            </c:strRef>
          </c:tx>
          <c:spPr>
            <a:ln w="38100" cap="rnd">
              <a:solidFill>
                <a:srgbClr val="FF9933"/>
              </a:solidFill>
              <a:round/>
            </a:ln>
            <a:effectLst/>
          </c:spPr>
          <c:marker>
            <c:symbol val="none"/>
          </c:marker>
          <c:cat>
            <c:numRef>
              <c:f>Evol_Recente!$B$3:$L$3</c:f>
              <c:numCache>
                <c:formatCode>#,##0</c:formatCode>
                <c:ptCount val="11"/>
                <c:pt idx="0">
                  <c:v>2015</c:v>
                </c:pt>
                <c:pt idx="1">
                  <c:v>2016</c:v>
                </c:pt>
                <c:pt idx="2">
                  <c:v>2017</c:v>
                </c:pt>
                <c:pt idx="3">
                  <c:v>2018</c:v>
                </c:pt>
                <c:pt idx="4">
                  <c:v>2019</c:v>
                </c:pt>
                <c:pt idx="5">
                  <c:v>2020</c:v>
                </c:pt>
                <c:pt idx="6">
                  <c:v>2021</c:v>
                </c:pt>
                <c:pt idx="7">
                  <c:v>2022</c:v>
                </c:pt>
                <c:pt idx="8">
                  <c:v>2023</c:v>
                </c:pt>
                <c:pt idx="9">
                  <c:v>2024</c:v>
                </c:pt>
                <c:pt idx="10">
                  <c:v>2025</c:v>
                </c:pt>
              </c:numCache>
            </c:numRef>
          </c:cat>
          <c:val>
            <c:numRef>
              <c:f>Evol_Recente!$B$5:$L$5</c:f>
              <c:numCache>
                <c:formatCode>0.0</c:formatCode>
                <c:ptCount val="11"/>
                <c:pt idx="0">
                  <c:v>19.533060254041274</c:v>
                </c:pt>
                <c:pt idx="1">
                  <c:v>19.094825005205131</c:v>
                </c:pt>
                <c:pt idx="2">
                  <c:v>20.463798877049278</c:v>
                </c:pt>
                <c:pt idx="3">
                  <c:v>21.020517303159252</c:v>
                </c:pt>
                <c:pt idx="4">
                  <c:v>21.187272720434446</c:v>
                </c:pt>
                <c:pt idx="5">
                  <c:v>20.211174280909859</c:v>
                </c:pt>
                <c:pt idx="6">
                  <c:v>20.547172060878427</c:v>
                </c:pt>
                <c:pt idx="7">
                  <c:v>20.587100484587435</c:v>
                </c:pt>
                <c:pt idx="8">
                  <c:v>20.886707689758037</c:v>
                </c:pt>
                <c:pt idx="9">
                  <c:v>21.584833855028496</c:v>
                </c:pt>
                <c:pt idx="10">
                  <c:v>22.424009066984979</c:v>
                </c:pt>
              </c:numCache>
            </c:numRef>
          </c:val>
          <c:smooth val="0"/>
          <c:extLst>
            <c:ext xmlns:c16="http://schemas.microsoft.com/office/drawing/2014/chart" uri="{C3380CC4-5D6E-409C-BE32-E72D297353CC}">
              <c16:uniqueId val="{00000001-91ED-4058-9E5E-26D3FC9969B3}"/>
            </c:ext>
          </c:extLst>
        </c:ser>
        <c:ser>
          <c:idx val="2"/>
          <c:order val="2"/>
          <c:tx>
            <c:strRef>
              <c:f>Evol_Recente!$A$6</c:f>
              <c:strCache>
                <c:ptCount val="1"/>
                <c:pt idx="0">
                  <c:v>Secteur Tertiaire</c:v>
                </c:pt>
              </c:strCache>
            </c:strRef>
          </c:tx>
          <c:spPr>
            <a:ln w="38100" cap="rnd">
              <a:solidFill>
                <a:srgbClr val="FFC000"/>
              </a:solidFill>
              <a:round/>
            </a:ln>
            <a:effectLst/>
          </c:spPr>
          <c:marker>
            <c:symbol val="none"/>
          </c:marker>
          <c:cat>
            <c:numRef>
              <c:f>Evol_Recente!$B$3:$L$3</c:f>
              <c:numCache>
                <c:formatCode>#,##0</c:formatCode>
                <c:ptCount val="11"/>
                <c:pt idx="0">
                  <c:v>2015</c:v>
                </c:pt>
                <c:pt idx="1">
                  <c:v>2016</c:v>
                </c:pt>
                <c:pt idx="2">
                  <c:v>2017</c:v>
                </c:pt>
                <c:pt idx="3">
                  <c:v>2018</c:v>
                </c:pt>
                <c:pt idx="4">
                  <c:v>2019</c:v>
                </c:pt>
                <c:pt idx="5">
                  <c:v>2020</c:v>
                </c:pt>
                <c:pt idx="6">
                  <c:v>2021</c:v>
                </c:pt>
                <c:pt idx="7">
                  <c:v>2022</c:v>
                </c:pt>
                <c:pt idx="8">
                  <c:v>2023</c:v>
                </c:pt>
                <c:pt idx="9">
                  <c:v>2024</c:v>
                </c:pt>
                <c:pt idx="10">
                  <c:v>2025</c:v>
                </c:pt>
              </c:numCache>
            </c:numRef>
          </c:cat>
          <c:val>
            <c:numRef>
              <c:f>Evol_Recente!$B$6:$L$6</c:f>
              <c:numCache>
                <c:formatCode>0.0</c:formatCode>
                <c:ptCount val="11"/>
                <c:pt idx="0">
                  <c:v>47.773762731962051</c:v>
                </c:pt>
                <c:pt idx="1">
                  <c:v>46.763554284837419</c:v>
                </c:pt>
                <c:pt idx="2">
                  <c:v>46.201988260516856</c:v>
                </c:pt>
                <c:pt idx="3">
                  <c:v>43.292898767578919</c:v>
                </c:pt>
                <c:pt idx="4">
                  <c:v>43.111866613304407</c:v>
                </c:pt>
                <c:pt idx="5">
                  <c:v>43.263115876289199</c:v>
                </c:pt>
                <c:pt idx="6">
                  <c:v>43.724322190220462</c:v>
                </c:pt>
                <c:pt idx="7">
                  <c:v>43.813638367991281</c:v>
                </c:pt>
                <c:pt idx="8">
                  <c:v>44.306655544351443</c:v>
                </c:pt>
                <c:pt idx="9">
                  <c:v>44.613915879402327</c:v>
                </c:pt>
                <c:pt idx="10">
                  <c:v>44.771691421513609</c:v>
                </c:pt>
              </c:numCache>
            </c:numRef>
          </c:val>
          <c:smooth val="0"/>
          <c:extLst>
            <c:ext xmlns:c16="http://schemas.microsoft.com/office/drawing/2014/chart" uri="{C3380CC4-5D6E-409C-BE32-E72D297353CC}">
              <c16:uniqueId val="{00000002-91ED-4058-9E5E-26D3FC9969B3}"/>
            </c:ext>
          </c:extLst>
        </c:ser>
        <c:dLbls>
          <c:showLegendKey val="0"/>
          <c:showVal val="0"/>
          <c:showCatName val="0"/>
          <c:showSerName val="0"/>
          <c:showPercent val="0"/>
          <c:showBubbleSize val="0"/>
        </c:dLbls>
        <c:smooth val="0"/>
        <c:axId val="-1194317104"/>
        <c:axId val="-1194316560"/>
      </c:lineChart>
      <c:catAx>
        <c:axId val="-1194317104"/>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solidFill>
                <a:latin typeface="Malgun Gothic" panose="020B0503020000020004" pitchFamily="34" charset="-127"/>
                <a:ea typeface="Malgun Gothic" panose="020B0503020000020004" pitchFamily="34" charset="-127"/>
                <a:cs typeface="+mn-cs"/>
              </a:defRPr>
            </a:pPr>
            <a:endParaRPr lang="fr-FR"/>
          </a:p>
        </c:txPr>
        <c:crossAx val="-1194316560"/>
        <c:crosses val="autoZero"/>
        <c:auto val="1"/>
        <c:lblAlgn val="ctr"/>
        <c:lblOffset val="100"/>
        <c:noMultiLvlLbl val="0"/>
      </c:catAx>
      <c:valAx>
        <c:axId val="-1194316560"/>
        <c:scaling>
          <c:orientation val="minMax"/>
          <c:min val="10"/>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algun Gothic" panose="020B0503020000020004" pitchFamily="34" charset="-127"/>
                <a:ea typeface="Malgun Gothic" panose="020B0503020000020004" pitchFamily="34" charset="-127"/>
                <a:cs typeface="+mn-cs"/>
              </a:defRPr>
            </a:pPr>
            <a:endParaRPr lang="fr-FR"/>
          </a:p>
        </c:txPr>
        <c:crossAx val="-1194317104"/>
        <c:crosses val="autoZero"/>
        <c:crossBetween val="between"/>
      </c:valAx>
      <c:spPr>
        <a:noFill/>
        <a:ln>
          <a:noFill/>
        </a:ln>
        <a:effectLst/>
      </c:spPr>
    </c:plotArea>
    <c:legend>
      <c:legendPos val="b"/>
      <c:layout>
        <c:manualLayout>
          <c:xMode val="edge"/>
          <c:yMode val="edge"/>
          <c:x val="2.3773911598743067E-2"/>
          <c:y val="0.14311010281007211"/>
          <c:w val="0.90885639687401099"/>
          <c:h val="5.9320286476118707E-2"/>
        </c:manualLayout>
      </c:layout>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algun Gothic" panose="020B0503020000020004" pitchFamily="34" charset="-127"/>
              <a:ea typeface="Malgun Gothic" panose="020B0503020000020004" pitchFamily="34" charset="-127"/>
              <a:cs typeface="+mn-cs"/>
            </a:defRPr>
          </a:pPr>
          <a:endParaRPr lang="fr-FR"/>
        </a:p>
      </c:txPr>
    </c:legend>
    <c:plotVisOnly val="1"/>
    <c:dispBlanksAs val="gap"/>
    <c:showDLblsOverMax val="0"/>
  </c:chart>
  <c:spPr>
    <a:noFill/>
    <a:ln>
      <a:solidFill>
        <a:sysClr val="window" lastClr="FFFFFF">
          <a:lumMod val="85000"/>
        </a:sysClr>
      </a:solidFill>
    </a:ln>
    <a:effectLst/>
  </c:spPr>
  <c:txPr>
    <a:bodyPr/>
    <a:lstStyle/>
    <a:p>
      <a:pPr>
        <a:defRPr/>
      </a:pPr>
      <a:endParaRPr lang="fr-FR"/>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Feuil2!$A$4</c:f>
              <c:strCache>
                <c:ptCount val="1"/>
                <c:pt idx="0">
                  <c:v>Solde courant</c:v>
                </c:pt>
              </c:strCache>
            </c:strRef>
          </c:tx>
          <c:spPr>
            <a:solidFill>
              <a:srgbClr val="FFC000"/>
            </a:solidFill>
            <a:ln w="25400">
              <a:noFill/>
            </a:ln>
          </c:spPr>
          <c:invertIfNegative val="0"/>
          <c:dLbls>
            <c:spPr>
              <a:noFill/>
              <a:ln>
                <a:noFill/>
              </a:ln>
              <a:effectLst/>
            </c:spPr>
            <c:txPr>
              <a:bodyPr wrap="square" lIns="38100" tIns="19050" rIns="38100" bIns="19050" anchor="ctr">
                <a:spAutoFit/>
              </a:bodyPr>
              <a:lstStyle/>
              <a:p>
                <a:pPr>
                  <a:defRPr sz="1200" b="1"/>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Feuil2!$B$3:$G$3</c:f>
              <c:numCache>
                <c:formatCode>General</c:formatCode>
                <c:ptCount val="6"/>
                <c:pt idx="0">
                  <c:v>2018</c:v>
                </c:pt>
                <c:pt idx="1">
                  <c:v>2019</c:v>
                </c:pt>
                <c:pt idx="2">
                  <c:v>2020</c:v>
                </c:pt>
                <c:pt idx="3">
                  <c:v>2021</c:v>
                </c:pt>
                <c:pt idx="4">
                  <c:v>2022</c:v>
                </c:pt>
                <c:pt idx="5">
                  <c:v>2023</c:v>
                </c:pt>
              </c:numCache>
            </c:numRef>
          </c:cat>
          <c:val>
            <c:numRef>
              <c:f>Feuil2!$B$4:$G$4</c:f>
              <c:numCache>
                <c:formatCode>0.0</c:formatCode>
                <c:ptCount val="6"/>
                <c:pt idx="0">
                  <c:v>-3.3769072690873871</c:v>
                </c:pt>
                <c:pt idx="1">
                  <c:v>-3.6159615377181624</c:v>
                </c:pt>
                <c:pt idx="2">
                  <c:v>-3.4580808295832037</c:v>
                </c:pt>
                <c:pt idx="3">
                  <c:v>-3.3837718750881987</c:v>
                </c:pt>
                <c:pt idx="4">
                  <c:v>-3.201379894329289</c:v>
                </c:pt>
                <c:pt idx="5">
                  <c:v>-2.8495249913084555</c:v>
                </c:pt>
              </c:numCache>
            </c:numRef>
          </c:val>
          <c:extLst>
            <c:ext xmlns:c16="http://schemas.microsoft.com/office/drawing/2014/chart" uri="{C3380CC4-5D6E-409C-BE32-E72D297353CC}">
              <c16:uniqueId val="{00000000-A7D7-4246-BEF2-DF99615A4573}"/>
            </c:ext>
          </c:extLst>
        </c:ser>
        <c:dLbls>
          <c:dLblPos val="outEnd"/>
          <c:showLegendKey val="0"/>
          <c:showVal val="1"/>
          <c:showCatName val="0"/>
          <c:showSerName val="0"/>
          <c:showPercent val="0"/>
          <c:showBubbleSize val="0"/>
        </c:dLbls>
        <c:gapWidth val="150"/>
        <c:axId val="-1141099696"/>
        <c:axId val="-1141102960"/>
      </c:barChart>
      <c:catAx>
        <c:axId val="-1141099696"/>
        <c:scaling>
          <c:orientation val="minMax"/>
        </c:scaling>
        <c:delete val="0"/>
        <c:axPos val="b"/>
        <c:numFmt formatCode="General" sourceLinked="1"/>
        <c:majorTickMark val="out"/>
        <c:minorTickMark val="none"/>
        <c:tickLblPos val="nextTo"/>
        <c:spPr>
          <a:solidFill>
            <a:schemeClr val="bg1"/>
          </a:solid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fr-FR"/>
          </a:p>
        </c:txPr>
        <c:crossAx val="-1141102960"/>
        <c:crosses val="autoZero"/>
        <c:auto val="1"/>
        <c:lblAlgn val="ctr"/>
        <c:lblOffset val="100"/>
        <c:noMultiLvlLbl val="0"/>
      </c:catAx>
      <c:valAx>
        <c:axId val="-1141102960"/>
        <c:scaling>
          <c:orientation val="minMax"/>
          <c:max val="-2"/>
          <c:min val="-4"/>
        </c:scaling>
        <c:delete val="0"/>
        <c:axPos val="l"/>
        <c:numFmt formatCode="0.0" sourceLinked="1"/>
        <c:majorTickMark val="out"/>
        <c:minorTickMark val="none"/>
        <c:tickLblPos val="nextTo"/>
        <c:spPr>
          <a:solidFill>
            <a:schemeClr val="bg1"/>
          </a:solid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141099696"/>
        <c:crosses val="autoZero"/>
        <c:crossBetween val="between"/>
      </c:valAx>
      <c:spPr>
        <a:solidFill>
          <a:schemeClr val="bg1">
            <a:lumMod val="85000"/>
          </a:schemeClr>
        </a:solid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fr-FR"/>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111160572148319E-2"/>
          <c:y val="1.061067390210063E-2"/>
          <c:w val="0.93888888888888888"/>
          <c:h val="0.81999300192753921"/>
        </c:manualLayout>
      </c:layout>
      <c:lineChart>
        <c:grouping val="standard"/>
        <c:varyColors val="0"/>
        <c:ser>
          <c:idx val="0"/>
          <c:order val="0"/>
          <c:spPr>
            <a:ln w="19050" cap="rnd" cmpd="sng" algn="ctr">
              <a:solidFill>
                <a:srgbClr val="FF9933"/>
              </a:solidFill>
              <a:round/>
            </a:ln>
            <a:effectLst/>
          </c:spPr>
          <c:marker>
            <c:symbol val="circle"/>
            <c:size val="17"/>
            <c:spPr>
              <a:solidFill>
                <a:schemeClr val="lt1"/>
              </a:solidFill>
              <a:ln>
                <a:solidFill>
                  <a:srgbClr val="FF9933"/>
                </a:solidFill>
              </a:ln>
              <a:effectLst/>
            </c:spPr>
          </c:marker>
          <c:dLbls>
            <c:spPr>
              <a:solidFill>
                <a:schemeClr val="bg1"/>
              </a:solid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'[Cadrage-macro_2020-2025_version-provisoire du-1er-octobre-2020_MEF.xlsx]Présentation francs const 2015'!$R$39:$Y$39</c:f>
              <c:numCache>
                <c:formatCode>General</c:formatCode>
                <c:ptCount val="8"/>
                <c:pt idx="0">
                  <c:v>2018</c:v>
                </c:pt>
                <c:pt idx="1">
                  <c:v>2019</c:v>
                </c:pt>
                <c:pt idx="2">
                  <c:v>2020</c:v>
                </c:pt>
                <c:pt idx="3">
                  <c:v>2021</c:v>
                </c:pt>
                <c:pt idx="4">
                  <c:v>2022</c:v>
                </c:pt>
                <c:pt idx="5">
                  <c:v>2023</c:v>
                </c:pt>
                <c:pt idx="6">
                  <c:v>2024</c:v>
                </c:pt>
                <c:pt idx="7">
                  <c:v>2025</c:v>
                </c:pt>
              </c:numCache>
            </c:numRef>
          </c:cat>
          <c:val>
            <c:numRef>
              <c:f>'[Cadrage-macro_2020-2025_version-provisoire du-1er-octobre-2020_MEF.xlsx]Présentation francs const 2015'!$R$40:$Y$40</c:f>
              <c:numCache>
                <c:formatCode>#\ ##0.0</c:formatCode>
                <c:ptCount val="8"/>
                <c:pt idx="0">
                  <c:v>0.6</c:v>
                </c:pt>
                <c:pt idx="1">
                  <c:v>0.8</c:v>
                </c:pt>
                <c:pt idx="2" formatCode="0.0">
                  <c:v>1</c:v>
                </c:pt>
                <c:pt idx="3" formatCode="0.0">
                  <c:v>0.9</c:v>
                </c:pt>
                <c:pt idx="4" formatCode="0.0">
                  <c:v>1.2</c:v>
                </c:pt>
                <c:pt idx="5" formatCode="0.0">
                  <c:v>1</c:v>
                </c:pt>
                <c:pt idx="6" formatCode="0.0">
                  <c:v>1.3</c:v>
                </c:pt>
                <c:pt idx="7" formatCode="0.0">
                  <c:v>1.4</c:v>
                </c:pt>
              </c:numCache>
            </c:numRef>
          </c:val>
          <c:smooth val="0"/>
          <c:extLst>
            <c:ext xmlns:c16="http://schemas.microsoft.com/office/drawing/2014/chart" uri="{C3380CC4-5D6E-409C-BE32-E72D297353CC}">
              <c16:uniqueId val="{00000004-D619-4275-AE86-9C4B7E5A3B4F}"/>
            </c:ext>
          </c:extLst>
        </c:ser>
        <c:dLbls>
          <c:dLblPos val="ctr"/>
          <c:showLegendKey val="0"/>
          <c:showVal val="1"/>
          <c:showCatName val="0"/>
          <c:showSerName val="0"/>
          <c:showPercent val="0"/>
          <c:showBubbleSize val="0"/>
        </c:dLbls>
        <c:marker val="1"/>
        <c:smooth val="0"/>
        <c:axId val="-1141095344"/>
        <c:axId val="-1141108944"/>
      </c:lineChart>
      <c:catAx>
        <c:axId val="-1141095344"/>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dk1">
                    <a:lumMod val="65000"/>
                    <a:lumOff val="35000"/>
                  </a:schemeClr>
                </a:solidFill>
                <a:latin typeface="+mn-lt"/>
                <a:ea typeface="+mn-ea"/>
                <a:cs typeface="+mn-cs"/>
              </a:defRPr>
            </a:pPr>
            <a:endParaRPr lang="fr-FR"/>
          </a:p>
        </c:txPr>
        <c:crossAx val="-1141108944"/>
        <c:crosses val="autoZero"/>
        <c:auto val="1"/>
        <c:lblAlgn val="ctr"/>
        <c:lblOffset val="100"/>
        <c:noMultiLvlLbl val="0"/>
      </c:catAx>
      <c:valAx>
        <c:axId val="-1141108944"/>
        <c:scaling>
          <c:orientation val="minMax"/>
        </c:scaling>
        <c:delete val="1"/>
        <c:axPos val="l"/>
        <c:numFmt formatCode="#\ ##0.0" sourceLinked="1"/>
        <c:majorTickMark val="none"/>
        <c:minorTickMark val="none"/>
        <c:tickLblPos val="nextTo"/>
        <c:crossAx val="-1141095344"/>
        <c:crosses val="autoZero"/>
        <c:crossBetween val="between"/>
      </c:valAx>
      <c:spPr>
        <a:noFill/>
        <a:ln>
          <a:noFill/>
        </a:ln>
        <a:effectLst/>
      </c:spPr>
    </c:plotArea>
    <c:plotVisOnly val="1"/>
    <c:dispBlanksAs val="gap"/>
    <c:showDLblsOverMax val="0"/>
  </c:chart>
  <c:spPr>
    <a:solidFill>
      <a:schemeClr val="bg2"/>
    </a:solidFill>
    <a:ln w="9525" cap="flat" cmpd="sng" algn="ctr">
      <a:solidFill>
        <a:schemeClr val="dk1">
          <a:lumMod val="15000"/>
          <a:lumOff val="85000"/>
        </a:schemeClr>
      </a:solidFill>
      <a:round/>
    </a:ln>
    <a:effectLst/>
  </c:spPr>
  <c:txPr>
    <a:bodyPr/>
    <a:lstStyle/>
    <a:p>
      <a:pPr>
        <a:defRPr sz="1100"/>
      </a:pPr>
      <a:endParaRPr lang="fr-FR"/>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250455179589036E-2"/>
          <c:y val="6.3313784668026521E-2"/>
          <c:w val="0.88851831358917976"/>
          <c:h val="0.89814814814814814"/>
        </c:manualLayout>
      </c:layout>
      <c:barChart>
        <c:barDir val="col"/>
        <c:grouping val="clustered"/>
        <c:varyColors val="0"/>
        <c:ser>
          <c:idx val="0"/>
          <c:order val="0"/>
          <c:tx>
            <c:strRef>
              <c:f>Feuil1!$A$7</c:f>
              <c:strCache>
                <c:ptCount val="1"/>
                <c:pt idx="0">
                  <c:v>Recettes totales et dons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Feuil1!$B$6:$E$6</c:f>
              <c:numCache>
                <c:formatCode>General</c:formatCode>
                <c:ptCount val="4"/>
                <c:pt idx="0">
                  <c:v>2018</c:v>
                </c:pt>
                <c:pt idx="1">
                  <c:v>2019</c:v>
                </c:pt>
                <c:pt idx="2">
                  <c:v>2020</c:v>
                </c:pt>
                <c:pt idx="3">
                  <c:v>2021</c:v>
                </c:pt>
              </c:numCache>
            </c:numRef>
          </c:cat>
          <c:val>
            <c:numRef>
              <c:f>Feuil1!$B$7:$E$7</c:f>
            </c:numRef>
          </c:val>
          <c:extLst>
            <c:ext xmlns:c16="http://schemas.microsoft.com/office/drawing/2014/chart" uri="{C3380CC4-5D6E-409C-BE32-E72D297353CC}">
              <c16:uniqueId val="{00000000-8D32-4304-ACF1-9216508AC408}"/>
            </c:ext>
          </c:extLst>
        </c:ser>
        <c:ser>
          <c:idx val="1"/>
          <c:order val="1"/>
          <c:tx>
            <c:strRef>
              <c:f>Feuil1!$A$8</c:f>
              <c:strCache>
                <c:ptCount val="1"/>
                <c:pt idx="0">
                  <c:v>Recettes fiscales (y compris recettes affectées)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Feuil1!$B$6:$E$6</c:f>
              <c:numCache>
                <c:formatCode>General</c:formatCode>
                <c:ptCount val="4"/>
                <c:pt idx="0">
                  <c:v>2018</c:v>
                </c:pt>
                <c:pt idx="1">
                  <c:v>2019</c:v>
                </c:pt>
                <c:pt idx="2">
                  <c:v>2020</c:v>
                </c:pt>
                <c:pt idx="3">
                  <c:v>2021</c:v>
                </c:pt>
              </c:numCache>
            </c:numRef>
          </c:cat>
          <c:val>
            <c:numRef>
              <c:f>Feuil1!$B$8:$E$8</c:f>
            </c:numRef>
          </c:val>
          <c:extLst>
            <c:ext xmlns:c16="http://schemas.microsoft.com/office/drawing/2014/chart" uri="{C3380CC4-5D6E-409C-BE32-E72D297353CC}">
              <c16:uniqueId val="{00000001-8D32-4304-ACF1-9216508AC408}"/>
            </c:ext>
          </c:extLst>
        </c:ser>
        <c:ser>
          <c:idx val="2"/>
          <c:order val="2"/>
          <c:tx>
            <c:strRef>
              <c:f>Feuil1!$A$9</c:f>
              <c:strCache>
                <c:ptCount val="1"/>
                <c:pt idx="0">
                  <c:v>Dépenses totales et prêts nets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Feuil1!$B$6:$E$6</c:f>
              <c:numCache>
                <c:formatCode>General</c:formatCode>
                <c:ptCount val="4"/>
                <c:pt idx="0">
                  <c:v>2018</c:v>
                </c:pt>
                <c:pt idx="1">
                  <c:v>2019</c:v>
                </c:pt>
                <c:pt idx="2">
                  <c:v>2020</c:v>
                </c:pt>
                <c:pt idx="3">
                  <c:v>2021</c:v>
                </c:pt>
              </c:numCache>
            </c:numRef>
          </c:cat>
          <c:val>
            <c:numRef>
              <c:f>Feuil1!$B$9:$E$9</c:f>
            </c:numRef>
          </c:val>
          <c:extLst>
            <c:ext xmlns:c16="http://schemas.microsoft.com/office/drawing/2014/chart" uri="{C3380CC4-5D6E-409C-BE32-E72D297353CC}">
              <c16:uniqueId val="{00000002-8D32-4304-ACF1-9216508AC408}"/>
            </c:ext>
          </c:extLst>
        </c:ser>
        <c:ser>
          <c:idx val="3"/>
          <c:order val="3"/>
          <c:tx>
            <c:strRef>
              <c:f>Feuil1!$A$10</c:f>
              <c:strCache>
                <c:ptCount val="1"/>
                <c:pt idx="0">
                  <c:v>Depenses de personnel</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Feuil1!$B$6:$E$6</c:f>
              <c:numCache>
                <c:formatCode>General</c:formatCode>
                <c:ptCount val="4"/>
                <c:pt idx="0">
                  <c:v>2018</c:v>
                </c:pt>
                <c:pt idx="1">
                  <c:v>2019</c:v>
                </c:pt>
                <c:pt idx="2">
                  <c:v>2020</c:v>
                </c:pt>
                <c:pt idx="3">
                  <c:v>2021</c:v>
                </c:pt>
              </c:numCache>
            </c:numRef>
          </c:cat>
          <c:val>
            <c:numRef>
              <c:f>Feuil1!$B$10:$E$10</c:f>
            </c:numRef>
          </c:val>
          <c:extLst>
            <c:ext xmlns:c16="http://schemas.microsoft.com/office/drawing/2014/chart" uri="{C3380CC4-5D6E-409C-BE32-E72D297353CC}">
              <c16:uniqueId val="{00000003-8D32-4304-ACF1-9216508AC408}"/>
            </c:ext>
          </c:extLst>
        </c:ser>
        <c:ser>
          <c:idx val="4"/>
          <c:order val="4"/>
          <c:tx>
            <c:strRef>
              <c:f>Feuil1!$A$11</c:f>
              <c:strCache>
                <c:ptCount val="1"/>
                <c:pt idx="0">
                  <c:v>Solde budgétaire</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Feuil1!$B$6:$E$6</c:f>
              <c:numCache>
                <c:formatCode>General</c:formatCode>
                <c:ptCount val="4"/>
                <c:pt idx="0">
                  <c:v>2018</c:v>
                </c:pt>
                <c:pt idx="1">
                  <c:v>2019</c:v>
                </c:pt>
                <c:pt idx="2">
                  <c:v>2020</c:v>
                </c:pt>
                <c:pt idx="3">
                  <c:v>2021</c:v>
                </c:pt>
              </c:numCache>
            </c:numRef>
          </c:cat>
          <c:val>
            <c:numRef>
              <c:f>Feuil1!$B$11:$E$11</c:f>
            </c:numRef>
          </c:val>
          <c:extLst>
            <c:ext xmlns:c16="http://schemas.microsoft.com/office/drawing/2014/chart" uri="{C3380CC4-5D6E-409C-BE32-E72D297353CC}">
              <c16:uniqueId val="{00000004-8D32-4304-ACF1-9216508AC408}"/>
            </c:ext>
          </c:extLst>
        </c:ser>
        <c:ser>
          <c:idx val="5"/>
          <c:order val="5"/>
          <c:tx>
            <c:strRef>
              <c:f>Feuil1!$A$12</c:f>
              <c:strCache>
                <c:ptCount val="1"/>
                <c:pt idx="0">
                  <c:v>PIB nominal</c:v>
                </c:pt>
              </c:strCache>
            </c:strRef>
          </c:tx>
          <c:spPr>
            <a:solidFill>
              <a:schemeClr val="accent5">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Feuil1!$B$6:$E$6</c:f>
              <c:numCache>
                <c:formatCode>General</c:formatCode>
                <c:ptCount val="4"/>
                <c:pt idx="0">
                  <c:v>2018</c:v>
                </c:pt>
                <c:pt idx="1">
                  <c:v>2019</c:v>
                </c:pt>
                <c:pt idx="2">
                  <c:v>2020</c:v>
                </c:pt>
                <c:pt idx="3">
                  <c:v>2021</c:v>
                </c:pt>
              </c:numCache>
            </c:numRef>
          </c:cat>
          <c:val>
            <c:numRef>
              <c:f>Feuil1!$B$12:$E$12</c:f>
            </c:numRef>
          </c:val>
          <c:extLst>
            <c:ext xmlns:c16="http://schemas.microsoft.com/office/drawing/2014/chart" uri="{C3380CC4-5D6E-409C-BE32-E72D297353CC}">
              <c16:uniqueId val="{00000005-8D32-4304-ACF1-9216508AC408}"/>
            </c:ext>
          </c:extLst>
        </c:ser>
        <c:ser>
          <c:idx val="6"/>
          <c:order val="6"/>
          <c:tx>
            <c:strRef>
              <c:f>Feuil1!$A$13</c:f>
              <c:strCache>
                <c:ptCount val="1"/>
              </c:strCache>
            </c:strRef>
          </c:tx>
          <c:spPr>
            <a:solidFill>
              <a:schemeClr val="accent1">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Feuil1!$B$6:$E$6</c:f>
              <c:numCache>
                <c:formatCode>General</c:formatCode>
                <c:ptCount val="4"/>
                <c:pt idx="0">
                  <c:v>2018</c:v>
                </c:pt>
                <c:pt idx="1">
                  <c:v>2019</c:v>
                </c:pt>
                <c:pt idx="2">
                  <c:v>2020</c:v>
                </c:pt>
                <c:pt idx="3">
                  <c:v>2021</c:v>
                </c:pt>
              </c:numCache>
            </c:numRef>
          </c:cat>
          <c:val>
            <c:numRef>
              <c:f>Feuil1!$B$13:$E$13</c:f>
            </c:numRef>
          </c:val>
          <c:extLst>
            <c:ext xmlns:c16="http://schemas.microsoft.com/office/drawing/2014/chart" uri="{C3380CC4-5D6E-409C-BE32-E72D297353CC}">
              <c16:uniqueId val="{00000006-8D32-4304-ACF1-9216508AC408}"/>
            </c:ext>
          </c:extLst>
        </c:ser>
        <c:ser>
          <c:idx val="7"/>
          <c:order val="7"/>
          <c:tx>
            <c:strRef>
              <c:f>Feuil1!$A$14</c:f>
              <c:strCache>
                <c:ptCount val="1"/>
                <c:pt idx="0">
                  <c:v>Solde budgétaire (en % PIB)</c:v>
                </c:pt>
              </c:strCache>
            </c:strRef>
          </c:tx>
          <c:spPr>
            <a:solidFill>
              <a:schemeClr val="accent3">
                <a:lumMod val="80000"/>
                <a:lumOff val="20000"/>
              </a:schemeClr>
            </a:solidFill>
            <a:ln>
              <a:noFill/>
            </a:ln>
            <a:effectLst/>
          </c:spPr>
          <c:invertIfNegative val="0"/>
          <c:dLbls>
            <c:dLbl>
              <c:idx val="2"/>
              <c:tx>
                <c:rich>
                  <a:bodyPr/>
                  <a:lstStyle/>
                  <a:p>
                    <a:r>
                      <a:rPr lang="en-US"/>
                      <a:t>-5,9%</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A24D-4ED1-A2A7-5E6401A19CEB}"/>
                </c:ext>
              </c:extLst>
            </c:dLbl>
            <c:dLbl>
              <c:idx val="3"/>
              <c:tx>
                <c:rich>
                  <a:bodyPr/>
                  <a:lstStyle/>
                  <a:p>
                    <a:r>
                      <a:rPr lang="en-US"/>
                      <a:t>-4,6%</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A24D-4ED1-A2A7-5E6401A19CEB}"/>
                </c:ext>
              </c:extLst>
            </c:dLbl>
            <c:spPr>
              <a:solidFill>
                <a:srgbClr val="70AD47">
                  <a:lumMod val="20000"/>
                  <a:lumOff val="80000"/>
                </a:srgbClr>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borderCallout2">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numRef>
              <c:f>Feuil1!$B$6:$E$6</c:f>
              <c:numCache>
                <c:formatCode>General</c:formatCode>
                <c:ptCount val="4"/>
                <c:pt idx="0">
                  <c:v>2018</c:v>
                </c:pt>
                <c:pt idx="1">
                  <c:v>2019</c:v>
                </c:pt>
                <c:pt idx="2">
                  <c:v>2020</c:v>
                </c:pt>
                <c:pt idx="3">
                  <c:v>2021</c:v>
                </c:pt>
              </c:numCache>
            </c:numRef>
          </c:cat>
          <c:val>
            <c:numRef>
              <c:f>Feuil1!$B$14:$E$14</c:f>
              <c:numCache>
                <c:formatCode>0.0%</c:formatCode>
                <c:ptCount val="4"/>
                <c:pt idx="0">
                  <c:v>-2.9303781659281703E-2</c:v>
                </c:pt>
                <c:pt idx="1">
                  <c:v>-2.2900487552667416E-2</c:v>
                </c:pt>
                <c:pt idx="2">
                  <c:v>-6.1775019982041567E-2</c:v>
                </c:pt>
                <c:pt idx="3">
                  <c:v>-5.1363780753933629E-2</c:v>
                </c:pt>
              </c:numCache>
            </c:numRef>
          </c:val>
          <c:extLst>
            <c:ext xmlns:c16="http://schemas.microsoft.com/office/drawing/2014/chart" uri="{C3380CC4-5D6E-409C-BE32-E72D297353CC}">
              <c16:uniqueId val="{00000007-8D32-4304-ACF1-9216508AC408}"/>
            </c:ext>
          </c:extLst>
        </c:ser>
        <c:dLbls>
          <c:dLblPos val="outEnd"/>
          <c:showLegendKey val="0"/>
          <c:showVal val="1"/>
          <c:showCatName val="0"/>
          <c:showSerName val="0"/>
          <c:showPercent val="0"/>
          <c:showBubbleSize val="0"/>
        </c:dLbls>
        <c:gapWidth val="219"/>
        <c:overlap val="-27"/>
        <c:axId val="-1141090992"/>
        <c:axId val="-1141104592"/>
      </c:barChart>
      <c:catAx>
        <c:axId val="-1141090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r-FR"/>
          </a:p>
        </c:txPr>
        <c:crossAx val="-1141104592"/>
        <c:crosses val="autoZero"/>
        <c:auto val="1"/>
        <c:lblAlgn val="ctr"/>
        <c:lblOffset val="100"/>
        <c:noMultiLvlLbl val="0"/>
      </c:catAx>
      <c:valAx>
        <c:axId val="-1141104592"/>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1410909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504665120778633E-2"/>
          <c:y val="7.1046840298808811E-2"/>
          <c:w val="0.86317978757286951"/>
          <c:h val="0.81944478094084394"/>
        </c:manualLayout>
      </c:layout>
      <c:ofPieChart>
        <c:ofPieType val="pie"/>
        <c:varyColors val="1"/>
        <c:ser>
          <c:idx val="0"/>
          <c:order val="0"/>
          <c:explosion val="3"/>
          <c:dPt>
            <c:idx val="0"/>
            <c:bubble3D val="0"/>
            <c:spPr>
              <a:solidFill>
                <a:srgbClr val="5EB240"/>
              </a:solidFill>
              <a:ln w="19050">
                <a:solidFill>
                  <a:schemeClr val="lt1"/>
                </a:solidFill>
              </a:ln>
              <a:effectLst/>
            </c:spPr>
            <c:extLst>
              <c:ext xmlns:c16="http://schemas.microsoft.com/office/drawing/2014/chart" uri="{C3380CC4-5D6E-409C-BE32-E72D297353CC}">
                <c16:uniqueId val="{00000001-D2E4-48CB-B9A2-AC4A75CCA92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2E4-48CB-B9A2-AC4A75CCA92A}"/>
              </c:ext>
            </c:extLst>
          </c:dPt>
          <c:dPt>
            <c:idx val="2"/>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5-D2E4-48CB-B9A2-AC4A75CCA92A}"/>
              </c:ext>
            </c:extLst>
          </c:dPt>
          <c:dPt>
            <c:idx val="3"/>
            <c:bubble3D val="0"/>
            <c:spPr>
              <a:solidFill>
                <a:srgbClr val="FF9933"/>
              </a:solidFill>
              <a:ln w="19050">
                <a:solidFill>
                  <a:schemeClr val="lt1"/>
                </a:solidFill>
              </a:ln>
              <a:effectLst/>
            </c:spPr>
            <c:extLst>
              <c:ext xmlns:c16="http://schemas.microsoft.com/office/drawing/2014/chart" uri="{C3380CC4-5D6E-409C-BE32-E72D297353CC}">
                <c16:uniqueId val="{00000007-D2E4-48CB-B9A2-AC4A75CCA92A}"/>
              </c:ext>
            </c:extLst>
          </c:dPt>
          <c:dLbls>
            <c:dLbl>
              <c:idx val="0"/>
              <c:layout>
                <c:manualLayout>
                  <c:x val="9.2375776255882003E-2"/>
                  <c:y val="1.6111111111111111E-2"/>
                </c:manualLayout>
              </c:layou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D2E4-48CB-B9A2-AC4A75CCA92A}"/>
                </c:ext>
              </c:extLst>
            </c:dLbl>
            <c:dLbl>
              <c:idx val="2"/>
              <c:layout>
                <c:manualLayout>
                  <c:x val="-7.0921972613694345E-2"/>
                  <c:y val="-1.7107813446396201E-2"/>
                </c:manualLayout>
              </c:layout>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ysClr val="windowText" lastClr="000000"/>
                      </a:solidFill>
                      <a:latin typeface="Calisto MT" panose="02040603050505030304" pitchFamily="18" charset="0"/>
                      <a:ea typeface="+mn-ea"/>
                      <a:cs typeface="+mn-cs"/>
                    </a:defRPr>
                  </a:pPr>
                  <a:endParaRPr lang="fr-FR"/>
                </a:p>
              </c:txPr>
              <c:showLegendKey val="0"/>
              <c:showVal val="1"/>
              <c:showCatName val="1"/>
              <c:showSerName val="0"/>
              <c:showPercent val="1"/>
              <c:showBubbleSize val="0"/>
              <c:separator>
</c:separator>
              <c:extLst>
                <c:ext xmlns:c15="http://schemas.microsoft.com/office/drawing/2012/chart" uri="{CE6537A1-D6FC-4f65-9D91-7224C49458BB}">
                  <c15:layout>
                    <c:manualLayout>
                      <c:w val="0.1140661726203584"/>
                      <c:h val="0.23076923076923078"/>
                    </c:manualLayout>
                  </c15:layout>
                </c:ext>
                <c:ext xmlns:c16="http://schemas.microsoft.com/office/drawing/2014/chart" uri="{C3380CC4-5D6E-409C-BE32-E72D297353CC}">
                  <c16:uniqueId val="{00000005-D2E4-48CB-B9A2-AC4A75CCA92A}"/>
                </c:ext>
              </c:extLst>
            </c:dLbl>
            <c:dLbl>
              <c:idx val="3"/>
              <c:layout>
                <c:manualLayout>
                  <c:x val="-0.21510597064351544"/>
                  <c:y val="-3.3322565448549703E-2"/>
                </c:manualLayout>
              </c:layout>
              <c:tx>
                <c:rich>
                  <a:bodyPr rot="0" spcFirstLastPara="1" vertOverflow="ellipsis" vert="horz" wrap="square" lIns="38100" tIns="19050" rIns="38100" bIns="19050" anchor="ctr" anchorCtr="1">
                    <a:noAutofit/>
                  </a:bodyPr>
                  <a:lstStyle/>
                  <a:p>
                    <a:pPr>
                      <a:defRPr sz="900" b="1" i="0" u="none" strike="noStrike" kern="1200" baseline="0">
                        <a:solidFill>
                          <a:sysClr val="windowText" lastClr="000000"/>
                        </a:solidFill>
                        <a:latin typeface="Calisto MT" panose="02040603050505030304" pitchFamily="18" charset="0"/>
                        <a:ea typeface="+mn-ea"/>
                        <a:cs typeface="+mn-cs"/>
                      </a:defRPr>
                    </a:pPr>
                    <a:r>
                      <a:rPr lang="en-US" baseline="0"/>
                      <a:t>Financement marché
</a:t>
                    </a:r>
                    <a:fld id="{EA414A65-8CFE-4620-A937-62694FC56EB3}" type="VALUE">
                      <a:rPr lang="en-US" baseline="0"/>
                      <a:pPr>
                        <a:defRPr b="1">
                          <a:solidFill>
                            <a:sysClr val="windowText" lastClr="000000"/>
                          </a:solidFill>
                          <a:latin typeface="Calisto MT" panose="02040603050505030304" pitchFamily="18" charset="0"/>
                        </a:defRPr>
                      </a:pPr>
                      <a:t>[VALEUR]</a:t>
                    </a:fld>
                    <a:r>
                      <a:rPr lang="en-US" baseline="0"/>
                      <a:t>
</a:t>
                    </a:r>
                    <a:fld id="{F723732A-FD63-481B-8C35-D903BD701DCA}" type="PERCENTAGE">
                      <a:rPr lang="en-US" baseline="0"/>
                      <a:pPr>
                        <a:defRPr b="1">
                          <a:solidFill>
                            <a:sysClr val="windowText" lastClr="000000"/>
                          </a:solidFill>
                          <a:latin typeface="Calisto MT" panose="02040603050505030304" pitchFamily="18" charset="0"/>
                        </a:defRPr>
                      </a:pPr>
                      <a:t>[POURCENTAGE]</a:t>
                    </a:fld>
                    <a:endParaRPr lang="en-US" baseline="0"/>
                  </a:p>
                </c:rich>
              </c:tx>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ysClr val="windowText" lastClr="000000"/>
                      </a:solidFill>
                      <a:latin typeface="Calisto MT" panose="02040603050505030304" pitchFamily="18" charset="0"/>
                      <a:ea typeface="+mn-ea"/>
                      <a:cs typeface="+mn-cs"/>
                    </a:defRPr>
                  </a:pPr>
                  <a:endParaRPr lang="fr-FR"/>
                </a:p>
              </c:txPr>
              <c:showLegendKey val="0"/>
              <c:showVal val="1"/>
              <c:showCatName val="1"/>
              <c:showSerName val="0"/>
              <c:showPercent val="1"/>
              <c:showBubbleSize val="0"/>
              <c:separator>
</c:separator>
              <c:extLst>
                <c:ext xmlns:c15="http://schemas.microsoft.com/office/drawing/2012/chart" uri="{CE6537A1-D6FC-4f65-9D91-7224C49458BB}">
                  <c15:layout>
                    <c:manualLayout>
                      <c:w val="0.19609925427686486"/>
                      <c:h val="0.26882495457298605"/>
                    </c:manualLayout>
                  </c15:layout>
                  <c15:dlblFieldTable/>
                  <c15:showDataLabelsRange val="0"/>
                </c:ext>
                <c:ext xmlns:c16="http://schemas.microsoft.com/office/drawing/2014/chart" uri="{C3380CC4-5D6E-409C-BE32-E72D297353CC}">
                  <c16:uniqueId val="{00000007-D2E4-48CB-B9A2-AC4A75CCA92A}"/>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Calisto MT" panose="02040603050505030304" pitchFamily="18" charset="0"/>
                    <a:ea typeface="+mn-ea"/>
                    <a:cs typeface="+mn-cs"/>
                  </a:defRPr>
                </a:pPr>
                <a:endParaRPr lang="fr-FR"/>
              </a:p>
            </c:txPr>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'Plan de fin. 2021 Octobre 2020'!$B$32:$B$34</c:f>
              <c:strCache>
                <c:ptCount val="3"/>
                <c:pt idx="0">
                  <c:v>Financement projets</c:v>
                </c:pt>
                <c:pt idx="1">
                  <c:v>Marché international </c:v>
                </c:pt>
                <c:pt idx="2">
                  <c:v>Marché régional</c:v>
                </c:pt>
              </c:strCache>
            </c:strRef>
          </c:cat>
          <c:val>
            <c:numRef>
              <c:f>'Plan de fin. 2021 Octobre 2020'!$C$32:$C$34</c:f>
              <c:numCache>
                <c:formatCode>_-* #,##0\ _€_-;\-* #,##0\ _€_-;_-* "-"?\ _€_-;_-@_-</c:formatCode>
                <c:ptCount val="3"/>
                <c:pt idx="0">
                  <c:v>1006.6899999999999</c:v>
                </c:pt>
                <c:pt idx="1">
                  <c:v>707.5</c:v>
                </c:pt>
                <c:pt idx="2">
                  <c:v>1303.0316622532382</c:v>
                </c:pt>
              </c:numCache>
            </c:numRef>
          </c:val>
          <c:extLst>
            <c:ext xmlns:c16="http://schemas.microsoft.com/office/drawing/2014/chart" uri="{C3380CC4-5D6E-409C-BE32-E72D297353CC}">
              <c16:uniqueId val="{00000008-D2E4-48CB-B9A2-AC4A75CCA92A}"/>
            </c:ext>
          </c:extLst>
        </c:ser>
        <c:dLbls>
          <c:showLegendKey val="0"/>
          <c:showVal val="0"/>
          <c:showCatName val="0"/>
          <c:showSerName val="0"/>
          <c:showPercent val="0"/>
          <c:showBubbleSize val="0"/>
          <c:showLeaderLines val="1"/>
        </c:dLbls>
        <c:gapWidth val="100"/>
        <c:splitType val="pos"/>
        <c:splitPos val="2"/>
        <c:secondPieSize val="75"/>
        <c:serLines>
          <c:spPr>
            <a:ln w="9525" cap="flat" cmpd="sng" algn="ctr">
              <a:solidFill>
                <a:schemeClr val="tx1">
                  <a:lumMod val="35000"/>
                  <a:lumOff val="65000"/>
                </a:schemeClr>
              </a:solidFill>
              <a:round/>
            </a:ln>
            <a:effectLst/>
          </c:spPr>
        </c:serLines>
      </c:ofPieChart>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064300490849441E-2"/>
          <c:y val="0.10583454225288459"/>
          <c:w val="0.9017857142857143"/>
          <c:h val="0.7887988439647291"/>
        </c:manualLayout>
      </c:layout>
      <c:ofPieChart>
        <c:ofPieType val="pie"/>
        <c:varyColors val="1"/>
        <c:ser>
          <c:idx val="0"/>
          <c:order val="0"/>
          <c:explosion val="2"/>
          <c:dPt>
            <c:idx val="0"/>
            <c:bubble3D val="0"/>
            <c:spPr>
              <a:solidFill>
                <a:schemeClr val="accent1">
                  <a:lumMod val="75000"/>
                </a:schemeClr>
              </a:solidFill>
              <a:ln>
                <a:noFill/>
              </a:ln>
              <a:effectLst/>
            </c:spPr>
            <c:extLst>
              <c:ext xmlns:c16="http://schemas.microsoft.com/office/drawing/2014/chart" uri="{C3380CC4-5D6E-409C-BE32-E72D297353CC}">
                <c16:uniqueId val="{00000001-8CD0-4019-BB95-71AFD87EEC4F}"/>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8CD0-4019-BB95-71AFD87EEC4F}"/>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c:ext xmlns:c16="http://schemas.microsoft.com/office/drawing/2014/chart" uri="{C3380CC4-5D6E-409C-BE32-E72D297353CC}">
                <c16:uniqueId val="{00000005-8CD0-4019-BB95-71AFD87EEC4F}"/>
              </c:ext>
            </c:extLst>
          </c:dPt>
          <c:dPt>
            <c:idx val="3"/>
            <c:bubble3D val="0"/>
            <c:spPr>
              <a:solidFill>
                <a:srgbClr val="FF9933"/>
              </a:solidFill>
              <a:ln>
                <a:solidFill>
                  <a:schemeClr val="bg1"/>
                </a:solidFill>
              </a:ln>
              <a:effectLst/>
            </c:spPr>
            <c:extLst>
              <c:ext xmlns:c16="http://schemas.microsoft.com/office/drawing/2014/chart" uri="{C3380CC4-5D6E-409C-BE32-E72D297353CC}">
                <c16:uniqueId val="{00000007-8CD0-4019-BB95-71AFD87EEC4F}"/>
              </c:ext>
            </c:extLst>
          </c:dPt>
          <c:dLbls>
            <c:dLbl>
              <c:idx val="0"/>
              <c:layout>
                <c:manualLayout>
                  <c:x val="5.244186748144531E-2"/>
                  <c:y val="-3.9653958623118747E-3"/>
                </c:manualLayout>
              </c:layout>
              <c:tx>
                <c:rich>
                  <a:bodyPr rot="0" spcFirstLastPara="1" vertOverflow="ellipsis" vert="horz" wrap="square" anchor="ctr" anchorCtr="0"/>
                  <a:lstStyle/>
                  <a:p>
                    <a:pPr marL="0" marR="0" indent="0" algn="ctr" defTabSz="914400" rtl="0" eaLnBrk="1" fontAlgn="auto" latinLnBrk="0" hangingPunct="1">
                      <a:lnSpc>
                        <a:spcPct val="100000"/>
                      </a:lnSpc>
                      <a:spcBef>
                        <a:spcPts val="0"/>
                      </a:spcBef>
                      <a:spcAft>
                        <a:spcPts val="0"/>
                      </a:spcAft>
                      <a:buClrTx/>
                      <a:buSzTx/>
                      <a:buFontTx/>
                      <a:buNone/>
                      <a:tabLst/>
                      <a:defRPr sz="1100" b="1" i="0" u="none" strike="noStrike" kern="1200" baseline="0">
                        <a:solidFill>
                          <a:schemeClr val="bg1"/>
                        </a:solidFill>
                        <a:latin typeface="Calisto MT" panose="02040603050505030304" pitchFamily="18" charset="0"/>
                        <a:ea typeface="+mn-ea"/>
                        <a:cs typeface="+mn-cs"/>
                      </a:defRPr>
                    </a:pPr>
                    <a:r>
                      <a:rPr lang="en-US" sz="1100" b="1" dirty="0">
                        <a:solidFill>
                          <a:schemeClr val="bg1"/>
                        </a:solidFill>
                      </a:rPr>
                      <a:t>Marché</a:t>
                    </a:r>
                    <a:r>
                      <a:rPr lang="en-US" sz="1100" b="1" baseline="0" dirty="0">
                        <a:solidFill>
                          <a:schemeClr val="bg1"/>
                        </a:solidFill>
                      </a:rPr>
                      <a:t> international</a:t>
                    </a:r>
                  </a:p>
                  <a:p>
                    <a:pPr marL="0" marR="0" indent="0" algn="ctr" defTabSz="914400" rtl="0" eaLnBrk="1" fontAlgn="auto" latinLnBrk="0" hangingPunct="1">
                      <a:lnSpc>
                        <a:spcPct val="100000"/>
                      </a:lnSpc>
                      <a:spcBef>
                        <a:spcPts val="0"/>
                      </a:spcBef>
                      <a:spcAft>
                        <a:spcPts val="0"/>
                      </a:spcAft>
                      <a:buClrTx/>
                      <a:buSzTx/>
                      <a:buFontTx/>
                      <a:buNone/>
                      <a:tabLst/>
                      <a:defRPr b="1">
                        <a:solidFill>
                          <a:schemeClr val="bg1"/>
                        </a:solidFill>
                      </a:defRPr>
                    </a:pPr>
                    <a:r>
                      <a:rPr lang="en-US" sz="1100" b="1" baseline="0" dirty="0">
                        <a:solidFill>
                          <a:schemeClr val="bg1"/>
                        </a:solidFill>
                      </a:rPr>
                      <a:t>707,5</a:t>
                    </a:r>
                  </a:p>
                  <a:p>
                    <a:pPr marL="0" marR="0" indent="0" algn="ctr" defTabSz="914400" rtl="0" eaLnBrk="1" fontAlgn="auto" latinLnBrk="0" hangingPunct="1">
                      <a:lnSpc>
                        <a:spcPct val="100000"/>
                      </a:lnSpc>
                      <a:spcBef>
                        <a:spcPts val="0"/>
                      </a:spcBef>
                      <a:spcAft>
                        <a:spcPts val="0"/>
                      </a:spcAft>
                      <a:buClrTx/>
                      <a:buSzTx/>
                      <a:buFontTx/>
                      <a:buNone/>
                      <a:tabLst/>
                      <a:defRPr b="1">
                        <a:solidFill>
                          <a:schemeClr val="bg1"/>
                        </a:solidFill>
                      </a:defRPr>
                    </a:pPr>
                    <a:r>
                      <a:rPr lang="en-US" sz="1100" b="1" i="0" u="none" strike="noStrike" kern="1200" baseline="0" dirty="0">
                        <a:solidFill>
                          <a:schemeClr val="bg1"/>
                        </a:solidFill>
                        <a:latin typeface="Calisto MT" panose="02040603050505030304" pitchFamily="18" charset="0"/>
                      </a:rPr>
                      <a:t>35%</a:t>
                    </a:r>
                  </a:p>
                </c:rich>
              </c:tx>
              <c:spPr>
                <a:noFill/>
                <a:ln>
                  <a:noFill/>
                </a:ln>
                <a:effectLst/>
              </c:spPr>
              <c:txPr>
                <a:bodyPr rot="0" spcFirstLastPara="1" vertOverflow="ellipsis" vert="horz" wrap="square" anchor="ctr" anchorCtr="0"/>
                <a:lstStyle/>
                <a:p>
                  <a:pPr marL="0" marR="0" indent="0" algn="ctr" defTabSz="914400" rtl="0" eaLnBrk="1" fontAlgn="auto" latinLnBrk="0" hangingPunct="1">
                    <a:lnSpc>
                      <a:spcPct val="100000"/>
                    </a:lnSpc>
                    <a:spcBef>
                      <a:spcPts val="0"/>
                    </a:spcBef>
                    <a:spcAft>
                      <a:spcPts val="0"/>
                    </a:spcAft>
                    <a:buClrTx/>
                    <a:buSzTx/>
                    <a:buFontTx/>
                    <a:buNone/>
                    <a:tabLst/>
                    <a:defRPr sz="1100" b="1" i="0" u="none" strike="noStrike" kern="1200" baseline="0">
                      <a:solidFill>
                        <a:schemeClr val="bg1"/>
                      </a:solidFill>
                      <a:latin typeface="Calisto MT" panose="02040603050505030304" pitchFamily="18" charset="0"/>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layout>
                    <c:manualLayout>
                      <c:w val="0.17437914007834848"/>
                      <c:h val="0.23933227292508402"/>
                    </c:manualLayout>
                  </c15:layout>
                  <c15:showDataLabelsRange val="0"/>
                </c:ext>
                <c:ext xmlns:c16="http://schemas.microsoft.com/office/drawing/2014/chart" uri="{C3380CC4-5D6E-409C-BE32-E72D297353CC}">
                  <c16:uniqueId val="{00000001-8CD0-4019-BB95-71AFD87EEC4F}"/>
                </c:ext>
              </c:extLst>
            </c:dLbl>
            <c:dLbl>
              <c:idx val="1"/>
              <c:layout>
                <c:manualLayout>
                  <c:x val="3.3287185790484175E-2"/>
                  <c:y val="2.4397225473708931E-2"/>
                </c:manualLayout>
              </c:layout>
              <c:tx>
                <c:rich>
                  <a:bodyPr/>
                  <a:lstStyle/>
                  <a:p>
                    <a:r>
                      <a:rPr lang="en-US" dirty="0"/>
                      <a:t>Marché</a:t>
                    </a:r>
                    <a:r>
                      <a:rPr lang="en-US" baseline="0" dirty="0"/>
                      <a:t> adjudication</a:t>
                    </a:r>
                  </a:p>
                  <a:p>
                    <a:r>
                      <a:rPr lang="en-US" baseline="0" dirty="0"/>
                      <a:t>65%</a:t>
                    </a:r>
                  </a:p>
                  <a:p>
                    <a:r>
                      <a:rPr lang="en-US" baseline="0" dirty="0"/>
                      <a:t>853</a:t>
                    </a:r>
                  </a:p>
                  <a:p>
                    <a:endParaRPr lang="en-US" dirty="0"/>
                  </a:p>
                </c:rich>
              </c:tx>
              <c:showLegendKey val="0"/>
              <c:showVal val="1"/>
              <c:showCatName val="0"/>
              <c:showSerName val="0"/>
              <c:showPercent val="0"/>
              <c:showBubbleSize val="0"/>
              <c:extLst>
                <c:ext xmlns:c15="http://schemas.microsoft.com/office/drawing/2012/chart" uri="{CE6537A1-D6FC-4f65-9D91-7224C49458BB}">
                  <c15:layout>
                    <c:manualLayout>
                      <c:w val="0.14391263473158472"/>
                      <c:h val="0.22946476456919454"/>
                    </c:manualLayout>
                  </c15:layout>
                  <c15:showDataLabelsRange val="0"/>
                </c:ext>
                <c:ext xmlns:c16="http://schemas.microsoft.com/office/drawing/2014/chart" uri="{C3380CC4-5D6E-409C-BE32-E72D297353CC}">
                  <c16:uniqueId val="{00000003-8CD0-4019-BB95-71AFD87EEC4F}"/>
                </c:ext>
              </c:extLst>
            </c:dLbl>
            <c:dLbl>
              <c:idx val="2"/>
              <c:layout>
                <c:manualLayout>
                  <c:x val="-6.4389102959532554E-2"/>
                  <c:y val="3.3233004304696424E-2"/>
                </c:manualLayout>
              </c:layout>
              <c:tx>
                <c:rich>
                  <a:bodyPr/>
                  <a:lstStyle/>
                  <a:p>
                    <a:r>
                      <a:rPr lang="en-US" dirty="0"/>
                      <a:t>Marché syndication</a:t>
                    </a:r>
                  </a:p>
                  <a:p>
                    <a:r>
                      <a:rPr lang="en-US" dirty="0"/>
                      <a:t>35%</a:t>
                    </a:r>
                  </a:p>
                  <a:p>
                    <a:r>
                      <a:rPr lang="en-US" dirty="0"/>
                      <a:t>450</a:t>
                    </a:r>
                  </a:p>
                </c:rich>
              </c:tx>
              <c:showLegendKey val="0"/>
              <c:showVal val="1"/>
              <c:showCatName val="0"/>
              <c:showSerName val="0"/>
              <c:showPercent val="0"/>
              <c:showBubbleSize val="0"/>
              <c:extLst>
                <c:ext xmlns:c15="http://schemas.microsoft.com/office/drawing/2012/chart" uri="{CE6537A1-D6FC-4f65-9D91-7224C49458BB}">
                  <c15:layout>
                    <c:manualLayout>
                      <c:w val="0.14683396899755735"/>
                      <c:h val="0.24998578640729896"/>
                    </c:manualLayout>
                  </c15:layout>
                  <c15:showDataLabelsRange val="0"/>
                </c:ext>
                <c:ext xmlns:c16="http://schemas.microsoft.com/office/drawing/2014/chart" uri="{C3380CC4-5D6E-409C-BE32-E72D297353CC}">
                  <c16:uniqueId val="{00000005-8CD0-4019-BB95-71AFD87EEC4F}"/>
                </c:ext>
              </c:extLst>
            </c:dLbl>
            <c:dLbl>
              <c:idx val="3"/>
              <c:layout>
                <c:manualLayout>
                  <c:x val="-0.19395566572775386"/>
                  <c:y val="-2.2154995494880616E-2"/>
                </c:manualLayout>
              </c:layout>
              <c:tx>
                <c:rich>
                  <a:bodyPr rot="0" spcFirstLastPara="1" vertOverflow="ellipsis" vert="horz" wrap="square" anchor="ctr" anchorCtr="0"/>
                  <a:lstStyle/>
                  <a:p>
                    <a:pPr marL="0" marR="0" indent="0" algn="ctr" defTabSz="914400" rtl="0" eaLnBrk="1" fontAlgn="auto" latinLnBrk="0" hangingPunct="1">
                      <a:lnSpc>
                        <a:spcPct val="100000"/>
                      </a:lnSpc>
                      <a:spcBef>
                        <a:spcPts val="0"/>
                      </a:spcBef>
                      <a:spcAft>
                        <a:spcPts val="0"/>
                      </a:spcAft>
                      <a:buClrTx/>
                      <a:buSzTx/>
                      <a:buFontTx/>
                      <a:buNone/>
                      <a:tabLst/>
                      <a:defRPr sz="1100" b="1" i="0" u="none" strike="noStrike" kern="1200" baseline="0">
                        <a:solidFill>
                          <a:sysClr val="windowText" lastClr="000000"/>
                        </a:solidFill>
                        <a:latin typeface="Calisto MT" panose="02040603050505030304" pitchFamily="18" charset="0"/>
                        <a:ea typeface="+mn-ea"/>
                        <a:cs typeface="+mn-cs"/>
                      </a:defRPr>
                    </a:pPr>
                    <a:r>
                      <a:rPr lang="en-US" sz="1100" b="1" dirty="0"/>
                      <a:t>Marché</a:t>
                    </a:r>
                    <a:r>
                      <a:rPr lang="en-US" sz="1100" b="1" baseline="0" dirty="0"/>
                      <a:t> régional</a:t>
                    </a:r>
                  </a:p>
                  <a:p>
                    <a:pPr marL="0" marR="0" indent="0" algn="ctr" defTabSz="914400" rtl="0" eaLnBrk="1" fontAlgn="auto" latinLnBrk="0" hangingPunct="1">
                      <a:lnSpc>
                        <a:spcPct val="100000"/>
                      </a:lnSpc>
                      <a:spcBef>
                        <a:spcPts val="0"/>
                      </a:spcBef>
                      <a:spcAft>
                        <a:spcPts val="0"/>
                      </a:spcAft>
                      <a:buClrTx/>
                      <a:buSzTx/>
                      <a:buFontTx/>
                      <a:buNone/>
                      <a:tabLst/>
                      <a:defRPr b="1"/>
                    </a:pPr>
                    <a:r>
                      <a:rPr lang="en-US" sz="1100" b="1" baseline="0" dirty="0"/>
                      <a:t>1 303</a:t>
                    </a:r>
                  </a:p>
                  <a:p>
                    <a:pPr marL="0" marR="0" indent="0" algn="ctr" defTabSz="914400" rtl="0" eaLnBrk="1" fontAlgn="auto" latinLnBrk="0" hangingPunct="1">
                      <a:lnSpc>
                        <a:spcPct val="100000"/>
                      </a:lnSpc>
                      <a:spcBef>
                        <a:spcPts val="0"/>
                      </a:spcBef>
                      <a:spcAft>
                        <a:spcPts val="0"/>
                      </a:spcAft>
                      <a:buClrTx/>
                      <a:buSzTx/>
                      <a:buFontTx/>
                      <a:buNone/>
                      <a:tabLst/>
                      <a:defRPr b="1"/>
                    </a:pPr>
                    <a:r>
                      <a:rPr lang="en-US" sz="1100" b="1" i="0" u="none" strike="noStrike" kern="1200" baseline="0" dirty="0">
                        <a:solidFill>
                          <a:sysClr val="windowText" lastClr="000000"/>
                        </a:solidFill>
                        <a:latin typeface="Calisto MT" panose="02040603050505030304" pitchFamily="18" charset="0"/>
                      </a:rPr>
                      <a:t>65%</a:t>
                    </a:r>
                    <a:r>
                      <a:rPr lang="en-US" sz="1100" b="1" baseline="0" dirty="0"/>
                      <a:t> </a:t>
                    </a:r>
                    <a:endParaRPr lang="en-US" sz="1100" b="1" dirty="0"/>
                  </a:p>
                </c:rich>
              </c:tx>
              <c:spPr>
                <a:noFill/>
                <a:ln>
                  <a:noFill/>
                </a:ln>
                <a:effectLst/>
              </c:spPr>
              <c:txPr>
                <a:bodyPr rot="0" spcFirstLastPara="1" vertOverflow="ellipsis" vert="horz" wrap="square" anchor="ctr" anchorCtr="0"/>
                <a:lstStyle/>
                <a:p>
                  <a:pPr marL="0" marR="0" indent="0" algn="ctr" defTabSz="914400" rtl="0" eaLnBrk="1" fontAlgn="auto" latinLnBrk="0" hangingPunct="1">
                    <a:lnSpc>
                      <a:spcPct val="100000"/>
                    </a:lnSpc>
                    <a:spcBef>
                      <a:spcPts val="0"/>
                    </a:spcBef>
                    <a:spcAft>
                      <a:spcPts val="0"/>
                    </a:spcAft>
                    <a:buClrTx/>
                    <a:buSzTx/>
                    <a:buFontTx/>
                    <a:buNone/>
                    <a:tabLst/>
                    <a:defRPr sz="1100" b="1" i="0" u="none" strike="noStrike" kern="1200" baseline="0">
                      <a:solidFill>
                        <a:sysClr val="windowText" lastClr="000000"/>
                      </a:solidFill>
                      <a:latin typeface="Calisto MT" panose="02040603050505030304" pitchFamily="18" charset="0"/>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layout>
                    <c:manualLayout>
                      <c:w val="0.13337305193651527"/>
                      <c:h val="0.23657968297269233"/>
                    </c:manualLayout>
                  </c15:layout>
                  <c15:showDataLabelsRange val="0"/>
                </c:ext>
                <c:ext xmlns:c16="http://schemas.microsoft.com/office/drawing/2014/chart" uri="{C3380CC4-5D6E-409C-BE32-E72D297353CC}">
                  <c16:uniqueId val="{00000007-8CD0-4019-BB95-71AFD87EEC4F}"/>
                </c:ext>
              </c:extLst>
            </c:dLbl>
            <c:spPr>
              <a:noFill/>
              <a:ln>
                <a:noFill/>
              </a:ln>
              <a:effectLst/>
            </c:spPr>
            <c:txPr>
              <a:bodyPr rot="0" spcFirstLastPara="1" vertOverflow="ellipsis" vert="horz" wrap="square" anchor="ctr" anchorCtr="1"/>
              <a:lstStyle/>
              <a:p>
                <a:pPr>
                  <a:defRPr sz="1100" b="1" i="0" u="none" strike="noStrike" kern="1200" baseline="0">
                    <a:solidFill>
                      <a:sysClr val="windowText" lastClr="000000"/>
                    </a:solidFill>
                    <a:latin typeface="Calisto MT" panose="02040603050505030304" pitchFamily="18" charset="0"/>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extLst>
          </c:dLbls>
          <c:cat>
            <c:strRef>
              <c:f>Feuil2!$B$3:$B$5</c:f>
              <c:strCache>
                <c:ptCount val="3"/>
                <c:pt idx="0">
                  <c:v>Marché International </c:v>
                </c:pt>
                <c:pt idx="1">
                  <c:v>Emission par adjudication</c:v>
                </c:pt>
                <c:pt idx="2">
                  <c:v>Emission par syndication</c:v>
                </c:pt>
              </c:strCache>
            </c:strRef>
          </c:cat>
          <c:val>
            <c:numRef>
              <c:f>Feuil2!$C$3:$C$5</c:f>
              <c:numCache>
                <c:formatCode>_-* #,##0\ _€_-;\-* #,##0\ _€_-;_-* "-"??\ _€_-;_-@_-</c:formatCode>
                <c:ptCount val="3"/>
                <c:pt idx="0">
                  <c:v>707500</c:v>
                </c:pt>
                <c:pt idx="1">
                  <c:v>853000</c:v>
                </c:pt>
                <c:pt idx="2">
                  <c:v>450000</c:v>
                </c:pt>
              </c:numCache>
            </c:numRef>
          </c:val>
          <c:extLst>
            <c:ext xmlns:c16="http://schemas.microsoft.com/office/drawing/2014/chart" uri="{C3380CC4-5D6E-409C-BE32-E72D297353CC}">
              <c16:uniqueId val="{00000008-8CD0-4019-BB95-71AFD87EEC4F}"/>
            </c:ext>
          </c:extLst>
        </c:ser>
        <c:dLbls>
          <c:showLegendKey val="0"/>
          <c:showVal val="0"/>
          <c:showCatName val="0"/>
          <c:showSerName val="0"/>
          <c:showPercent val="0"/>
          <c:showBubbleSize val="0"/>
          <c:showLeaderLines val="0"/>
        </c:dLbls>
        <c:gapWidth val="100"/>
        <c:splitType val="pos"/>
        <c:splitPos val="2"/>
        <c:secondPieSize val="75"/>
        <c:serLines>
          <c:spPr>
            <a:ln w="9525">
              <a:solidFill>
                <a:schemeClr val="tx2">
                  <a:lumMod val="60000"/>
                  <a:lumOff val="40000"/>
                </a:schemeClr>
              </a:solidFill>
              <a:prstDash val="dash"/>
            </a:ln>
            <a:effectLst/>
          </c:spPr>
        </c:serLines>
      </c:ofPieChart>
      <c:spPr>
        <a:noFill/>
        <a:ln>
          <a:noFill/>
        </a:ln>
        <a:effectLst/>
      </c:spPr>
    </c:plotArea>
    <c:plotVisOnly val="1"/>
    <c:dispBlanksAs val="gap"/>
    <c:showDLblsOverMax val="0"/>
  </c:chart>
  <c:spPr>
    <a:noFill/>
    <a:ln>
      <a:solidFill>
        <a:schemeClr val="tx1"/>
      </a:solidFill>
    </a:ln>
    <a:effectLst/>
  </c:spPr>
  <c:txPr>
    <a:bodyPr/>
    <a:lstStyle/>
    <a:p>
      <a:pPr>
        <a:defRPr sz="1100">
          <a:solidFill>
            <a:sysClr val="windowText" lastClr="000000"/>
          </a:solidFill>
          <a:latin typeface="Calisto MT" panose="02040603050505030304" pitchFamily="18" charset="0"/>
        </a:defRPr>
      </a:pPr>
      <a:endParaRPr lang="fr-FR"/>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explosion val="7"/>
          <c:dPt>
            <c:idx val="0"/>
            <c:bubble3D val="0"/>
            <c:spPr>
              <a:solidFill>
                <a:srgbClr val="FF9933"/>
              </a:solidFill>
              <a:ln w="19050">
                <a:solidFill>
                  <a:srgbClr val="FF9933"/>
                </a:solidFill>
              </a:ln>
              <a:effectLst/>
            </c:spPr>
            <c:extLst>
              <c:ext xmlns:c16="http://schemas.microsoft.com/office/drawing/2014/chart" uri="{C3380CC4-5D6E-409C-BE32-E72D297353CC}">
                <c16:uniqueId val="{00000001-D4BE-4A87-857B-8558834EC5A7}"/>
              </c:ext>
            </c:extLst>
          </c:dPt>
          <c:dPt>
            <c:idx val="1"/>
            <c:bubble3D val="0"/>
            <c:spPr>
              <a:solidFill>
                <a:srgbClr val="5EB240"/>
              </a:solidFill>
              <a:ln w="19050">
                <a:solidFill>
                  <a:srgbClr val="5EB240"/>
                </a:solidFill>
              </a:ln>
              <a:effectLst/>
            </c:spPr>
            <c:extLst>
              <c:ext xmlns:c16="http://schemas.microsoft.com/office/drawing/2014/chart" uri="{C3380CC4-5D6E-409C-BE32-E72D297353CC}">
                <c16:uniqueId val="{00000003-D4BE-4A87-857B-8558834EC5A7}"/>
              </c:ext>
            </c:extLst>
          </c:dPt>
          <c:dLbls>
            <c:dLbl>
              <c:idx val="0"/>
              <c:layout>
                <c:manualLayout>
                  <c:x val="-0.13501443569553806"/>
                  <c:y val="8.7316272965879266E-2"/>
                </c:manualLayout>
              </c:layout>
              <c:tx>
                <c:rich>
                  <a:bodyPr/>
                  <a:lstStyle/>
                  <a:p>
                    <a:r>
                      <a:rPr lang="en-US"/>
                      <a:t>BT</a:t>
                    </a:r>
                  </a:p>
                  <a:p>
                    <a:r>
                      <a:rPr lang="en-US"/>
                      <a:t>19%</a:t>
                    </a:r>
                  </a:p>
                  <a:p>
                    <a:r>
                      <a:rPr lang="en-US"/>
                      <a:t>165 mds</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D4BE-4A87-857B-8558834EC5A7}"/>
                </c:ext>
              </c:extLst>
            </c:dLbl>
            <c:dLbl>
              <c:idx val="1"/>
              <c:layout>
                <c:manualLayout>
                  <c:x val="0.17320691163604549"/>
                  <c:y val="-0.12120443277923593"/>
                </c:manualLayout>
              </c:layout>
              <c:tx>
                <c:rich>
                  <a:bodyPr/>
                  <a:lstStyle/>
                  <a:p>
                    <a:r>
                      <a:rPr lang="en-US"/>
                      <a:t>OAT</a:t>
                    </a:r>
                  </a:p>
                  <a:p>
                    <a:r>
                      <a:rPr lang="en-US"/>
                      <a:t>81%</a:t>
                    </a:r>
                  </a:p>
                  <a:p>
                    <a:r>
                      <a:rPr lang="en-US"/>
                      <a:t>688 mds</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D4BE-4A87-857B-8558834EC5A7}"/>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Calisto MT" panose="02040603050505030304" pitchFamily="18" charset="0"/>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Feuil2!$AN$5:$AN$6</c:f>
              <c:strCache>
                <c:ptCount val="2"/>
                <c:pt idx="0">
                  <c:v>BT</c:v>
                </c:pt>
                <c:pt idx="1">
                  <c:v>OAT</c:v>
                </c:pt>
              </c:strCache>
            </c:strRef>
          </c:cat>
          <c:val>
            <c:numRef>
              <c:f>Feuil2!$AO$5:$AO$6</c:f>
              <c:numCache>
                <c:formatCode>_-* #,##0\ _€_-;\-* #,##0\ _€_-;_-* "-"??\ _€_-;_-@_-</c:formatCode>
                <c:ptCount val="2"/>
                <c:pt idx="0">
                  <c:v>165000</c:v>
                </c:pt>
                <c:pt idx="1">
                  <c:v>688000</c:v>
                </c:pt>
              </c:numCache>
            </c:numRef>
          </c:val>
          <c:extLst>
            <c:ext xmlns:c16="http://schemas.microsoft.com/office/drawing/2014/chart" uri="{C3380CC4-5D6E-409C-BE32-E72D297353CC}">
              <c16:uniqueId val="{00000004-D4BE-4A87-857B-8558834EC5A7}"/>
            </c:ext>
          </c:extLst>
        </c:ser>
        <c:dLbls>
          <c:showLegendKey val="0"/>
          <c:showVal val="0"/>
          <c:showCatName val="0"/>
          <c:showSerName val="0"/>
          <c:showPercent val="0"/>
          <c:showBubbleSize val="0"/>
          <c:showLeaderLines val="1"/>
        </c:dLbls>
        <c:firstSliceAng val="36"/>
      </c:pieChart>
      <c:spPr>
        <a:noFill/>
        <a:ln>
          <a:noFill/>
        </a:ln>
        <a:effectLst/>
      </c:spPr>
    </c:plotArea>
    <c:plotVisOnly val="1"/>
    <c:dispBlanksAs val="gap"/>
    <c:showDLblsOverMax val="0"/>
  </c:chart>
  <c:spPr>
    <a:noFill/>
    <a:ln>
      <a:solidFill>
        <a:schemeClr val="tx1"/>
      </a:solid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908407751231807E-2"/>
          <c:y val="0"/>
          <c:w val="0.94818318449753636"/>
          <c:h val="0.85114901897951067"/>
        </c:manualLayout>
      </c:layout>
      <c:lineChart>
        <c:grouping val="standard"/>
        <c:varyColors val="0"/>
        <c:dLbls>
          <c:dLblPos val="t"/>
          <c:showLegendKey val="0"/>
          <c:showVal val="1"/>
          <c:showCatName val="0"/>
          <c:showSerName val="0"/>
          <c:showPercent val="0"/>
          <c:showBubbleSize val="0"/>
        </c:dLbls>
        <c:marker val="1"/>
        <c:smooth val="0"/>
        <c:axId val="-1472827744"/>
        <c:axId val="-1472743632"/>
      </c:lineChart>
      <c:catAx>
        <c:axId val="-147282774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fr-FR"/>
          </a:p>
        </c:txPr>
        <c:crossAx val="-1472743632"/>
        <c:crosses val="autoZero"/>
        <c:auto val="1"/>
        <c:lblAlgn val="ctr"/>
        <c:lblOffset val="100"/>
        <c:noMultiLvlLbl val="0"/>
      </c:catAx>
      <c:valAx>
        <c:axId val="-1472743632"/>
        <c:scaling>
          <c:orientation val="minMax"/>
          <c:min val="120"/>
        </c:scaling>
        <c:delete val="1"/>
        <c:axPos val="l"/>
        <c:numFmt formatCode="General" sourceLinked="1"/>
        <c:majorTickMark val="none"/>
        <c:minorTickMark val="none"/>
        <c:tickLblPos val="nextTo"/>
        <c:crossAx val="-14728277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Feuil2!$AF$32</c:f>
              <c:strCache>
                <c:ptCount val="1"/>
                <c:pt idx="0">
                  <c:v>BT</c:v>
                </c:pt>
              </c:strCache>
            </c:strRef>
          </c:tx>
          <c:spPr>
            <a:solidFill>
              <a:srgbClr val="FF9933"/>
            </a:solidFill>
            <a:ln>
              <a:noFill/>
            </a:ln>
            <a:effectLst/>
          </c:spPr>
          <c:invertIfNegative val="0"/>
          <c:dLbls>
            <c:dLbl>
              <c:idx val="0"/>
              <c:tx>
                <c:rich>
                  <a:bodyPr/>
                  <a:lstStyle/>
                  <a:p>
                    <a:r>
                      <a:rPr lang="en-US"/>
                      <a:t>70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FD5B-4477-9275-FF54F6FAAB7E}"/>
                </c:ext>
              </c:extLst>
            </c:dLbl>
            <c:dLbl>
              <c:idx val="1"/>
              <c:tx>
                <c:rich>
                  <a:bodyPr/>
                  <a:lstStyle/>
                  <a:p>
                    <a:r>
                      <a:rPr lang="en-US"/>
                      <a:t>35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FD5B-4477-9275-FF54F6FAAB7E}"/>
                </c:ext>
              </c:extLst>
            </c:dLbl>
            <c:dLbl>
              <c:idx val="2"/>
              <c:tx>
                <c:rich>
                  <a:bodyPr/>
                  <a:lstStyle/>
                  <a:p>
                    <a:r>
                      <a:rPr lang="en-US"/>
                      <a:t>30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FD5B-4477-9275-FF54F6FAAB7E}"/>
                </c:ext>
              </c:extLst>
            </c:dLbl>
            <c:dLbl>
              <c:idx val="3"/>
              <c:tx>
                <c:rich>
                  <a:bodyPr/>
                  <a:lstStyle/>
                  <a:p>
                    <a:r>
                      <a:rPr lang="en-US"/>
                      <a:t>30 </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FD5B-4477-9275-FF54F6FAAB7E}"/>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Calisto MT" panose="02040603050505030304" pitchFamily="18" charset="0"/>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Feuil2!$AG$31:$AJ$31</c:f>
              <c:strCache>
                <c:ptCount val="4"/>
                <c:pt idx="0">
                  <c:v>T1</c:v>
                </c:pt>
                <c:pt idx="1">
                  <c:v>T2</c:v>
                </c:pt>
                <c:pt idx="2">
                  <c:v>T3</c:v>
                </c:pt>
                <c:pt idx="3">
                  <c:v>T4</c:v>
                </c:pt>
              </c:strCache>
            </c:strRef>
          </c:cat>
          <c:val>
            <c:numRef>
              <c:f>Feuil2!$AG$32:$AJ$32</c:f>
              <c:numCache>
                <c:formatCode>_-* #,##0\ _€_-;\-* #,##0\ _€_-;_-* "-"??\ _€_-;_-@_-</c:formatCode>
                <c:ptCount val="4"/>
                <c:pt idx="0">
                  <c:v>70000</c:v>
                </c:pt>
                <c:pt idx="1">
                  <c:v>35000</c:v>
                </c:pt>
                <c:pt idx="2">
                  <c:v>30000</c:v>
                </c:pt>
                <c:pt idx="3">
                  <c:v>30000</c:v>
                </c:pt>
              </c:numCache>
            </c:numRef>
          </c:val>
          <c:extLst>
            <c:ext xmlns:c16="http://schemas.microsoft.com/office/drawing/2014/chart" uri="{C3380CC4-5D6E-409C-BE32-E72D297353CC}">
              <c16:uniqueId val="{00000004-FD5B-4477-9275-FF54F6FAAB7E}"/>
            </c:ext>
          </c:extLst>
        </c:ser>
        <c:ser>
          <c:idx val="1"/>
          <c:order val="1"/>
          <c:tx>
            <c:strRef>
              <c:f>Feuil2!$AF$33</c:f>
              <c:strCache>
                <c:ptCount val="1"/>
                <c:pt idx="0">
                  <c:v>OAT</c:v>
                </c:pt>
              </c:strCache>
            </c:strRef>
          </c:tx>
          <c:spPr>
            <a:solidFill>
              <a:schemeClr val="accent2"/>
            </a:solidFill>
            <a:ln>
              <a:noFill/>
            </a:ln>
            <a:effectLst/>
          </c:spPr>
          <c:invertIfNegative val="0"/>
          <c:dLbls>
            <c:dLbl>
              <c:idx val="0"/>
              <c:tx>
                <c:rich>
                  <a:bodyPr/>
                  <a:lstStyle/>
                  <a:p>
                    <a:r>
                      <a:rPr lang="en-US"/>
                      <a:t>140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FD5B-4477-9275-FF54F6FAAB7E}"/>
                </c:ext>
              </c:extLst>
            </c:dLbl>
            <c:dLbl>
              <c:idx val="1"/>
              <c:tx>
                <c:rich>
                  <a:bodyPr/>
                  <a:lstStyle/>
                  <a:p>
                    <a:r>
                      <a:rPr lang="en-US"/>
                      <a:t>225 </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FD5B-4477-9275-FF54F6FAAB7E}"/>
                </c:ext>
              </c:extLst>
            </c:dLbl>
            <c:dLbl>
              <c:idx val="2"/>
              <c:tx>
                <c:rich>
                  <a:bodyPr/>
                  <a:lstStyle/>
                  <a:p>
                    <a:r>
                      <a:rPr lang="en-US"/>
                      <a:t>135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FD5B-4477-9275-FF54F6FAAB7E}"/>
                </c:ext>
              </c:extLst>
            </c:dLbl>
            <c:dLbl>
              <c:idx val="3"/>
              <c:tx>
                <c:rich>
                  <a:bodyPr/>
                  <a:lstStyle/>
                  <a:p>
                    <a:r>
                      <a:rPr lang="en-US"/>
                      <a:t>188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FD5B-4477-9275-FF54F6FAAB7E}"/>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Calisto MT" panose="02040603050505030304" pitchFamily="18" charset="0"/>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Feuil2!$AG$31:$AJ$31</c:f>
              <c:strCache>
                <c:ptCount val="4"/>
                <c:pt idx="0">
                  <c:v>T1</c:v>
                </c:pt>
                <c:pt idx="1">
                  <c:v>T2</c:v>
                </c:pt>
                <c:pt idx="2">
                  <c:v>T3</c:v>
                </c:pt>
                <c:pt idx="3">
                  <c:v>T4</c:v>
                </c:pt>
              </c:strCache>
            </c:strRef>
          </c:cat>
          <c:val>
            <c:numRef>
              <c:f>Feuil2!$AG$33:$AJ$33</c:f>
              <c:numCache>
                <c:formatCode>_-* #,##0\ _€_-;\-* #,##0\ _€_-;_-* "-"??\ _€_-;_-@_-</c:formatCode>
                <c:ptCount val="4"/>
                <c:pt idx="0">
                  <c:v>140000</c:v>
                </c:pt>
                <c:pt idx="1">
                  <c:v>225000</c:v>
                </c:pt>
                <c:pt idx="2">
                  <c:v>135000</c:v>
                </c:pt>
                <c:pt idx="3">
                  <c:v>188000</c:v>
                </c:pt>
              </c:numCache>
            </c:numRef>
          </c:val>
          <c:extLst>
            <c:ext xmlns:c16="http://schemas.microsoft.com/office/drawing/2014/chart" uri="{C3380CC4-5D6E-409C-BE32-E72D297353CC}">
              <c16:uniqueId val="{00000009-FD5B-4477-9275-FF54F6FAAB7E}"/>
            </c:ext>
          </c:extLst>
        </c:ser>
        <c:dLbls>
          <c:showLegendKey val="0"/>
          <c:showVal val="0"/>
          <c:showCatName val="0"/>
          <c:showSerName val="0"/>
          <c:showPercent val="0"/>
          <c:showBubbleSize val="0"/>
        </c:dLbls>
        <c:gapWidth val="150"/>
        <c:overlap val="100"/>
        <c:axId val="252710687"/>
        <c:axId val="252720255"/>
      </c:barChart>
      <c:catAx>
        <c:axId val="2527106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ysClr val="windowText" lastClr="000000"/>
                </a:solidFill>
                <a:latin typeface="Calisto MT" panose="02040603050505030304" pitchFamily="18" charset="0"/>
                <a:ea typeface="+mn-ea"/>
                <a:cs typeface="+mn-cs"/>
              </a:defRPr>
            </a:pPr>
            <a:endParaRPr lang="fr-FR"/>
          </a:p>
        </c:txPr>
        <c:crossAx val="252720255"/>
        <c:crosses val="autoZero"/>
        <c:auto val="1"/>
        <c:lblAlgn val="ctr"/>
        <c:lblOffset val="100"/>
        <c:noMultiLvlLbl val="0"/>
      </c:catAx>
      <c:valAx>
        <c:axId val="252720255"/>
        <c:scaling>
          <c:orientation val="minMax"/>
        </c:scaling>
        <c:delete val="1"/>
        <c:axPos val="l"/>
        <c:numFmt formatCode="_-* #,##0\ _€_-;\-* #,##0\ _€_-;_-* &quot;-&quot;??\ _€_-;_-@_-" sourceLinked="1"/>
        <c:majorTickMark val="none"/>
        <c:minorTickMark val="none"/>
        <c:tickLblPos val="nextTo"/>
        <c:crossAx val="252710687"/>
        <c:crosses val="autoZero"/>
        <c:crossBetween val="between"/>
      </c:valAx>
      <c:spPr>
        <a:noFill/>
        <a:ln>
          <a:noFill/>
        </a:ln>
        <a:effectLst/>
      </c:spPr>
    </c:plotArea>
    <c:legend>
      <c:legendPos val="t"/>
      <c:layout>
        <c:manualLayout>
          <c:xMode val="edge"/>
          <c:yMode val="edge"/>
          <c:x val="0.42860176598381422"/>
          <c:y val="8.6956521739130432E-2"/>
          <c:w val="0.14279646803237159"/>
          <c:h val="6.7170734093020976E-2"/>
        </c:manualLayout>
      </c:layout>
      <c:overlay val="0"/>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Calisto MT" panose="02040603050505030304" pitchFamily="18" charset="0"/>
              <a:ea typeface="+mn-ea"/>
              <a:cs typeface="+mn-cs"/>
            </a:defRPr>
          </a:pPr>
          <a:endParaRPr lang="fr-FR"/>
        </a:p>
      </c:txPr>
    </c:legend>
    <c:plotVisOnly val="1"/>
    <c:dispBlanksAs val="gap"/>
    <c:showDLblsOverMax val="0"/>
  </c:chart>
  <c:spPr>
    <a:solidFill>
      <a:schemeClr val="bg1"/>
    </a:solidFill>
    <a:ln w="9525" cap="flat" cmpd="sng" algn="ctr">
      <a:solidFill>
        <a:schemeClr val="tx1"/>
      </a:solidFill>
      <a:round/>
    </a:ln>
    <a:effectLst/>
  </c:spPr>
  <c:txPr>
    <a:bodyPr/>
    <a:lstStyle/>
    <a:p>
      <a:pPr>
        <a:defRPr>
          <a:solidFill>
            <a:sysClr val="windowText" lastClr="000000"/>
          </a:solidFill>
          <a:latin typeface="Calisto MT" panose="02040603050505030304" pitchFamily="18" charset="0"/>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230306954073332E-2"/>
          <c:y val="2.3038330431769016E-2"/>
          <c:w val="0.90727873435744433"/>
          <c:h val="0.85366097996160728"/>
        </c:manualLayout>
      </c:layout>
      <c:scatterChart>
        <c:scatterStyle val="lineMarker"/>
        <c:varyColors val="0"/>
        <c:ser>
          <c:idx val="0"/>
          <c:order val="0"/>
          <c:spPr>
            <a:ln w="31750"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5.3717598696446302E-2"/>
                  <c:y val="-8.38800581216150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A8E-40BC-9F01-CB416E713071}"/>
                </c:ext>
              </c:extLst>
            </c:dLbl>
            <c:dLbl>
              <c:idx val="1"/>
              <c:layout>
                <c:manualLayout>
                  <c:x val="-2.2119011227948449E-2"/>
                  <c:y val="2.33000161448930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A8E-40BC-9F01-CB416E713071}"/>
                </c:ext>
              </c:extLst>
            </c:dLbl>
            <c:dLbl>
              <c:idx val="2"/>
              <c:layout>
                <c:manualLayout>
                  <c:x val="-5.6877457443296142E-2"/>
                  <c:y val="-5.59200387477433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A8E-40BC-9F01-CB416E713071}"/>
                </c:ext>
              </c:extLst>
            </c:dLbl>
            <c:dLbl>
              <c:idx val="4"/>
              <c:layout>
                <c:manualLayout>
                  <c:x val="-4.4238022455897016E-2"/>
                  <c:y val="4.19400290608075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A8E-40BC-9F01-CB416E713071}"/>
                </c:ext>
              </c:extLst>
            </c:dLbl>
            <c:dLbl>
              <c:idx val="5"/>
              <c:layout>
                <c:manualLayout>
                  <c:x val="-3.1598587468497828E-2"/>
                  <c:y val="6.52400452057005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A8E-40BC-9F01-CB416E713071}"/>
                </c:ext>
              </c:extLst>
            </c:dLbl>
            <c:dLbl>
              <c:idx val="6"/>
              <c:layout>
                <c:manualLayout>
                  <c:x val="-3.1598587468497827E-3"/>
                  <c:y val="6.52400452057005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A8E-40BC-9F01-CB416E713071}"/>
                </c:ext>
              </c:extLst>
            </c:dLbl>
            <c:dLbl>
              <c:idx val="9"/>
              <c:layout>
                <c:manualLayout>
                  <c:x val="9.4795762405493478E-3"/>
                  <c:y val="4.66000322897861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A8E-40BC-9F01-CB416E71307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'[Graphique dans Microsoft PowerPoint]Feuil1'!$A$2:$A$11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xVal>
          <c:yVal>
            <c:numRef>
              <c:f>'[Graphique dans Microsoft PowerPoint]Feuil1'!$B$2:$B$11</c:f>
              <c:numCache>
                <c:formatCode>General</c:formatCode>
                <c:ptCount val="10"/>
                <c:pt idx="0">
                  <c:v>169</c:v>
                </c:pt>
                <c:pt idx="1">
                  <c:v>167</c:v>
                </c:pt>
                <c:pt idx="2">
                  <c:v>177</c:v>
                </c:pt>
                <c:pt idx="3">
                  <c:v>167</c:v>
                </c:pt>
                <c:pt idx="4">
                  <c:v>147</c:v>
                </c:pt>
                <c:pt idx="5">
                  <c:v>142</c:v>
                </c:pt>
                <c:pt idx="6">
                  <c:v>142</c:v>
                </c:pt>
                <c:pt idx="7">
                  <c:v>139</c:v>
                </c:pt>
                <c:pt idx="8">
                  <c:v>122</c:v>
                </c:pt>
                <c:pt idx="9">
                  <c:v>110</c:v>
                </c:pt>
              </c:numCache>
            </c:numRef>
          </c:yVal>
          <c:smooth val="0"/>
          <c:extLst>
            <c:ext xmlns:c16="http://schemas.microsoft.com/office/drawing/2014/chart" uri="{C3380CC4-5D6E-409C-BE32-E72D297353CC}">
              <c16:uniqueId val="{00000000-2101-4C0D-A5E0-09FE4FDCD1C6}"/>
            </c:ext>
          </c:extLst>
        </c:ser>
        <c:dLbls>
          <c:showLegendKey val="0"/>
          <c:showVal val="0"/>
          <c:showCatName val="0"/>
          <c:showSerName val="0"/>
          <c:showPercent val="0"/>
          <c:showBubbleSize val="0"/>
        </c:dLbls>
        <c:axId val="-1472743088"/>
        <c:axId val="-1472744720"/>
      </c:scatterChart>
      <c:valAx>
        <c:axId val="-147274308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472744720"/>
        <c:crosses val="autoZero"/>
        <c:crossBetween val="midCat"/>
      </c:valAx>
      <c:valAx>
        <c:axId val="-14727447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47274308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Feuil1!$G$6</c:f>
              <c:strCache>
                <c:ptCount val="1"/>
                <c:pt idx="0">
                  <c:v>Classement de compétitivité</c:v>
                </c:pt>
              </c:strCache>
            </c:strRef>
          </c:tx>
          <c:spPr>
            <a:ln w="25400" cap="flat" cmpd="dbl" algn="ctr">
              <a:solidFill>
                <a:schemeClr val="accent1">
                  <a:lumMod val="50000"/>
                </a:schemeClr>
              </a:solidFill>
              <a:round/>
            </a:ln>
            <a:effectLst/>
          </c:spPr>
          <c:marker>
            <c:symbol val="circle"/>
            <c:size val="6"/>
            <c:spPr>
              <a:noFill/>
              <a:ln w="34925" cap="flat" cmpd="dbl" algn="ctr">
                <a:solidFill>
                  <a:schemeClr val="accent1">
                    <a:lumMod val="50000"/>
                  </a:schemeClr>
                </a:solidFill>
                <a:round/>
              </a:ln>
              <a:effectLst/>
            </c:spPr>
          </c:marker>
          <c:dLbls>
            <c:dLbl>
              <c:idx val="8"/>
              <c:layout>
                <c:manualLayout>
                  <c:x val="-5.4186608867617204E-2"/>
                  <c:y val="-6.03796241521213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A9F-4248-A8F8-F4C739FEBB37}"/>
                </c:ext>
              </c:extLst>
            </c:dLbl>
            <c:dLbl>
              <c:idx val="9"/>
              <c:layout>
                <c:manualLayout>
                  <c:x val="-3.3866630542260752E-2"/>
                  <c:y val="-6.90052847452815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A9F-4248-A8F8-F4C739FEBB37}"/>
                </c:ext>
              </c:extLst>
            </c:dLbl>
            <c:spPr>
              <a:solidFill>
                <a:schemeClr val="accent3">
                  <a:lumMod val="20000"/>
                  <a:lumOff val="80000"/>
                </a:schemeClr>
              </a:solidFill>
              <a:ln>
                <a:solidFill>
                  <a:sysClr val="windowText" lastClr="000000"/>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xVal>
            <c:numRef>
              <c:f>Feuil1!$F$7:$F$16</c:f>
              <c:numCache>
                <c:formatCode>General</c:formatCode>
                <c:ptCount val="10"/>
                <c:pt idx="0">
                  <c:v>2009</c:v>
                </c:pt>
                <c:pt idx="1">
                  <c:v>2010</c:v>
                </c:pt>
                <c:pt idx="2">
                  <c:v>2011</c:v>
                </c:pt>
                <c:pt idx="3">
                  <c:v>2012</c:v>
                </c:pt>
                <c:pt idx="4">
                  <c:v>2013</c:v>
                </c:pt>
                <c:pt idx="5">
                  <c:v>2014</c:v>
                </c:pt>
                <c:pt idx="6">
                  <c:v>2015</c:v>
                </c:pt>
                <c:pt idx="7">
                  <c:v>2016</c:v>
                </c:pt>
                <c:pt idx="8">
                  <c:v>2018</c:v>
                </c:pt>
                <c:pt idx="9">
                  <c:v>2019</c:v>
                </c:pt>
              </c:numCache>
            </c:numRef>
          </c:xVal>
          <c:yVal>
            <c:numRef>
              <c:f>Feuil1!$G$7:$G$16</c:f>
              <c:numCache>
                <c:formatCode>General</c:formatCode>
                <c:ptCount val="10"/>
                <c:pt idx="0">
                  <c:v>110</c:v>
                </c:pt>
                <c:pt idx="1">
                  <c:v>116</c:v>
                </c:pt>
                <c:pt idx="2">
                  <c:v>129</c:v>
                </c:pt>
                <c:pt idx="3">
                  <c:v>129</c:v>
                </c:pt>
                <c:pt idx="4">
                  <c:v>131</c:v>
                </c:pt>
                <c:pt idx="5">
                  <c:v>126</c:v>
                </c:pt>
                <c:pt idx="6">
                  <c:v>115</c:v>
                </c:pt>
                <c:pt idx="7">
                  <c:v>91</c:v>
                </c:pt>
                <c:pt idx="8">
                  <c:v>114</c:v>
                </c:pt>
                <c:pt idx="9">
                  <c:v>118</c:v>
                </c:pt>
              </c:numCache>
            </c:numRef>
          </c:yVal>
          <c:smooth val="0"/>
          <c:extLst>
            <c:ext xmlns:c16="http://schemas.microsoft.com/office/drawing/2014/chart" uri="{C3380CC4-5D6E-409C-BE32-E72D297353CC}">
              <c16:uniqueId val="{00000002-6A9F-4248-A8F8-F4C739FEBB37}"/>
            </c:ext>
          </c:extLst>
        </c:ser>
        <c:ser>
          <c:idx val="1"/>
          <c:order val="1"/>
          <c:tx>
            <c:strRef>
              <c:f>Feuil1!$H$6</c:f>
              <c:strCache>
                <c:ptCount val="1"/>
                <c:pt idx="0">
                  <c:v>Indice de compétitivité</c:v>
                </c:pt>
              </c:strCache>
            </c:strRef>
          </c:tx>
          <c:spPr>
            <a:ln w="25400" cap="flat" cmpd="dbl" algn="ctr">
              <a:solidFill>
                <a:srgbClr val="FF9933"/>
              </a:solidFill>
              <a:round/>
            </a:ln>
            <a:effectLst/>
          </c:spPr>
          <c:marker>
            <c:symbol val="circle"/>
            <c:size val="6"/>
            <c:spPr>
              <a:noFill/>
              <a:ln w="34925" cap="flat" cmpd="dbl" algn="ctr">
                <a:solidFill>
                  <a:srgbClr val="FF9933"/>
                </a:solidFill>
                <a:round/>
              </a:ln>
              <a:effectLst/>
            </c:spPr>
          </c:marker>
          <c:dLbls>
            <c:dLbl>
              <c:idx val="0"/>
              <c:layout>
                <c:manualLayout>
                  <c:x val="-9.3758106722582085E-2"/>
                  <c:y val="-6.790670159493218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A9F-4248-A8F8-F4C739FEBB37}"/>
                </c:ext>
              </c:extLst>
            </c:dLbl>
            <c:dLbl>
              <c:idx val="1"/>
              <c:layout>
                <c:manualLayout>
                  <c:x val="-9.3758106722582071E-2"/>
                  <c:y val="-8.08451924846725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A9F-4248-A8F8-F4C739FEBB37}"/>
                </c:ext>
              </c:extLst>
            </c:dLbl>
            <c:dLbl>
              <c:idx val="2"/>
              <c:layout>
                <c:manualLayout>
                  <c:x val="-7.6838074146285434E-2"/>
                  <c:y val="-8.94708530778326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A9F-4248-A8F8-F4C739FEBB37}"/>
                </c:ext>
              </c:extLst>
            </c:dLbl>
            <c:dLbl>
              <c:idx val="5"/>
              <c:layout>
                <c:manualLayout>
                  <c:x val="-5.5083746548189642E-2"/>
                  <c:y val="-8.51580227812525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A9F-4248-A8F8-F4C739FEBB37}"/>
                </c:ext>
              </c:extLst>
            </c:dLbl>
            <c:dLbl>
              <c:idx val="6"/>
              <c:layout>
                <c:manualLayout>
                  <c:x val="-2.1405078331757112E-2"/>
                  <c:y val="-6.790670159493218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A9F-4248-A8F8-F4C739FEBB37}"/>
                </c:ext>
              </c:extLst>
            </c:dLbl>
            <c:dLbl>
              <c:idx val="7"/>
              <c:layout>
                <c:manualLayout>
                  <c:x val="-1.6409386373797206E-2"/>
                  <c:y val="-7.65323621880923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A9F-4248-A8F8-F4C739FEBB37}"/>
                </c:ext>
              </c:extLst>
            </c:dLbl>
            <c:dLbl>
              <c:idx val="8"/>
              <c:layout>
                <c:manualLayout>
                  <c:x val="-4.2287710213323913E-2"/>
                  <c:y val="-9.333576029085463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A9F-4248-A8F8-F4C739FEBB37}"/>
                </c:ext>
              </c:extLst>
            </c:dLbl>
            <c:dLbl>
              <c:idx val="9"/>
              <c:layout>
                <c:manualLayout>
                  <c:x val="-1.8826533884696735E-2"/>
                  <c:y val="-0.10240934396757295"/>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A9F-4248-A8F8-F4C739FEBB37}"/>
                </c:ext>
              </c:extLst>
            </c:dLbl>
            <c:spPr>
              <a:solidFill>
                <a:prstClr val="white"/>
              </a:solidFill>
              <a:ln>
                <a:noFill/>
              </a:ln>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dk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borderCallout1">
                    <a:avLst/>
                  </a:prstGeom>
                  <a:noFill/>
                  <a:ln>
                    <a:noFill/>
                  </a:ln>
                </c15:spPr>
                <c15:showLeaderLines val="1"/>
                <c15:leaderLines>
                  <c:spPr>
                    <a:ln w="9525">
                      <a:solidFill>
                        <a:schemeClr val="bg1"/>
                      </a:solidFill>
                    </a:ln>
                    <a:effectLst/>
                  </c:spPr>
                </c15:leaderLines>
              </c:ext>
            </c:extLst>
          </c:dLbls>
          <c:xVal>
            <c:numRef>
              <c:f>Feuil1!$F$7:$F$16</c:f>
              <c:numCache>
                <c:formatCode>General</c:formatCode>
                <c:ptCount val="10"/>
                <c:pt idx="0">
                  <c:v>2009</c:v>
                </c:pt>
                <c:pt idx="1">
                  <c:v>2010</c:v>
                </c:pt>
                <c:pt idx="2">
                  <c:v>2011</c:v>
                </c:pt>
                <c:pt idx="3">
                  <c:v>2012</c:v>
                </c:pt>
                <c:pt idx="4">
                  <c:v>2013</c:v>
                </c:pt>
                <c:pt idx="5">
                  <c:v>2014</c:v>
                </c:pt>
                <c:pt idx="6">
                  <c:v>2015</c:v>
                </c:pt>
                <c:pt idx="7">
                  <c:v>2016</c:v>
                </c:pt>
                <c:pt idx="8">
                  <c:v>2018</c:v>
                </c:pt>
                <c:pt idx="9">
                  <c:v>2019</c:v>
                </c:pt>
              </c:numCache>
            </c:numRef>
          </c:xVal>
          <c:yVal>
            <c:numRef>
              <c:f>Feuil1!$H$7:$H$16</c:f>
              <c:numCache>
                <c:formatCode>General</c:formatCode>
                <c:ptCount val="10"/>
                <c:pt idx="0">
                  <c:v>50.21</c:v>
                </c:pt>
                <c:pt idx="1">
                  <c:v>49.05</c:v>
                </c:pt>
                <c:pt idx="2">
                  <c:v>47.85</c:v>
                </c:pt>
                <c:pt idx="3">
                  <c:v>48.16</c:v>
                </c:pt>
                <c:pt idx="4">
                  <c:v>47.94</c:v>
                </c:pt>
                <c:pt idx="5">
                  <c:v>49.95</c:v>
                </c:pt>
                <c:pt idx="6">
                  <c:v>52.5</c:v>
                </c:pt>
                <c:pt idx="7">
                  <c:v>56.16</c:v>
                </c:pt>
                <c:pt idx="8">
                  <c:v>47.57</c:v>
                </c:pt>
                <c:pt idx="9">
                  <c:v>48.15</c:v>
                </c:pt>
              </c:numCache>
            </c:numRef>
          </c:yVal>
          <c:smooth val="0"/>
          <c:extLst>
            <c:ext xmlns:c16="http://schemas.microsoft.com/office/drawing/2014/chart" uri="{C3380CC4-5D6E-409C-BE32-E72D297353CC}">
              <c16:uniqueId val="{0000000B-6A9F-4248-A8F8-F4C739FEBB37}"/>
            </c:ext>
          </c:extLst>
        </c:ser>
        <c:dLbls>
          <c:showLegendKey val="0"/>
          <c:showVal val="0"/>
          <c:showCatName val="0"/>
          <c:showSerName val="0"/>
          <c:showPercent val="0"/>
          <c:showBubbleSize val="0"/>
        </c:dLbls>
        <c:axId val="-1472747440"/>
        <c:axId val="-1472749072"/>
      </c:scatterChart>
      <c:valAx>
        <c:axId val="-1472747440"/>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crossAx val="-1472749072"/>
        <c:crosses val="autoZero"/>
        <c:crossBetween val="midCat"/>
      </c:valAx>
      <c:valAx>
        <c:axId val="-1472749072"/>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crossAx val="-1472747440"/>
        <c:crosses val="autoZero"/>
        <c:crossBetween val="midCat"/>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sz="1000"/>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432024027406282E-2"/>
          <c:y val="0.21807817643431204"/>
          <c:w val="0.8381550831417085"/>
          <c:h val="0.56187741490682619"/>
        </c:manualLayout>
      </c:layout>
      <c:scatterChart>
        <c:scatterStyle val="lineMarker"/>
        <c:varyColors val="0"/>
        <c:ser>
          <c:idx val="0"/>
          <c:order val="0"/>
          <c:tx>
            <c:strRef>
              <c:f>Feuil1!$F$22</c:f>
              <c:strCache>
                <c:ptCount val="1"/>
                <c:pt idx="0">
                  <c:v>Indice mo ibrahim</c:v>
                </c:pt>
              </c:strCache>
            </c:strRef>
          </c:tx>
          <c:spPr>
            <a:ln w="44450" cap="rnd">
              <a:solidFill>
                <a:schemeClr val="accent1">
                  <a:alpha val="99000"/>
                </a:schemeClr>
              </a:solidFill>
              <a:round/>
            </a:ln>
            <a:effectLst/>
          </c:spPr>
          <c:marker>
            <c:symbol val="circle"/>
            <c:size val="5"/>
            <c:spPr>
              <a:solidFill>
                <a:schemeClr val="accent1"/>
              </a:solidFill>
              <a:ln w="9525">
                <a:solidFill>
                  <a:schemeClr val="accent1"/>
                </a:solidFill>
              </a:ln>
              <a:effectLst/>
            </c:spPr>
          </c:marker>
          <c:dLbls>
            <c:dLbl>
              <c:idx val="0"/>
              <c:layout>
                <c:manualLayout>
                  <c:x val="-3.6111111111111135E-2"/>
                  <c:y val="5.55555555555555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9D9-48E9-B70C-CFAF49156B9E}"/>
                </c:ext>
              </c:extLst>
            </c:dLbl>
            <c:dLbl>
              <c:idx val="1"/>
              <c:layout>
                <c:manualLayout>
                  <c:x val="-1.1111111111111112E-2"/>
                  <c:y val="-7.87037037037037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9D9-48E9-B70C-CFAF49156B9E}"/>
                </c:ext>
              </c:extLst>
            </c:dLbl>
            <c:dLbl>
              <c:idx val="2"/>
              <c:layout>
                <c:manualLayout>
                  <c:x val="-3.0555555555555555E-2"/>
                  <c:y val="8.33333333333334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9D9-48E9-B70C-CFAF49156B9E}"/>
                </c:ext>
              </c:extLst>
            </c:dLbl>
            <c:dLbl>
              <c:idx val="3"/>
              <c:layout>
                <c:manualLayout>
                  <c:x val="-2.5000000000000001E-2"/>
                  <c:y val="-0.111111111111111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9D9-48E9-B70C-CFAF49156B9E}"/>
                </c:ext>
              </c:extLst>
            </c:dLbl>
            <c:dLbl>
              <c:idx val="4"/>
              <c:layout>
                <c:manualLayout>
                  <c:x val="-1.6666666666666767E-2"/>
                  <c:y val="0.111111111111111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9D9-48E9-B70C-CFAF49156B9E}"/>
                </c:ext>
              </c:extLst>
            </c:dLbl>
            <c:dLbl>
              <c:idx val="5"/>
              <c:layout>
                <c:manualLayout>
                  <c:x val="-8.3333333333333332E-3"/>
                  <c:y val="-8.33333333333333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9D9-48E9-B70C-CFAF49156B9E}"/>
                </c:ext>
              </c:extLst>
            </c:dLbl>
            <c:dLbl>
              <c:idx val="6"/>
              <c:layout>
                <c:manualLayout>
                  <c:x val="-1.1111111111111112E-2"/>
                  <c:y val="0.101851851851851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9D9-48E9-B70C-CFAF49156B9E}"/>
                </c:ext>
              </c:extLst>
            </c:dLbl>
            <c:dLbl>
              <c:idx val="7"/>
              <c:layout>
                <c:manualLayout>
                  <c:x val="-1.0185067526415994E-16"/>
                  <c:y val="-8.79629629629629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9D9-48E9-B70C-CFAF49156B9E}"/>
                </c:ext>
              </c:extLst>
            </c:dLbl>
            <c:dLbl>
              <c:idx val="8"/>
              <c:layout>
                <c:manualLayout>
                  <c:x val="-1.3888888888888788E-2"/>
                  <c:y val="8.33333333333332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9D9-48E9-B70C-CFAF49156B9E}"/>
                </c:ext>
              </c:extLst>
            </c:dLbl>
            <c:spPr>
              <a:solidFill>
                <a:srgbClr val="FF9933"/>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ysDot"/>
                      <a:round/>
                    </a:ln>
                    <a:effectLst/>
                  </c:spPr>
                </c15:leaderLines>
              </c:ext>
            </c:extLst>
          </c:dLbls>
          <c:xVal>
            <c:numRef>
              <c:f>Feuil1!$E$23:$E$32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xVal>
          <c:yVal>
            <c:numRef>
              <c:f>Feuil1!$F$23:$F$32</c:f>
              <c:numCache>
                <c:formatCode>General</c:formatCode>
                <c:ptCount val="10"/>
                <c:pt idx="0">
                  <c:v>41.8</c:v>
                </c:pt>
                <c:pt idx="1">
                  <c:v>43</c:v>
                </c:pt>
                <c:pt idx="2">
                  <c:v>42.6</c:v>
                </c:pt>
                <c:pt idx="3">
                  <c:v>42.6</c:v>
                </c:pt>
                <c:pt idx="4">
                  <c:v>46.1</c:v>
                </c:pt>
                <c:pt idx="5">
                  <c:v>48.4</c:v>
                </c:pt>
                <c:pt idx="6">
                  <c:v>50.7</c:v>
                </c:pt>
                <c:pt idx="7">
                  <c:v>52.6</c:v>
                </c:pt>
                <c:pt idx="8">
                  <c:v>53.5</c:v>
                </c:pt>
                <c:pt idx="9">
                  <c:v>54.5</c:v>
                </c:pt>
              </c:numCache>
            </c:numRef>
          </c:yVal>
          <c:smooth val="0"/>
          <c:extLst>
            <c:ext xmlns:c16="http://schemas.microsoft.com/office/drawing/2014/chart" uri="{C3380CC4-5D6E-409C-BE32-E72D297353CC}">
              <c16:uniqueId val="{00000009-89D9-48E9-B70C-CFAF49156B9E}"/>
            </c:ext>
          </c:extLst>
        </c:ser>
        <c:dLbls>
          <c:showLegendKey val="0"/>
          <c:showVal val="0"/>
          <c:showCatName val="0"/>
          <c:showSerName val="0"/>
          <c:showPercent val="0"/>
          <c:showBubbleSize val="0"/>
        </c:dLbls>
        <c:axId val="-1472748528"/>
        <c:axId val="-1472747984"/>
      </c:scatterChart>
      <c:valAx>
        <c:axId val="-147274852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472747984"/>
        <c:crosses val="autoZero"/>
        <c:crossBetween val="midCat"/>
      </c:valAx>
      <c:valAx>
        <c:axId val="-14727479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472748528"/>
        <c:crosses val="autoZero"/>
        <c:crossBetween val="midCat"/>
      </c:valAx>
      <c:spPr>
        <a:noFill/>
        <a:ln w="0">
          <a:solidFill>
            <a:schemeClr val="bg1">
              <a:alpha val="99000"/>
            </a:schemeClr>
          </a:solid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fr-FR" b="1" dirty="0">
                <a:solidFill>
                  <a:schemeClr val="tx1"/>
                </a:solidFill>
              </a:rPr>
              <a:t>Taux</a:t>
            </a:r>
            <a:r>
              <a:rPr lang="fr-FR" b="1" baseline="0" dirty="0">
                <a:solidFill>
                  <a:schemeClr val="tx1"/>
                </a:solidFill>
              </a:rPr>
              <a:t> d'investissement </a:t>
            </a:r>
            <a:endParaRPr lang="fr-FR" b="1" dirty="0">
              <a:solidFill>
                <a:schemeClr val="tx1"/>
              </a:solidFill>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fr-FR"/>
        </a:p>
      </c:txPr>
    </c:title>
    <c:autoTitleDeleted val="0"/>
    <c:plotArea>
      <c:layout/>
      <c:barChart>
        <c:barDir val="col"/>
        <c:grouping val="clustered"/>
        <c:varyColors val="0"/>
        <c:ser>
          <c:idx val="1"/>
          <c:order val="1"/>
          <c:tx>
            <c:strRef>
              <c:f>'Présentation francs const 2015'!$T$11</c:f>
              <c:strCache>
                <c:ptCount val="1"/>
                <c:pt idx="0">
                  <c:v>investissement globale (%)</c:v>
                </c:pt>
              </c:strCache>
            </c:strRef>
          </c:tx>
          <c:spPr>
            <a:solidFill>
              <a:schemeClr val="accent6">
                <a:lumMod val="60000"/>
                <a:lumOff val="40000"/>
              </a:schemeClr>
            </a:solidFill>
            <a:ln>
              <a:noFill/>
            </a:ln>
            <a:effectLst/>
          </c:spPr>
          <c:invertIfNegative val="0"/>
          <c:dLbls>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ellipse">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'Présentation francs const 2015'!$U$9:$Z$9</c:f>
              <c:strCache>
                <c:ptCount val="6"/>
                <c:pt idx="0">
                  <c:v>2015</c:v>
                </c:pt>
                <c:pt idx="1">
                  <c:v>2016</c:v>
                </c:pt>
                <c:pt idx="2">
                  <c:v>2017</c:v>
                </c:pt>
                <c:pt idx="3">
                  <c:v>2018</c:v>
                </c:pt>
                <c:pt idx="4">
                  <c:v>2019</c:v>
                </c:pt>
                <c:pt idx="5">
                  <c:v>2020 prévision</c:v>
                </c:pt>
              </c:strCache>
            </c:strRef>
          </c:cat>
          <c:val>
            <c:numRef>
              <c:f>'Présentation francs const 2015'!$U$11:$Z$11</c:f>
              <c:numCache>
                <c:formatCode>#,##0.0</c:formatCode>
                <c:ptCount val="6"/>
                <c:pt idx="0">
                  <c:v>23.658762873276565</c:v>
                </c:pt>
                <c:pt idx="1">
                  <c:v>21.522076828795399</c:v>
                </c:pt>
                <c:pt idx="2">
                  <c:v>20.121926181964216</c:v>
                </c:pt>
                <c:pt idx="3">
                  <c:v>19.761378669023465</c:v>
                </c:pt>
                <c:pt idx="4">
                  <c:v>21.107484647846864</c:v>
                </c:pt>
                <c:pt idx="5">
                  <c:v>22.678385153436434</c:v>
                </c:pt>
              </c:numCache>
            </c:numRef>
          </c:val>
          <c:extLst>
            <c:ext xmlns:c16="http://schemas.microsoft.com/office/drawing/2014/chart" uri="{C3380CC4-5D6E-409C-BE32-E72D297353CC}">
              <c16:uniqueId val="{00000000-931F-4313-BB54-20F9F4AD1A72}"/>
            </c:ext>
          </c:extLst>
        </c:ser>
        <c:ser>
          <c:idx val="2"/>
          <c:order val="2"/>
          <c:tx>
            <c:strRef>
              <c:f>'Présentation francs const 2015'!$T$12</c:f>
              <c:strCache>
                <c:ptCount val="1"/>
                <c:pt idx="0">
                  <c:v>     public(%)</c:v>
                </c:pt>
              </c:strCache>
            </c:strRef>
          </c:tx>
          <c:spPr>
            <a:solidFill>
              <a:schemeClr val="accent3"/>
            </a:solidFill>
            <a:ln>
              <a:no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'Présentation francs const 2015'!$U$9:$Z$9</c:f>
              <c:strCache>
                <c:ptCount val="6"/>
                <c:pt idx="0">
                  <c:v>2015</c:v>
                </c:pt>
                <c:pt idx="1">
                  <c:v>2016</c:v>
                </c:pt>
                <c:pt idx="2">
                  <c:v>2017</c:v>
                </c:pt>
                <c:pt idx="3">
                  <c:v>2018</c:v>
                </c:pt>
                <c:pt idx="4">
                  <c:v>2019</c:v>
                </c:pt>
                <c:pt idx="5">
                  <c:v>2020 prévision</c:v>
                </c:pt>
              </c:strCache>
            </c:strRef>
          </c:cat>
          <c:val>
            <c:numRef>
              <c:f>'Présentation francs const 2015'!$U$12:$Z$12</c:f>
              <c:numCache>
                <c:formatCode>#,##0.0</c:formatCode>
                <c:ptCount val="6"/>
                <c:pt idx="0">
                  <c:v>5.0017075147261609</c:v>
                </c:pt>
                <c:pt idx="1">
                  <c:v>4.8907126452924752</c:v>
                </c:pt>
                <c:pt idx="2">
                  <c:v>5.2566565659634232</c:v>
                </c:pt>
                <c:pt idx="3">
                  <c:v>5.219992908009635</c:v>
                </c:pt>
                <c:pt idx="4">
                  <c:v>5.382097900360808</c:v>
                </c:pt>
                <c:pt idx="5">
                  <c:v>6.9391709593679325</c:v>
                </c:pt>
              </c:numCache>
            </c:numRef>
          </c:val>
          <c:extLst>
            <c:ext xmlns:c16="http://schemas.microsoft.com/office/drawing/2014/chart" uri="{C3380CC4-5D6E-409C-BE32-E72D297353CC}">
              <c16:uniqueId val="{00000001-931F-4313-BB54-20F9F4AD1A72}"/>
            </c:ext>
          </c:extLst>
        </c:ser>
        <c:ser>
          <c:idx val="3"/>
          <c:order val="3"/>
          <c:tx>
            <c:strRef>
              <c:f>'Présentation francs const 2015'!$T$13</c:f>
              <c:strCache>
                <c:ptCount val="1"/>
                <c:pt idx="0">
                  <c:v>     privé(%)</c:v>
                </c:pt>
              </c:strCache>
            </c:strRef>
          </c:tx>
          <c:spPr>
            <a:solidFill>
              <a:schemeClr val="accent4"/>
            </a:solidFill>
            <a:ln>
              <a:noFill/>
            </a:ln>
            <a:effectLst/>
          </c:spPr>
          <c:invertIfNegative val="0"/>
          <c:dLbls>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ound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'Présentation francs const 2015'!$U$9:$Z$9</c:f>
              <c:strCache>
                <c:ptCount val="6"/>
                <c:pt idx="0">
                  <c:v>2015</c:v>
                </c:pt>
                <c:pt idx="1">
                  <c:v>2016</c:v>
                </c:pt>
                <c:pt idx="2">
                  <c:v>2017</c:v>
                </c:pt>
                <c:pt idx="3">
                  <c:v>2018</c:v>
                </c:pt>
                <c:pt idx="4">
                  <c:v>2019</c:v>
                </c:pt>
                <c:pt idx="5">
                  <c:v>2020 prévision</c:v>
                </c:pt>
              </c:strCache>
            </c:strRef>
          </c:cat>
          <c:val>
            <c:numRef>
              <c:f>'Présentation francs const 2015'!$U$13:$Z$13</c:f>
              <c:numCache>
                <c:formatCode>#,##0.0</c:formatCode>
                <c:ptCount val="6"/>
                <c:pt idx="0">
                  <c:v>18.657055358550405</c:v>
                </c:pt>
                <c:pt idx="1">
                  <c:v>16.631364183502924</c:v>
                </c:pt>
                <c:pt idx="2">
                  <c:v>14.865269616000793</c:v>
                </c:pt>
                <c:pt idx="3">
                  <c:v>14.54138576101383</c:v>
                </c:pt>
                <c:pt idx="4">
                  <c:v>15.725386747486056</c:v>
                </c:pt>
                <c:pt idx="5">
                  <c:v>15.739214194068502</c:v>
                </c:pt>
              </c:numCache>
            </c:numRef>
          </c:val>
          <c:extLst>
            <c:ext xmlns:c16="http://schemas.microsoft.com/office/drawing/2014/chart" uri="{C3380CC4-5D6E-409C-BE32-E72D297353CC}">
              <c16:uniqueId val="{00000002-931F-4313-BB54-20F9F4AD1A72}"/>
            </c:ext>
          </c:extLst>
        </c:ser>
        <c:dLbls>
          <c:showLegendKey val="0"/>
          <c:showVal val="0"/>
          <c:showCatName val="0"/>
          <c:showSerName val="0"/>
          <c:showPercent val="0"/>
          <c:showBubbleSize val="0"/>
        </c:dLbls>
        <c:gapWidth val="219"/>
        <c:overlap val="-27"/>
        <c:axId val="-1472742544"/>
        <c:axId val="-1472746352"/>
        <c:extLst>
          <c:ext xmlns:c15="http://schemas.microsoft.com/office/drawing/2012/chart" uri="{02D57815-91ED-43cb-92C2-25804820EDAC}">
            <c15:filteredBarSeries>
              <c15:ser>
                <c:idx val="0"/>
                <c:order val="0"/>
                <c:tx>
                  <c:strRef>
                    <c:extLst>
                      <c:ext uri="{02D57815-91ED-43cb-92C2-25804820EDAC}">
                        <c15:formulaRef>
                          <c15:sqref>'Présentation francs const 2015'!$T$10</c15:sqref>
                        </c15:formulaRef>
                      </c:ext>
                    </c:extLst>
                    <c:strCache>
                      <c:ptCount val="1"/>
                    </c:strCache>
                  </c:strRef>
                </c:tx>
                <c:spPr>
                  <a:solidFill>
                    <a:schemeClr val="accent1"/>
                  </a:solidFill>
                  <a:ln>
                    <a:noFill/>
                  </a:ln>
                  <a:effectLst/>
                </c:spPr>
                <c:invertIfNegative val="0"/>
                <c:cat>
                  <c:strRef>
                    <c:extLst>
                      <c:ext uri="{02D57815-91ED-43cb-92C2-25804820EDAC}">
                        <c15:formulaRef>
                          <c15:sqref>'Présentation francs const 2015'!$U$9:$Z$9</c15:sqref>
                        </c15:formulaRef>
                      </c:ext>
                    </c:extLst>
                    <c:strCache>
                      <c:ptCount val="6"/>
                      <c:pt idx="0">
                        <c:v>2015</c:v>
                      </c:pt>
                      <c:pt idx="1">
                        <c:v>2016</c:v>
                      </c:pt>
                      <c:pt idx="2">
                        <c:v>2017</c:v>
                      </c:pt>
                      <c:pt idx="3">
                        <c:v>2018</c:v>
                      </c:pt>
                      <c:pt idx="4">
                        <c:v>2019</c:v>
                      </c:pt>
                      <c:pt idx="5">
                        <c:v>2020 prévision</c:v>
                      </c:pt>
                    </c:strCache>
                  </c:strRef>
                </c:cat>
                <c:val>
                  <c:numRef>
                    <c:extLst>
                      <c:ext uri="{02D57815-91ED-43cb-92C2-25804820EDAC}">
                        <c15:formulaRef>
                          <c15:sqref>'Présentation francs const 2015'!$U$10:$Z$10</c15:sqref>
                        </c15:formulaRef>
                      </c:ext>
                    </c:extLst>
                    <c:numCache>
                      <c:formatCode>General</c:formatCode>
                      <c:ptCount val="6"/>
                    </c:numCache>
                  </c:numRef>
                </c:val>
                <c:extLst>
                  <c:ext xmlns:c16="http://schemas.microsoft.com/office/drawing/2014/chart" uri="{C3380CC4-5D6E-409C-BE32-E72D297353CC}">
                    <c16:uniqueId val="{00000003-931F-4313-BB54-20F9F4AD1A72}"/>
                  </c:ext>
                </c:extLst>
              </c15:ser>
            </c15:filteredBarSeries>
          </c:ext>
        </c:extLst>
      </c:barChart>
      <c:catAx>
        <c:axId val="-1472742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472746352"/>
        <c:crosses val="autoZero"/>
        <c:auto val="1"/>
        <c:lblAlgn val="ctr"/>
        <c:lblOffset val="100"/>
        <c:noMultiLvlLbl val="0"/>
      </c:catAx>
      <c:valAx>
        <c:axId val="-147274635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algun Gothic" panose="020B0503020000020004" pitchFamily="34" charset="-127"/>
                <a:ea typeface="Malgun Gothic" panose="020B0503020000020004" pitchFamily="34" charset="-127"/>
                <a:cs typeface="+mn-cs"/>
              </a:defRPr>
            </a:pPr>
            <a:endParaRPr lang="fr-FR"/>
          </a:p>
        </c:txPr>
        <c:crossAx val="-14727425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solidFill>
        <a:sysClr val="window" lastClr="FFFFFF">
          <a:lumMod val="95000"/>
        </a:sysClr>
      </a:solidFill>
    </a:ln>
    <a:effectLst/>
  </c:spPr>
  <c:txPr>
    <a:bodyPr/>
    <a:lstStyle/>
    <a:p>
      <a:pPr>
        <a:defRPr/>
      </a:pPr>
      <a:endParaRPr lang="fr-F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fr-FR" sz="1400" b="1">
                <a:solidFill>
                  <a:sysClr val="windowText" lastClr="000000"/>
                </a:solidFill>
                <a:latin typeface="Malgun Gothic" panose="020B0503020000020004" pitchFamily="34" charset="-127"/>
                <a:ea typeface="Malgun Gothic" panose="020B0503020000020004" pitchFamily="34" charset="-127"/>
              </a:rPr>
              <a:t>Croissance du volume des investissements (en %)</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7.8557930152430899E-2"/>
          <c:y val="2.3680337562417518E-2"/>
          <c:w val="0.92144206984756916"/>
          <c:h val="0.75049628703771787"/>
        </c:manualLayout>
      </c:layout>
      <c:barChart>
        <c:barDir val="col"/>
        <c:grouping val="clustered"/>
        <c:varyColors val="0"/>
        <c:ser>
          <c:idx val="0"/>
          <c:order val="0"/>
          <c:tx>
            <c:strRef>
              <c:f>Feuil2!$A$3</c:f>
              <c:strCache>
                <c:ptCount val="1"/>
                <c:pt idx="0">
                  <c:v>Investissements</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5EB240"/>
                    </a:solidFill>
                    <a:latin typeface="Malgun Gothic" panose="020B0503020000020004" pitchFamily="34" charset="-127"/>
                    <a:ea typeface="Malgun Gothic" panose="020B0503020000020004" pitchFamily="34" charset="-127"/>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Feuil2!$B$2:$F$2</c:f>
              <c:numCache>
                <c:formatCode>General</c:formatCode>
                <c:ptCount val="5"/>
                <c:pt idx="0">
                  <c:v>2016</c:v>
                </c:pt>
                <c:pt idx="1">
                  <c:v>2017</c:v>
                </c:pt>
                <c:pt idx="2">
                  <c:v>2018</c:v>
                </c:pt>
                <c:pt idx="3">
                  <c:v>2019</c:v>
                </c:pt>
                <c:pt idx="4">
                  <c:v>2020</c:v>
                </c:pt>
              </c:numCache>
            </c:numRef>
          </c:cat>
          <c:val>
            <c:numRef>
              <c:f>Feuil2!$B$3:$F$3</c:f>
              <c:numCache>
                <c:formatCode>General</c:formatCode>
                <c:ptCount val="5"/>
                <c:pt idx="0">
                  <c:v>3.2</c:v>
                </c:pt>
                <c:pt idx="1">
                  <c:v>6.1</c:v>
                </c:pt>
                <c:pt idx="2">
                  <c:v>11.1</c:v>
                </c:pt>
                <c:pt idx="3">
                  <c:v>11.8</c:v>
                </c:pt>
                <c:pt idx="4">
                  <c:v>9.3000000000000007</c:v>
                </c:pt>
              </c:numCache>
            </c:numRef>
          </c:val>
          <c:extLst>
            <c:ext xmlns:c16="http://schemas.microsoft.com/office/drawing/2014/chart" uri="{C3380CC4-5D6E-409C-BE32-E72D297353CC}">
              <c16:uniqueId val="{00000000-52C5-4781-9A27-B21029E31865}"/>
            </c:ext>
          </c:extLst>
        </c:ser>
        <c:ser>
          <c:idx val="1"/>
          <c:order val="1"/>
          <c:tx>
            <c:strRef>
              <c:f>Feuil2!$A$4</c:f>
              <c:strCache>
                <c:ptCount val="1"/>
                <c:pt idx="0">
                  <c:v>Investissements privés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FF9933"/>
                    </a:solidFill>
                    <a:latin typeface="Malgun Gothic" panose="020B0503020000020004" pitchFamily="34" charset="-127"/>
                    <a:ea typeface="Malgun Gothic" panose="020B0503020000020004" pitchFamily="34" charset="-127"/>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Feuil2!$B$2:$F$2</c:f>
              <c:numCache>
                <c:formatCode>General</c:formatCode>
                <c:ptCount val="5"/>
                <c:pt idx="0">
                  <c:v>2016</c:v>
                </c:pt>
                <c:pt idx="1">
                  <c:v>2017</c:v>
                </c:pt>
                <c:pt idx="2">
                  <c:v>2018</c:v>
                </c:pt>
                <c:pt idx="3">
                  <c:v>2019</c:v>
                </c:pt>
                <c:pt idx="4">
                  <c:v>2020</c:v>
                </c:pt>
              </c:numCache>
            </c:numRef>
          </c:cat>
          <c:val>
            <c:numRef>
              <c:f>Feuil2!$B$4:$F$4</c:f>
              <c:numCache>
                <c:formatCode>General</c:formatCode>
                <c:ptCount val="5"/>
                <c:pt idx="0">
                  <c:v>3.1</c:v>
                </c:pt>
                <c:pt idx="1">
                  <c:v>2.8</c:v>
                </c:pt>
                <c:pt idx="2">
                  <c:v>10.6</c:v>
                </c:pt>
                <c:pt idx="3">
                  <c:v>13.9</c:v>
                </c:pt>
                <c:pt idx="4">
                  <c:v>1.9</c:v>
                </c:pt>
              </c:numCache>
            </c:numRef>
          </c:val>
          <c:extLst>
            <c:ext xmlns:c16="http://schemas.microsoft.com/office/drawing/2014/chart" uri="{C3380CC4-5D6E-409C-BE32-E72D297353CC}">
              <c16:uniqueId val="{00000001-52C5-4781-9A27-B21029E31865}"/>
            </c:ext>
          </c:extLst>
        </c:ser>
        <c:ser>
          <c:idx val="2"/>
          <c:order val="2"/>
          <c:tx>
            <c:strRef>
              <c:f>Feuil2!$A$5</c:f>
              <c:strCache>
                <c:ptCount val="1"/>
                <c:pt idx="0">
                  <c:v>Investissements publics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50000"/>
                      </a:schemeClr>
                    </a:solidFill>
                    <a:latin typeface="Malgun Gothic" panose="020B0503020000020004" pitchFamily="34" charset="-127"/>
                    <a:ea typeface="Malgun Gothic" panose="020B0503020000020004" pitchFamily="34" charset="-127"/>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Feuil2!$B$2:$F$2</c:f>
              <c:numCache>
                <c:formatCode>General</c:formatCode>
                <c:ptCount val="5"/>
                <c:pt idx="0">
                  <c:v>2016</c:v>
                </c:pt>
                <c:pt idx="1">
                  <c:v>2017</c:v>
                </c:pt>
                <c:pt idx="2">
                  <c:v>2018</c:v>
                </c:pt>
                <c:pt idx="3">
                  <c:v>2019</c:v>
                </c:pt>
                <c:pt idx="4">
                  <c:v>2020</c:v>
                </c:pt>
              </c:numCache>
            </c:numRef>
          </c:cat>
          <c:val>
            <c:numRef>
              <c:f>Feuil2!$B$5:$F$5</c:f>
              <c:numCache>
                <c:formatCode>General</c:formatCode>
                <c:ptCount val="5"/>
                <c:pt idx="0">
                  <c:v>3.6</c:v>
                </c:pt>
                <c:pt idx="1">
                  <c:v>16.3</c:v>
                </c:pt>
                <c:pt idx="2">
                  <c:v>12.3</c:v>
                </c:pt>
                <c:pt idx="3">
                  <c:v>6.4</c:v>
                </c:pt>
                <c:pt idx="4">
                  <c:v>30.7</c:v>
                </c:pt>
              </c:numCache>
            </c:numRef>
          </c:val>
          <c:extLst>
            <c:ext xmlns:c16="http://schemas.microsoft.com/office/drawing/2014/chart" uri="{C3380CC4-5D6E-409C-BE32-E72D297353CC}">
              <c16:uniqueId val="{00000002-52C5-4781-9A27-B21029E31865}"/>
            </c:ext>
          </c:extLst>
        </c:ser>
        <c:dLbls>
          <c:dLblPos val="outEnd"/>
          <c:showLegendKey val="0"/>
          <c:showVal val="1"/>
          <c:showCatName val="0"/>
          <c:showSerName val="0"/>
          <c:showPercent val="0"/>
          <c:showBubbleSize val="0"/>
        </c:dLbls>
        <c:gapWidth val="219"/>
        <c:overlap val="-27"/>
        <c:axId val="-1472745808"/>
        <c:axId val="-1472746896"/>
      </c:barChart>
      <c:catAx>
        <c:axId val="-1472745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algun Gothic" panose="020B0503020000020004" pitchFamily="34" charset="-127"/>
                <a:ea typeface="Malgun Gothic" panose="020B0503020000020004" pitchFamily="34" charset="-127"/>
                <a:cs typeface="+mn-cs"/>
              </a:defRPr>
            </a:pPr>
            <a:endParaRPr lang="fr-FR"/>
          </a:p>
        </c:txPr>
        <c:crossAx val="-1472746896"/>
        <c:crosses val="autoZero"/>
        <c:auto val="1"/>
        <c:lblAlgn val="ctr"/>
        <c:lblOffset val="100"/>
        <c:noMultiLvlLbl val="0"/>
      </c:catAx>
      <c:valAx>
        <c:axId val="-147274689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algun Gothic" panose="020B0503020000020004" pitchFamily="34" charset="-127"/>
                <a:ea typeface="Malgun Gothic" panose="020B0503020000020004" pitchFamily="34" charset="-127"/>
                <a:cs typeface="+mn-cs"/>
              </a:defRPr>
            </a:pPr>
            <a:endParaRPr lang="fr-FR"/>
          </a:p>
        </c:txPr>
        <c:crossAx val="-14727458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algun Gothic" panose="020B0503020000020004" pitchFamily="34" charset="-127"/>
              <a:ea typeface="Malgun Gothic" panose="020B0503020000020004" pitchFamily="34" charset="-127"/>
              <a:cs typeface="+mn-cs"/>
            </a:defRPr>
          </a:pPr>
          <a:endParaRPr lang="fr-FR"/>
        </a:p>
      </c:txPr>
    </c:legend>
    <c:plotVisOnly val="1"/>
    <c:dispBlanksAs val="gap"/>
    <c:showDLblsOverMax val="0"/>
  </c:chart>
  <c:spPr>
    <a:noFill/>
    <a:ln>
      <a:solidFill>
        <a:sysClr val="window" lastClr="FFFFFF">
          <a:lumMod val="95000"/>
        </a:sysClr>
      </a:solidFill>
    </a:ln>
    <a:effectLst/>
  </c:spPr>
  <c:txPr>
    <a:bodyPr/>
    <a:lstStyle/>
    <a:p>
      <a:pPr>
        <a:defRPr/>
      </a:pPr>
      <a:endParaRPr lang="fr-FR"/>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Data!$BB$275</c:f>
              <c:strCache>
                <c:ptCount val="1"/>
                <c:pt idx="0">
                  <c:v>Taux de croissance moyen du PIB réel </c:v>
                </c:pt>
              </c:strCache>
            </c:strRef>
          </c:tx>
          <c:spPr>
            <a:solidFill>
              <a:schemeClr val="accent1"/>
            </a:solidFill>
            <a:ln>
              <a:noFill/>
            </a:ln>
            <a:effectLst/>
          </c:spPr>
          <c:invertIfNegative val="0"/>
          <c:dPt>
            <c:idx val="9"/>
            <c:invertIfNegative val="0"/>
            <c:bubble3D val="0"/>
            <c:spPr>
              <a:solidFill>
                <a:srgbClr val="FF9933"/>
              </a:solidFill>
              <a:ln>
                <a:noFill/>
              </a:ln>
              <a:effectLst/>
            </c:spPr>
            <c:extLst>
              <c:ext xmlns:c16="http://schemas.microsoft.com/office/drawing/2014/chart" uri="{C3380CC4-5D6E-409C-BE32-E72D297353CC}">
                <c16:uniqueId val="{00000001-3507-4A22-8178-10D4C5AED67E}"/>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Data!$BA$276:$BA$296</c:f>
              <c:strCache>
                <c:ptCount val="21"/>
                <c:pt idx="0">
                  <c:v>monde </c:v>
                </c:pt>
                <c:pt idx="1">
                  <c:v>monde arabe</c:v>
                </c:pt>
                <c:pt idx="2">
                  <c:v>American Samoa</c:v>
                </c:pt>
                <c:pt idx="3">
                  <c:v>Union européenne </c:v>
                </c:pt>
                <c:pt idx="4">
                  <c:v>Afrique subsaharienne </c:v>
                </c:pt>
                <c:pt idx="5">
                  <c:v>Thailande</c:v>
                </c:pt>
                <c:pt idx="6">
                  <c:v>Finlande</c:v>
                </c:pt>
                <c:pt idx="7">
                  <c:v>Canada</c:v>
                </c:pt>
                <c:pt idx="8">
                  <c:v>Chine</c:v>
                </c:pt>
                <c:pt idx="9">
                  <c:v>Côte d'Ivoire</c:v>
                </c:pt>
                <c:pt idx="10">
                  <c:v>Cameroon</c:v>
                </c:pt>
                <c:pt idx="11">
                  <c:v>Ghana</c:v>
                </c:pt>
                <c:pt idx="12">
                  <c:v>Maroc</c:v>
                </c:pt>
                <c:pt idx="13">
                  <c:v>Senegal</c:v>
                </c:pt>
                <c:pt idx="14">
                  <c:v>afrique du sud </c:v>
                </c:pt>
                <c:pt idx="15">
                  <c:v>Zambie</c:v>
                </c:pt>
                <c:pt idx="16">
                  <c:v>Ethiopie</c:v>
                </c:pt>
                <c:pt idx="17">
                  <c:v>Angola</c:v>
                </c:pt>
                <c:pt idx="18">
                  <c:v>Botswana</c:v>
                </c:pt>
                <c:pt idx="19">
                  <c:v>Burkina Faso</c:v>
                </c:pt>
                <c:pt idx="20">
                  <c:v>Nigeria </c:v>
                </c:pt>
              </c:strCache>
            </c:strRef>
          </c:cat>
          <c:val>
            <c:numRef>
              <c:f>Data!$BB$276:$BB$296</c:f>
              <c:numCache>
                <c:formatCode>0.0</c:formatCode>
                <c:ptCount val="21"/>
                <c:pt idx="0">
                  <c:v>2.8428831830593104</c:v>
                </c:pt>
                <c:pt idx="1">
                  <c:v>2.0318024396738643</c:v>
                </c:pt>
                <c:pt idx="2">
                  <c:v>-2.14626239979926</c:v>
                </c:pt>
                <c:pt idx="3">
                  <c:v>2.1115996708604285</c:v>
                </c:pt>
                <c:pt idx="4">
                  <c:v>2.1184579083080592</c:v>
                </c:pt>
                <c:pt idx="5">
                  <c:v>3.5045271021392317</c:v>
                </c:pt>
                <c:pt idx="6">
                  <c:v>2.1051408229760078</c:v>
                </c:pt>
                <c:pt idx="7">
                  <c:v>1.96045109031459</c:v>
                </c:pt>
                <c:pt idx="8">
                  <c:v>6.6637758832181966</c:v>
                </c:pt>
                <c:pt idx="9">
                  <c:v>7.0461668905395314</c:v>
                </c:pt>
                <c:pt idx="10">
                  <c:v>4.0692975578798816</c:v>
                </c:pt>
                <c:pt idx="11">
                  <c:v>6.0832787693530506</c:v>
                </c:pt>
                <c:pt idx="12">
                  <c:v>2.6462301534243524</c:v>
                </c:pt>
                <c:pt idx="13">
                  <c:v>6.3535759248381645</c:v>
                </c:pt>
                <c:pt idx="14">
                  <c:v>0.68830986064156718</c:v>
                </c:pt>
                <c:pt idx="15">
                  <c:v>3.2554264710689793</c:v>
                </c:pt>
                <c:pt idx="16">
                  <c:v>8.5</c:v>
                </c:pt>
                <c:pt idx="17">
                  <c:v>-1.4000688004513684</c:v>
                </c:pt>
                <c:pt idx="18">
                  <c:v>3.6631758057492227</c:v>
                </c:pt>
                <c:pt idx="19">
                  <c:v>6.1560032038904318</c:v>
                </c:pt>
                <c:pt idx="20">
                  <c:v>0.8</c:v>
                </c:pt>
              </c:numCache>
            </c:numRef>
          </c:val>
          <c:extLst>
            <c:ext xmlns:c16="http://schemas.microsoft.com/office/drawing/2014/chart" uri="{C3380CC4-5D6E-409C-BE32-E72D297353CC}">
              <c16:uniqueId val="{00000002-3507-4A22-8178-10D4C5AED67E}"/>
            </c:ext>
          </c:extLst>
        </c:ser>
        <c:dLbls>
          <c:showLegendKey val="0"/>
          <c:showVal val="0"/>
          <c:showCatName val="0"/>
          <c:showSerName val="0"/>
          <c:showPercent val="0"/>
          <c:showBubbleSize val="0"/>
        </c:dLbls>
        <c:gapWidth val="219"/>
        <c:overlap val="-27"/>
        <c:axId val="-1472745264"/>
        <c:axId val="-1357751248"/>
      </c:barChart>
      <c:catAx>
        <c:axId val="-1472745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357751248"/>
        <c:crosses val="autoZero"/>
        <c:auto val="1"/>
        <c:lblAlgn val="ctr"/>
        <c:lblOffset val="100"/>
        <c:noMultiLvlLbl val="0"/>
      </c:catAx>
      <c:valAx>
        <c:axId val="-13577512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4727452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34">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00" kern="120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cs:styleClr val="auto"/>
    </cs:fontRef>
    <cs:spPr/>
    <cs:defRPr sz="900" b="1" i="0" u="none" strike="noStrike" kern="1200" baseline="0"/>
  </cs:dataLabel>
  <cs:dataLabelCallout>
    <cs:lnRef idx="0"/>
    <cs:fillRef idx="0"/>
    <cs:effectRef idx="0"/>
    <cs:fontRef idx="minor">
      <a:schemeClr val="dk1">
        <a:lumMod val="65000"/>
        <a:lumOff val="35000"/>
      </a:schemeClr>
    </cs:fontRef>
    <cs:spPr>
      <a:solidFill>
        <a:schemeClr val="lt1"/>
      </a:solidFill>
      <a:ln w="9575">
        <a:solidFill>
          <a:schemeClr val="lt1">
            <a:lumMod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19050" cap="rnd" cmpd="sng" algn="ctr">
        <a:solidFill>
          <a:schemeClr val="phClr">
            <a:shade val="95000"/>
            <a:satMod val="105000"/>
          </a:schemeClr>
        </a:solidFill>
        <a:round/>
      </a:ln>
    </cs:spPr>
  </cs:dataPointLine>
  <cs:dataPointMarker>
    <cs:lnRef idx="0"/>
    <cs:fillRef idx="0"/>
    <cs:effectRef idx="0"/>
    <cs:fontRef idx="minor">
      <a:schemeClr val="dk1"/>
    </cs:fontRef>
    <cs:spPr>
      <a:solidFill>
        <a:schemeClr val="lt1"/>
      </a:solidFill>
    </cs:spPr>
  </cs:dataPointMarker>
  <cs:dataPointMarkerLayout symbol="circle" size="17"/>
  <cs:dataPointWireframe>
    <cs:lnRef idx="0">
      <cs:styleClr val="auto"/>
    </cs:lnRef>
    <cs:fillRef idx="1"/>
    <cs:effectRef idx="0"/>
    <cs:fontRef idx="minor">
      <a:schemeClr val="dk1"/>
    </cs:fontRef>
    <cs:spPr>
      <a:ln w="9525">
        <a:solidFill>
          <a:schemeClr val="phClr"/>
        </a:solidFill>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35000"/>
            <a:lumOff val="65000"/>
          </a:schemeClr>
        </a:solidFill>
      </a:ln>
    </cs:spPr>
  </cs:dropLine>
  <cs:errorBar>
    <cs:lnRef idx="0"/>
    <cs:fillRef idx="0"/>
    <cs:effectRef idx="0"/>
    <cs:fontRef idx="minor">
      <a:schemeClr val="dk1"/>
    </cs:fontRef>
    <cs:spPr>
      <a:ln w="9525">
        <a:solidFill>
          <a:schemeClr val="dk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ln>
    </cs:spPr>
  </cs:seriesLine>
  <cs:title>
    <cs:lnRef idx="0"/>
    <cs:fillRef idx="0"/>
    <cs:effectRef idx="0"/>
    <cs:fontRef idx="minor">
      <a:schemeClr val="dk1"/>
    </cs:fontRef>
    <cs:defRPr sz="1440" b="0" kern="1200" cap="all" spc="0" baseline="0">
      <a:gradFill>
        <a:gsLst>
          <a:gs pos="0">
            <a:schemeClr val="dk1">
              <a:lumMod val="50000"/>
              <a:lumOff val="50000"/>
            </a:schemeClr>
          </a:gs>
          <a:gs pos="100000">
            <a:schemeClr val="dk1">
              <a:lumMod val="85000"/>
              <a:lumOff val="15000"/>
            </a:schemeClr>
          </a:gs>
        </a:gsLst>
        <a:lin ang="5400000" scaled="0"/>
      </a:gradFill>
    </cs:defRPr>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50000"/>
            <a:lumOff val="50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34">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00" kern="120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cs:styleClr val="auto"/>
    </cs:fontRef>
    <cs:spPr/>
    <cs:defRPr sz="900" b="1" i="0" u="none" strike="noStrike" kern="1200" baseline="0"/>
  </cs:dataLabel>
  <cs:dataLabelCallout>
    <cs:lnRef idx="0"/>
    <cs:fillRef idx="0"/>
    <cs:effectRef idx="0"/>
    <cs:fontRef idx="minor">
      <a:schemeClr val="dk1">
        <a:lumMod val="65000"/>
        <a:lumOff val="35000"/>
      </a:schemeClr>
    </cs:fontRef>
    <cs:spPr>
      <a:solidFill>
        <a:schemeClr val="lt1"/>
      </a:solidFill>
      <a:ln w="9575">
        <a:solidFill>
          <a:schemeClr val="lt1">
            <a:lumMod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19050" cap="rnd" cmpd="sng" algn="ctr">
        <a:solidFill>
          <a:schemeClr val="phClr">
            <a:shade val="95000"/>
            <a:satMod val="105000"/>
          </a:schemeClr>
        </a:solidFill>
        <a:round/>
      </a:ln>
    </cs:spPr>
  </cs:dataPointLine>
  <cs:dataPointMarker>
    <cs:lnRef idx="0"/>
    <cs:fillRef idx="0"/>
    <cs:effectRef idx="0"/>
    <cs:fontRef idx="minor">
      <a:schemeClr val="dk1"/>
    </cs:fontRef>
    <cs:spPr>
      <a:solidFill>
        <a:schemeClr val="lt1"/>
      </a:solidFill>
    </cs:spPr>
  </cs:dataPointMarker>
  <cs:dataPointMarkerLayout symbol="circle" size="17"/>
  <cs:dataPointWireframe>
    <cs:lnRef idx="0">
      <cs:styleClr val="auto"/>
    </cs:lnRef>
    <cs:fillRef idx="1"/>
    <cs:effectRef idx="0"/>
    <cs:fontRef idx="minor">
      <a:schemeClr val="dk1"/>
    </cs:fontRef>
    <cs:spPr>
      <a:ln w="9525">
        <a:solidFill>
          <a:schemeClr val="phClr"/>
        </a:solidFill>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35000"/>
            <a:lumOff val="65000"/>
          </a:schemeClr>
        </a:solidFill>
      </a:ln>
    </cs:spPr>
  </cs:dropLine>
  <cs:errorBar>
    <cs:lnRef idx="0"/>
    <cs:fillRef idx="0"/>
    <cs:effectRef idx="0"/>
    <cs:fontRef idx="minor">
      <a:schemeClr val="dk1"/>
    </cs:fontRef>
    <cs:spPr>
      <a:ln w="9525">
        <a:solidFill>
          <a:schemeClr val="dk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ln>
    </cs:spPr>
  </cs:seriesLine>
  <cs:title>
    <cs:lnRef idx="0"/>
    <cs:fillRef idx="0"/>
    <cs:effectRef idx="0"/>
    <cs:fontRef idx="minor">
      <a:schemeClr val="dk1"/>
    </cs:fontRef>
    <cs:defRPr sz="1440" b="0" kern="1200" cap="all" spc="0" baseline="0">
      <a:gradFill>
        <a:gsLst>
          <a:gs pos="0">
            <a:schemeClr val="dk1">
              <a:lumMod val="50000"/>
              <a:lumOff val="50000"/>
            </a:schemeClr>
          </a:gs>
          <a:gs pos="100000">
            <a:schemeClr val="dk1">
              <a:lumMod val="85000"/>
              <a:lumOff val="15000"/>
            </a:schemeClr>
          </a:gs>
        </a:gsLst>
        <a:lin ang="5400000" scaled="0"/>
      </a:gradFill>
    </cs:defRPr>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50000"/>
            <a:lumOff val="50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40"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33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3">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tx1">
        <a:lumMod val="65000"/>
        <a:lumOff val="35000"/>
      </a:schemeClr>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5400" cap="flat" cmpd="dbl" algn="ctr">
        <a:solidFill>
          <a:schemeClr val="phClr">
            <a:alpha val="50000"/>
          </a:schemeClr>
        </a:solidFill>
        <a:round/>
      </a:ln>
    </cs:spPr>
  </cs:dataPointLine>
  <cs:dataPointMarker>
    <cs:lnRef idx="0">
      <cs:styleClr val="auto"/>
    </cs:lnRef>
    <cs:fillRef idx="0">
      <cs:styleClr val="auto"/>
    </cs:fillRef>
    <cs:effectRef idx="0"/>
    <cs:fontRef idx="minor">
      <a:schemeClr val="dk1"/>
    </cs:fontRef>
    <cs:spPr>
      <a:ln w="34925" cap="flat" cmpd="dbl" algn="ctr">
        <a:solidFill>
          <a:schemeClr val="phClr">
            <a:lumMod val="75000"/>
            <a:alpha val="70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kern="1200" spc="0" normalizeH="0" baseline="0"/>
  </cs:title>
  <cs:trendline>
    <cs:lnRef idx="0">
      <cs:styleClr val="0"/>
    </cs:lnRef>
    <cs:fillRef idx="0"/>
    <cs:effectRef idx="0"/>
    <cs:fontRef idx="minor">
      <a:schemeClr val="tx1"/>
    </cs:fontRef>
    <cs:spPr>
      <a:ln w="38100" cap="rnd" cmpd="sng" algn="ctr">
        <a:solidFill>
          <a:schemeClr val="phClr">
            <a:lumMod val="75000"/>
            <a:alpha val="25000"/>
          </a:scheme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b="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0.11837</cdr:x>
      <cdr:y>0.11519</cdr:y>
    </cdr:from>
    <cdr:to>
      <cdr:x>0.37472</cdr:x>
      <cdr:y>0.3302</cdr:y>
    </cdr:to>
    <cdr:sp macro="" textlink="">
      <cdr:nvSpPr>
        <cdr:cNvPr id="2" name="ZoneTexte 1"/>
        <cdr:cNvSpPr txBox="1"/>
      </cdr:nvSpPr>
      <cdr:spPr>
        <a:xfrm xmlns:a="http://schemas.openxmlformats.org/drawingml/2006/main">
          <a:off x="1182985" y="517585"/>
          <a:ext cx="2562044" cy="96615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fr-FR" sz="1100" dirty="0"/>
        </a:p>
      </cdr:txBody>
    </cdr:sp>
  </cdr:relSizeAnchor>
  <cdr:relSizeAnchor xmlns:cdr="http://schemas.openxmlformats.org/drawingml/2006/chartDrawing">
    <cdr:from>
      <cdr:x>0.16843</cdr:x>
      <cdr:y>0.09599</cdr:y>
    </cdr:from>
    <cdr:to>
      <cdr:x>0.38766</cdr:x>
      <cdr:y>0.23845</cdr:y>
    </cdr:to>
    <cdr:sp macro="" textlink="">
      <cdr:nvSpPr>
        <cdr:cNvPr id="3" name="ZoneTexte 2"/>
        <cdr:cNvSpPr txBox="1"/>
      </cdr:nvSpPr>
      <cdr:spPr>
        <a:xfrm xmlns:a="http://schemas.openxmlformats.org/drawingml/2006/main">
          <a:off x="1683316" y="431321"/>
          <a:ext cx="2191110" cy="640133"/>
        </a:xfrm>
        <a:prstGeom xmlns:a="http://schemas.openxmlformats.org/drawingml/2006/main" prst="rect">
          <a:avLst/>
        </a:prstGeom>
        <a:ln xmlns:a="http://schemas.openxmlformats.org/drawingml/2006/main" w="12700">
          <a:solidFill>
            <a:schemeClr val="tx1"/>
          </a:solidFill>
        </a:ln>
      </cdr:spPr>
      <cdr:txBody>
        <a:bodyPr xmlns:a="http://schemas.openxmlformats.org/drawingml/2006/main" vertOverflow="clip" wrap="square" rtlCol="0"/>
        <a:lstStyle xmlns:a="http://schemas.openxmlformats.org/drawingml/2006/main"/>
        <a:p xmlns:a="http://schemas.openxmlformats.org/drawingml/2006/main">
          <a:pPr algn="ctr"/>
          <a:r>
            <a:rPr lang="fr-FR" sz="1100" b="1" dirty="0"/>
            <a:t>Une croissance dynamique avec l’un des taux les plus élevés au monde</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1"/>
            <a:ext cx="4303089" cy="341251"/>
          </a:xfrm>
          <a:prstGeom prst="rect">
            <a:avLst/>
          </a:prstGeom>
        </p:spPr>
        <p:txBody>
          <a:bodyPr vert="horz" lIns="92117" tIns="46058" rIns="92117" bIns="46058" rtlCol="0"/>
          <a:lstStyle>
            <a:lvl1pPr algn="l">
              <a:defRPr sz="1200"/>
            </a:lvl1pPr>
          </a:lstStyle>
          <a:p>
            <a:endParaRPr lang="fr-FR"/>
          </a:p>
        </p:txBody>
      </p:sp>
      <p:sp>
        <p:nvSpPr>
          <p:cNvPr id="3" name="Espace réservé de la date 2"/>
          <p:cNvSpPr>
            <a:spLocks noGrp="1"/>
          </p:cNvSpPr>
          <p:nvPr>
            <p:ph type="dt" sz="quarter" idx="1"/>
          </p:nvPr>
        </p:nvSpPr>
        <p:spPr>
          <a:xfrm>
            <a:off x="5622796" y="1"/>
            <a:ext cx="4303088" cy="341251"/>
          </a:xfrm>
          <a:prstGeom prst="rect">
            <a:avLst/>
          </a:prstGeom>
        </p:spPr>
        <p:txBody>
          <a:bodyPr vert="horz" lIns="92117" tIns="46058" rIns="92117" bIns="46058" rtlCol="0"/>
          <a:lstStyle>
            <a:lvl1pPr algn="r">
              <a:defRPr sz="1200"/>
            </a:lvl1pPr>
          </a:lstStyle>
          <a:p>
            <a:fld id="{5E942DFF-39CA-4AE4-968B-BC6C0DDF8178}" type="datetimeFigureOut">
              <a:rPr lang="fr-FR" smtClean="0"/>
              <a:t>20/01/2021</a:t>
            </a:fld>
            <a:endParaRPr lang="fr-FR"/>
          </a:p>
        </p:txBody>
      </p:sp>
      <p:sp>
        <p:nvSpPr>
          <p:cNvPr id="4" name="Espace réservé du pied de page 3"/>
          <p:cNvSpPr>
            <a:spLocks noGrp="1"/>
          </p:cNvSpPr>
          <p:nvPr>
            <p:ph type="ftr" sz="quarter" idx="2"/>
          </p:nvPr>
        </p:nvSpPr>
        <p:spPr>
          <a:xfrm>
            <a:off x="1" y="6456424"/>
            <a:ext cx="4303089" cy="341251"/>
          </a:xfrm>
          <a:prstGeom prst="rect">
            <a:avLst/>
          </a:prstGeom>
        </p:spPr>
        <p:txBody>
          <a:bodyPr vert="horz" lIns="92117" tIns="46058" rIns="92117" bIns="46058"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5622796" y="6456424"/>
            <a:ext cx="4303088" cy="341251"/>
          </a:xfrm>
          <a:prstGeom prst="rect">
            <a:avLst/>
          </a:prstGeom>
        </p:spPr>
        <p:txBody>
          <a:bodyPr vert="horz" lIns="92117" tIns="46058" rIns="92117" bIns="46058" rtlCol="0" anchor="b"/>
          <a:lstStyle>
            <a:lvl1pPr algn="r">
              <a:defRPr sz="1200"/>
            </a:lvl1pPr>
          </a:lstStyle>
          <a:p>
            <a:fld id="{D69BD627-51DD-4F35-A942-F6BF132C085F}" type="slidenum">
              <a:rPr lang="fr-FR" smtClean="0"/>
              <a:t>‹N°›</a:t>
            </a:fld>
            <a:endParaRPr lang="fr-FR"/>
          </a:p>
        </p:txBody>
      </p:sp>
    </p:spTree>
    <p:extLst>
      <p:ext uri="{BB962C8B-B14F-4D97-AF65-F5344CB8AC3E}">
        <p14:creationId xmlns:p14="http://schemas.microsoft.com/office/powerpoint/2010/main" val="10591505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1"/>
            <a:ext cx="4302230" cy="341064"/>
          </a:xfrm>
          <a:prstGeom prst="rect">
            <a:avLst/>
          </a:prstGeom>
        </p:spPr>
        <p:txBody>
          <a:bodyPr vert="horz" lIns="91426" tIns="45713" rIns="91426" bIns="45713" rtlCol="0"/>
          <a:lstStyle>
            <a:lvl1pPr algn="l">
              <a:defRPr sz="1200"/>
            </a:lvl1pPr>
          </a:lstStyle>
          <a:p>
            <a:endParaRPr lang="fr-FR"/>
          </a:p>
        </p:txBody>
      </p:sp>
      <p:sp>
        <p:nvSpPr>
          <p:cNvPr id="3" name="Espace réservé de la date 2"/>
          <p:cNvSpPr>
            <a:spLocks noGrp="1"/>
          </p:cNvSpPr>
          <p:nvPr>
            <p:ph type="dt" idx="1"/>
          </p:nvPr>
        </p:nvSpPr>
        <p:spPr>
          <a:xfrm>
            <a:off x="5623699" y="1"/>
            <a:ext cx="4302230" cy="341064"/>
          </a:xfrm>
          <a:prstGeom prst="rect">
            <a:avLst/>
          </a:prstGeom>
        </p:spPr>
        <p:txBody>
          <a:bodyPr vert="horz" lIns="91426" tIns="45713" rIns="91426" bIns="45713" rtlCol="0"/>
          <a:lstStyle>
            <a:lvl1pPr algn="r">
              <a:defRPr sz="1200"/>
            </a:lvl1pPr>
          </a:lstStyle>
          <a:p>
            <a:fld id="{02034A30-335D-4381-9AEA-7D43FDECD341}" type="datetimeFigureOut">
              <a:rPr lang="fr-FR" smtClean="0"/>
              <a:pPr/>
              <a:t>20/01/2021</a:t>
            </a:fld>
            <a:endParaRPr lang="fr-FR"/>
          </a:p>
        </p:txBody>
      </p:sp>
      <p:sp>
        <p:nvSpPr>
          <p:cNvPr id="4" name="Espace réservé de l'image des diapositives 3"/>
          <p:cNvSpPr>
            <a:spLocks noGrp="1" noRot="1" noChangeAspect="1"/>
          </p:cNvSpPr>
          <p:nvPr>
            <p:ph type="sldImg" idx="2"/>
          </p:nvPr>
        </p:nvSpPr>
        <p:spPr>
          <a:xfrm>
            <a:off x="2925763" y="849313"/>
            <a:ext cx="4076700" cy="2293937"/>
          </a:xfrm>
          <a:prstGeom prst="rect">
            <a:avLst/>
          </a:prstGeom>
          <a:noFill/>
          <a:ln w="12700">
            <a:solidFill>
              <a:prstClr val="black"/>
            </a:solidFill>
          </a:ln>
        </p:spPr>
        <p:txBody>
          <a:bodyPr vert="horz" lIns="91426" tIns="45713" rIns="91426" bIns="45713" rtlCol="0" anchor="ctr"/>
          <a:lstStyle/>
          <a:p>
            <a:endParaRPr lang="fr-FR"/>
          </a:p>
        </p:txBody>
      </p:sp>
      <p:sp>
        <p:nvSpPr>
          <p:cNvPr id="5" name="Espace réservé des commentaires 4"/>
          <p:cNvSpPr>
            <a:spLocks noGrp="1"/>
          </p:cNvSpPr>
          <p:nvPr>
            <p:ph type="body" sz="quarter" idx="3"/>
          </p:nvPr>
        </p:nvSpPr>
        <p:spPr>
          <a:xfrm>
            <a:off x="992823" y="3271382"/>
            <a:ext cx="7942580" cy="2676585"/>
          </a:xfrm>
          <a:prstGeom prst="rect">
            <a:avLst/>
          </a:prstGeom>
        </p:spPr>
        <p:txBody>
          <a:bodyPr vert="horz" lIns="91426" tIns="45713" rIns="91426" bIns="45713"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2" y="6456613"/>
            <a:ext cx="4302230" cy="341063"/>
          </a:xfrm>
          <a:prstGeom prst="rect">
            <a:avLst/>
          </a:prstGeom>
        </p:spPr>
        <p:txBody>
          <a:bodyPr vert="horz" lIns="91426" tIns="45713" rIns="91426" bIns="45713"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623699" y="6456613"/>
            <a:ext cx="4302230" cy="341063"/>
          </a:xfrm>
          <a:prstGeom prst="rect">
            <a:avLst/>
          </a:prstGeom>
        </p:spPr>
        <p:txBody>
          <a:bodyPr vert="horz" lIns="91426" tIns="45713" rIns="91426" bIns="45713" rtlCol="0" anchor="b"/>
          <a:lstStyle>
            <a:lvl1pPr algn="r">
              <a:defRPr sz="1200"/>
            </a:lvl1pPr>
          </a:lstStyle>
          <a:p>
            <a:fld id="{C142C509-A6D6-4118-BED1-9C98552A0C4C}" type="slidenum">
              <a:rPr lang="fr-FR" smtClean="0"/>
              <a:pPr/>
              <a:t>‹N°›</a:t>
            </a:fld>
            <a:endParaRPr lang="fr-FR"/>
          </a:p>
        </p:txBody>
      </p:sp>
    </p:spTree>
    <p:extLst>
      <p:ext uri="{BB962C8B-B14F-4D97-AF65-F5344CB8AC3E}">
        <p14:creationId xmlns:p14="http://schemas.microsoft.com/office/powerpoint/2010/main" val="1376400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142C509-A6D6-4118-BED1-9C98552A0C4C}" type="slidenum">
              <a:rPr lang="fr-FR" smtClean="0"/>
              <a:pPr/>
              <a:t>1</a:t>
            </a:fld>
            <a:endParaRPr lang="fr-FR"/>
          </a:p>
        </p:txBody>
      </p:sp>
    </p:spTree>
    <p:extLst>
      <p:ext uri="{BB962C8B-B14F-4D97-AF65-F5344CB8AC3E}">
        <p14:creationId xmlns:p14="http://schemas.microsoft.com/office/powerpoint/2010/main" val="18969082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142C509-A6D6-4118-BED1-9C98552A0C4C}" type="slidenum">
              <a:rPr lang="fr-FR" smtClean="0"/>
              <a:pPr/>
              <a:t>19</a:t>
            </a:fld>
            <a:endParaRPr lang="fr-FR"/>
          </a:p>
        </p:txBody>
      </p:sp>
    </p:spTree>
    <p:extLst>
      <p:ext uri="{BB962C8B-B14F-4D97-AF65-F5344CB8AC3E}">
        <p14:creationId xmlns:p14="http://schemas.microsoft.com/office/powerpoint/2010/main" val="14642274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142C509-A6D6-4118-BED1-9C98552A0C4C}" type="slidenum">
              <a:rPr lang="fr-FR" smtClean="0"/>
              <a:pPr/>
              <a:t>20</a:t>
            </a:fld>
            <a:endParaRPr lang="fr-FR"/>
          </a:p>
        </p:txBody>
      </p:sp>
    </p:spTree>
    <p:extLst>
      <p:ext uri="{BB962C8B-B14F-4D97-AF65-F5344CB8AC3E}">
        <p14:creationId xmlns:p14="http://schemas.microsoft.com/office/powerpoint/2010/main" val="27421981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142C509-A6D6-4118-BED1-9C98552A0C4C}" type="slidenum">
              <a:rPr lang="fr-FR" smtClean="0"/>
              <a:pPr/>
              <a:t>22</a:t>
            </a:fld>
            <a:endParaRPr lang="fr-FR"/>
          </a:p>
        </p:txBody>
      </p:sp>
    </p:spTree>
    <p:extLst>
      <p:ext uri="{BB962C8B-B14F-4D97-AF65-F5344CB8AC3E}">
        <p14:creationId xmlns:p14="http://schemas.microsoft.com/office/powerpoint/2010/main" val="26381641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Espace réservé des not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4" name="Espace réservé du numéro de diapositive 3"/>
          <p:cNvSpPr>
            <a:spLocks noGrp="1"/>
          </p:cNvSpPr>
          <p:nvPr>
            <p:ph type="sldNum" sz="quarter" idx="5"/>
          </p:nvPr>
        </p:nvSpPr>
        <p:spPr/>
        <p:txBody>
          <a:bodyPr/>
          <a:lstStyle/>
          <a:p>
            <a:pPr>
              <a:defRPr/>
            </a:pPr>
            <a:fld id="{F34322AF-3737-487E-B5D4-CD4F38A7532A}" type="slidenum">
              <a:rPr lang="fr-FR" smtClean="0"/>
              <a:pPr>
                <a:defRPr/>
              </a:pPr>
              <a:t>23</a:t>
            </a:fld>
            <a:endParaRPr lang="fr-FR"/>
          </a:p>
        </p:txBody>
      </p:sp>
    </p:spTree>
    <p:extLst>
      <p:ext uri="{BB962C8B-B14F-4D97-AF65-F5344CB8AC3E}">
        <p14:creationId xmlns:p14="http://schemas.microsoft.com/office/powerpoint/2010/main" val="22729411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Espace réservé des not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4" name="Espace réservé du numéro de diapositive 3"/>
          <p:cNvSpPr>
            <a:spLocks noGrp="1"/>
          </p:cNvSpPr>
          <p:nvPr>
            <p:ph type="sldNum" sz="quarter" idx="5"/>
          </p:nvPr>
        </p:nvSpPr>
        <p:spPr/>
        <p:txBody>
          <a:bodyPr/>
          <a:lstStyle/>
          <a:p>
            <a:pPr>
              <a:defRPr/>
            </a:pPr>
            <a:fld id="{C2F7A46D-B0F1-4C25-BF8F-1138C2F3A043}" type="slidenum">
              <a:rPr lang="fr-FR" smtClean="0"/>
              <a:pPr>
                <a:defRPr/>
              </a:pPr>
              <a:t>24</a:t>
            </a:fld>
            <a:endParaRPr lang="fr-FR"/>
          </a:p>
        </p:txBody>
      </p:sp>
    </p:spTree>
    <p:extLst>
      <p:ext uri="{BB962C8B-B14F-4D97-AF65-F5344CB8AC3E}">
        <p14:creationId xmlns:p14="http://schemas.microsoft.com/office/powerpoint/2010/main" val="4454390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Espace réservé des not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4" name="Espace réservé du numéro de diapositive 3"/>
          <p:cNvSpPr>
            <a:spLocks noGrp="1"/>
          </p:cNvSpPr>
          <p:nvPr>
            <p:ph type="sldNum" sz="quarter" idx="5"/>
          </p:nvPr>
        </p:nvSpPr>
        <p:spPr/>
        <p:txBody>
          <a:bodyPr/>
          <a:lstStyle/>
          <a:p>
            <a:pPr>
              <a:defRPr/>
            </a:pPr>
            <a:fld id="{1F9D458E-542F-4D93-8B66-F296450A32E4}" type="slidenum">
              <a:rPr lang="fr-FR" smtClean="0"/>
              <a:pPr>
                <a:defRPr/>
              </a:pPr>
              <a:t>25</a:t>
            </a:fld>
            <a:endParaRPr lang="fr-FR"/>
          </a:p>
        </p:txBody>
      </p:sp>
    </p:spTree>
    <p:extLst>
      <p:ext uri="{BB962C8B-B14F-4D97-AF65-F5344CB8AC3E}">
        <p14:creationId xmlns:p14="http://schemas.microsoft.com/office/powerpoint/2010/main" val="381859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142C509-A6D6-4118-BED1-9C98552A0C4C}" type="slidenum">
              <a:rPr lang="fr-FR" smtClean="0"/>
              <a:pPr/>
              <a:t>29</a:t>
            </a:fld>
            <a:endParaRPr lang="fr-FR"/>
          </a:p>
        </p:txBody>
      </p:sp>
    </p:spTree>
    <p:extLst>
      <p:ext uri="{BB962C8B-B14F-4D97-AF65-F5344CB8AC3E}">
        <p14:creationId xmlns:p14="http://schemas.microsoft.com/office/powerpoint/2010/main" val="2304830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30">
              <a:defRPr>
                <a:solidFill>
                  <a:srgbClr val="000000"/>
                </a:solidFill>
                <a:latin typeface="Arial" panose="020B0604020202020204" pitchFamily="34" charset="0"/>
                <a:cs typeface="Arial" panose="020B0604020202020204" pitchFamily="34" charset="0"/>
              </a:defRPr>
            </a:lvl1pPr>
            <a:lvl2pPr marL="737378" indent="-283607" defTabSz="940630">
              <a:defRPr>
                <a:solidFill>
                  <a:srgbClr val="000000"/>
                </a:solidFill>
                <a:latin typeface="Arial" panose="020B0604020202020204" pitchFamily="34" charset="0"/>
                <a:cs typeface="Arial" panose="020B0604020202020204" pitchFamily="34" charset="0"/>
              </a:defRPr>
            </a:lvl2pPr>
            <a:lvl3pPr marL="1134428" indent="-226886" defTabSz="940630">
              <a:defRPr>
                <a:solidFill>
                  <a:srgbClr val="000000"/>
                </a:solidFill>
                <a:latin typeface="Arial" panose="020B0604020202020204" pitchFamily="34" charset="0"/>
                <a:cs typeface="Arial" panose="020B0604020202020204" pitchFamily="34" charset="0"/>
              </a:defRPr>
            </a:lvl3pPr>
            <a:lvl4pPr marL="1588199" indent="-226886" defTabSz="940630">
              <a:defRPr>
                <a:solidFill>
                  <a:srgbClr val="000000"/>
                </a:solidFill>
                <a:latin typeface="Arial" panose="020B0604020202020204" pitchFamily="34" charset="0"/>
                <a:cs typeface="Arial" panose="020B0604020202020204" pitchFamily="34" charset="0"/>
              </a:defRPr>
            </a:lvl4pPr>
            <a:lvl5pPr marL="2041970" indent="-226886" defTabSz="940630">
              <a:defRPr>
                <a:solidFill>
                  <a:srgbClr val="000000"/>
                </a:solidFill>
                <a:latin typeface="Arial" panose="020B0604020202020204" pitchFamily="34" charset="0"/>
                <a:cs typeface="Arial" panose="020B0604020202020204" pitchFamily="34" charset="0"/>
              </a:defRPr>
            </a:lvl5pPr>
            <a:lvl6pPr marL="2495741" indent="-226886" defTabSz="94063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marL="2949512" indent="-226886" defTabSz="94063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marL="3403283" indent="-226886" defTabSz="94063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marL="3857054" indent="-226886" defTabSz="94063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fld id="{C5F77AF1-3EDD-49FD-8B60-4DC160FD0FF4}" type="slidenum">
              <a:rPr lang="fr-FR" altLang="fr-FR">
                <a:solidFill>
                  <a:prstClr val="black"/>
                </a:solidFill>
              </a:rPr>
              <a:pPr/>
              <a:t>2</a:t>
            </a:fld>
            <a:endParaRPr lang="fr-FR" altLang="fr-FR">
              <a:solidFill>
                <a:prstClr val="black"/>
              </a:solidFill>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7355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142C509-A6D6-4118-BED1-9C98552A0C4C}" type="slidenum">
              <a:rPr lang="fr-FR" smtClean="0"/>
              <a:pPr/>
              <a:t>3</a:t>
            </a:fld>
            <a:endParaRPr lang="fr-FR"/>
          </a:p>
        </p:txBody>
      </p:sp>
    </p:spTree>
    <p:extLst>
      <p:ext uri="{BB962C8B-B14F-4D97-AF65-F5344CB8AC3E}">
        <p14:creationId xmlns:p14="http://schemas.microsoft.com/office/powerpoint/2010/main" val="816818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142C509-A6D6-4118-BED1-9C98552A0C4C}" type="slidenum">
              <a:rPr lang="fr-FR" smtClean="0"/>
              <a:pPr/>
              <a:t>4</a:t>
            </a:fld>
            <a:endParaRPr lang="fr-FR"/>
          </a:p>
        </p:txBody>
      </p:sp>
    </p:spTree>
    <p:extLst>
      <p:ext uri="{BB962C8B-B14F-4D97-AF65-F5344CB8AC3E}">
        <p14:creationId xmlns:p14="http://schemas.microsoft.com/office/powerpoint/2010/main" val="2185258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142C509-A6D6-4118-BED1-9C98552A0C4C}" type="slidenum">
              <a:rPr lang="fr-FR" smtClean="0"/>
              <a:pPr/>
              <a:t>7</a:t>
            </a:fld>
            <a:endParaRPr lang="fr-FR"/>
          </a:p>
        </p:txBody>
      </p:sp>
    </p:spTree>
    <p:extLst>
      <p:ext uri="{BB962C8B-B14F-4D97-AF65-F5344CB8AC3E}">
        <p14:creationId xmlns:p14="http://schemas.microsoft.com/office/powerpoint/2010/main" val="1088361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142C509-A6D6-4118-BED1-9C98552A0C4C}" type="slidenum">
              <a:rPr lang="fr-FR" smtClean="0"/>
              <a:pPr/>
              <a:t>9</a:t>
            </a:fld>
            <a:endParaRPr lang="fr-FR"/>
          </a:p>
        </p:txBody>
      </p:sp>
    </p:spTree>
    <p:extLst>
      <p:ext uri="{BB962C8B-B14F-4D97-AF65-F5344CB8AC3E}">
        <p14:creationId xmlns:p14="http://schemas.microsoft.com/office/powerpoint/2010/main" val="973201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142C509-A6D6-4118-BED1-9C98552A0C4C}" type="slidenum">
              <a:rPr lang="fr-FR" smtClean="0"/>
              <a:pPr/>
              <a:t>16</a:t>
            </a:fld>
            <a:endParaRPr lang="fr-FR"/>
          </a:p>
        </p:txBody>
      </p:sp>
    </p:spTree>
    <p:extLst>
      <p:ext uri="{BB962C8B-B14F-4D97-AF65-F5344CB8AC3E}">
        <p14:creationId xmlns:p14="http://schemas.microsoft.com/office/powerpoint/2010/main" val="2002772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142C509-A6D6-4118-BED1-9C98552A0C4C}" type="slidenum">
              <a:rPr lang="fr-FR" smtClean="0"/>
              <a:pPr/>
              <a:t>17</a:t>
            </a:fld>
            <a:endParaRPr lang="fr-FR"/>
          </a:p>
        </p:txBody>
      </p:sp>
    </p:spTree>
    <p:extLst>
      <p:ext uri="{BB962C8B-B14F-4D97-AF65-F5344CB8AC3E}">
        <p14:creationId xmlns:p14="http://schemas.microsoft.com/office/powerpoint/2010/main" val="28169765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142C509-A6D6-4118-BED1-9C98552A0C4C}" type="slidenum">
              <a:rPr lang="fr-FR" smtClean="0"/>
              <a:pPr/>
              <a:t>18</a:t>
            </a:fld>
            <a:endParaRPr lang="fr-FR"/>
          </a:p>
        </p:txBody>
      </p:sp>
    </p:spTree>
    <p:extLst>
      <p:ext uri="{BB962C8B-B14F-4D97-AF65-F5344CB8AC3E}">
        <p14:creationId xmlns:p14="http://schemas.microsoft.com/office/powerpoint/2010/main" val="22021886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7" name="Rectangle 6"/>
          <p:cNvSpPr/>
          <p:nvPr userDrawn="1"/>
        </p:nvSpPr>
        <p:spPr>
          <a:xfrm>
            <a:off x="446534" y="4831492"/>
            <a:ext cx="11262866" cy="15590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999495"/>
          </a:xfrm>
          <a:effectLst/>
        </p:spPr>
        <p:txBody>
          <a:bodyPr anchor="b">
            <a:normAutofit/>
          </a:bodyPr>
          <a:lstStyle>
            <a:lvl1pPr algn="ctr">
              <a:defRPr sz="3600" b="1" cap="none" spc="0">
                <a:ln w="0"/>
                <a:solidFill>
                  <a:schemeClr val="tx1"/>
                </a:solidFill>
                <a:effectLst>
                  <a:outerShdw blurRad="38100" dist="19050" dir="2700000" algn="tl" rotWithShape="0">
                    <a:schemeClr val="dk1">
                      <a:alpha val="40000"/>
                    </a:schemeClr>
                  </a:outerShdw>
                </a:effectLst>
              </a:defRPr>
            </a:lvl1pPr>
          </a:lstStyle>
          <a:p>
            <a:r>
              <a:rPr lang="fr-FR"/>
              <a:t>Modifiez le style du titre</a:t>
            </a:r>
            <a:endParaRPr lang="en-US" dirty="0"/>
          </a:p>
        </p:txBody>
      </p:sp>
      <p:sp>
        <p:nvSpPr>
          <p:cNvPr id="3" name="Subtitle 2"/>
          <p:cNvSpPr>
            <a:spLocks noGrp="1"/>
          </p:cNvSpPr>
          <p:nvPr>
            <p:ph type="subTitle" idx="1"/>
          </p:nvPr>
        </p:nvSpPr>
        <p:spPr>
          <a:xfrm>
            <a:off x="583792" y="3226915"/>
            <a:ext cx="10993546" cy="676998"/>
          </a:xfrm>
        </p:spPr>
        <p:txBody>
          <a:bodyPr anchor="t">
            <a:normAutofit/>
          </a:bodyPr>
          <a:lstStyle>
            <a:lvl1pPr marL="0" indent="0" algn="ctr">
              <a:buNone/>
              <a:defRPr sz="1600" cap="all">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Modifier le style des sous-titres du masque</a:t>
            </a:r>
            <a:endParaRPr lang="en-US" dirty="0"/>
          </a:p>
        </p:txBody>
      </p:sp>
      <p:sp>
        <p:nvSpPr>
          <p:cNvPr id="4" name="Date Placeholder 3"/>
          <p:cNvSpPr>
            <a:spLocks noGrp="1"/>
          </p:cNvSpPr>
          <p:nvPr>
            <p:ph type="dt" sz="half" idx="10"/>
          </p:nvPr>
        </p:nvSpPr>
        <p:spPr>
          <a:xfrm>
            <a:off x="7605951" y="6004267"/>
            <a:ext cx="2844800" cy="365125"/>
          </a:xfrm>
        </p:spPr>
        <p:txBody>
          <a:bodyPr/>
          <a:lstStyle>
            <a:lvl1pPr>
              <a:defRPr b="1">
                <a:solidFill>
                  <a:schemeClr val="tx1"/>
                </a:solidFill>
                <a:effectLst>
                  <a:outerShdw blurRad="38100" dist="38100" dir="2700000" algn="tl">
                    <a:srgbClr val="000000">
                      <a:alpha val="43137"/>
                    </a:srgbClr>
                  </a:outerShdw>
                </a:effectLst>
              </a:defRPr>
            </a:lvl1pPr>
          </a:lstStyle>
          <a:p>
            <a:fld id="{41E96FE8-AD9A-4288-A3B9-3DA39401F111}" type="datetime1">
              <a:rPr lang="fr-FR" smtClean="0">
                <a:solidFill>
                  <a:prstClr val="black"/>
                </a:solidFill>
              </a:rPr>
              <a:pPr/>
              <a:t>20/01/2021</a:t>
            </a:fld>
            <a:endParaRPr lang="en-US" dirty="0">
              <a:solidFill>
                <a:prstClr val="black"/>
              </a:solidFill>
            </a:endParaRPr>
          </a:p>
        </p:txBody>
      </p:sp>
      <p:sp>
        <p:nvSpPr>
          <p:cNvPr id="5" name="Footer Placeholder 4"/>
          <p:cNvSpPr>
            <a:spLocks noGrp="1"/>
          </p:cNvSpPr>
          <p:nvPr>
            <p:ph type="ftr" sz="quarter" idx="11"/>
          </p:nvPr>
        </p:nvSpPr>
        <p:spPr>
          <a:xfrm>
            <a:off x="581192" y="5999941"/>
            <a:ext cx="6917210" cy="365125"/>
          </a:xfrm>
        </p:spPr>
        <p:txBody>
          <a:bodyPr/>
          <a:lstStyle>
            <a:lvl1pPr>
              <a:defRPr b="1">
                <a:solidFill>
                  <a:schemeClr val="tx1"/>
                </a:solidFill>
                <a:effectLst>
                  <a:outerShdw blurRad="38100" dist="38100" dir="2700000" algn="tl">
                    <a:srgbClr val="000000">
                      <a:alpha val="43137"/>
                    </a:srgbClr>
                  </a:outerShdw>
                </a:effectLst>
              </a:defRPr>
            </a:lvl1pPr>
          </a:lstStyle>
          <a:p>
            <a:endParaRPr lang="en-US" dirty="0">
              <a:solidFill>
                <a:prstClr val="black"/>
              </a:solidFill>
            </a:endParaRPr>
          </a:p>
        </p:txBody>
      </p:sp>
      <p:sp>
        <p:nvSpPr>
          <p:cNvPr id="6" name="Slide Number Placeholder 5"/>
          <p:cNvSpPr>
            <a:spLocks noGrp="1"/>
          </p:cNvSpPr>
          <p:nvPr>
            <p:ph type="sldNum" sz="quarter" idx="12"/>
          </p:nvPr>
        </p:nvSpPr>
        <p:spPr>
          <a:xfrm>
            <a:off x="10558300" y="6004267"/>
            <a:ext cx="1016440" cy="365125"/>
          </a:xfrm>
        </p:spPr>
        <p:txBody>
          <a:bodyPr/>
          <a:lstStyle>
            <a:lvl1pPr>
              <a:defRPr b="1">
                <a:solidFill>
                  <a:schemeClr val="tx1"/>
                </a:solidFill>
                <a:effectLst>
                  <a:outerShdw blurRad="38100" dist="38100" dir="2700000" algn="tl">
                    <a:srgbClr val="000000">
                      <a:alpha val="43137"/>
                    </a:srgbClr>
                  </a:outerShdw>
                </a:effectLst>
              </a:defRPr>
            </a:lvl1pPr>
          </a:lstStyle>
          <a:p>
            <a:fld id="{22867CDC-3393-45F0-9ADD-D45ABAF2D7EA}" type="slidenum">
              <a:rPr lang="en-US" smtClean="0">
                <a:solidFill>
                  <a:prstClr val="black"/>
                </a:solidFill>
              </a:rPr>
              <a:pPr/>
              <a:t>‹N°›</a:t>
            </a:fld>
            <a:endParaRPr lang="en-US" dirty="0">
              <a:solidFill>
                <a:prstClr val="black"/>
              </a:solidFill>
            </a:endParaRPr>
          </a:p>
        </p:txBody>
      </p:sp>
      <p:sp>
        <p:nvSpPr>
          <p:cNvPr id="12" name="Subtitle 2"/>
          <p:cNvSpPr txBox="1">
            <a:spLocks/>
          </p:cNvSpPr>
          <p:nvPr userDrawn="1"/>
        </p:nvSpPr>
        <p:spPr>
          <a:xfrm>
            <a:off x="350087" y="177422"/>
            <a:ext cx="3798831" cy="286602"/>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cap="all">
                <a:solidFill>
                  <a:schemeClr val="accent2"/>
                </a:solidFill>
                <a:latin typeface="+mn-lt"/>
                <a:ea typeface="+mn-ea"/>
                <a:cs typeface="+mn-cs"/>
              </a:defRPr>
            </a:lvl1pPr>
            <a:lvl2pPr marL="457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9pPr>
          </a:lstStyle>
          <a:p>
            <a:pPr algn="ctr">
              <a:buClr>
                <a:srgbClr val="8AB833"/>
              </a:buClr>
            </a:pPr>
            <a:r>
              <a:rPr lang="fr-FR" sz="1200" b="1" dirty="0">
                <a:solidFill>
                  <a:prstClr val="black"/>
                </a:solidFill>
              </a:rPr>
              <a:t>Ministère de l’économie et des finances</a:t>
            </a:r>
            <a:endParaRPr lang="en-US" sz="1200" b="1" dirty="0">
              <a:solidFill>
                <a:prstClr val="black"/>
              </a:solidFill>
            </a:endParaRPr>
          </a:p>
        </p:txBody>
      </p:sp>
      <p:sp>
        <p:nvSpPr>
          <p:cNvPr id="13" name="Rectangle 12"/>
          <p:cNvSpPr/>
          <p:nvPr userDrawn="1"/>
        </p:nvSpPr>
        <p:spPr>
          <a:xfrm>
            <a:off x="446534" y="450376"/>
            <a:ext cx="3702385" cy="109182"/>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sp>
        <p:nvSpPr>
          <p:cNvPr id="14" name="Rectangle 13"/>
          <p:cNvSpPr/>
          <p:nvPr userDrawn="1"/>
        </p:nvSpPr>
        <p:spPr>
          <a:xfrm>
            <a:off x="8034310" y="450376"/>
            <a:ext cx="3702385" cy="109182"/>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sp>
        <p:nvSpPr>
          <p:cNvPr id="15" name="Rectangle 14"/>
          <p:cNvSpPr/>
          <p:nvPr userDrawn="1"/>
        </p:nvSpPr>
        <p:spPr>
          <a:xfrm>
            <a:off x="446534" y="450376"/>
            <a:ext cx="11290161" cy="10918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sp>
        <p:nvSpPr>
          <p:cNvPr id="16" name="Rectangle 15"/>
          <p:cNvSpPr/>
          <p:nvPr userDrawn="1"/>
        </p:nvSpPr>
        <p:spPr>
          <a:xfrm>
            <a:off x="4148919" y="450376"/>
            <a:ext cx="3885391" cy="109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sp>
        <p:nvSpPr>
          <p:cNvPr id="17" name="Subtitle 2"/>
          <p:cNvSpPr txBox="1">
            <a:spLocks/>
          </p:cNvSpPr>
          <p:nvPr userDrawn="1"/>
        </p:nvSpPr>
        <p:spPr>
          <a:xfrm>
            <a:off x="8034311" y="177422"/>
            <a:ext cx="3824758" cy="289298"/>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cap="all">
                <a:solidFill>
                  <a:schemeClr val="accent2"/>
                </a:solidFill>
                <a:latin typeface="+mn-lt"/>
                <a:ea typeface="+mn-ea"/>
                <a:cs typeface="+mn-cs"/>
              </a:defRPr>
            </a:lvl1pPr>
            <a:lvl2pPr marL="457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9pPr>
          </a:lstStyle>
          <a:p>
            <a:pPr algn="ctr">
              <a:buClr>
                <a:srgbClr val="8AB833"/>
              </a:buClr>
            </a:pPr>
            <a:r>
              <a:rPr lang="fr-FR" sz="1200" b="1" dirty="0">
                <a:solidFill>
                  <a:prstClr val="black"/>
                </a:solidFill>
              </a:rPr>
              <a:t>REPUBLIQUE DE CÔTE D’IVOIRE</a:t>
            </a:r>
            <a:endParaRPr lang="en-US" sz="1200" b="1" dirty="0">
              <a:solidFill>
                <a:prstClr val="black"/>
              </a:solidFill>
            </a:endParaRPr>
          </a:p>
        </p:txBody>
      </p:sp>
      <p:pic>
        <p:nvPicPr>
          <p:cNvPr id="18" name="Image 17"/>
          <p:cNvPicPr>
            <a:picLocks noChangeAspect="1"/>
          </p:cNvPicPr>
          <p:nvPr userDrawn="1"/>
        </p:nvPicPr>
        <p:blipFill>
          <a:blip r:embed="rId2" cstate="print"/>
          <a:stretch>
            <a:fillRect/>
          </a:stretch>
        </p:blipFill>
        <p:spPr>
          <a:xfrm>
            <a:off x="5602980" y="32240"/>
            <a:ext cx="977268" cy="863565"/>
          </a:xfrm>
          <a:prstGeom prst="rect">
            <a:avLst/>
          </a:prstGeom>
          <a:effectLst>
            <a:glow>
              <a:schemeClr val="accent1"/>
            </a:glow>
            <a:outerShdw blurRad="50800" dist="50800" dir="5400000" algn="ctr" rotWithShape="0">
              <a:srgbClr val="000000">
                <a:alpha val="77000"/>
              </a:srgbClr>
            </a:outerShdw>
          </a:effectLst>
        </p:spPr>
      </p:pic>
      <p:sp>
        <p:nvSpPr>
          <p:cNvPr id="9" name="Espace réservé du texte 8"/>
          <p:cNvSpPr>
            <a:spLocks noGrp="1"/>
          </p:cNvSpPr>
          <p:nvPr>
            <p:ph type="body" sz="quarter" idx="13"/>
          </p:nvPr>
        </p:nvSpPr>
        <p:spPr>
          <a:xfrm>
            <a:off x="581192" y="4089399"/>
            <a:ext cx="10993548" cy="532027"/>
          </a:xfrm>
        </p:spPr>
        <p:txBody>
          <a:bodyPr/>
          <a:lstStyle>
            <a:lvl1pPr marL="0" indent="0" algn="ctr">
              <a:buNone/>
              <a:defRPr/>
            </a:lvl1pPr>
            <a:lvl5pPr marL="1368000" indent="0">
              <a:buNone/>
              <a:defRPr/>
            </a:lvl5pPr>
          </a:lstStyle>
          <a:p>
            <a:pPr lvl="0"/>
            <a:r>
              <a:rPr lang="fr-FR"/>
              <a:t>Modifier les styles du texte du masque</a:t>
            </a:r>
          </a:p>
        </p:txBody>
      </p:sp>
      <p:sp>
        <p:nvSpPr>
          <p:cNvPr id="21" name="Subtitle 2"/>
          <p:cNvSpPr txBox="1">
            <a:spLocks/>
          </p:cNvSpPr>
          <p:nvPr userDrawn="1"/>
        </p:nvSpPr>
        <p:spPr>
          <a:xfrm>
            <a:off x="7973123" y="521067"/>
            <a:ext cx="3824758" cy="289298"/>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cap="all">
                <a:solidFill>
                  <a:schemeClr val="accent2"/>
                </a:solidFill>
                <a:latin typeface="+mn-lt"/>
                <a:ea typeface="+mn-ea"/>
                <a:cs typeface="+mn-cs"/>
              </a:defRPr>
            </a:lvl1pPr>
            <a:lvl2pPr marL="457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9pPr>
          </a:lstStyle>
          <a:p>
            <a:pPr algn="ctr">
              <a:buClr>
                <a:srgbClr val="8AB833"/>
              </a:buClr>
            </a:pPr>
            <a:r>
              <a:rPr lang="fr-FR" sz="900" b="1" dirty="0">
                <a:solidFill>
                  <a:prstClr val="black"/>
                </a:solidFill>
              </a:rPr>
              <a:t>Union-discipline-travail</a:t>
            </a:r>
            <a:endParaRPr lang="en-US" sz="900" b="1" dirty="0">
              <a:solidFill>
                <a:prstClr val="black"/>
              </a:solidFill>
            </a:endParaRPr>
          </a:p>
        </p:txBody>
      </p:sp>
    </p:spTree>
    <p:extLst>
      <p:ext uri="{BB962C8B-B14F-4D97-AF65-F5344CB8AC3E}">
        <p14:creationId xmlns:p14="http://schemas.microsoft.com/office/powerpoint/2010/main" val="3895535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a:xfrm>
            <a:off x="581192" y="1110224"/>
            <a:ext cx="11029615" cy="510613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7605951" y="6360867"/>
            <a:ext cx="2844799" cy="365125"/>
          </a:xfrm>
        </p:spPr>
        <p:txBody>
          <a:bodyPr/>
          <a:lstStyle>
            <a:lvl1pPr>
              <a:defRPr>
                <a:solidFill>
                  <a:schemeClr val="tx1"/>
                </a:solidFill>
              </a:defRPr>
            </a:lvl1pPr>
          </a:lstStyle>
          <a:p>
            <a:fld id="{F6BB6E77-C154-4DFA-B904-128F865B590C}" type="datetime1">
              <a:rPr lang="fr-FR" smtClean="0">
                <a:solidFill>
                  <a:prstClr val="black"/>
                </a:solidFill>
              </a:rPr>
              <a:pPr/>
              <a:t>20/01/2021</a:t>
            </a:fld>
            <a:endParaRPr lang="en-US" dirty="0">
              <a:solidFill>
                <a:prstClr val="black"/>
              </a:solidFill>
            </a:endParaRPr>
          </a:p>
        </p:txBody>
      </p:sp>
      <p:sp>
        <p:nvSpPr>
          <p:cNvPr id="5" name="Footer Placeholder 4"/>
          <p:cNvSpPr>
            <a:spLocks noGrp="1"/>
          </p:cNvSpPr>
          <p:nvPr>
            <p:ph type="ftr" sz="quarter" idx="11"/>
          </p:nvPr>
        </p:nvSpPr>
        <p:spPr>
          <a:xfrm>
            <a:off x="581192" y="6356541"/>
            <a:ext cx="6917210" cy="365125"/>
          </a:xfrm>
        </p:spPr>
        <p:txBody>
          <a:bodyPr/>
          <a:lstStyle>
            <a:lvl1pPr>
              <a:defRPr>
                <a:solidFill>
                  <a:schemeClr val="tx1"/>
                </a:solidFill>
              </a:defRPr>
            </a:lvl1pPr>
          </a:lstStyle>
          <a:p>
            <a:endParaRPr lang="en-US" dirty="0">
              <a:solidFill>
                <a:prstClr val="black"/>
              </a:solidFill>
            </a:endParaRPr>
          </a:p>
        </p:txBody>
      </p:sp>
      <p:sp>
        <p:nvSpPr>
          <p:cNvPr id="6" name="Slide Number Placeholder 5"/>
          <p:cNvSpPr>
            <a:spLocks noGrp="1"/>
          </p:cNvSpPr>
          <p:nvPr>
            <p:ph type="sldNum" sz="quarter" idx="12"/>
          </p:nvPr>
        </p:nvSpPr>
        <p:spPr>
          <a:xfrm>
            <a:off x="10558300" y="6360867"/>
            <a:ext cx="1052508" cy="365125"/>
          </a:xfrm>
        </p:spPr>
        <p:txBody>
          <a:bodyPr/>
          <a:lstStyle>
            <a:lvl1pPr>
              <a:defRPr>
                <a:solidFill>
                  <a:schemeClr val="tx1"/>
                </a:solidFill>
              </a:defRPr>
            </a:lvl1pPr>
          </a:lstStyle>
          <a:p>
            <a:fld id="{D57F1E4F-1CFF-5643-939E-217C01CDF565}" type="slidenum">
              <a:rPr lang="en-US" smtClean="0">
                <a:solidFill>
                  <a:prstClr val="black"/>
                </a:solidFill>
              </a:rPr>
              <a:pPr/>
              <a:t>‹N°›</a:t>
            </a:fld>
            <a:endParaRPr lang="en-US" dirty="0">
              <a:solidFill>
                <a:prstClr val="black"/>
              </a:solidFill>
            </a:endParaRPr>
          </a:p>
        </p:txBody>
      </p:sp>
      <p:sp>
        <p:nvSpPr>
          <p:cNvPr id="7" name="Rectangle 6"/>
          <p:cNvSpPr>
            <a:spLocks noChangeAspect="1"/>
          </p:cNvSpPr>
          <p:nvPr userDrawn="1"/>
        </p:nvSpPr>
        <p:spPr>
          <a:xfrm>
            <a:off x="444014" y="156727"/>
            <a:ext cx="11305610" cy="88563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2069476" y="172770"/>
            <a:ext cx="9664699" cy="869592"/>
          </a:xfrm>
        </p:spPr>
        <p:txBody>
          <a:bodyPr anchor="ctr"/>
          <a:lstStyle>
            <a:lvl1pPr algn="ctr">
              <a:defRPr b="1"/>
            </a:lvl1pPr>
          </a:lstStyle>
          <a:p>
            <a:r>
              <a:rPr lang="fr-FR"/>
              <a:t>Modifiez le style du titre</a:t>
            </a:r>
            <a:endParaRPr lang="en-US" dirty="0"/>
          </a:p>
        </p:txBody>
      </p:sp>
    </p:spTree>
    <p:extLst>
      <p:ext uri="{BB962C8B-B14F-4D97-AF65-F5344CB8AC3E}">
        <p14:creationId xmlns:p14="http://schemas.microsoft.com/office/powerpoint/2010/main" val="3263334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re et contenu">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385011" y="399485"/>
            <a:ext cx="11466094" cy="2983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sp>
        <p:nvSpPr>
          <p:cNvPr id="4" name="Date Placeholder 3"/>
          <p:cNvSpPr>
            <a:spLocks noGrp="1"/>
          </p:cNvSpPr>
          <p:nvPr>
            <p:ph type="dt" sz="half" idx="10"/>
          </p:nvPr>
        </p:nvSpPr>
        <p:spPr>
          <a:xfrm>
            <a:off x="7605951" y="6461460"/>
            <a:ext cx="2844799" cy="365125"/>
          </a:xfrm>
        </p:spPr>
        <p:txBody>
          <a:bodyPr/>
          <a:lstStyle>
            <a:lvl1pPr>
              <a:defRPr b="1">
                <a:solidFill>
                  <a:schemeClr val="tx1"/>
                </a:solidFill>
                <a:effectLst/>
              </a:defRPr>
            </a:lvl1pPr>
          </a:lstStyle>
          <a:p>
            <a:fld id="{F6BB6E77-C154-4DFA-B904-128F865B590C}" type="datetime1">
              <a:rPr lang="fr-FR" smtClean="0">
                <a:solidFill>
                  <a:prstClr val="black"/>
                </a:solidFill>
              </a:rPr>
              <a:pPr/>
              <a:t>20/01/2021</a:t>
            </a:fld>
            <a:endParaRPr lang="en-US" dirty="0">
              <a:solidFill>
                <a:prstClr val="black"/>
              </a:solidFill>
            </a:endParaRPr>
          </a:p>
        </p:txBody>
      </p:sp>
      <p:sp>
        <p:nvSpPr>
          <p:cNvPr id="5" name="Footer Placeholder 4"/>
          <p:cNvSpPr>
            <a:spLocks noGrp="1"/>
          </p:cNvSpPr>
          <p:nvPr>
            <p:ph type="ftr" sz="quarter" idx="11"/>
          </p:nvPr>
        </p:nvSpPr>
        <p:spPr>
          <a:xfrm>
            <a:off x="581192" y="6457134"/>
            <a:ext cx="6917210" cy="365125"/>
          </a:xfrm>
        </p:spPr>
        <p:txBody>
          <a:bodyPr/>
          <a:lstStyle>
            <a:lvl1pPr>
              <a:defRPr b="1">
                <a:solidFill>
                  <a:schemeClr val="tx1"/>
                </a:solidFill>
                <a:effectLst/>
              </a:defRPr>
            </a:lvl1pPr>
          </a:lstStyle>
          <a:p>
            <a:endParaRPr lang="en-US" dirty="0">
              <a:solidFill>
                <a:prstClr val="black"/>
              </a:solidFill>
            </a:endParaRPr>
          </a:p>
        </p:txBody>
      </p:sp>
      <p:sp>
        <p:nvSpPr>
          <p:cNvPr id="6" name="Slide Number Placeholder 5"/>
          <p:cNvSpPr>
            <a:spLocks noGrp="1"/>
          </p:cNvSpPr>
          <p:nvPr>
            <p:ph type="sldNum" sz="quarter" idx="12"/>
          </p:nvPr>
        </p:nvSpPr>
        <p:spPr>
          <a:xfrm>
            <a:off x="10558300" y="6461460"/>
            <a:ext cx="1052508" cy="365125"/>
          </a:xfrm>
        </p:spPr>
        <p:txBody>
          <a:bodyPr/>
          <a:lstStyle>
            <a:lvl1pPr>
              <a:defRPr b="1">
                <a:solidFill>
                  <a:schemeClr val="tx1"/>
                </a:solidFill>
                <a:effectLst/>
              </a:defRPr>
            </a:lvl1pPr>
          </a:lstStyle>
          <a:p>
            <a:fld id="{D57F1E4F-1CFF-5643-939E-217C01CDF565}" type="slidenum">
              <a:rPr lang="en-US" smtClean="0">
                <a:solidFill>
                  <a:prstClr val="black"/>
                </a:solidFill>
              </a:rPr>
              <a:pPr/>
              <a:t>‹N°›</a:t>
            </a:fld>
            <a:endParaRPr lang="en-US" dirty="0">
              <a:solidFill>
                <a:prstClr val="black"/>
              </a:solidFill>
            </a:endParaRPr>
          </a:p>
        </p:txBody>
      </p:sp>
      <p:sp>
        <p:nvSpPr>
          <p:cNvPr id="17" name="Rectangle 16"/>
          <p:cNvSpPr/>
          <p:nvPr userDrawn="1"/>
        </p:nvSpPr>
        <p:spPr>
          <a:xfrm>
            <a:off x="444015" y="2704573"/>
            <a:ext cx="11305610" cy="14456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b="1" spc="50">
              <a:ln w="9525" cmpd="sng">
                <a:solidFill>
                  <a:srgbClr val="5EB240"/>
                </a:solidFill>
                <a:prstDash val="solid"/>
              </a:ln>
              <a:solidFill>
                <a:srgbClr val="5EB240">
                  <a:lumMod val="50000"/>
                </a:srgbClr>
              </a:solidFill>
              <a:effectLst>
                <a:glow rad="38100">
                  <a:srgbClr val="5EB240">
                    <a:alpha val="40000"/>
                  </a:srgbClr>
                </a:glow>
              </a:effectLst>
            </a:endParaRPr>
          </a:p>
        </p:txBody>
      </p:sp>
      <p:sp>
        <p:nvSpPr>
          <p:cNvPr id="15" name="Title 1"/>
          <p:cNvSpPr>
            <a:spLocks noGrp="1"/>
          </p:cNvSpPr>
          <p:nvPr>
            <p:ph type="ctrTitle" hasCustomPrompt="1"/>
          </p:nvPr>
        </p:nvSpPr>
        <p:spPr>
          <a:xfrm>
            <a:off x="444014" y="2704573"/>
            <a:ext cx="11305611" cy="1423846"/>
          </a:xfrm>
          <a:effectLst/>
        </p:spPr>
        <p:txBody>
          <a:bodyPr anchor="ctr">
            <a:normAutofit/>
          </a:bodyPr>
          <a:lstStyle>
            <a:lvl1pPr algn="ctr">
              <a:defRPr sz="3600" b="1" cap="none" spc="0">
                <a:ln w="0">
                  <a:noFill/>
                </a:ln>
                <a:solidFill>
                  <a:schemeClr val="accent1"/>
                </a:solidFill>
                <a:effectLst>
                  <a:outerShdw blurRad="63500" sx="102000" sy="102000" algn="ctr" rotWithShape="0">
                    <a:prstClr val="black">
                      <a:alpha val="40000"/>
                    </a:prstClr>
                  </a:outerShdw>
                </a:effectLst>
              </a:defRPr>
            </a:lvl1pPr>
          </a:lstStyle>
          <a:p>
            <a:r>
              <a:rPr lang="fr-FR" dirty="0"/>
              <a:t>PAGE DE TRANSITION</a:t>
            </a:r>
            <a:endParaRPr lang="en-US" dirty="0"/>
          </a:p>
        </p:txBody>
      </p:sp>
      <p:sp>
        <p:nvSpPr>
          <p:cNvPr id="18" name="Subtitle 2"/>
          <p:cNvSpPr>
            <a:spLocks noGrp="1"/>
          </p:cNvSpPr>
          <p:nvPr>
            <p:ph type="subTitle" idx="1" hasCustomPrompt="1"/>
          </p:nvPr>
        </p:nvSpPr>
        <p:spPr>
          <a:xfrm>
            <a:off x="583792" y="4286786"/>
            <a:ext cx="10993546" cy="676998"/>
          </a:xfrm>
        </p:spPr>
        <p:txBody>
          <a:bodyPr anchor="t">
            <a:normAutofit/>
          </a:bodyPr>
          <a:lstStyle>
            <a:lvl1pPr marL="0" indent="0" algn="ctr">
              <a:buNone/>
              <a:defRPr sz="1600" b="1"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Modifier le sous-titres</a:t>
            </a:r>
            <a:endParaRPr lang="en-US" dirty="0"/>
          </a:p>
        </p:txBody>
      </p:sp>
      <p:sp>
        <p:nvSpPr>
          <p:cNvPr id="19" name="Rectangle 18"/>
          <p:cNvSpPr>
            <a:spLocks noChangeAspect="1"/>
          </p:cNvSpPr>
          <p:nvPr userDrawn="1"/>
        </p:nvSpPr>
        <p:spPr>
          <a:xfrm>
            <a:off x="444014" y="156727"/>
            <a:ext cx="11305610" cy="88563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21" name="Image 20"/>
          <p:cNvPicPr>
            <a:picLocks noChangeAspect="1"/>
          </p:cNvPicPr>
          <p:nvPr userDrawn="1"/>
        </p:nvPicPr>
        <p:blipFill>
          <a:blip r:embed="rId2" cstate="print"/>
          <a:stretch>
            <a:fillRect/>
          </a:stretch>
        </p:blipFill>
        <p:spPr>
          <a:xfrm>
            <a:off x="581192" y="340007"/>
            <a:ext cx="981225" cy="562171"/>
          </a:xfrm>
          <a:prstGeom prst="rect">
            <a:avLst/>
          </a:prstGeom>
        </p:spPr>
      </p:pic>
    </p:spTree>
    <p:extLst>
      <p:ext uri="{BB962C8B-B14F-4D97-AF65-F5344CB8AC3E}">
        <p14:creationId xmlns:p14="http://schemas.microsoft.com/office/powerpoint/2010/main" val="98768121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81193" y="1179095"/>
            <a:ext cx="5422390" cy="5052257"/>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88417" y="1179095"/>
            <a:ext cx="5422392" cy="5052257"/>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a:xfrm>
            <a:off x="7605951" y="6375862"/>
            <a:ext cx="2844799" cy="365125"/>
          </a:xfrm>
        </p:spPr>
        <p:txBody>
          <a:bodyPr/>
          <a:lstStyle>
            <a:lvl1pPr>
              <a:defRPr b="1">
                <a:solidFill>
                  <a:schemeClr val="tx1"/>
                </a:solidFill>
              </a:defRPr>
            </a:lvl1pPr>
          </a:lstStyle>
          <a:p>
            <a:fld id="{74865FBF-E23D-4C22-A7C7-F39EE3E5010B}" type="datetime1">
              <a:rPr lang="fr-FR" smtClean="0">
                <a:solidFill>
                  <a:prstClr val="black"/>
                </a:solidFill>
              </a:rPr>
              <a:pPr/>
              <a:t>20/01/2021</a:t>
            </a:fld>
            <a:endParaRPr lang="en-US" dirty="0">
              <a:solidFill>
                <a:prstClr val="black"/>
              </a:solidFill>
            </a:endParaRPr>
          </a:p>
        </p:txBody>
      </p:sp>
      <p:sp>
        <p:nvSpPr>
          <p:cNvPr id="6" name="Footer Placeholder 5"/>
          <p:cNvSpPr>
            <a:spLocks noGrp="1"/>
          </p:cNvSpPr>
          <p:nvPr>
            <p:ph type="ftr" sz="quarter" idx="11"/>
          </p:nvPr>
        </p:nvSpPr>
        <p:spPr>
          <a:xfrm>
            <a:off x="581192" y="6371536"/>
            <a:ext cx="6917210" cy="365125"/>
          </a:xfrm>
        </p:spPr>
        <p:txBody>
          <a:bodyPr/>
          <a:lstStyle>
            <a:lvl1pPr>
              <a:defRPr b="1">
                <a:solidFill>
                  <a:schemeClr val="tx1"/>
                </a:solidFill>
              </a:defRPr>
            </a:lvl1pPr>
          </a:lstStyle>
          <a:p>
            <a:endParaRPr lang="en-US" dirty="0">
              <a:solidFill>
                <a:prstClr val="black"/>
              </a:solidFill>
            </a:endParaRPr>
          </a:p>
        </p:txBody>
      </p:sp>
      <p:sp>
        <p:nvSpPr>
          <p:cNvPr id="7" name="Slide Number Placeholder 6"/>
          <p:cNvSpPr>
            <a:spLocks noGrp="1"/>
          </p:cNvSpPr>
          <p:nvPr>
            <p:ph type="sldNum" sz="quarter" idx="12"/>
          </p:nvPr>
        </p:nvSpPr>
        <p:spPr>
          <a:xfrm>
            <a:off x="10558300" y="6375862"/>
            <a:ext cx="1052510" cy="365125"/>
          </a:xfrm>
        </p:spPr>
        <p:txBody>
          <a:bodyPr/>
          <a:lstStyle>
            <a:lvl1pPr>
              <a:defRPr b="1">
                <a:solidFill>
                  <a:schemeClr val="tx1"/>
                </a:solidFill>
              </a:defRPr>
            </a:lvl1pPr>
          </a:lstStyle>
          <a:p>
            <a:fld id="{D57F1E4F-1CFF-5643-939E-217C01CDF565}" type="slidenum">
              <a:rPr lang="en-US" smtClean="0">
                <a:solidFill>
                  <a:prstClr val="black"/>
                </a:solidFill>
              </a:rPr>
              <a:pPr/>
              <a:t>‹N°›</a:t>
            </a:fld>
            <a:endParaRPr lang="en-US" dirty="0">
              <a:solidFill>
                <a:prstClr val="black"/>
              </a:solidFill>
            </a:endParaRPr>
          </a:p>
        </p:txBody>
      </p:sp>
      <p:sp>
        <p:nvSpPr>
          <p:cNvPr id="17" name="Rectangle 16"/>
          <p:cNvSpPr>
            <a:spLocks noChangeAspect="1"/>
          </p:cNvSpPr>
          <p:nvPr userDrawn="1"/>
        </p:nvSpPr>
        <p:spPr>
          <a:xfrm>
            <a:off x="444014" y="156727"/>
            <a:ext cx="11305610" cy="88563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8" name="Title 1"/>
          <p:cNvSpPr>
            <a:spLocks noGrp="1"/>
          </p:cNvSpPr>
          <p:nvPr>
            <p:ph type="title"/>
          </p:nvPr>
        </p:nvSpPr>
        <p:spPr>
          <a:xfrm>
            <a:off x="2069476" y="172770"/>
            <a:ext cx="9664699" cy="869592"/>
          </a:xfrm>
        </p:spPr>
        <p:txBody>
          <a:bodyPr anchor="ctr"/>
          <a:lstStyle>
            <a:lvl1pPr algn="ctr">
              <a:defRPr b="1"/>
            </a:lvl1pPr>
          </a:lstStyle>
          <a:p>
            <a:r>
              <a:rPr lang="fr-FR"/>
              <a:t>Modifiez le style du titre</a:t>
            </a:r>
            <a:endParaRPr lang="en-US" dirty="0"/>
          </a:p>
        </p:txBody>
      </p:sp>
      <p:pic>
        <p:nvPicPr>
          <p:cNvPr id="10" name="Image 9"/>
          <p:cNvPicPr>
            <a:picLocks noChangeAspect="1"/>
          </p:cNvPicPr>
          <p:nvPr userDrawn="1"/>
        </p:nvPicPr>
        <p:blipFill>
          <a:blip r:embed="rId2" cstate="print"/>
          <a:stretch>
            <a:fillRect/>
          </a:stretch>
        </p:blipFill>
        <p:spPr>
          <a:xfrm>
            <a:off x="581192" y="340007"/>
            <a:ext cx="981225" cy="562171"/>
          </a:xfrm>
          <a:prstGeom prst="rect">
            <a:avLst/>
          </a:prstGeom>
        </p:spPr>
      </p:pic>
    </p:spTree>
    <p:extLst>
      <p:ext uri="{BB962C8B-B14F-4D97-AF65-F5344CB8AC3E}">
        <p14:creationId xmlns:p14="http://schemas.microsoft.com/office/powerpoint/2010/main" val="864992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54872" y="1312429"/>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581194" y="2118501"/>
            <a:ext cx="5393100" cy="4082866"/>
          </a:xfrm>
        </p:spPr>
        <p:txBody>
          <a:bodyPr anchor="t">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391388" y="1312429"/>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6217709" y="2118502"/>
            <a:ext cx="5393100" cy="4082866"/>
          </a:xfrm>
        </p:spPr>
        <p:txBody>
          <a:bodyPr anchor="t">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a:xfrm>
            <a:off x="7605951" y="6345877"/>
            <a:ext cx="2844799" cy="365125"/>
          </a:xfrm>
        </p:spPr>
        <p:txBody>
          <a:bodyPr/>
          <a:lstStyle>
            <a:lvl1pPr>
              <a:defRPr b="1">
                <a:solidFill>
                  <a:schemeClr val="tx1"/>
                </a:solidFill>
              </a:defRPr>
            </a:lvl1pPr>
          </a:lstStyle>
          <a:p>
            <a:fld id="{F186BD6F-6FF5-4B37-B955-06A988D6EB74}" type="datetime1">
              <a:rPr lang="fr-FR" smtClean="0">
                <a:solidFill>
                  <a:prstClr val="black"/>
                </a:solidFill>
              </a:rPr>
              <a:pPr/>
              <a:t>20/01/2021</a:t>
            </a:fld>
            <a:endParaRPr lang="en-US" dirty="0">
              <a:solidFill>
                <a:prstClr val="black"/>
              </a:solidFill>
            </a:endParaRPr>
          </a:p>
        </p:txBody>
      </p:sp>
      <p:sp>
        <p:nvSpPr>
          <p:cNvPr id="8" name="Footer Placeholder 7"/>
          <p:cNvSpPr>
            <a:spLocks noGrp="1"/>
          </p:cNvSpPr>
          <p:nvPr>
            <p:ph type="ftr" sz="quarter" idx="11"/>
          </p:nvPr>
        </p:nvSpPr>
        <p:spPr>
          <a:xfrm>
            <a:off x="581192" y="6341551"/>
            <a:ext cx="6917210" cy="365125"/>
          </a:xfrm>
        </p:spPr>
        <p:txBody>
          <a:bodyPr/>
          <a:lstStyle>
            <a:lvl1pPr>
              <a:defRPr b="1">
                <a:solidFill>
                  <a:schemeClr val="tx1"/>
                </a:solidFill>
              </a:defRPr>
            </a:lvl1pPr>
          </a:lstStyle>
          <a:p>
            <a:endParaRPr lang="en-US" dirty="0">
              <a:solidFill>
                <a:prstClr val="black"/>
              </a:solidFill>
            </a:endParaRPr>
          </a:p>
        </p:txBody>
      </p:sp>
      <p:sp>
        <p:nvSpPr>
          <p:cNvPr id="9" name="Slide Number Placeholder 8"/>
          <p:cNvSpPr>
            <a:spLocks noGrp="1"/>
          </p:cNvSpPr>
          <p:nvPr>
            <p:ph type="sldNum" sz="quarter" idx="12"/>
          </p:nvPr>
        </p:nvSpPr>
        <p:spPr>
          <a:xfrm>
            <a:off x="10558300" y="6345877"/>
            <a:ext cx="1052510" cy="365125"/>
          </a:xfrm>
        </p:spPr>
        <p:txBody>
          <a:bodyPr/>
          <a:lstStyle>
            <a:lvl1pPr>
              <a:defRPr b="1">
                <a:solidFill>
                  <a:schemeClr val="tx1"/>
                </a:solidFill>
              </a:defRPr>
            </a:lvl1pPr>
          </a:lstStyle>
          <a:p>
            <a:fld id="{D57F1E4F-1CFF-5643-939E-217C01CDF565}" type="slidenum">
              <a:rPr lang="en-US" smtClean="0">
                <a:solidFill>
                  <a:prstClr val="black"/>
                </a:solidFill>
              </a:rPr>
              <a:pPr/>
              <a:t>‹N°›</a:t>
            </a:fld>
            <a:endParaRPr lang="en-US" dirty="0">
              <a:solidFill>
                <a:prstClr val="black"/>
              </a:solidFill>
            </a:endParaRPr>
          </a:p>
        </p:txBody>
      </p:sp>
      <p:sp>
        <p:nvSpPr>
          <p:cNvPr id="13" name="Rectangle 12"/>
          <p:cNvSpPr>
            <a:spLocks noChangeAspect="1"/>
          </p:cNvSpPr>
          <p:nvPr userDrawn="1"/>
        </p:nvSpPr>
        <p:spPr>
          <a:xfrm>
            <a:off x="444014" y="156727"/>
            <a:ext cx="11305610" cy="88563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Title 1"/>
          <p:cNvSpPr>
            <a:spLocks noGrp="1"/>
          </p:cNvSpPr>
          <p:nvPr>
            <p:ph type="title"/>
          </p:nvPr>
        </p:nvSpPr>
        <p:spPr>
          <a:xfrm>
            <a:off x="2069476" y="172770"/>
            <a:ext cx="9664699" cy="869592"/>
          </a:xfrm>
        </p:spPr>
        <p:txBody>
          <a:bodyPr anchor="ctr"/>
          <a:lstStyle>
            <a:lvl1pPr algn="ctr">
              <a:defRPr b="1"/>
            </a:lvl1pPr>
          </a:lstStyle>
          <a:p>
            <a:r>
              <a:rPr lang="fr-FR"/>
              <a:t>Modifiez le style du titre</a:t>
            </a:r>
            <a:endParaRPr lang="en-US" dirty="0"/>
          </a:p>
        </p:txBody>
      </p:sp>
      <p:pic>
        <p:nvPicPr>
          <p:cNvPr id="12" name="Image 11"/>
          <p:cNvPicPr>
            <a:picLocks noChangeAspect="1"/>
          </p:cNvPicPr>
          <p:nvPr userDrawn="1"/>
        </p:nvPicPr>
        <p:blipFill>
          <a:blip r:embed="rId2" cstate="print"/>
          <a:stretch>
            <a:fillRect/>
          </a:stretch>
        </p:blipFill>
        <p:spPr>
          <a:xfrm>
            <a:off x="581192" y="340007"/>
            <a:ext cx="981225" cy="562171"/>
          </a:xfrm>
          <a:prstGeom prst="rect">
            <a:avLst/>
          </a:prstGeom>
        </p:spPr>
      </p:pic>
    </p:spTree>
    <p:extLst>
      <p:ext uri="{BB962C8B-B14F-4D97-AF65-F5344CB8AC3E}">
        <p14:creationId xmlns:p14="http://schemas.microsoft.com/office/powerpoint/2010/main" val="2933505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
    <p:bg>
      <p:bgPr>
        <a:blipFill dpi="0" rotWithShape="1">
          <a:blip r:embed="rId2" cstate="print">
            <a:alphaModFix amt="11000"/>
            <a:lum/>
          </a:blip>
          <a:srcRect/>
          <a:stretch>
            <a:fillRect l="24000" t="24000" r="24000" b="24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605951" y="6420830"/>
            <a:ext cx="2844799" cy="365125"/>
          </a:xfrm>
        </p:spPr>
        <p:txBody>
          <a:bodyPr/>
          <a:lstStyle>
            <a:lvl1pPr>
              <a:defRPr b="1">
                <a:solidFill>
                  <a:schemeClr val="tx1"/>
                </a:solidFill>
              </a:defRPr>
            </a:lvl1pPr>
          </a:lstStyle>
          <a:p>
            <a:fld id="{37457AAE-224B-43B3-A664-7CE20F671F10}" type="datetime1">
              <a:rPr lang="fr-FR" smtClean="0">
                <a:solidFill>
                  <a:prstClr val="black"/>
                </a:solidFill>
              </a:rPr>
              <a:pPr/>
              <a:t>20/01/2021</a:t>
            </a:fld>
            <a:endParaRPr lang="en-US" dirty="0">
              <a:solidFill>
                <a:prstClr val="black"/>
              </a:solidFill>
            </a:endParaRPr>
          </a:p>
        </p:txBody>
      </p:sp>
      <p:sp>
        <p:nvSpPr>
          <p:cNvPr id="3" name="Footer Placeholder 2"/>
          <p:cNvSpPr>
            <a:spLocks noGrp="1"/>
          </p:cNvSpPr>
          <p:nvPr>
            <p:ph type="ftr" sz="quarter" idx="11"/>
          </p:nvPr>
        </p:nvSpPr>
        <p:spPr>
          <a:xfrm>
            <a:off x="581192" y="6416504"/>
            <a:ext cx="6917210" cy="365125"/>
          </a:xfrm>
        </p:spPr>
        <p:txBody>
          <a:bodyPr/>
          <a:lstStyle>
            <a:lvl1pPr>
              <a:defRPr b="1">
                <a:solidFill>
                  <a:schemeClr val="tx1"/>
                </a:solidFill>
              </a:defRPr>
            </a:lvl1pPr>
          </a:lstStyle>
          <a:p>
            <a:endParaRPr lang="en-US" dirty="0">
              <a:solidFill>
                <a:prstClr val="black"/>
              </a:solidFill>
            </a:endParaRPr>
          </a:p>
        </p:txBody>
      </p:sp>
      <p:sp>
        <p:nvSpPr>
          <p:cNvPr id="4" name="Slide Number Placeholder 3"/>
          <p:cNvSpPr>
            <a:spLocks noGrp="1"/>
          </p:cNvSpPr>
          <p:nvPr>
            <p:ph type="sldNum" sz="quarter" idx="12"/>
          </p:nvPr>
        </p:nvSpPr>
        <p:spPr>
          <a:xfrm>
            <a:off x="10558300" y="6420830"/>
            <a:ext cx="1052510" cy="365125"/>
          </a:xfrm>
        </p:spPr>
        <p:txBody>
          <a:bodyPr/>
          <a:lstStyle>
            <a:lvl1pPr>
              <a:defRPr b="1">
                <a:solidFill>
                  <a:schemeClr val="tx1"/>
                </a:solidFill>
              </a:defRPr>
            </a:lvl1pPr>
          </a:lstStyle>
          <a:p>
            <a:fld id="{D57F1E4F-1CFF-5643-939E-217C01CDF565}" type="slidenum">
              <a:rPr lang="en-US" smtClean="0">
                <a:solidFill>
                  <a:prstClr val="black"/>
                </a:solidFill>
              </a:rPr>
              <a:pPr/>
              <a:t>‹N°›</a:t>
            </a:fld>
            <a:endParaRPr lang="en-US" dirty="0">
              <a:solidFill>
                <a:prstClr val="black"/>
              </a:solidFill>
            </a:endParaRPr>
          </a:p>
        </p:txBody>
      </p:sp>
      <p:grpSp>
        <p:nvGrpSpPr>
          <p:cNvPr id="6" name="Groupe 5"/>
          <p:cNvGrpSpPr/>
          <p:nvPr userDrawn="1"/>
        </p:nvGrpSpPr>
        <p:grpSpPr>
          <a:xfrm>
            <a:off x="444014" y="440555"/>
            <a:ext cx="11305610" cy="125224"/>
            <a:chOff x="444014" y="232009"/>
            <a:chExt cx="11305610" cy="125224"/>
          </a:xfrm>
        </p:grpSpPr>
        <p:grpSp>
          <p:nvGrpSpPr>
            <p:cNvPr id="7" name="Groupe 6"/>
            <p:cNvGrpSpPr/>
            <p:nvPr userDrawn="1"/>
          </p:nvGrpSpPr>
          <p:grpSpPr>
            <a:xfrm>
              <a:off x="446534" y="232009"/>
              <a:ext cx="11303090" cy="125224"/>
              <a:chOff x="446534" y="232009"/>
              <a:chExt cx="11303090" cy="125224"/>
            </a:xfrm>
          </p:grpSpPr>
          <p:grpSp>
            <p:nvGrpSpPr>
              <p:cNvPr id="9" name="Groupe 8"/>
              <p:cNvGrpSpPr/>
              <p:nvPr userDrawn="1"/>
            </p:nvGrpSpPr>
            <p:grpSpPr>
              <a:xfrm>
                <a:off x="446534" y="232009"/>
                <a:ext cx="11303090" cy="110313"/>
                <a:chOff x="446534" y="232009"/>
                <a:chExt cx="11303090" cy="110313"/>
              </a:xfrm>
            </p:grpSpPr>
            <p:sp>
              <p:nvSpPr>
                <p:cNvPr id="11" name="Rectangle 10"/>
                <p:cNvSpPr/>
                <p:nvPr userDrawn="1"/>
              </p:nvSpPr>
              <p:spPr>
                <a:xfrm>
                  <a:off x="8047239" y="233140"/>
                  <a:ext cx="3702385" cy="109182"/>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sp>
              <p:nvSpPr>
                <p:cNvPr id="12" name="Rectangle 11"/>
                <p:cNvSpPr/>
                <p:nvPr userDrawn="1"/>
              </p:nvSpPr>
              <p:spPr>
                <a:xfrm>
                  <a:off x="446534" y="232009"/>
                  <a:ext cx="3702385" cy="109182"/>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grpSp>
          <p:sp>
            <p:nvSpPr>
              <p:cNvPr id="10" name="Rectangle 9"/>
              <p:cNvSpPr/>
              <p:nvPr userDrawn="1"/>
            </p:nvSpPr>
            <p:spPr>
              <a:xfrm>
                <a:off x="4161848" y="248051"/>
                <a:ext cx="3885391" cy="109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grpSp>
        <p:sp>
          <p:nvSpPr>
            <p:cNvPr id="8" name="Rectangle 7"/>
            <p:cNvSpPr/>
            <p:nvPr userDrawn="1"/>
          </p:nvSpPr>
          <p:spPr>
            <a:xfrm>
              <a:off x="444014" y="232009"/>
              <a:ext cx="11290161" cy="109182"/>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grpSp>
      <p:sp>
        <p:nvSpPr>
          <p:cNvPr id="13" name="Rectangle 12"/>
          <p:cNvSpPr>
            <a:spLocks noChangeAspect="1"/>
          </p:cNvSpPr>
          <p:nvPr userDrawn="1"/>
        </p:nvSpPr>
        <p:spPr>
          <a:xfrm>
            <a:off x="444014" y="156727"/>
            <a:ext cx="11305610" cy="88563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Title 1"/>
          <p:cNvSpPr txBox="1">
            <a:spLocks/>
          </p:cNvSpPr>
          <p:nvPr userDrawn="1"/>
        </p:nvSpPr>
        <p:spPr>
          <a:xfrm>
            <a:off x="2069476" y="172770"/>
            <a:ext cx="9664699" cy="8695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2800" b="1"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a:solidFill>
                  <a:prstClr val="white"/>
                </a:solidFill>
              </a:rPr>
              <a:t>Modifiez le style du titre</a:t>
            </a:r>
            <a:endParaRPr lang="en-US" dirty="0">
              <a:solidFill>
                <a:prstClr val="white"/>
              </a:solidFill>
            </a:endParaRPr>
          </a:p>
        </p:txBody>
      </p:sp>
      <p:sp>
        <p:nvSpPr>
          <p:cNvPr id="16" name="Content Placeholder 2"/>
          <p:cNvSpPr>
            <a:spLocks noGrp="1"/>
          </p:cNvSpPr>
          <p:nvPr>
            <p:ph idx="1"/>
          </p:nvPr>
        </p:nvSpPr>
        <p:spPr>
          <a:xfrm>
            <a:off x="581192" y="1110224"/>
            <a:ext cx="11029615" cy="5166096"/>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pic>
        <p:nvPicPr>
          <p:cNvPr id="17" name="Image 16"/>
          <p:cNvPicPr>
            <a:picLocks noChangeAspect="1"/>
          </p:cNvPicPr>
          <p:nvPr userDrawn="1"/>
        </p:nvPicPr>
        <p:blipFill>
          <a:blip r:embed="rId3" cstate="print"/>
          <a:stretch>
            <a:fillRect/>
          </a:stretch>
        </p:blipFill>
        <p:spPr>
          <a:xfrm>
            <a:off x="581192" y="340007"/>
            <a:ext cx="981225" cy="562171"/>
          </a:xfrm>
          <a:prstGeom prst="rect">
            <a:avLst/>
          </a:prstGeom>
        </p:spPr>
      </p:pic>
    </p:spTree>
    <p:extLst>
      <p:ext uri="{BB962C8B-B14F-4D97-AF65-F5344CB8AC3E}">
        <p14:creationId xmlns:p14="http://schemas.microsoft.com/office/powerpoint/2010/main" val="3181931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81193" y="5158079"/>
            <a:ext cx="11029616" cy="566738"/>
          </a:xfrm>
        </p:spPr>
        <p:txBody>
          <a:bodyPr anchor="b">
            <a:normAutofit/>
          </a:bodyPr>
          <a:lstStyle>
            <a:lvl1pPr algn="l">
              <a:defRPr sz="2400" b="0">
                <a:solidFill>
                  <a:schemeClr val="accent1"/>
                </a:solidFill>
              </a:defRPr>
            </a:lvl1pPr>
          </a:lstStyle>
          <a:p>
            <a:r>
              <a:rPr lang="fr-FR"/>
              <a:t>Modifiez le style du titre</a:t>
            </a:r>
            <a:endParaRPr lang="en-US" dirty="0"/>
          </a:p>
        </p:txBody>
      </p:sp>
      <p:sp>
        <p:nvSpPr>
          <p:cNvPr id="3" name="Picture Placeholder 2"/>
          <p:cNvSpPr>
            <a:spLocks noGrp="1" noChangeAspect="1"/>
          </p:cNvSpPr>
          <p:nvPr>
            <p:ph type="pic" idx="1"/>
          </p:nvPr>
        </p:nvSpPr>
        <p:spPr>
          <a:xfrm>
            <a:off x="450570" y="1135375"/>
            <a:ext cx="11290859" cy="388252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581192" y="572481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a:xfrm>
            <a:off x="7605951" y="6405839"/>
            <a:ext cx="2844799" cy="365125"/>
          </a:xfrm>
        </p:spPr>
        <p:txBody>
          <a:bodyPr/>
          <a:lstStyle>
            <a:lvl1pPr>
              <a:defRPr b="1">
                <a:solidFill>
                  <a:schemeClr val="tx1"/>
                </a:solidFill>
              </a:defRPr>
            </a:lvl1pPr>
          </a:lstStyle>
          <a:p>
            <a:fld id="{CCC0BBA3-5EE3-482B-91D6-648352404984}" type="datetime1">
              <a:rPr lang="fr-FR" smtClean="0">
                <a:solidFill>
                  <a:prstClr val="black"/>
                </a:solidFill>
              </a:rPr>
              <a:pPr/>
              <a:t>20/01/2021</a:t>
            </a:fld>
            <a:endParaRPr lang="en-US" dirty="0">
              <a:solidFill>
                <a:prstClr val="black"/>
              </a:solidFill>
            </a:endParaRPr>
          </a:p>
        </p:txBody>
      </p:sp>
      <p:sp>
        <p:nvSpPr>
          <p:cNvPr id="6" name="Footer Placeholder 5"/>
          <p:cNvSpPr>
            <a:spLocks noGrp="1"/>
          </p:cNvSpPr>
          <p:nvPr>
            <p:ph type="ftr" sz="quarter" idx="11"/>
          </p:nvPr>
        </p:nvSpPr>
        <p:spPr>
          <a:xfrm>
            <a:off x="581192" y="6401513"/>
            <a:ext cx="6917210" cy="365125"/>
          </a:xfrm>
        </p:spPr>
        <p:txBody>
          <a:bodyPr/>
          <a:lstStyle>
            <a:lvl1pPr>
              <a:defRPr b="1">
                <a:solidFill>
                  <a:schemeClr val="tx1"/>
                </a:solidFill>
              </a:defRPr>
            </a:lvl1pPr>
          </a:lstStyle>
          <a:p>
            <a:endParaRPr lang="en-US" dirty="0">
              <a:solidFill>
                <a:prstClr val="black"/>
              </a:solidFill>
            </a:endParaRPr>
          </a:p>
        </p:txBody>
      </p:sp>
      <p:sp>
        <p:nvSpPr>
          <p:cNvPr id="7" name="Slide Number Placeholder 6"/>
          <p:cNvSpPr>
            <a:spLocks noGrp="1"/>
          </p:cNvSpPr>
          <p:nvPr>
            <p:ph type="sldNum" sz="quarter" idx="12"/>
          </p:nvPr>
        </p:nvSpPr>
        <p:spPr>
          <a:xfrm>
            <a:off x="10558300" y="6405839"/>
            <a:ext cx="1052510" cy="365125"/>
          </a:xfrm>
        </p:spPr>
        <p:txBody>
          <a:bodyPr/>
          <a:lstStyle>
            <a:lvl1pPr>
              <a:defRPr b="1">
                <a:solidFill>
                  <a:schemeClr val="tx1"/>
                </a:solidFill>
              </a:defRPr>
            </a:lvl1pPr>
          </a:lstStyle>
          <a:p>
            <a:fld id="{D57F1E4F-1CFF-5643-939E-217C01CDF565}" type="slidenum">
              <a:rPr lang="en-US" smtClean="0">
                <a:solidFill>
                  <a:prstClr val="black"/>
                </a:solidFill>
              </a:rPr>
              <a:pPr/>
              <a:t>‹N°›</a:t>
            </a:fld>
            <a:endParaRPr lang="en-US" dirty="0">
              <a:solidFill>
                <a:prstClr val="black"/>
              </a:solidFill>
            </a:endParaRPr>
          </a:p>
        </p:txBody>
      </p:sp>
      <p:sp>
        <p:nvSpPr>
          <p:cNvPr id="17" name="Rectangle 16"/>
          <p:cNvSpPr>
            <a:spLocks noChangeAspect="1"/>
          </p:cNvSpPr>
          <p:nvPr userDrawn="1"/>
        </p:nvSpPr>
        <p:spPr>
          <a:xfrm>
            <a:off x="444014" y="156727"/>
            <a:ext cx="11305610" cy="88563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8" name="Title 1"/>
          <p:cNvSpPr txBox="1">
            <a:spLocks/>
          </p:cNvSpPr>
          <p:nvPr userDrawn="1"/>
        </p:nvSpPr>
        <p:spPr>
          <a:xfrm>
            <a:off x="2069476" y="172770"/>
            <a:ext cx="9664699" cy="8695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2800" b="1"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a:solidFill>
                  <a:prstClr val="white"/>
                </a:solidFill>
              </a:rPr>
              <a:t>Modifiez le style du titre</a:t>
            </a:r>
            <a:endParaRPr lang="en-US" dirty="0">
              <a:solidFill>
                <a:prstClr val="white"/>
              </a:solidFill>
            </a:endParaRPr>
          </a:p>
        </p:txBody>
      </p:sp>
      <p:pic>
        <p:nvPicPr>
          <p:cNvPr id="19" name="Image 18"/>
          <p:cNvPicPr>
            <a:picLocks noChangeAspect="1"/>
          </p:cNvPicPr>
          <p:nvPr userDrawn="1"/>
        </p:nvPicPr>
        <p:blipFill>
          <a:blip r:embed="rId2" cstate="print"/>
          <a:stretch>
            <a:fillRect/>
          </a:stretch>
        </p:blipFill>
        <p:spPr>
          <a:xfrm>
            <a:off x="581192" y="340007"/>
            <a:ext cx="981225" cy="562171"/>
          </a:xfrm>
          <a:prstGeom prst="rect">
            <a:avLst/>
          </a:prstGeom>
        </p:spPr>
      </p:pic>
    </p:spTree>
    <p:extLst>
      <p:ext uri="{BB962C8B-B14F-4D97-AF65-F5344CB8AC3E}">
        <p14:creationId xmlns:p14="http://schemas.microsoft.com/office/powerpoint/2010/main" val="3478382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vert"/>
          <a:lstStyle/>
          <a:p>
            <a:r>
              <a:rPr lang="fr-FR"/>
              <a:t>Modifiez le style du titre</a:t>
            </a:r>
            <a:endParaRPr lang="en-US" dirty="0"/>
          </a:p>
        </p:txBody>
      </p:sp>
      <p:sp>
        <p:nvSpPr>
          <p:cNvPr id="3" name="Vertical Text Placeholder 2"/>
          <p:cNvSpPr>
            <a:spLocks noGrp="1"/>
          </p:cNvSpPr>
          <p:nvPr>
            <p:ph type="body" orient="vert" idx="1"/>
          </p:nvPr>
        </p:nvSpPr>
        <p:spPr>
          <a:xfrm>
            <a:off x="774923" y="675726"/>
            <a:ext cx="7896279" cy="5635133"/>
          </a:xfrm>
        </p:spPr>
        <p:txBody>
          <a:bodyPr vert="horz"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8993673" y="6435823"/>
            <a:ext cx="1328141" cy="365125"/>
          </a:xfrm>
        </p:spPr>
        <p:txBody>
          <a:bodyPr/>
          <a:lstStyle>
            <a:lvl1pPr>
              <a:defRPr b="1">
                <a:solidFill>
                  <a:schemeClr val="tx1"/>
                </a:solidFill>
              </a:defRPr>
            </a:lvl1pPr>
          </a:lstStyle>
          <a:p>
            <a:fld id="{7EC794ED-508C-4196-9CF5-30E8FD215DDF}" type="datetime1">
              <a:rPr lang="fr-FR" smtClean="0">
                <a:solidFill>
                  <a:prstClr val="black"/>
                </a:solidFill>
              </a:rPr>
              <a:pPr/>
              <a:t>20/01/2021</a:t>
            </a:fld>
            <a:endParaRPr lang="en-US" dirty="0">
              <a:solidFill>
                <a:prstClr val="black"/>
              </a:solidFill>
            </a:endParaRPr>
          </a:p>
        </p:txBody>
      </p:sp>
      <p:sp>
        <p:nvSpPr>
          <p:cNvPr id="5" name="Footer Placeholder 4"/>
          <p:cNvSpPr>
            <a:spLocks noGrp="1"/>
          </p:cNvSpPr>
          <p:nvPr>
            <p:ph type="ftr" sz="quarter" idx="11"/>
          </p:nvPr>
        </p:nvSpPr>
        <p:spPr>
          <a:xfrm>
            <a:off x="774923" y="6431497"/>
            <a:ext cx="7896279" cy="365125"/>
          </a:xfrm>
        </p:spPr>
        <p:txBody>
          <a:bodyPr/>
          <a:lstStyle>
            <a:lvl1pPr>
              <a:defRPr b="1">
                <a:solidFill>
                  <a:schemeClr val="tx1"/>
                </a:solidFill>
              </a:defRPr>
            </a:lvl1pPr>
          </a:lstStyle>
          <a:p>
            <a:endParaRPr lang="en-US" dirty="0">
              <a:solidFill>
                <a:prstClr val="black"/>
              </a:solidFill>
            </a:endParaRPr>
          </a:p>
        </p:txBody>
      </p:sp>
      <p:sp>
        <p:nvSpPr>
          <p:cNvPr id="6" name="Slide Number Placeholder 5"/>
          <p:cNvSpPr>
            <a:spLocks noGrp="1"/>
          </p:cNvSpPr>
          <p:nvPr>
            <p:ph type="sldNum" sz="quarter" idx="12"/>
          </p:nvPr>
        </p:nvSpPr>
        <p:spPr>
          <a:xfrm>
            <a:off x="10446615" y="6431497"/>
            <a:ext cx="1164195" cy="365125"/>
          </a:xfrm>
        </p:spPr>
        <p:txBody>
          <a:bodyPr/>
          <a:lstStyle>
            <a:lvl1pPr>
              <a:defRPr b="1">
                <a:solidFill>
                  <a:schemeClr val="tx1"/>
                </a:solidFill>
              </a:defRPr>
            </a:lvl1pPr>
          </a:lstStyle>
          <a:p>
            <a:fld id="{D57F1E4F-1CFF-5643-939E-217C01CDF565}" type="slidenum">
              <a:rPr lang="en-US" smtClean="0">
                <a:solidFill>
                  <a:prstClr val="black"/>
                </a:solidFill>
              </a:rPr>
              <a:pPr/>
              <a:t>‹N°›</a:t>
            </a:fld>
            <a:endParaRPr lang="en-US" dirty="0">
              <a:solidFill>
                <a:prstClr val="black"/>
              </a:solidFill>
            </a:endParaRPr>
          </a:p>
        </p:txBody>
      </p:sp>
      <p:pic>
        <p:nvPicPr>
          <p:cNvPr id="8" name="Image 7"/>
          <p:cNvPicPr>
            <a:picLocks noChangeAspect="1"/>
          </p:cNvPicPr>
          <p:nvPr userDrawn="1"/>
        </p:nvPicPr>
        <p:blipFill>
          <a:blip r:embed="rId2" cstate="print"/>
          <a:stretch>
            <a:fillRect/>
          </a:stretch>
        </p:blipFill>
        <p:spPr>
          <a:xfrm>
            <a:off x="9106294" y="5158713"/>
            <a:ext cx="2431040" cy="1257962"/>
          </a:xfrm>
          <a:prstGeom prst="rect">
            <a:avLst/>
          </a:prstGeom>
        </p:spPr>
      </p:pic>
    </p:spTree>
    <p:extLst>
      <p:ext uri="{BB962C8B-B14F-4D97-AF65-F5344CB8AC3E}">
        <p14:creationId xmlns:p14="http://schemas.microsoft.com/office/powerpoint/2010/main" val="813563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re et contenu">
    <p:spTree>
      <p:nvGrpSpPr>
        <p:cNvPr id="1" name=""/>
        <p:cNvGrpSpPr/>
        <p:nvPr/>
      </p:nvGrpSpPr>
      <p:grpSpPr>
        <a:xfrm>
          <a:off x="0" y="0"/>
          <a:ext cx="0" cy="0"/>
          <a:chOff x="0" y="0"/>
          <a:chExt cx="0" cy="0"/>
        </a:xfrm>
      </p:grpSpPr>
      <p:sp>
        <p:nvSpPr>
          <p:cNvPr id="8" name="Rectangle 7"/>
          <p:cNvSpPr/>
          <p:nvPr userDrawn="1"/>
        </p:nvSpPr>
        <p:spPr>
          <a:xfrm>
            <a:off x="385011" y="399485"/>
            <a:ext cx="11466094" cy="2983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sp>
        <p:nvSpPr>
          <p:cNvPr id="4" name="Date Placeholder 3"/>
          <p:cNvSpPr>
            <a:spLocks noGrp="1"/>
          </p:cNvSpPr>
          <p:nvPr>
            <p:ph type="dt" sz="half" idx="10"/>
          </p:nvPr>
        </p:nvSpPr>
        <p:spPr>
          <a:xfrm>
            <a:off x="7605951" y="6461460"/>
            <a:ext cx="2844799" cy="365125"/>
          </a:xfrm>
        </p:spPr>
        <p:txBody>
          <a:bodyPr/>
          <a:lstStyle>
            <a:lvl1pPr>
              <a:defRPr b="1">
                <a:solidFill>
                  <a:schemeClr val="tx1"/>
                </a:solidFill>
                <a:effectLst/>
              </a:defRPr>
            </a:lvl1pPr>
          </a:lstStyle>
          <a:p>
            <a:fld id="{F6BB6E77-C154-4DFA-B904-128F865B590C}" type="datetime1">
              <a:rPr lang="fr-FR" smtClean="0">
                <a:solidFill>
                  <a:prstClr val="black"/>
                </a:solidFill>
              </a:rPr>
              <a:pPr/>
              <a:t>20/01/2021</a:t>
            </a:fld>
            <a:endParaRPr lang="en-US" dirty="0">
              <a:solidFill>
                <a:prstClr val="black"/>
              </a:solidFill>
            </a:endParaRPr>
          </a:p>
        </p:txBody>
      </p:sp>
      <p:sp>
        <p:nvSpPr>
          <p:cNvPr id="5" name="Footer Placeholder 4"/>
          <p:cNvSpPr>
            <a:spLocks noGrp="1"/>
          </p:cNvSpPr>
          <p:nvPr>
            <p:ph type="ftr" sz="quarter" idx="11"/>
          </p:nvPr>
        </p:nvSpPr>
        <p:spPr>
          <a:xfrm>
            <a:off x="581192" y="6457134"/>
            <a:ext cx="6917210" cy="365125"/>
          </a:xfrm>
        </p:spPr>
        <p:txBody>
          <a:bodyPr/>
          <a:lstStyle>
            <a:lvl1pPr>
              <a:defRPr b="1">
                <a:solidFill>
                  <a:schemeClr val="tx1"/>
                </a:solidFill>
                <a:effectLst/>
              </a:defRPr>
            </a:lvl1pPr>
          </a:lstStyle>
          <a:p>
            <a:endParaRPr lang="en-US" dirty="0">
              <a:solidFill>
                <a:prstClr val="black"/>
              </a:solidFill>
            </a:endParaRPr>
          </a:p>
        </p:txBody>
      </p:sp>
      <p:sp>
        <p:nvSpPr>
          <p:cNvPr id="6" name="Slide Number Placeholder 5"/>
          <p:cNvSpPr>
            <a:spLocks noGrp="1"/>
          </p:cNvSpPr>
          <p:nvPr>
            <p:ph type="sldNum" sz="quarter" idx="12"/>
          </p:nvPr>
        </p:nvSpPr>
        <p:spPr>
          <a:xfrm>
            <a:off x="10558300" y="6461460"/>
            <a:ext cx="1052508" cy="365125"/>
          </a:xfrm>
        </p:spPr>
        <p:txBody>
          <a:bodyPr/>
          <a:lstStyle>
            <a:lvl1pPr>
              <a:defRPr b="1">
                <a:solidFill>
                  <a:schemeClr val="tx1"/>
                </a:solidFill>
                <a:effectLst/>
              </a:defRPr>
            </a:lvl1pPr>
          </a:lstStyle>
          <a:p>
            <a:fld id="{D57F1E4F-1CFF-5643-939E-217C01CDF565}" type="slidenum">
              <a:rPr lang="en-US" smtClean="0">
                <a:solidFill>
                  <a:prstClr val="black"/>
                </a:solidFill>
              </a:rPr>
              <a:pPr/>
              <a:t>‹N°›</a:t>
            </a:fld>
            <a:endParaRPr lang="en-US" dirty="0">
              <a:solidFill>
                <a:prstClr val="black"/>
              </a:solidFill>
            </a:endParaRPr>
          </a:p>
        </p:txBody>
      </p:sp>
      <p:sp>
        <p:nvSpPr>
          <p:cNvPr id="17" name="Rectangle 16"/>
          <p:cNvSpPr/>
          <p:nvPr userDrawn="1"/>
        </p:nvSpPr>
        <p:spPr>
          <a:xfrm>
            <a:off x="0" y="3305166"/>
            <a:ext cx="12192000" cy="14456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pic>
        <p:nvPicPr>
          <p:cNvPr id="9" name="Image 8"/>
          <p:cNvPicPr>
            <a:picLocks noChangeAspect="1"/>
          </p:cNvPicPr>
          <p:nvPr userDrawn="1"/>
        </p:nvPicPr>
        <p:blipFill>
          <a:blip r:embed="rId2" cstate="print"/>
          <a:stretch>
            <a:fillRect/>
          </a:stretch>
        </p:blipFill>
        <p:spPr>
          <a:xfrm>
            <a:off x="4554369" y="1149456"/>
            <a:ext cx="2974345" cy="1704085"/>
          </a:xfrm>
          <a:prstGeom prst="rect">
            <a:avLst/>
          </a:prstGeom>
        </p:spPr>
      </p:pic>
      <p:sp>
        <p:nvSpPr>
          <p:cNvPr id="16" name="ZoneTexte 15"/>
          <p:cNvSpPr txBox="1"/>
          <p:nvPr userDrawn="1"/>
        </p:nvSpPr>
        <p:spPr>
          <a:xfrm>
            <a:off x="2699922" y="3427419"/>
            <a:ext cx="6683240" cy="1323439"/>
          </a:xfrm>
          <a:prstGeom prst="rect">
            <a:avLst/>
          </a:prstGeom>
          <a:noFill/>
        </p:spPr>
        <p:txBody>
          <a:bodyPr wrap="none" rtlCol="0">
            <a:spAutoFit/>
          </a:bodyPr>
          <a:lstStyle/>
          <a:p>
            <a:pPr algn="ctr" defTabSz="457200"/>
            <a:r>
              <a:rPr lang="fr-FR" sz="4000" b="1" dirty="0">
                <a:solidFill>
                  <a:prstClr val="white"/>
                </a:solidFill>
                <a:effectLst>
                  <a:outerShdw blurRad="38100" dist="38100" dir="2700000" algn="tl">
                    <a:srgbClr val="000000">
                      <a:alpha val="43137"/>
                    </a:srgbClr>
                  </a:outerShdw>
                </a:effectLst>
              </a:rPr>
              <a:t>MERCI DE VOTRE AIMABLE </a:t>
            </a:r>
          </a:p>
          <a:p>
            <a:pPr algn="ctr" defTabSz="457200"/>
            <a:r>
              <a:rPr lang="fr-FR" sz="4000" b="1" dirty="0">
                <a:solidFill>
                  <a:prstClr val="white"/>
                </a:solidFill>
                <a:effectLst>
                  <a:outerShdw blurRad="38100" dist="38100" dir="2700000" algn="tl">
                    <a:srgbClr val="000000">
                      <a:alpha val="43137"/>
                    </a:srgbClr>
                  </a:outerShdw>
                </a:effectLst>
              </a:rPr>
              <a:t>ATTENTION</a:t>
            </a:r>
          </a:p>
        </p:txBody>
      </p:sp>
    </p:spTree>
    <p:extLst>
      <p:ext uri="{BB962C8B-B14F-4D97-AF65-F5344CB8AC3E}">
        <p14:creationId xmlns:p14="http://schemas.microsoft.com/office/powerpoint/2010/main" val="832012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fr-FR"/>
              <a:t>Modifiez le style du titre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pPr defTabSz="457200"/>
            <a:fld id="{5E17606B-F7DE-4B3F-9922-6DA1A2743D52}" type="datetime1">
              <a:rPr lang="fr-FR" smtClean="0">
                <a:solidFill>
                  <a:srgbClr val="8AB833"/>
                </a:solidFill>
              </a:rPr>
              <a:pPr defTabSz="457200"/>
              <a:t>20/01/2021</a:t>
            </a:fld>
            <a:endParaRPr lang="en-US" dirty="0">
              <a:solidFill>
                <a:srgbClr val="8AB833"/>
              </a:solidFill>
            </a:endParaRPr>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pPr defTabSz="457200"/>
            <a:endParaRPr lang="en-US" dirty="0">
              <a:solidFill>
                <a:srgbClr val="8AB833"/>
              </a:solidFill>
            </a:endParaRPr>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pPr defTabSz="457200"/>
            <a:fld id="{D57F1E4F-1CFF-5643-939E-217C01CDF565}" type="slidenum">
              <a:rPr lang="en-US" dirty="0">
                <a:solidFill>
                  <a:srgbClr val="8AB833"/>
                </a:solidFill>
              </a:rPr>
              <a:pPr defTabSz="457200"/>
              <a:t>‹N°›</a:t>
            </a:fld>
            <a:endParaRPr lang="en-US" dirty="0">
              <a:solidFill>
                <a:srgbClr val="8AB833"/>
              </a:solidFill>
            </a:endParaRPr>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6103261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ftr="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chart" Target="../charts/chart15.xml"/></Relationships>
</file>

<file path=ppt/slides/_rels/slide1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chart" Target="../charts/chart18.xml"/><Relationship Id="rId4" Type="http://schemas.openxmlformats.org/officeDocument/2006/relationships/chart" Target="../charts/chart17.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chart" Target="../charts/chart21.xml"/><Relationship Id="rId4" Type="http://schemas.openxmlformats.org/officeDocument/2006/relationships/chart" Target="../charts/chart20.xml"/></Relationships>
</file>

<file path=ppt/slides/_rels/slide21.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chart" Target="../charts/chart26.xml"/><Relationship Id="rId4" Type="http://schemas.openxmlformats.org/officeDocument/2006/relationships/chart" Target="../charts/chart25.xml"/></Relationships>
</file>

<file path=ppt/slides/_rels/slide23.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30.xml"/></Relationships>
</file>

<file path=ppt/slides/_rels/slide2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chart" Target="../charts/char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17014" y="1419497"/>
            <a:ext cx="10993549" cy="1357600"/>
          </a:xfrm>
        </p:spPr>
        <p:txBody>
          <a:bodyPr>
            <a:noAutofit/>
          </a:bodyPr>
          <a:lstStyle/>
          <a:p>
            <a:br>
              <a:rPr lang="fr-FR" b="0" dirty="0"/>
            </a:br>
            <a:r>
              <a:rPr lang="fr-FR" b="0" dirty="0"/>
              <a:t> </a:t>
            </a:r>
            <a:r>
              <a:rPr lang="fr-FR" sz="2800" dirty="0"/>
              <a:t>LES RENCONTRES DU MARCHE DES TITRES PUBLICS DE L’UEMOA</a:t>
            </a:r>
            <a:br>
              <a:rPr lang="fr-FR" sz="2800" dirty="0"/>
            </a:br>
            <a:r>
              <a:rPr lang="fr-FR" sz="2800" dirty="0"/>
              <a:t>------------------</a:t>
            </a:r>
            <a:br>
              <a:rPr lang="fr-FR" sz="2800" dirty="0"/>
            </a:br>
            <a:r>
              <a:rPr lang="fr-FR" sz="2800" u="sng" dirty="0">
                <a:solidFill>
                  <a:srgbClr val="0070C0"/>
                </a:solidFill>
              </a:rPr>
              <a:t>THEME</a:t>
            </a:r>
            <a:r>
              <a:rPr lang="fr-FR" sz="2800" dirty="0">
                <a:solidFill>
                  <a:srgbClr val="0070C0"/>
                </a:solidFill>
              </a:rPr>
              <a:t>: </a:t>
            </a:r>
            <a:r>
              <a:rPr lang="fr-FR" sz="2800" dirty="0">
                <a:solidFill>
                  <a:srgbClr val="0070C0"/>
                </a:solidFill>
                <a:effectLst/>
              </a:rPr>
              <a:t>LA TRANSFORMATION STRUCTURELLE DE L’ÉCONOMIE :</a:t>
            </a:r>
            <a:endParaRPr lang="fr-FR" sz="2800" dirty="0">
              <a:solidFill>
                <a:srgbClr val="0070C0"/>
              </a:solidFill>
              <a:ea typeface="+mn-ea"/>
              <a:cs typeface="+mn-cs"/>
            </a:endParaRPr>
          </a:p>
        </p:txBody>
      </p:sp>
      <p:sp>
        <p:nvSpPr>
          <p:cNvPr id="5" name="Titre 1"/>
          <p:cNvSpPr txBox="1">
            <a:spLocks/>
          </p:cNvSpPr>
          <p:nvPr/>
        </p:nvSpPr>
        <p:spPr>
          <a:xfrm>
            <a:off x="329928" y="2655211"/>
            <a:ext cx="10993549" cy="732423"/>
          </a:xfrm>
          <a:prstGeom prst="rect">
            <a:avLst/>
          </a:prstGeom>
          <a:effectLst/>
        </p:spPr>
        <p:txBody>
          <a:bodyPr vert="horz" lIns="91440" tIns="45720" rIns="91440" bIns="45720" rtlCol="0" anchor="b">
            <a:noAutofit/>
          </a:bodyPr>
          <a:lstStyle>
            <a:lvl1pPr algn="ctr" defTabSz="457200" rtl="0" eaLnBrk="1" latinLnBrk="0" hangingPunct="1">
              <a:spcBef>
                <a:spcPct val="0"/>
              </a:spcBef>
              <a:buNone/>
              <a:defRPr sz="3600" b="1" kern="1200" cap="none" spc="0">
                <a:ln w="0"/>
                <a:solidFill>
                  <a:schemeClr val="tx1"/>
                </a:solidFill>
                <a:effectLst>
                  <a:outerShdw blurRad="38100" dist="19050" dir="2700000" algn="tl" rotWithShape="0">
                    <a:schemeClr val="dk1">
                      <a:alpha val="40000"/>
                    </a:scheme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2400" dirty="0">
                <a:solidFill>
                  <a:srgbClr val="FFC000"/>
                </a:solidFill>
                <a:effectLst/>
              </a:rPr>
              <a:t>Secteurs porteurs et contribution à la croissance (cas de la Côte d’Ivoire)</a:t>
            </a:r>
            <a:endParaRPr lang="fr-FR" sz="2400" cap="all" dirty="0">
              <a:solidFill>
                <a:srgbClr val="FFC000"/>
              </a:solidFill>
              <a:ea typeface="+mn-ea"/>
              <a:cs typeface="+mn-cs"/>
            </a:endParaRPr>
          </a:p>
        </p:txBody>
      </p:sp>
      <p:sp>
        <p:nvSpPr>
          <p:cNvPr id="7" name="Sous-titre 2">
            <a:extLst>
              <a:ext uri="{FF2B5EF4-FFF2-40B4-BE49-F238E27FC236}">
                <a16:creationId xmlns:a16="http://schemas.microsoft.com/office/drawing/2014/main" id="{076C36F9-C67E-4230-8C36-1D9F09DC788D}"/>
              </a:ext>
            </a:extLst>
          </p:cNvPr>
          <p:cNvSpPr txBox="1">
            <a:spLocks/>
          </p:cNvSpPr>
          <p:nvPr/>
        </p:nvSpPr>
        <p:spPr>
          <a:xfrm>
            <a:off x="3322492" y="4160748"/>
            <a:ext cx="5008419" cy="366806"/>
          </a:xfrm>
          <a:prstGeom prst="rect">
            <a:avLst/>
          </a:prstGeom>
        </p:spPr>
        <p:txBody>
          <a:bodyPr vert="horz" lIns="91440" tIns="45720" rIns="91440" bIns="45720" rtlCol="0" anchor="t">
            <a:noAutofit/>
          </a:bodyPr>
          <a:lstStyle>
            <a:lvl1pPr marL="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cap="all">
                <a:solidFill>
                  <a:schemeClr val="bg1">
                    <a:lumMod val="50000"/>
                  </a:schemeClr>
                </a:solidFill>
                <a:latin typeface="+mn-lt"/>
                <a:ea typeface="+mn-ea"/>
                <a:cs typeface="+mn-cs"/>
              </a:defRPr>
            </a:lvl1pPr>
            <a:lvl2pPr marL="457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9pPr>
          </a:lstStyle>
          <a:p>
            <a:pPr>
              <a:buClr>
                <a:srgbClr val="8AB833"/>
              </a:buClr>
            </a:pPr>
            <a:r>
              <a:rPr lang="fr-FR" sz="1100" b="1" dirty="0">
                <a:solidFill>
                  <a:srgbClr val="455F51"/>
                </a:solidFill>
              </a:rPr>
              <a:t>Session virtuelle, 20-22 </a:t>
            </a:r>
            <a:r>
              <a:rPr lang="fr-FR" sz="1100" b="1" dirty="0">
                <a:solidFill>
                  <a:schemeClr val="tx1"/>
                </a:solidFill>
              </a:rPr>
              <a:t>Janvier 2021</a:t>
            </a:r>
            <a:endParaRPr lang="fr-FR" sz="1100" b="1" dirty="0">
              <a:solidFill>
                <a:srgbClr val="455F51"/>
              </a:solidFill>
            </a:endParaRPr>
          </a:p>
        </p:txBody>
      </p:sp>
    </p:spTree>
    <p:extLst>
      <p:ext uri="{BB962C8B-B14F-4D97-AF65-F5344CB8AC3E}">
        <p14:creationId xmlns:p14="http://schemas.microsoft.com/office/powerpoint/2010/main" val="2972498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F6BB6E77-C154-4DFA-B904-128F865B590C}" type="datetime1">
              <a:rPr lang="fr-FR" smtClean="0">
                <a:solidFill>
                  <a:prstClr val="black"/>
                </a:solidFill>
              </a:rPr>
              <a:pPr/>
              <a:t>20/01/2021</a:t>
            </a:fld>
            <a:endParaRPr lang="en-US" dirty="0">
              <a:solidFill>
                <a:prstClr val="black"/>
              </a:solidFill>
            </a:endParaRP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solidFill>
                  <a:prstClr val="black"/>
                </a:solidFill>
              </a:rPr>
              <a:pPr/>
              <a:t>10</a:t>
            </a:fld>
            <a:endParaRPr lang="en-US" dirty="0">
              <a:solidFill>
                <a:prstClr val="black"/>
              </a:solidFill>
            </a:endParaRPr>
          </a:p>
        </p:txBody>
      </p:sp>
      <p:sp>
        <p:nvSpPr>
          <p:cNvPr id="14" name="Titre 13"/>
          <p:cNvSpPr>
            <a:spLocks noGrp="1"/>
          </p:cNvSpPr>
          <p:nvPr>
            <p:ph type="title"/>
          </p:nvPr>
        </p:nvSpPr>
        <p:spPr/>
        <p:txBody>
          <a:bodyPr/>
          <a:lstStyle/>
          <a:p>
            <a:endParaRPr lang="fr-FR" dirty="0"/>
          </a:p>
        </p:txBody>
      </p:sp>
      <p:sp>
        <p:nvSpPr>
          <p:cNvPr id="16" name="Rectangle 15"/>
          <p:cNvSpPr/>
          <p:nvPr/>
        </p:nvSpPr>
        <p:spPr>
          <a:xfrm>
            <a:off x="699287" y="189221"/>
            <a:ext cx="11167895" cy="8695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800" b="1" dirty="0"/>
              <a:t>EVOLUTION RECENTE DE L’ECONOMIE (Suite)</a:t>
            </a:r>
          </a:p>
        </p:txBody>
      </p:sp>
      <p:sp>
        <p:nvSpPr>
          <p:cNvPr id="17" name="Pentagone 16"/>
          <p:cNvSpPr/>
          <p:nvPr/>
        </p:nvSpPr>
        <p:spPr>
          <a:xfrm>
            <a:off x="442913" y="1081157"/>
            <a:ext cx="11291261" cy="486952"/>
          </a:xfrm>
          <a:prstGeom prst="homePlat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t>Une source diversifiée des contributions à la croissance</a:t>
            </a:r>
          </a:p>
        </p:txBody>
      </p:sp>
      <p:sp>
        <p:nvSpPr>
          <p:cNvPr id="19" name="ZoneTexte 18"/>
          <p:cNvSpPr txBox="1"/>
          <p:nvPr/>
        </p:nvSpPr>
        <p:spPr>
          <a:xfrm>
            <a:off x="1716451" y="1997126"/>
            <a:ext cx="2893741" cy="369332"/>
          </a:xfrm>
          <a:prstGeom prst="rect">
            <a:avLst/>
          </a:prstGeom>
          <a:noFill/>
        </p:spPr>
        <p:txBody>
          <a:bodyPr wrap="none" rtlCol="0">
            <a:spAutoFit/>
          </a:bodyPr>
          <a:lstStyle/>
          <a:p>
            <a:r>
              <a:rPr lang="fr-FR" b="1" dirty="0">
                <a:solidFill>
                  <a:schemeClr val="accent1"/>
                </a:solidFill>
              </a:rPr>
              <a:t>Du côté de l’offre (en %)</a:t>
            </a:r>
          </a:p>
        </p:txBody>
      </p:sp>
      <p:graphicFrame>
        <p:nvGraphicFramePr>
          <p:cNvPr id="13" name="Graphique 12"/>
          <p:cNvGraphicFramePr>
            <a:graphicFrameLocks/>
          </p:cNvGraphicFramePr>
          <p:nvPr>
            <p:extLst>
              <p:ext uri="{D42A27DB-BD31-4B8C-83A1-F6EECF244321}">
                <p14:modId xmlns:p14="http://schemas.microsoft.com/office/powerpoint/2010/main" val="2642783401"/>
              </p:ext>
            </p:extLst>
          </p:nvPr>
        </p:nvGraphicFramePr>
        <p:xfrm>
          <a:off x="537979" y="2366458"/>
          <a:ext cx="6463723" cy="3948282"/>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7204105" y="2366458"/>
            <a:ext cx="4530069" cy="3722045"/>
          </a:xfrm>
          <a:prstGeom prst="rect">
            <a:avLst/>
          </a:prstGeom>
        </p:spPr>
        <p:txBody>
          <a:bodyPr wrap="square">
            <a:spAutoFit/>
          </a:bodyPr>
          <a:lstStyle/>
          <a:p>
            <a:pPr algn="just">
              <a:lnSpc>
                <a:spcPct val="107000"/>
              </a:lnSpc>
              <a:spcAft>
                <a:spcPts val="800"/>
              </a:spcAft>
            </a:pPr>
            <a:r>
              <a:rPr lang="fr-FR" sz="1300" dirty="0">
                <a:latin typeface="Malgun Gothic" panose="020B0503020000020004" pitchFamily="34" charset="-127"/>
                <a:ea typeface="Malgun Gothic" panose="020B0503020000020004" pitchFamily="34" charset="-127"/>
                <a:cs typeface="Times New Roman" panose="02020603050405020304" pitchFamily="18" charset="0"/>
              </a:rPr>
              <a:t>Secteur primaire porté par la croissance des principales matières premières exportées et l’agriculture vivrière en raison notamment des projets du Plan National d’Investissement Agricole (PNIA).</a:t>
            </a:r>
          </a:p>
          <a:p>
            <a:pPr algn="just">
              <a:lnSpc>
                <a:spcPct val="107000"/>
              </a:lnSpc>
              <a:spcAft>
                <a:spcPts val="800"/>
              </a:spcAft>
            </a:pPr>
            <a:r>
              <a:rPr lang="fr-FR" sz="1300" dirty="0">
                <a:latin typeface="Malgun Gothic" panose="020B0503020000020004" pitchFamily="34" charset="-127"/>
                <a:ea typeface="Malgun Gothic" panose="020B0503020000020004" pitchFamily="34" charset="-127"/>
                <a:cs typeface="Times New Roman" panose="02020603050405020304" pitchFamily="18" charset="0"/>
              </a:rPr>
              <a:t>Bonne tenue du secteur secondaire due (i) au dynamisme des BTP, en lien avec la réalisation des projets d’investissements publics structurants ; (ii) au regain du secteur énergie, (iii) à la performance de l’industrie minière tirant profit d’un code minier attractif, (iv) aux produits pétroliers en lien avec la consommation nationale, et (v) à l’agro-industrie qui représente une priorité dans le cadre du Plan National de Développement (2016-2020).</a:t>
            </a:r>
          </a:p>
          <a:p>
            <a:pPr algn="just">
              <a:lnSpc>
                <a:spcPct val="107000"/>
              </a:lnSpc>
              <a:spcAft>
                <a:spcPts val="800"/>
              </a:spcAft>
            </a:pPr>
            <a:r>
              <a:rPr lang="fr-FR" sz="1300" dirty="0">
                <a:latin typeface="Malgun Gothic" panose="020B0503020000020004" pitchFamily="34" charset="-127"/>
                <a:ea typeface="Malgun Gothic" panose="020B0503020000020004" pitchFamily="34" charset="-127"/>
                <a:cs typeface="Times New Roman" panose="02020603050405020304" pitchFamily="18" charset="0"/>
              </a:rPr>
              <a:t>Croissance du secteur tertiaire amenée par les télécommunications, le commerce en lien notamment avec l’amélioration des revenus, et le transport.</a:t>
            </a:r>
          </a:p>
        </p:txBody>
      </p:sp>
    </p:spTree>
    <p:extLst>
      <p:ext uri="{BB962C8B-B14F-4D97-AF65-F5344CB8AC3E}">
        <p14:creationId xmlns:p14="http://schemas.microsoft.com/office/powerpoint/2010/main" val="96835890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F6BB6E77-C154-4DFA-B904-128F865B590C}" type="datetime1">
              <a:rPr lang="fr-FR" smtClean="0">
                <a:solidFill>
                  <a:prstClr val="black"/>
                </a:solidFill>
              </a:rPr>
              <a:pPr/>
              <a:t>20/01/2021</a:t>
            </a:fld>
            <a:endParaRPr lang="en-US" dirty="0">
              <a:solidFill>
                <a:prstClr val="black"/>
              </a:solidFill>
            </a:endParaRP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solidFill>
                  <a:prstClr val="black"/>
                </a:solidFill>
              </a:rPr>
              <a:pPr/>
              <a:t>11</a:t>
            </a:fld>
            <a:endParaRPr lang="en-US" dirty="0">
              <a:solidFill>
                <a:prstClr val="black"/>
              </a:solidFill>
            </a:endParaRPr>
          </a:p>
        </p:txBody>
      </p:sp>
      <p:sp>
        <p:nvSpPr>
          <p:cNvPr id="14" name="Titre 13"/>
          <p:cNvSpPr>
            <a:spLocks noGrp="1"/>
          </p:cNvSpPr>
          <p:nvPr>
            <p:ph type="title"/>
          </p:nvPr>
        </p:nvSpPr>
        <p:spPr/>
        <p:txBody>
          <a:bodyPr/>
          <a:lstStyle/>
          <a:p>
            <a:endParaRPr lang="fr-FR" dirty="0"/>
          </a:p>
        </p:txBody>
      </p:sp>
      <p:sp>
        <p:nvSpPr>
          <p:cNvPr id="16" name="Rectangle 15"/>
          <p:cNvSpPr/>
          <p:nvPr/>
        </p:nvSpPr>
        <p:spPr>
          <a:xfrm>
            <a:off x="442913" y="172770"/>
            <a:ext cx="11167895" cy="8695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t>EVOLUTION RECENTE DE L’ECONOMIE (Suite)</a:t>
            </a:r>
          </a:p>
        </p:txBody>
      </p:sp>
      <p:sp>
        <p:nvSpPr>
          <p:cNvPr id="17" name="Pentagone 16"/>
          <p:cNvSpPr/>
          <p:nvPr/>
        </p:nvSpPr>
        <p:spPr>
          <a:xfrm>
            <a:off x="442913" y="1081157"/>
            <a:ext cx="11291261" cy="486952"/>
          </a:xfrm>
          <a:prstGeom prst="homePlat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t>Une source diversifiée des contributions à la croissance</a:t>
            </a:r>
          </a:p>
        </p:txBody>
      </p:sp>
      <p:sp>
        <p:nvSpPr>
          <p:cNvPr id="20" name="ZoneTexte 19"/>
          <p:cNvSpPr txBox="1"/>
          <p:nvPr/>
        </p:nvSpPr>
        <p:spPr>
          <a:xfrm>
            <a:off x="2247889" y="1858266"/>
            <a:ext cx="3655168" cy="369332"/>
          </a:xfrm>
          <a:prstGeom prst="rect">
            <a:avLst/>
          </a:prstGeom>
          <a:noFill/>
        </p:spPr>
        <p:txBody>
          <a:bodyPr wrap="none" rtlCol="0">
            <a:spAutoFit/>
          </a:bodyPr>
          <a:lstStyle/>
          <a:p>
            <a:r>
              <a:rPr lang="fr-FR" b="1" dirty="0">
                <a:solidFill>
                  <a:schemeClr val="accent1"/>
                </a:solidFill>
              </a:rPr>
              <a:t>Du côté de la demande (en %)</a:t>
            </a:r>
          </a:p>
        </p:txBody>
      </p:sp>
      <p:graphicFrame>
        <p:nvGraphicFramePr>
          <p:cNvPr id="15" name="Graphique 14"/>
          <p:cNvGraphicFramePr>
            <a:graphicFrameLocks/>
          </p:cNvGraphicFramePr>
          <p:nvPr>
            <p:extLst>
              <p:ext uri="{D42A27DB-BD31-4B8C-83A1-F6EECF244321}">
                <p14:modId xmlns:p14="http://schemas.microsoft.com/office/powerpoint/2010/main" val="2295937220"/>
              </p:ext>
            </p:extLst>
          </p:nvPr>
        </p:nvGraphicFramePr>
        <p:xfrm>
          <a:off x="1042588" y="2273725"/>
          <a:ext cx="7306654" cy="4041015"/>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angle 1"/>
          <p:cNvSpPr/>
          <p:nvPr/>
        </p:nvSpPr>
        <p:spPr>
          <a:xfrm>
            <a:off x="8534400" y="3155971"/>
            <a:ext cx="3465094" cy="2121222"/>
          </a:xfrm>
          <a:prstGeom prst="rect">
            <a:avLst/>
          </a:prstGeom>
        </p:spPr>
        <p:txBody>
          <a:bodyPr wrap="square">
            <a:spAutoFit/>
          </a:bodyPr>
          <a:lstStyle/>
          <a:p>
            <a:pPr algn="just">
              <a:lnSpc>
                <a:spcPct val="107000"/>
              </a:lnSpc>
              <a:spcAft>
                <a:spcPts val="800"/>
              </a:spcAft>
            </a:pPr>
            <a:r>
              <a:rPr lang="fr-FR" sz="1300" dirty="0">
                <a:latin typeface="Malgun Gothic" panose="020B0503020000020004" pitchFamily="34" charset="-127"/>
                <a:ea typeface="Malgun Gothic" panose="020B0503020000020004" pitchFamily="34" charset="-127"/>
                <a:cs typeface="Times New Roman" panose="02020603050405020304" pitchFamily="18" charset="0"/>
              </a:rPr>
              <a:t>Au plan de la demande, la croissance est portée par la consommation finale et l’investissement.</a:t>
            </a:r>
          </a:p>
          <a:p>
            <a:pPr algn="just">
              <a:lnSpc>
                <a:spcPct val="107000"/>
              </a:lnSpc>
              <a:spcAft>
                <a:spcPts val="800"/>
              </a:spcAft>
            </a:pPr>
            <a:r>
              <a:rPr lang="fr-FR" sz="1300" dirty="0">
                <a:latin typeface="Century Gothic" panose="020B0502020202020204" pitchFamily="34" charset="0"/>
                <a:ea typeface="Calibri" panose="020F0502020204030204" pitchFamily="34" charset="0"/>
                <a:cs typeface="Times New Roman" panose="02020603050405020304" pitchFamily="18" charset="0"/>
              </a:rPr>
              <a:t>En 2019, on enregistre une forte contribution de la demande extérieure nette du fait d’une production exceptionnelle des produits d’agriculture d’exportation, grâce à une pluviosité favorable.</a:t>
            </a:r>
            <a:endParaRPr lang="fr-FR" sz="13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5876688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F6BB6E77-C154-4DFA-B904-128F865B590C}" type="datetime1">
              <a:rPr lang="fr-FR" smtClean="0">
                <a:solidFill>
                  <a:prstClr val="black"/>
                </a:solidFill>
              </a:rPr>
              <a:pPr/>
              <a:t>20/01/2021</a:t>
            </a:fld>
            <a:endParaRPr lang="en-US" dirty="0">
              <a:solidFill>
                <a:prstClr val="black"/>
              </a:solidFill>
            </a:endParaRP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solidFill>
                  <a:prstClr val="black"/>
                </a:solidFill>
              </a:rPr>
              <a:pPr/>
              <a:t>12</a:t>
            </a:fld>
            <a:endParaRPr lang="en-US" dirty="0">
              <a:solidFill>
                <a:prstClr val="black"/>
              </a:solidFill>
            </a:endParaRPr>
          </a:p>
        </p:txBody>
      </p:sp>
      <p:sp>
        <p:nvSpPr>
          <p:cNvPr id="8" name="Titre 7"/>
          <p:cNvSpPr>
            <a:spLocks noGrp="1"/>
          </p:cNvSpPr>
          <p:nvPr>
            <p:ph type="title"/>
          </p:nvPr>
        </p:nvSpPr>
        <p:spPr>
          <a:xfrm>
            <a:off x="500936" y="172770"/>
            <a:ext cx="11233239" cy="8695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fr-FR" sz="3600" dirty="0">
                <a:latin typeface="+mj-lt"/>
                <a:ea typeface="+mj-ea"/>
                <a:cs typeface="+mj-cs"/>
              </a:rPr>
              <a:t>EVOLUTION RECENTE DE L’ECONOMIE (</a:t>
            </a:r>
            <a:r>
              <a:rPr lang="fr-FR" sz="3600" cap="none" dirty="0">
                <a:latin typeface="+mj-lt"/>
                <a:ea typeface="+mj-ea"/>
                <a:cs typeface="+mj-cs"/>
              </a:rPr>
              <a:t>Suite</a:t>
            </a:r>
            <a:r>
              <a:rPr lang="fr-FR" sz="3600" dirty="0">
                <a:latin typeface="+mj-lt"/>
                <a:ea typeface="+mj-ea"/>
                <a:cs typeface="+mj-cs"/>
              </a:rPr>
              <a:t>)</a:t>
            </a:r>
          </a:p>
        </p:txBody>
      </p:sp>
      <p:sp>
        <p:nvSpPr>
          <p:cNvPr id="9" name="Pentagone 8"/>
          <p:cNvSpPr/>
          <p:nvPr/>
        </p:nvSpPr>
        <p:spPr>
          <a:xfrm>
            <a:off x="442913" y="1081157"/>
            <a:ext cx="11291261" cy="486952"/>
          </a:xfrm>
          <a:prstGeom prst="homePlat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t>Equilibre interne</a:t>
            </a:r>
          </a:p>
        </p:txBody>
      </p:sp>
      <p:sp>
        <p:nvSpPr>
          <p:cNvPr id="14" name="Rectangle 13"/>
          <p:cNvSpPr/>
          <p:nvPr/>
        </p:nvSpPr>
        <p:spPr>
          <a:xfrm>
            <a:off x="453928" y="1598135"/>
            <a:ext cx="6326260" cy="40398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Evolution du taux d’inflation (en %) </a:t>
            </a:r>
          </a:p>
        </p:txBody>
      </p:sp>
      <p:sp>
        <p:nvSpPr>
          <p:cNvPr id="18" name="Rectangle 17"/>
          <p:cNvSpPr/>
          <p:nvPr/>
        </p:nvSpPr>
        <p:spPr>
          <a:xfrm>
            <a:off x="420329" y="3374631"/>
            <a:ext cx="6440318" cy="40398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Evolution du déficit budgétaire (en % du PIB) </a:t>
            </a:r>
          </a:p>
        </p:txBody>
      </p:sp>
      <p:sp>
        <p:nvSpPr>
          <p:cNvPr id="11" name="Rectangle 10"/>
          <p:cNvSpPr/>
          <p:nvPr/>
        </p:nvSpPr>
        <p:spPr>
          <a:xfrm>
            <a:off x="6860646" y="2275758"/>
            <a:ext cx="5205947" cy="8446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200" dirty="0">
                <a:solidFill>
                  <a:schemeClr val="tx1"/>
                </a:solidFill>
              </a:rPr>
              <a:t>La croissance économique accompagnée d’une inflation maîtrisée en deçà de la norme communautaire de maximum 3%  sur la période</a:t>
            </a:r>
          </a:p>
        </p:txBody>
      </p:sp>
      <p:sp>
        <p:nvSpPr>
          <p:cNvPr id="15" name="Rectangle 14"/>
          <p:cNvSpPr/>
          <p:nvPr/>
        </p:nvSpPr>
        <p:spPr>
          <a:xfrm>
            <a:off x="6989125" y="4213340"/>
            <a:ext cx="4948988" cy="17093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200" dirty="0">
                <a:solidFill>
                  <a:schemeClr val="tx1"/>
                </a:solidFill>
              </a:rPr>
              <a:t>Solde budgétaire contenu grâce notamment à une politique budgétaire prudente malgré une hausse substantielle des projets d’investissements publics. En 2019, le solde budgétaire s’est établi à -2,3% du PIB, la norme communautaire étant de -3 %, </a:t>
            </a:r>
          </a:p>
          <a:p>
            <a:pPr algn="just"/>
            <a:endParaRPr lang="fr-FR" sz="1200" dirty="0">
              <a:solidFill>
                <a:schemeClr val="tx1"/>
              </a:solidFill>
            </a:endParaRPr>
          </a:p>
          <a:p>
            <a:pPr algn="just"/>
            <a:r>
              <a:rPr lang="fr-FR" sz="1200" dirty="0">
                <a:solidFill>
                  <a:schemeClr val="tx1"/>
                </a:solidFill>
              </a:rPr>
              <a:t>Une dégradation du déficit en 2020 pour faire face aux dépenses liées aux plans de riposte contre la Covid19</a:t>
            </a:r>
          </a:p>
        </p:txBody>
      </p:sp>
      <p:graphicFrame>
        <p:nvGraphicFramePr>
          <p:cNvPr id="16" name="Graphique 15"/>
          <p:cNvGraphicFramePr>
            <a:graphicFrameLocks/>
          </p:cNvGraphicFramePr>
          <p:nvPr>
            <p:extLst>
              <p:ext uri="{D42A27DB-BD31-4B8C-83A1-F6EECF244321}">
                <p14:modId xmlns:p14="http://schemas.microsoft.com/office/powerpoint/2010/main" val="3840100205"/>
              </p:ext>
            </p:extLst>
          </p:nvPr>
        </p:nvGraphicFramePr>
        <p:xfrm>
          <a:off x="463704" y="3850727"/>
          <a:ext cx="6396943" cy="2897904"/>
        </p:xfrm>
        <a:graphic>
          <a:graphicData uri="http://schemas.openxmlformats.org/drawingml/2006/chart">
            <c:chart xmlns:c="http://schemas.openxmlformats.org/drawingml/2006/chart" xmlns:r="http://schemas.openxmlformats.org/officeDocument/2006/relationships" r:id="rId2"/>
          </a:graphicData>
        </a:graphic>
      </p:graphicFrame>
      <p:cxnSp>
        <p:nvCxnSpPr>
          <p:cNvPr id="19" name="Connecteur droit 18"/>
          <p:cNvCxnSpPr/>
          <p:nvPr/>
        </p:nvCxnSpPr>
        <p:spPr>
          <a:xfrm>
            <a:off x="420329" y="5068039"/>
            <a:ext cx="5940000" cy="0"/>
          </a:xfrm>
          <a:prstGeom prst="line">
            <a:avLst/>
          </a:prstGeom>
          <a:noFill/>
          <a:ln w="25400" cap="flat" cmpd="sng" algn="ctr">
            <a:solidFill>
              <a:srgbClr val="FF0000"/>
            </a:solidFill>
            <a:prstDash val="solid"/>
            <a:miter lim="800000"/>
          </a:ln>
          <a:effectLst/>
        </p:spPr>
      </p:cxnSp>
      <p:graphicFrame>
        <p:nvGraphicFramePr>
          <p:cNvPr id="6" name="Tableau 5"/>
          <p:cNvGraphicFramePr>
            <a:graphicFrameLocks noGrp="1"/>
          </p:cNvGraphicFramePr>
          <p:nvPr>
            <p:extLst>
              <p:ext uri="{D42A27DB-BD31-4B8C-83A1-F6EECF244321}">
                <p14:modId xmlns:p14="http://schemas.microsoft.com/office/powerpoint/2010/main" val="1665540896"/>
              </p:ext>
            </p:extLst>
          </p:nvPr>
        </p:nvGraphicFramePr>
        <p:xfrm>
          <a:off x="453928" y="2253118"/>
          <a:ext cx="6326260" cy="889960"/>
        </p:xfrm>
        <a:graphic>
          <a:graphicData uri="http://schemas.openxmlformats.org/drawingml/2006/table">
            <a:tbl>
              <a:tblPr firstRow="1" firstCol="1" bandRow="1">
                <a:tableStyleId>{5C22544A-7EE6-4342-B048-85BDC9FD1C3A}</a:tableStyleId>
              </a:tblPr>
              <a:tblGrid>
                <a:gridCol w="632626">
                  <a:extLst>
                    <a:ext uri="{9D8B030D-6E8A-4147-A177-3AD203B41FA5}">
                      <a16:colId xmlns:a16="http://schemas.microsoft.com/office/drawing/2014/main" val="20000"/>
                    </a:ext>
                  </a:extLst>
                </a:gridCol>
                <a:gridCol w="632626">
                  <a:extLst>
                    <a:ext uri="{9D8B030D-6E8A-4147-A177-3AD203B41FA5}">
                      <a16:colId xmlns:a16="http://schemas.microsoft.com/office/drawing/2014/main" val="20001"/>
                    </a:ext>
                  </a:extLst>
                </a:gridCol>
                <a:gridCol w="632626">
                  <a:extLst>
                    <a:ext uri="{9D8B030D-6E8A-4147-A177-3AD203B41FA5}">
                      <a16:colId xmlns:a16="http://schemas.microsoft.com/office/drawing/2014/main" val="20002"/>
                    </a:ext>
                  </a:extLst>
                </a:gridCol>
                <a:gridCol w="632626">
                  <a:extLst>
                    <a:ext uri="{9D8B030D-6E8A-4147-A177-3AD203B41FA5}">
                      <a16:colId xmlns:a16="http://schemas.microsoft.com/office/drawing/2014/main" val="20003"/>
                    </a:ext>
                  </a:extLst>
                </a:gridCol>
                <a:gridCol w="632626">
                  <a:extLst>
                    <a:ext uri="{9D8B030D-6E8A-4147-A177-3AD203B41FA5}">
                      <a16:colId xmlns:a16="http://schemas.microsoft.com/office/drawing/2014/main" val="20004"/>
                    </a:ext>
                  </a:extLst>
                </a:gridCol>
                <a:gridCol w="632626">
                  <a:extLst>
                    <a:ext uri="{9D8B030D-6E8A-4147-A177-3AD203B41FA5}">
                      <a16:colId xmlns:a16="http://schemas.microsoft.com/office/drawing/2014/main" val="20005"/>
                    </a:ext>
                  </a:extLst>
                </a:gridCol>
                <a:gridCol w="632626">
                  <a:extLst>
                    <a:ext uri="{9D8B030D-6E8A-4147-A177-3AD203B41FA5}">
                      <a16:colId xmlns:a16="http://schemas.microsoft.com/office/drawing/2014/main" val="20006"/>
                    </a:ext>
                  </a:extLst>
                </a:gridCol>
                <a:gridCol w="632626">
                  <a:extLst>
                    <a:ext uri="{9D8B030D-6E8A-4147-A177-3AD203B41FA5}">
                      <a16:colId xmlns:a16="http://schemas.microsoft.com/office/drawing/2014/main" val="20007"/>
                    </a:ext>
                  </a:extLst>
                </a:gridCol>
                <a:gridCol w="632626">
                  <a:extLst>
                    <a:ext uri="{9D8B030D-6E8A-4147-A177-3AD203B41FA5}">
                      <a16:colId xmlns:a16="http://schemas.microsoft.com/office/drawing/2014/main" val="20008"/>
                    </a:ext>
                  </a:extLst>
                </a:gridCol>
                <a:gridCol w="632626">
                  <a:extLst>
                    <a:ext uri="{9D8B030D-6E8A-4147-A177-3AD203B41FA5}">
                      <a16:colId xmlns:a16="http://schemas.microsoft.com/office/drawing/2014/main" val="20009"/>
                    </a:ext>
                  </a:extLst>
                </a:gridCol>
              </a:tblGrid>
              <a:tr h="205375">
                <a:tc>
                  <a:txBody>
                    <a:bodyPr/>
                    <a:lstStyle/>
                    <a:p>
                      <a:pPr algn="l" rtl="0" fontAlgn="ctr"/>
                      <a:r>
                        <a:rPr lang="fr-FR" sz="1000" u="none" strike="noStrike">
                          <a:effectLst/>
                        </a:rPr>
                        <a:t>Années</a:t>
                      </a:r>
                      <a:endParaRPr lang="fr-FR" sz="1000" b="1" i="0" u="none" strike="noStrike">
                        <a:solidFill>
                          <a:srgbClr val="FFFFFF"/>
                        </a:solidFill>
                        <a:effectLst/>
                        <a:latin typeface="Century Gothic" panose="020B0502020202020204" pitchFamily="34" charset="0"/>
                      </a:endParaRPr>
                    </a:p>
                  </a:txBody>
                  <a:tcPr marL="9525" marR="9525" marT="9525" marB="0" anchor="ctr"/>
                </a:tc>
                <a:tc>
                  <a:txBody>
                    <a:bodyPr/>
                    <a:lstStyle/>
                    <a:p>
                      <a:pPr algn="l" rtl="0" fontAlgn="ctr"/>
                      <a:r>
                        <a:rPr lang="fr-FR" sz="1050" u="none" strike="noStrike">
                          <a:effectLst/>
                        </a:rPr>
                        <a:t>2012</a:t>
                      </a:r>
                      <a:endParaRPr lang="fr-FR" sz="1050" b="1" i="0" u="none" strike="noStrike">
                        <a:solidFill>
                          <a:srgbClr val="FFFFFF"/>
                        </a:solidFill>
                        <a:effectLst/>
                        <a:latin typeface="Century Gothic" panose="020B0502020202020204" pitchFamily="34" charset="0"/>
                      </a:endParaRPr>
                    </a:p>
                  </a:txBody>
                  <a:tcPr marL="9525" marR="9525" marT="9525" marB="0" anchor="ctr"/>
                </a:tc>
                <a:tc>
                  <a:txBody>
                    <a:bodyPr/>
                    <a:lstStyle/>
                    <a:p>
                      <a:pPr algn="l" rtl="0" fontAlgn="ctr"/>
                      <a:r>
                        <a:rPr lang="fr-FR" sz="1050" u="none" strike="noStrike">
                          <a:effectLst/>
                        </a:rPr>
                        <a:t>2013</a:t>
                      </a:r>
                      <a:endParaRPr lang="fr-FR" sz="1050" b="1" i="0" u="none" strike="noStrike">
                        <a:solidFill>
                          <a:srgbClr val="FFFFFF"/>
                        </a:solidFill>
                        <a:effectLst/>
                        <a:latin typeface="Century Gothic" panose="020B0502020202020204" pitchFamily="34" charset="0"/>
                      </a:endParaRPr>
                    </a:p>
                  </a:txBody>
                  <a:tcPr marL="9525" marR="9525" marT="9525" marB="0" anchor="ctr"/>
                </a:tc>
                <a:tc>
                  <a:txBody>
                    <a:bodyPr/>
                    <a:lstStyle/>
                    <a:p>
                      <a:pPr algn="l" rtl="0" fontAlgn="ctr"/>
                      <a:r>
                        <a:rPr lang="fr-FR" sz="1050" u="none" strike="noStrike">
                          <a:effectLst/>
                        </a:rPr>
                        <a:t>2014</a:t>
                      </a:r>
                      <a:endParaRPr lang="fr-FR" sz="1050" b="1" i="0" u="none" strike="noStrike">
                        <a:solidFill>
                          <a:srgbClr val="FFFFFF"/>
                        </a:solidFill>
                        <a:effectLst/>
                        <a:latin typeface="Century Gothic" panose="020B0502020202020204" pitchFamily="34" charset="0"/>
                      </a:endParaRPr>
                    </a:p>
                  </a:txBody>
                  <a:tcPr marL="9525" marR="9525" marT="9525" marB="0" anchor="ctr"/>
                </a:tc>
                <a:tc>
                  <a:txBody>
                    <a:bodyPr/>
                    <a:lstStyle/>
                    <a:p>
                      <a:pPr algn="l" rtl="0" fontAlgn="ctr"/>
                      <a:r>
                        <a:rPr lang="fr-FR" sz="1050" u="none" strike="noStrike">
                          <a:effectLst/>
                        </a:rPr>
                        <a:t>2015</a:t>
                      </a:r>
                      <a:endParaRPr lang="fr-FR" sz="1050" b="1" i="0" u="none" strike="noStrike">
                        <a:solidFill>
                          <a:srgbClr val="FFFFFF"/>
                        </a:solidFill>
                        <a:effectLst/>
                        <a:latin typeface="Century Gothic" panose="020B0502020202020204" pitchFamily="34" charset="0"/>
                      </a:endParaRPr>
                    </a:p>
                  </a:txBody>
                  <a:tcPr marL="9525" marR="9525" marT="9525" marB="0" anchor="ctr"/>
                </a:tc>
                <a:tc>
                  <a:txBody>
                    <a:bodyPr/>
                    <a:lstStyle/>
                    <a:p>
                      <a:pPr algn="l" rtl="0" fontAlgn="ctr"/>
                      <a:r>
                        <a:rPr lang="fr-FR" sz="1050" u="none" strike="noStrike">
                          <a:effectLst/>
                        </a:rPr>
                        <a:t>2016</a:t>
                      </a:r>
                      <a:endParaRPr lang="fr-FR" sz="1050" b="1" i="0" u="none" strike="noStrike">
                        <a:solidFill>
                          <a:srgbClr val="FFFFFF"/>
                        </a:solidFill>
                        <a:effectLst/>
                        <a:latin typeface="Century Gothic" panose="020B0502020202020204" pitchFamily="34" charset="0"/>
                      </a:endParaRPr>
                    </a:p>
                  </a:txBody>
                  <a:tcPr marL="9525" marR="9525" marT="9525" marB="0" anchor="ctr"/>
                </a:tc>
                <a:tc>
                  <a:txBody>
                    <a:bodyPr/>
                    <a:lstStyle/>
                    <a:p>
                      <a:pPr algn="l" rtl="0" fontAlgn="ctr"/>
                      <a:r>
                        <a:rPr lang="fr-FR" sz="1050" u="none" strike="noStrike">
                          <a:effectLst/>
                        </a:rPr>
                        <a:t>20217</a:t>
                      </a:r>
                      <a:endParaRPr lang="fr-FR" sz="1050" b="1" i="0" u="none" strike="noStrike">
                        <a:solidFill>
                          <a:srgbClr val="FFFFFF"/>
                        </a:solidFill>
                        <a:effectLst/>
                        <a:latin typeface="Century Gothic" panose="020B0502020202020204" pitchFamily="34" charset="0"/>
                      </a:endParaRPr>
                    </a:p>
                  </a:txBody>
                  <a:tcPr marL="9525" marR="9525" marT="9525" marB="0" anchor="ctr"/>
                </a:tc>
                <a:tc>
                  <a:txBody>
                    <a:bodyPr/>
                    <a:lstStyle/>
                    <a:p>
                      <a:pPr algn="l" rtl="0" fontAlgn="ctr"/>
                      <a:r>
                        <a:rPr lang="fr-FR" sz="1050" u="none" strike="noStrike">
                          <a:effectLst/>
                        </a:rPr>
                        <a:t>2018</a:t>
                      </a:r>
                      <a:endParaRPr lang="fr-FR" sz="1050" b="1" i="0" u="none" strike="noStrike">
                        <a:solidFill>
                          <a:srgbClr val="FFFFFF"/>
                        </a:solidFill>
                        <a:effectLst/>
                        <a:latin typeface="Century Gothic" panose="020B0502020202020204" pitchFamily="34" charset="0"/>
                      </a:endParaRPr>
                    </a:p>
                  </a:txBody>
                  <a:tcPr marL="9525" marR="9525" marT="9525" marB="0" anchor="ctr"/>
                </a:tc>
                <a:tc>
                  <a:txBody>
                    <a:bodyPr/>
                    <a:lstStyle/>
                    <a:p>
                      <a:pPr algn="l" rtl="0" fontAlgn="ctr"/>
                      <a:r>
                        <a:rPr lang="fr-FR" sz="1050" u="none" strike="noStrike">
                          <a:effectLst/>
                        </a:rPr>
                        <a:t>2019</a:t>
                      </a:r>
                      <a:endParaRPr lang="fr-FR" sz="1050" b="1" i="0" u="none" strike="noStrike">
                        <a:solidFill>
                          <a:srgbClr val="FFFFFF"/>
                        </a:solidFill>
                        <a:effectLst/>
                        <a:latin typeface="Century Gothic" panose="020B0502020202020204" pitchFamily="34" charset="0"/>
                      </a:endParaRPr>
                    </a:p>
                  </a:txBody>
                  <a:tcPr marL="9525" marR="9525" marT="9525" marB="0" anchor="ctr"/>
                </a:tc>
                <a:tc>
                  <a:txBody>
                    <a:bodyPr/>
                    <a:lstStyle/>
                    <a:p>
                      <a:pPr algn="l" rtl="0" fontAlgn="ctr"/>
                      <a:r>
                        <a:rPr lang="fr-FR" sz="1050" u="none" strike="noStrike">
                          <a:effectLst/>
                        </a:rPr>
                        <a:t>2020</a:t>
                      </a:r>
                      <a:endParaRPr lang="fr-FR" sz="1050" b="1" i="0" u="none" strike="noStrike">
                        <a:solidFill>
                          <a:srgbClr val="FFFFFF"/>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10000"/>
                  </a:ext>
                </a:extLst>
              </a:tr>
              <a:tr h="684585">
                <a:tc>
                  <a:txBody>
                    <a:bodyPr/>
                    <a:lstStyle/>
                    <a:p>
                      <a:pPr algn="l" rtl="0" fontAlgn="ctr"/>
                      <a:r>
                        <a:rPr lang="fr-FR" sz="1000" u="none" strike="noStrike">
                          <a:effectLst/>
                        </a:rPr>
                        <a:t>Variations en moyenne annuelle</a:t>
                      </a:r>
                      <a:endParaRPr lang="fr-FR" sz="1000" b="1" i="0" u="none" strike="noStrike">
                        <a:solidFill>
                          <a:srgbClr val="FFFFFF"/>
                        </a:solidFill>
                        <a:effectLst/>
                        <a:latin typeface="Century Gothic" panose="020B0502020202020204" pitchFamily="34" charset="0"/>
                      </a:endParaRPr>
                    </a:p>
                  </a:txBody>
                  <a:tcPr marL="9525" marR="9525" marT="9525" marB="0" anchor="ctr"/>
                </a:tc>
                <a:tc>
                  <a:txBody>
                    <a:bodyPr/>
                    <a:lstStyle/>
                    <a:p>
                      <a:pPr algn="ctr" rtl="0" fontAlgn="ctr"/>
                      <a:r>
                        <a:rPr lang="fr-FR" sz="1050" u="none" strike="noStrike">
                          <a:effectLst/>
                        </a:rPr>
                        <a:t>1,3</a:t>
                      </a:r>
                      <a:endParaRPr lang="fr-FR" sz="1050" b="1" i="0" u="none" strike="noStrike">
                        <a:solidFill>
                          <a:srgbClr val="000000"/>
                        </a:solidFill>
                        <a:effectLst/>
                        <a:latin typeface="Century Gothic" panose="020B0502020202020204" pitchFamily="34" charset="0"/>
                      </a:endParaRPr>
                    </a:p>
                  </a:txBody>
                  <a:tcPr marL="9525" marR="9525" marT="9525" marB="0" anchor="ctr"/>
                </a:tc>
                <a:tc>
                  <a:txBody>
                    <a:bodyPr/>
                    <a:lstStyle/>
                    <a:p>
                      <a:pPr algn="ctr" rtl="0" fontAlgn="ctr"/>
                      <a:r>
                        <a:rPr lang="fr-FR" sz="1050" u="none" strike="noStrike" dirty="0">
                          <a:effectLst/>
                        </a:rPr>
                        <a:t>2,6</a:t>
                      </a:r>
                      <a:endParaRPr lang="fr-FR" sz="1050" b="1" i="0" u="none" strike="noStrike" dirty="0">
                        <a:solidFill>
                          <a:srgbClr val="000000"/>
                        </a:solidFill>
                        <a:effectLst/>
                        <a:latin typeface="Century Gothic" panose="020B0502020202020204" pitchFamily="34" charset="0"/>
                      </a:endParaRPr>
                    </a:p>
                  </a:txBody>
                  <a:tcPr marL="9525" marR="9525" marT="9525" marB="0" anchor="ctr"/>
                </a:tc>
                <a:tc>
                  <a:txBody>
                    <a:bodyPr/>
                    <a:lstStyle/>
                    <a:p>
                      <a:pPr algn="ctr" rtl="0" fontAlgn="ctr"/>
                      <a:r>
                        <a:rPr lang="fr-FR" sz="1050" u="none" strike="noStrike">
                          <a:effectLst/>
                        </a:rPr>
                        <a:t>0,4</a:t>
                      </a:r>
                      <a:endParaRPr lang="fr-FR" sz="1050" b="1" i="0" u="none" strike="noStrike">
                        <a:solidFill>
                          <a:srgbClr val="000000"/>
                        </a:solidFill>
                        <a:effectLst/>
                        <a:latin typeface="Century Gothic" panose="020B0502020202020204" pitchFamily="34" charset="0"/>
                      </a:endParaRPr>
                    </a:p>
                  </a:txBody>
                  <a:tcPr marL="9525" marR="9525" marT="9525" marB="0" anchor="ctr"/>
                </a:tc>
                <a:tc>
                  <a:txBody>
                    <a:bodyPr/>
                    <a:lstStyle/>
                    <a:p>
                      <a:pPr algn="ctr" rtl="0" fontAlgn="ctr"/>
                      <a:r>
                        <a:rPr lang="fr-FR" sz="1050" u="none" strike="noStrike">
                          <a:effectLst/>
                        </a:rPr>
                        <a:t>1,2</a:t>
                      </a:r>
                      <a:endParaRPr lang="fr-FR" sz="1050" b="1" i="0" u="none" strike="noStrike">
                        <a:solidFill>
                          <a:srgbClr val="000000"/>
                        </a:solidFill>
                        <a:effectLst/>
                        <a:latin typeface="Century Gothic" panose="020B0502020202020204" pitchFamily="34" charset="0"/>
                      </a:endParaRPr>
                    </a:p>
                  </a:txBody>
                  <a:tcPr marL="9525" marR="9525" marT="9525" marB="0" anchor="ctr"/>
                </a:tc>
                <a:tc>
                  <a:txBody>
                    <a:bodyPr/>
                    <a:lstStyle/>
                    <a:p>
                      <a:pPr algn="ctr" rtl="0" fontAlgn="ctr"/>
                      <a:r>
                        <a:rPr lang="fr-FR" sz="1050" u="none" strike="noStrike">
                          <a:effectLst/>
                        </a:rPr>
                        <a:t>0,7</a:t>
                      </a:r>
                      <a:endParaRPr lang="fr-FR" sz="1050" b="1" i="0" u="none" strike="noStrike">
                        <a:solidFill>
                          <a:srgbClr val="000000"/>
                        </a:solidFill>
                        <a:effectLst/>
                        <a:latin typeface="Century Gothic" panose="020B0502020202020204" pitchFamily="34" charset="0"/>
                      </a:endParaRPr>
                    </a:p>
                  </a:txBody>
                  <a:tcPr marL="9525" marR="9525" marT="9525" marB="0" anchor="ctr"/>
                </a:tc>
                <a:tc>
                  <a:txBody>
                    <a:bodyPr/>
                    <a:lstStyle/>
                    <a:p>
                      <a:pPr algn="ctr" rtl="0" fontAlgn="ctr"/>
                      <a:r>
                        <a:rPr lang="fr-FR" sz="1050" u="none" strike="noStrike">
                          <a:effectLst/>
                        </a:rPr>
                        <a:t>0,7</a:t>
                      </a:r>
                      <a:endParaRPr lang="fr-FR" sz="1050" b="1" i="0" u="none" strike="noStrike">
                        <a:solidFill>
                          <a:srgbClr val="000000"/>
                        </a:solidFill>
                        <a:effectLst/>
                        <a:latin typeface="Century Gothic" panose="020B0502020202020204" pitchFamily="34" charset="0"/>
                      </a:endParaRPr>
                    </a:p>
                  </a:txBody>
                  <a:tcPr marL="9525" marR="9525" marT="9525" marB="0" anchor="ctr"/>
                </a:tc>
                <a:tc>
                  <a:txBody>
                    <a:bodyPr/>
                    <a:lstStyle/>
                    <a:p>
                      <a:pPr algn="ctr" rtl="0" fontAlgn="ctr"/>
                      <a:r>
                        <a:rPr lang="fr-FR" sz="1050" u="none" strike="noStrike">
                          <a:effectLst/>
                        </a:rPr>
                        <a:t>0,6</a:t>
                      </a:r>
                      <a:endParaRPr lang="fr-FR" sz="1050" b="1" i="0" u="none" strike="noStrike">
                        <a:solidFill>
                          <a:srgbClr val="000000"/>
                        </a:solidFill>
                        <a:effectLst/>
                        <a:latin typeface="Century Gothic" panose="020B0502020202020204" pitchFamily="34" charset="0"/>
                      </a:endParaRPr>
                    </a:p>
                  </a:txBody>
                  <a:tcPr marL="9525" marR="9525" marT="9525" marB="0" anchor="ctr"/>
                </a:tc>
                <a:tc>
                  <a:txBody>
                    <a:bodyPr/>
                    <a:lstStyle/>
                    <a:p>
                      <a:pPr algn="ctr" rtl="0" fontAlgn="ctr"/>
                      <a:r>
                        <a:rPr lang="fr-FR" sz="1050" u="none" strike="noStrike">
                          <a:effectLst/>
                        </a:rPr>
                        <a:t>0,8</a:t>
                      </a:r>
                      <a:endParaRPr lang="fr-FR" sz="1050" b="1" i="0" u="none" strike="noStrike">
                        <a:solidFill>
                          <a:srgbClr val="000000"/>
                        </a:solidFill>
                        <a:effectLst/>
                        <a:latin typeface="Century Gothic" panose="020B0502020202020204" pitchFamily="34" charset="0"/>
                      </a:endParaRPr>
                    </a:p>
                  </a:txBody>
                  <a:tcPr marL="9525" marR="9525" marT="9525" marB="0" anchor="ctr"/>
                </a:tc>
                <a:tc>
                  <a:txBody>
                    <a:bodyPr/>
                    <a:lstStyle/>
                    <a:p>
                      <a:pPr algn="ctr" rtl="0" fontAlgn="ctr"/>
                      <a:r>
                        <a:rPr lang="fr-FR" sz="1050" u="none" strike="noStrike" dirty="0">
                          <a:effectLst/>
                        </a:rPr>
                        <a:t>1,0</a:t>
                      </a:r>
                      <a:endParaRPr lang="fr-FR" sz="1050" b="1" i="0" u="none" strike="noStrike" dirty="0">
                        <a:solidFill>
                          <a:srgbClr val="000000"/>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0772039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F6BB6E77-C154-4DFA-B904-128F865B590C}" type="datetime1">
              <a:rPr lang="fr-FR" smtClean="0">
                <a:solidFill>
                  <a:prstClr val="black"/>
                </a:solidFill>
              </a:rPr>
              <a:pPr/>
              <a:t>20/01/2021</a:t>
            </a:fld>
            <a:endParaRPr lang="en-US" dirty="0">
              <a:solidFill>
                <a:prstClr val="black"/>
              </a:solidFill>
            </a:endParaRP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solidFill>
                  <a:prstClr val="black"/>
                </a:solidFill>
              </a:rPr>
              <a:pPr/>
              <a:t>13</a:t>
            </a:fld>
            <a:endParaRPr lang="en-US" dirty="0">
              <a:solidFill>
                <a:prstClr val="black"/>
              </a:solidFill>
            </a:endParaRPr>
          </a:p>
        </p:txBody>
      </p:sp>
      <p:sp>
        <p:nvSpPr>
          <p:cNvPr id="5" name="Titre 4"/>
          <p:cNvSpPr>
            <a:spLocks noGrp="1"/>
          </p:cNvSpPr>
          <p:nvPr>
            <p:ph type="title"/>
          </p:nvPr>
        </p:nvSpPr>
        <p:spPr/>
        <p:txBody>
          <a:bodyPr/>
          <a:lstStyle/>
          <a:p>
            <a:endParaRPr lang="fr-FR"/>
          </a:p>
        </p:txBody>
      </p:sp>
      <p:sp>
        <p:nvSpPr>
          <p:cNvPr id="7" name="Titre 7"/>
          <p:cNvSpPr txBox="1">
            <a:spLocks/>
          </p:cNvSpPr>
          <p:nvPr/>
        </p:nvSpPr>
        <p:spPr>
          <a:xfrm>
            <a:off x="442912" y="172770"/>
            <a:ext cx="11291263" cy="869592"/>
          </a:xfrm>
          <a:prstGeom prst="rect">
            <a:avLst/>
          </a:prstGeom>
          <a:ln w="22225" cap="rnd"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ctr" defTabSz="457200" rtl="0" eaLnBrk="1" latinLnBrk="0" hangingPunct="1">
              <a:spcBef>
                <a:spcPct val="0"/>
              </a:spcBef>
              <a:buNone/>
              <a:defRPr sz="2800" b="1" kern="1200" cap="all">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fr-FR" sz="3600" dirty="0"/>
              <a:t>EVOLUTION RECENTE DE L’ECONOMIE (</a:t>
            </a:r>
            <a:r>
              <a:rPr lang="fr-FR" sz="3600" cap="none" dirty="0"/>
              <a:t>Suite</a:t>
            </a:r>
            <a:r>
              <a:rPr lang="fr-FR" sz="3600" dirty="0"/>
              <a:t>)</a:t>
            </a:r>
          </a:p>
        </p:txBody>
      </p:sp>
      <p:sp>
        <p:nvSpPr>
          <p:cNvPr id="8" name="Pentagone 7"/>
          <p:cNvSpPr/>
          <p:nvPr/>
        </p:nvSpPr>
        <p:spPr>
          <a:xfrm>
            <a:off x="442913" y="1081157"/>
            <a:ext cx="11291261" cy="486952"/>
          </a:xfrm>
          <a:prstGeom prst="homePlat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t>Equilibre externe </a:t>
            </a:r>
          </a:p>
        </p:txBody>
      </p:sp>
      <p:sp>
        <p:nvSpPr>
          <p:cNvPr id="9" name="Rectangle 8"/>
          <p:cNvSpPr/>
          <p:nvPr/>
        </p:nvSpPr>
        <p:spPr>
          <a:xfrm>
            <a:off x="442912" y="1081157"/>
            <a:ext cx="996534" cy="470662"/>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p:nvSpPr>
        <p:spPr>
          <a:xfrm>
            <a:off x="954289" y="1783338"/>
            <a:ext cx="10366240" cy="688707"/>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Evolutions des soldes des transactions courantes (en % du PIB)</a:t>
            </a:r>
          </a:p>
        </p:txBody>
      </p:sp>
      <p:graphicFrame>
        <p:nvGraphicFramePr>
          <p:cNvPr id="10" name="Graphique 9"/>
          <p:cNvGraphicFramePr>
            <a:graphicFrameLocks/>
          </p:cNvGraphicFramePr>
          <p:nvPr>
            <p:extLst>
              <p:ext uri="{D42A27DB-BD31-4B8C-83A1-F6EECF244321}">
                <p14:modId xmlns:p14="http://schemas.microsoft.com/office/powerpoint/2010/main" val="28435461"/>
              </p:ext>
            </p:extLst>
          </p:nvPr>
        </p:nvGraphicFramePr>
        <p:xfrm>
          <a:off x="1136468" y="3213463"/>
          <a:ext cx="10019211" cy="3131114"/>
        </p:xfrm>
        <a:graphic>
          <a:graphicData uri="http://schemas.openxmlformats.org/drawingml/2006/chart">
            <c:chart xmlns:c="http://schemas.openxmlformats.org/drawingml/2006/chart" xmlns:r="http://schemas.openxmlformats.org/officeDocument/2006/relationships" r:id="rId3"/>
          </a:graphicData>
        </a:graphic>
      </p:graphicFrame>
      <p:sp>
        <p:nvSpPr>
          <p:cNvPr id="2" name="ZoneTexte 1"/>
          <p:cNvSpPr txBox="1"/>
          <p:nvPr/>
        </p:nvSpPr>
        <p:spPr>
          <a:xfrm>
            <a:off x="3723588" y="2567132"/>
            <a:ext cx="4176074" cy="369332"/>
          </a:xfrm>
          <a:prstGeom prst="rect">
            <a:avLst/>
          </a:prstGeom>
          <a:noFill/>
          <a:ln>
            <a:solidFill>
              <a:schemeClr val="tx1"/>
            </a:solidFill>
          </a:ln>
        </p:spPr>
        <p:txBody>
          <a:bodyPr wrap="square" rtlCol="0">
            <a:spAutoFit/>
          </a:bodyPr>
          <a:lstStyle/>
          <a:p>
            <a:pPr algn="ctr"/>
            <a:r>
              <a:rPr lang="fr-FR" b="1" dirty="0"/>
              <a:t>Des soldes courants maitrisés</a:t>
            </a:r>
          </a:p>
        </p:txBody>
      </p:sp>
    </p:spTree>
    <p:extLst>
      <p:ext uri="{BB962C8B-B14F-4D97-AF65-F5344CB8AC3E}">
        <p14:creationId xmlns:p14="http://schemas.microsoft.com/office/powerpoint/2010/main" val="2078060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F6BB6E77-C154-4DFA-B904-128F865B590C}" type="datetime1">
              <a:rPr lang="fr-FR" smtClean="0">
                <a:solidFill>
                  <a:prstClr val="black"/>
                </a:solidFill>
              </a:rPr>
              <a:pPr/>
              <a:t>20/01/2021</a:t>
            </a:fld>
            <a:endParaRPr lang="en-US" dirty="0">
              <a:solidFill>
                <a:prstClr val="black"/>
              </a:solidFill>
            </a:endParaRP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solidFill>
                  <a:prstClr val="black"/>
                </a:solidFill>
              </a:rPr>
              <a:pPr/>
              <a:t>14</a:t>
            </a:fld>
            <a:endParaRPr lang="en-US" dirty="0">
              <a:solidFill>
                <a:prstClr val="black"/>
              </a:solidFill>
            </a:endParaRPr>
          </a:p>
        </p:txBody>
      </p:sp>
      <p:sp>
        <p:nvSpPr>
          <p:cNvPr id="5" name="Titre 4"/>
          <p:cNvSpPr>
            <a:spLocks noGrp="1"/>
          </p:cNvSpPr>
          <p:nvPr>
            <p:ph type="title"/>
          </p:nvPr>
        </p:nvSpPr>
        <p:spPr/>
        <p:txBody>
          <a:bodyPr/>
          <a:lstStyle/>
          <a:p>
            <a:endParaRPr lang="fr-FR"/>
          </a:p>
        </p:txBody>
      </p:sp>
      <p:sp>
        <p:nvSpPr>
          <p:cNvPr id="7" name="Titre 7"/>
          <p:cNvSpPr txBox="1">
            <a:spLocks/>
          </p:cNvSpPr>
          <p:nvPr/>
        </p:nvSpPr>
        <p:spPr>
          <a:xfrm>
            <a:off x="442912" y="172770"/>
            <a:ext cx="11291263" cy="869592"/>
          </a:xfrm>
          <a:prstGeom prst="rect">
            <a:avLst/>
          </a:prstGeom>
          <a:ln w="22225" cap="rnd"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ctr" defTabSz="457200" rtl="0" eaLnBrk="1" latinLnBrk="0" hangingPunct="1">
              <a:spcBef>
                <a:spcPct val="0"/>
              </a:spcBef>
              <a:buNone/>
              <a:defRPr sz="2800" b="1" kern="1200" cap="all">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fr-FR" sz="3600" dirty="0"/>
              <a:t>EVOLUTION RECENTE DE L’ECONOMIE (</a:t>
            </a:r>
            <a:r>
              <a:rPr lang="fr-FR" sz="3600" cap="none" dirty="0"/>
              <a:t>Suite</a:t>
            </a:r>
            <a:r>
              <a:rPr lang="fr-FR" sz="3600" dirty="0"/>
              <a:t>)</a:t>
            </a:r>
          </a:p>
        </p:txBody>
      </p:sp>
      <p:sp>
        <p:nvSpPr>
          <p:cNvPr id="9" name="Rectangle 8"/>
          <p:cNvSpPr/>
          <p:nvPr/>
        </p:nvSpPr>
        <p:spPr>
          <a:xfrm>
            <a:off x="442912" y="1081157"/>
            <a:ext cx="996534" cy="470662"/>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442912" y="1716844"/>
            <a:ext cx="5185992" cy="659339"/>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Financement extérieur (en % du PIB)</a:t>
            </a:r>
          </a:p>
        </p:txBody>
      </p:sp>
      <p:sp>
        <p:nvSpPr>
          <p:cNvPr id="23" name="Rectangle 22"/>
          <p:cNvSpPr/>
          <p:nvPr/>
        </p:nvSpPr>
        <p:spPr>
          <a:xfrm>
            <a:off x="6234811" y="1716843"/>
            <a:ext cx="5185992" cy="659339"/>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Emission d’</a:t>
            </a:r>
            <a:r>
              <a:rPr lang="fr-FR" b="1" dirty="0" err="1"/>
              <a:t>Eurobond</a:t>
            </a:r>
            <a:r>
              <a:rPr lang="fr-FR" b="1" dirty="0"/>
              <a:t> et Investissement de Portefeuille (en % du PIB)</a:t>
            </a:r>
          </a:p>
        </p:txBody>
      </p:sp>
      <p:graphicFrame>
        <p:nvGraphicFramePr>
          <p:cNvPr id="14" name="Espace réservé du contenu 11"/>
          <p:cNvGraphicFramePr>
            <a:graphicFrameLocks noGrp="1"/>
          </p:cNvGraphicFramePr>
          <p:nvPr>
            <p:ph idx="1"/>
          </p:nvPr>
        </p:nvGraphicFramePr>
        <p:xfrm>
          <a:off x="581026" y="2717074"/>
          <a:ext cx="5358050" cy="278239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Graphique 14"/>
          <p:cNvGraphicFramePr>
            <a:graphicFrameLocks/>
          </p:cNvGraphicFramePr>
          <p:nvPr/>
        </p:nvGraphicFramePr>
        <p:xfrm>
          <a:off x="6544982" y="2717074"/>
          <a:ext cx="4728263" cy="3118046"/>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p:cNvSpPr/>
          <p:nvPr/>
        </p:nvSpPr>
        <p:spPr>
          <a:xfrm>
            <a:off x="658221" y="5668545"/>
            <a:ext cx="5576590" cy="9010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rPr>
              <a:t>Déficits du compte courant couverts principalement par les flux non générateurs d’endettement, à savoir les IDE qui profitent de l’amélioration continue de l’environnement des affaires</a:t>
            </a:r>
          </a:p>
        </p:txBody>
      </p:sp>
      <p:sp>
        <p:nvSpPr>
          <p:cNvPr id="16" name="Rectangle 15"/>
          <p:cNvSpPr/>
          <p:nvPr/>
        </p:nvSpPr>
        <p:spPr>
          <a:xfrm>
            <a:off x="6206956" y="5725467"/>
            <a:ext cx="5241701" cy="9010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rPr>
              <a:t>Bonne signature de l’Etat a permis d’enregistrer le retour de la Côte d’Ivoire sur le marché des capitaux à travers la mobilisation d’</a:t>
            </a:r>
            <a:r>
              <a:rPr lang="fr-FR" sz="1200" dirty="0" err="1">
                <a:solidFill>
                  <a:schemeClr val="tx1"/>
                </a:solidFill>
              </a:rPr>
              <a:t>Eurobonds</a:t>
            </a:r>
            <a:r>
              <a:rPr lang="fr-FR" sz="1200" dirty="0">
                <a:solidFill>
                  <a:schemeClr val="tx1"/>
                </a:solidFill>
              </a:rPr>
              <a:t> pour faire face au besoin de financement de l’Administration</a:t>
            </a:r>
          </a:p>
        </p:txBody>
      </p:sp>
    </p:spTree>
    <p:extLst>
      <p:ext uri="{BB962C8B-B14F-4D97-AF65-F5344CB8AC3E}">
        <p14:creationId xmlns:p14="http://schemas.microsoft.com/office/powerpoint/2010/main" val="288677653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F6BB6E77-C154-4DFA-B904-128F865B590C}" type="datetime1">
              <a:rPr lang="fr-FR" smtClean="0">
                <a:solidFill>
                  <a:prstClr val="black"/>
                </a:solidFill>
              </a:rPr>
              <a:pPr/>
              <a:t>20/01/2021</a:t>
            </a:fld>
            <a:endParaRPr lang="en-US" dirty="0">
              <a:solidFill>
                <a:prstClr val="black"/>
              </a:solidFill>
            </a:endParaRP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solidFill>
                  <a:prstClr val="black"/>
                </a:solidFill>
              </a:rPr>
              <a:pPr/>
              <a:t>15</a:t>
            </a:fld>
            <a:endParaRPr lang="en-US" dirty="0">
              <a:solidFill>
                <a:prstClr val="black"/>
              </a:solidFill>
            </a:endParaRPr>
          </a:p>
        </p:txBody>
      </p:sp>
      <p:sp>
        <p:nvSpPr>
          <p:cNvPr id="6" name="Titre 7"/>
          <p:cNvSpPr txBox="1">
            <a:spLocks noGrp="1"/>
          </p:cNvSpPr>
          <p:nvPr>
            <p:ph type="title"/>
          </p:nvPr>
        </p:nvSpPr>
        <p:spPr>
          <a:xfrm>
            <a:off x="453930" y="172770"/>
            <a:ext cx="11280246" cy="869592"/>
          </a:xfrm>
          <a:prstGeom prst="rect">
            <a:avLst/>
          </a:prstGeom>
          <a:ln w="22225" cap="rnd"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ctr" defTabSz="457200" rtl="0" eaLnBrk="1" latinLnBrk="0" hangingPunct="1">
              <a:spcBef>
                <a:spcPct val="0"/>
              </a:spcBef>
              <a:buNone/>
              <a:defRPr sz="2800" b="1" kern="1200" cap="all">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fr-FR" sz="3600" dirty="0"/>
              <a:t>EVOLUTION RECENTE DE L’ECONOMIE (</a:t>
            </a:r>
            <a:r>
              <a:rPr lang="fr-FR" sz="3600" cap="none" dirty="0"/>
              <a:t>fin</a:t>
            </a:r>
            <a:r>
              <a:rPr lang="fr-FR" sz="3600" dirty="0"/>
              <a:t>)</a:t>
            </a:r>
          </a:p>
        </p:txBody>
      </p:sp>
      <p:sp>
        <p:nvSpPr>
          <p:cNvPr id="7" name="Pentagone 6"/>
          <p:cNvSpPr/>
          <p:nvPr/>
        </p:nvSpPr>
        <p:spPr>
          <a:xfrm>
            <a:off x="442913" y="1092174"/>
            <a:ext cx="11291261" cy="486952"/>
          </a:xfrm>
          <a:prstGeom prst="homePlat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t>Un endettement soutenable</a:t>
            </a:r>
          </a:p>
        </p:txBody>
      </p:sp>
      <p:sp>
        <p:nvSpPr>
          <p:cNvPr id="8" name="Rectangle 7"/>
          <p:cNvSpPr/>
          <p:nvPr/>
        </p:nvSpPr>
        <p:spPr>
          <a:xfrm>
            <a:off x="453929" y="1092174"/>
            <a:ext cx="996534" cy="470662"/>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654731" y="1624975"/>
            <a:ext cx="3639868" cy="54569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Evolution de la dette (en % du PIB)</a:t>
            </a:r>
          </a:p>
        </p:txBody>
      </p:sp>
      <p:graphicFrame>
        <p:nvGraphicFramePr>
          <p:cNvPr id="18" name="Graphique 17"/>
          <p:cNvGraphicFramePr/>
          <p:nvPr/>
        </p:nvGraphicFramePr>
        <p:xfrm>
          <a:off x="4551452" y="2170665"/>
          <a:ext cx="3318552" cy="4190202"/>
        </p:xfrm>
        <a:graphic>
          <a:graphicData uri="http://schemas.openxmlformats.org/drawingml/2006/chart">
            <c:chart xmlns:c="http://schemas.openxmlformats.org/drawingml/2006/chart" xmlns:r="http://schemas.openxmlformats.org/officeDocument/2006/relationships" r:id="rId3"/>
          </a:graphicData>
        </a:graphic>
      </p:graphicFrame>
      <p:sp>
        <p:nvSpPr>
          <p:cNvPr id="20" name="Rectangle 19"/>
          <p:cNvSpPr/>
          <p:nvPr/>
        </p:nvSpPr>
        <p:spPr>
          <a:xfrm>
            <a:off x="8147406" y="1624975"/>
            <a:ext cx="3463401" cy="54569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Dette extérieure par devises en milliards </a:t>
            </a:r>
          </a:p>
        </p:txBody>
      </p:sp>
      <p:graphicFrame>
        <p:nvGraphicFramePr>
          <p:cNvPr id="12" name="Graphique 11"/>
          <p:cNvGraphicFramePr>
            <a:graphicFrameLocks/>
          </p:cNvGraphicFramePr>
          <p:nvPr/>
        </p:nvGraphicFramePr>
        <p:xfrm>
          <a:off x="634182" y="2241755"/>
          <a:ext cx="3660417" cy="348031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raphique 13"/>
          <p:cNvGraphicFramePr>
            <a:graphicFrameLocks/>
          </p:cNvGraphicFramePr>
          <p:nvPr/>
        </p:nvGraphicFramePr>
        <p:xfrm>
          <a:off x="8147406" y="2216514"/>
          <a:ext cx="3463401" cy="3834965"/>
        </p:xfrm>
        <a:graphic>
          <a:graphicData uri="http://schemas.openxmlformats.org/drawingml/2006/chart">
            <c:chart xmlns:c="http://schemas.openxmlformats.org/drawingml/2006/chart" xmlns:r="http://schemas.openxmlformats.org/officeDocument/2006/relationships" r:id="rId5"/>
          </a:graphicData>
        </a:graphic>
      </p:graphicFrame>
      <p:sp>
        <p:nvSpPr>
          <p:cNvPr id="15" name="Rectangle 14"/>
          <p:cNvSpPr/>
          <p:nvPr/>
        </p:nvSpPr>
        <p:spPr>
          <a:xfrm>
            <a:off x="4666318" y="1624975"/>
            <a:ext cx="3109368" cy="54569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Dette des pays de l’AS en 2017 (en % du PIB)</a:t>
            </a:r>
          </a:p>
        </p:txBody>
      </p:sp>
      <p:sp>
        <p:nvSpPr>
          <p:cNvPr id="2" name="ZoneTexte 1"/>
          <p:cNvSpPr txBox="1"/>
          <p:nvPr/>
        </p:nvSpPr>
        <p:spPr>
          <a:xfrm>
            <a:off x="810221" y="5802662"/>
            <a:ext cx="7712193" cy="523220"/>
          </a:xfrm>
          <a:prstGeom prst="rect">
            <a:avLst/>
          </a:prstGeom>
          <a:noFill/>
          <a:ln w="12700">
            <a:solidFill>
              <a:schemeClr val="tx1">
                <a:lumMod val="50000"/>
                <a:lumOff val="50000"/>
              </a:schemeClr>
            </a:solidFill>
          </a:ln>
        </p:spPr>
        <p:txBody>
          <a:bodyPr wrap="square" rtlCol="0">
            <a:spAutoFit/>
          </a:bodyPr>
          <a:lstStyle/>
          <a:p>
            <a:pPr algn="ctr"/>
            <a:r>
              <a:rPr lang="fr-FR" sz="1400" b="1" dirty="0"/>
              <a:t>Une dette publique sous contrôle après l’IPPTE en 2012, avec un taux qui ressort à 38,8% du PIB en 2019 pour un seuil communautaire de 70% du PIB</a:t>
            </a:r>
          </a:p>
        </p:txBody>
      </p:sp>
    </p:spTree>
    <p:extLst>
      <p:ext uri="{BB962C8B-B14F-4D97-AF65-F5344CB8AC3E}">
        <p14:creationId xmlns:p14="http://schemas.microsoft.com/office/powerpoint/2010/main" val="185199678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F6BB6E77-C154-4DFA-B904-128F865B590C}" type="datetime1">
              <a:rPr lang="fr-FR" smtClean="0">
                <a:solidFill>
                  <a:prstClr val="black"/>
                </a:solidFill>
              </a:rPr>
              <a:pPr/>
              <a:t>20/01/2021</a:t>
            </a:fld>
            <a:endParaRPr lang="en-US" dirty="0">
              <a:solidFill>
                <a:prstClr val="black"/>
              </a:solidFill>
            </a:endParaRP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solidFill>
                  <a:prstClr val="black"/>
                </a:solidFill>
              </a:rPr>
              <a:pPr/>
              <a:t>16</a:t>
            </a:fld>
            <a:endParaRPr lang="en-US" dirty="0">
              <a:solidFill>
                <a:prstClr val="black"/>
              </a:solidFill>
            </a:endParaRPr>
          </a:p>
        </p:txBody>
      </p:sp>
      <p:sp>
        <p:nvSpPr>
          <p:cNvPr id="2" name="Titre 1"/>
          <p:cNvSpPr>
            <a:spLocks noGrp="1"/>
          </p:cNvSpPr>
          <p:nvPr>
            <p:ph type="title"/>
          </p:nvPr>
        </p:nvSpPr>
        <p:spPr>
          <a:xfrm>
            <a:off x="442912" y="172770"/>
            <a:ext cx="11291263" cy="869592"/>
          </a:xfrm>
        </p:spPr>
        <p:txBody>
          <a:bodyPr/>
          <a:lstStyle/>
          <a:p>
            <a:endParaRPr lang="fr-FR" dirty="0"/>
          </a:p>
        </p:txBody>
      </p:sp>
      <p:sp>
        <p:nvSpPr>
          <p:cNvPr id="12" name="Rectangle 11"/>
          <p:cNvSpPr/>
          <p:nvPr/>
        </p:nvSpPr>
        <p:spPr>
          <a:xfrm>
            <a:off x="442912" y="149290"/>
            <a:ext cx="11641511" cy="893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600" b="1" dirty="0">
                <a:latin typeface="Arial" panose="020B0604020202020204" pitchFamily="34" charset="0"/>
                <a:ea typeface="Times New Roman" panose="02020603050405020304" pitchFamily="18" charset="0"/>
              </a:rPr>
              <a:t>ETAT</a:t>
            </a:r>
            <a:r>
              <a:rPr lang="fr-FR" sz="3600" b="1" dirty="0"/>
              <a:t> D’AVANCEMENT </a:t>
            </a:r>
            <a:r>
              <a:rPr lang="fr-FR" sz="3600" b="1" dirty="0">
                <a:latin typeface="Arial" panose="020B0604020202020204" pitchFamily="34" charset="0"/>
              </a:rPr>
              <a:t>-</a:t>
            </a:r>
            <a:r>
              <a:rPr lang="fr-FR" sz="3600" b="1" dirty="0">
                <a:latin typeface="Arial" panose="020B0604020202020204" pitchFamily="34" charset="0"/>
                <a:ea typeface="Times New Roman" panose="02020603050405020304" pitchFamily="18" charset="0"/>
              </a:rPr>
              <a:t> PROJETS STRUCTURANTS </a:t>
            </a:r>
            <a:endParaRPr lang="fr-FR" sz="3600" b="1" dirty="0"/>
          </a:p>
        </p:txBody>
      </p:sp>
      <p:sp>
        <p:nvSpPr>
          <p:cNvPr id="13" name="Pentagone 12"/>
          <p:cNvSpPr/>
          <p:nvPr/>
        </p:nvSpPr>
        <p:spPr>
          <a:xfrm>
            <a:off x="221456" y="1065842"/>
            <a:ext cx="11291262" cy="486952"/>
          </a:xfrm>
          <a:prstGeom prst="homePlat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prstClr val="white"/>
                </a:solidFill>
              </a:rPr>
              <a:t>Infrastructures routières</a:t>
            </a:r>
          </a:p>
        </p:txBody>
      </p:sp>
      <p:sp>
        <p:nvSpPr>
          <p:cNvPr id="19" name="Rectangle 18"/>
          <p:cNvSpPr/>
          <p:nvPr/>
        </p:nvSpPr>
        <p:spPr>
          <a:xfrm>
            <a:off x="0" y="1092174"/>
            <a:ext cx="442912" cy="47066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0" name="Rectangle 19"/>
          <p:cNvSpPr/>
          <p:nvPr/>
        </p:nvSpPr>
        <p:spPr>
          <a:xfrm>
            <a:off x="221456" y="1760830"/>
            <a:ext cx="7960017" cy="5150128"/>
          </a:xfrm>
          <a:prstGeom prst="rect">
            <a:avLst/>
          </a:prstGeom>
        </p:spPr>
        <p:txBody>
          <a:bodyPr wrap="square">
            <a:spAutoFit/>
          </a:bodyPr>
          <a:lstStyle/>
          <a:p>
            <a:pPr marL="0" lvl="1" algn="just"/>
            <a:r>
              <a:rPr lang="fr-FR" dirty="0">
                <a:solidFill>
                  <a:prstClr val="black"/>
                </a:solidFill>
              </a:rPr>
              <a:t>Plus de 2000 km de nouvelles routes bitumées depuis 2011, portant à 7500 km le total des routes bitumées en 2020. </a:t>
            </a:r>
          </a:p>
          <a:p>
            <a:pPr marL="176213" lvl="1" indent="-176213" algn="just">
              <a:spcBef>
                <a:spcPts val="600"/>
              </a:spcBef>
              <a:spcAft>
                <a:spcPts val="600"/>
              </a:spcAft>
              <a:buFont typeface="Arial" panose="020B0604020202020204" pitchFamily="34" charset="0"/>
              <a:buChar char="•"/>
            </a:pPr>
            <a:r>
              <a:rPr lang="fr-FR" b="1" i="1" dirty="0">
                <a:solidFill>
                  <a:prstClr val="black"/>
                </a:solidFill>
              </a:rPr>
              <a:t>Quelques Projets achevés en 2019</a:t>
            </a:r>
            <a:r>
              <a:rPr lang="fr-FR" dirty="0">
                <a:solidFill>
                  <a:prstClr val="black"/>
                </a:solidFill>
              </a:rPr>
              <a:t>:</a:t>
            </a:r>
          </a:p>
          <a:p>
            <a:pPr marL="742950" lvl="2" indent="-285750" algn="just">
              <a:buFont typeface="Courier New" panose="02070309020205020404" pitchFamily="49" charset="0"/>
              <a:buChar char="o"/>
            </a:pPr>
            <a:r>
              <a:rPr lang="fr-FR" sz="1600" dirty="0">
                <a:solidFill>
                  <a:prstClr val="black"/>
                </a:solidFill>
              </a:rPr>
              <a:t> </a:t>
            </a:r>
            <a:r>
              <a:rPr lang="fr-FR" sz="1600" dirty="0"/>
              <a:t>Le renforcement de 230 km de routes existantes (Aboisso-Noé, </a:t>
            </a:r>
            <a:r>
              <a:rPr lang="fr-FR" sz="1600" dirty="0" err="1"/>
              <a:t>Ferké-Ouangolo</a:t>
            </a:r>
            <a:r>
              <a:rPr lang="fr-FR" sz="1600" dirty="0"/>
              <a:t>, </a:t>
            </a:r>
            <a:r>
              <a:rPr lang="fr-FR" sz="1600" dirty="0" err="1"/>
              <a:t>Adzopé</a:t>
            </a:r>
            <a:r>
              <a:rPr lang="fr-FR" sz="1600" dirty="0"/>
              <a:t>-</a:t>
            </a:r>
            <a:r>
              <a:rPr lang="fr-FR" sz="1600" dirty="0" err="1"/>
              <a:t>Akoupé</a:t>
            </a:r>
            <a:r>
              <a:rPr lang="fr-FR" sz="1600" dirty="0"/>
              <a:t>-Comoé).</a:t>
            </a:r>
          </a:p>
          <a:p>
            <a:pPr marL="742950" lvl="2" indent="-285750" algn="just">
              <a:buFont typeface="Courier New" panose="02070309020205020404" pitchFamily="49" charset="0"/>
              <a:buChar char="o"/>
            </a:pPr>
            <a:r>
              <a:rPr lang="fr-FR" sz="1600" dirty="0"/>
              <a:t> </a:t>
            </a:r>
            <a:r>
              <a:rPr lang="en-US" sz="1600" dirty="0"/>
              <a:t>Le </a:t>
            </a:r>
            <a:r>
              <a:rPr lang="en-US" sz="1600" dirty="0" err="1"/>
              <a:t>Bitumage</a:t>
            </a:r>
            <a:r>
              <a:rPr lang="en-US" sz="1600" dirty="0"/>
              <a:t> de routes </a:t>
            </a:r>
            <a:r>
              <a:rPr lang="en-US" sz="1600" dirty="0" err="1"/>
              <a:t>neuves</a:t>
            </a:r>
            <a:r>
              <a:rPr lang="en-US" sz="1600" dirty="0"/>
              <a:t> reliant 27 </a:t>
            </a:r>
            <a:r>
              <a:rPr lang="en-US" sz="1600" dirty="0" err="1"/>
              <a:t>villes</a:t>
            </a:r>
            <a:endParaRPr lang="en-US" sz="1600" dirty="0"/>
          </a:p>
          <a:p>
            <a:pPr marL="742950" lvl="2" indent="-285750" algn="just">
              <a:buFont typeface="Courier New" panose="02070309020205020404" pitchFamily="49" charset="0"/>
              <a:buChar char="o"/>
            </a:pPr>
            <a:r>
              <a:rPr lang="en-US" sz="1600" dirty="0"/>
              <a:t> </a:t>
            </a:r>
            <a:r>
              <a:rPr lang="fr-FR" sz="1600" dirty="0"/>
              <a:t>les travaux de l’échangeur de l’amitié </a:t>
            </a:r>
            <a:r>
              <a:rPr lang="fr-FR" sz="1600" dirty="0" err="1"/>
              <a:t>Ivoiro</a:t>
            </a:r>
            <a:r>
              <a:rPr lang="fr-FR" sz="1600" dirty="0"/>
              <a:t>-Japonaise sur le Boulevard Valery Giscard D’Estaing ont été livrés en décembre 2019. </a:t>
            </a:r>
          </a:p>
          <a:p>
            <a:pPr marL="457200" lvl="2" algn="just"/>
            <a:endParaRPr lang="fr-FR" sz="1600" dirty="0">
              <a:solidFill>
                <a:prstClr val="black"/>
              </a:solidFill>
            </a:endParaRPr>
          </a:p>
          <a:p>
            <a:pPr marL="176213" lvl="1" indent="-176213" algn="just">
              <a:spcBef>
                <a:spcPts val="600"/>
              </a:spcBef>
              <a:spcAft>
                <a:spcPts val="600"/>
              </a:spcAft>
              <a:buFont typeface="Arial" panose="020B0604020202020204" pitchFamily="34" charset="0"/>
              <a:buChar char="•"/>
            </a:pPr>
            <a:r>
              <a:rPr lang="fr-FR" b="1" i="1" dirty="0">
                <a:solidFill>
                  <a:prstClr val="black"/>
                </a:solidFill>
              </a:rPr>
              <a:t>Quelques Projets en cours </a:t>
            </a:r>
            <a:r>
              <a:rPr lang="fr-FR" i="1" dirty="0">
                <a:solidFill>
                  <a:prstClr val="black"/>
                </a:solidFill>
              </a:rPr>
              <a:t>:</a:t>
            </a:r>
          </a:p>
          <a:p>
            <a:pPr marL="742950" lvl="2" indent="-285750" algn="just">
              <a:buFont typeface="Courier New" panose="02070309020205020404" pitchFamily="49" charset="0"/>
              <a:buChar char="o"/>
              <a:tabLst>
                <a:tab pos="450850" algn="l"/>
              </a:tabLst>
            </a:pPr>
            <a:r>
              <a:rPr lang="fr-FR" sz="1600" dirty="0">
                <a:solidFill>
                  <a:prstClr val="black"/>
                </a:solidFill>
              </a:rPr>
              <a:t>Les projets de Bitumage de routes neuves sur les axes Tabou-</a:t>
            </a:r>
            <a:r>
              <a:rPr lang="fr-FR" sz="1600" dirty="0" err="1">
                <a:solidFill>
                  <a:prstClr val="black"/>
                </a:solidFill>
              </a:rPr>
              <a:t>Prollo</a:t>
            </a:r>
            <a:r>
              <a:rPr lang="fr-FR" sz="1600" dirty="0">
                <a:solidFill>
                  <a:prstClr val="black"/>
                </a:solidFill>
              </a:rPr>
              <a:t> et </a:t>
            </a:r>
            <a:r>
              <a:rPr lang="fr-FR" sz="1600" dirty="0" err="1">
                <a:solidFill>
                  <a:prstClr val="black"/>
                </a:solidFill>
              </a:rPr>
              <a:t>Blolequin</a:t>
            </a:r>
            <a:r>
              <a:rPr lang="fr-FR" sz="1600" dirty="0">
                <a:solidFill>
                  <a:prstClr val="black"/>
                </a:solidFill>
              </a:rPr>
              <a:t>-</a:t>
            </a:r>
            <a:r>
              <a:rPr lang="fr-FR" sz="1600" dirty="0" err="1">
                <a:solidFill>
                  <a:prstClr val="black"/>
                </a:solidFill>
              </a:rPr>
              <a:t>Touleupleu</a:t>
            </a:r>
            <a:r>
              <a:rPr lang="fr-FR" sz="1600" dirty="0">
                <a:solidFill>
                  <a:prstClr val="black"/>
                </a:solidFill>
              </a:rPr>
              <a:t>-Frontière Liberia sont, respectivement à </a:t>
            </a:r>
            <a:r>
              <a:rPr lang="fr-FR" sz="1600" b="1" dirty="0">
                <a:solidFill>
                  <a:prstClr val="black"/>
                </a:solidFill>
              </a:rPr>
              <a:t>88%</a:t>
            </a:r>
            <a:r>
              <a:rPr lang="fr-FR" sz="1600" dirty="0">
                <a:solidFill>
                  <a:prstClr val="black"/>
                </a:solidFill>
              </a:rPr>
              <a:t> et </a:t>
            </a:r>
            <a:r>
              <a:rPr lang="fr-FR" sz="1600" b="1" dirty="0">
                <a:solidFill>
                  <a:prstClr val="black"/>
                </a:solidFill>
              </a:rPr>
              <a:t>68</a:t>
            </a:r>
            <a:r>
              <a:rPr lang="fr-FR" sz="1600" dirty="0">
                <a:solidFill>
                  <a:prstClr val="black"/>
                </a:solidFill>
              </a:rPr>
              <a:t>% de leur finition ;</a:t>
            </a:r>
          </a:p>
          <a:p>
            <a:pPr marL="742950" lvl="2" indent="-285750" algn="just">
              <a:spcAft>
                <a:spcPts val="800"/>
              </a:spcAft>
              <a:buFont typeface="Courier New" panose="02070309020205020404" pitchFamily="49" charset="0"/>
              <a:buChar char="o"/>
              <a:tabLst>
                <a:tab pos="450850" algn="l"/>
              </a:tabLst>
            </a:pPr>
            <a:r>
              <a:rPr lang="fr-FR" sz="1600" dirty="0">
                <a:solidFill>
                  <a:prstClr val="black"/>
                </a:solidFill>
              </a:rPr>
              <a:t> </a:t>
            </a:r>
            <a:r>
              <a:rPr lang="fr-FR" sz="1600" dirty="0"/>
              <a:t>La construction de 37 km d’autoroutes sur l’axe Yamoussoukro-Bouaké (</a:t>
            </a:r>
            <a:r>
              <a:rPr lang="fr-FR" sz="1600" b="1" dirty="0"/>
              <a:t>40%</a:t>
            </a:r>
            <a:r>
              <a:rPr lang="fr-FR" sz="1600" dirty="0"/>
              <a:t>) et Yamoussoukro-</a:t>
            </a:r>
            <a:r>
              <a:rPr lang="fr-FR" sz="1600" dirty="0" err="1"/>
              <a:t>Tiébissou</a:t>
            </a:r>
            <a:r>
              <a:rPr lang="fr-FR" sz="1600" dirty="0"/>
              <a:t> (</a:t>
            </a:r>
            <a:r>
              <a:rPr lang="fr-FR" sz="1600" b="1" dirty="0"/>
              <a:t>37%</a:t>
            </a:r>
            <a:r>
              <a:rPr lang="fr-FR" sz="1600" dirty="0"/>
              <a:t>) ;</a:t>
            </a:r>
          </a:p>
          <a:p>
            <a:pPr marL="742950" lvl="2" indent="-285750" algn="just">
              <a:spcAft>
                <a:spcPts val="800"/>
              </a:spcAft>
              <a:buFont typeface="Courier New" panose="02070309020205020404" pitchFamily="49" charset="0"/>
              <a:buChar char="o"/>
              <a:tabLst>
                <a:tab pos="450850" algn="l"/>
              </a:tabLst>
            </a:pPr>
            <a:r>
              <a:rPr lang="fr-FR" sz="1600" dirty="0">
                <a:solidFill>
                  <a:prstClr val="black"/>
                </a:solidFill>
              </a:rPr>
              <a:t> </a:t>
            </a:r>
            <a:r>
              <a:rPr lang="fr-FR" dirty="0"/>
              <a:t>les travaux pour la construction du 4ème pont reliant Yopougon-</a:t>
            </a:r>
            <a:r>
              <a:rPr lang="fr-FR" dirty="0" err="1"/>
              <a:t>Attécoubé</a:t>
            </a:r>
            <a:r>
              <a:rPr lang="fr-FR" dirty="0"/>
              <a:t> et des voies d’accès ont un taux de réalisation de 13,5%. </a:t>
            </a:r>
            <a:endParaRPr lang="fr-FR" dirty="0">
              <a:solidFill>
                <a:prstClr val="black"/>
              </a:solidFill>
            </a:endParaRPr>
          </a:p>
        </p:txBody>
      </p:sp>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54737" y="1760830"/>
            <a:ext cx="3056071" cy="2196000"/>
          </a:xfrm>
          <a:prstGeom prst="rect">
            <a:avLst/>
          </a:prstGeom>
        </p:spPr>
      </p:pic>
      <p:pic>
        <p:nvPicPr>
          <p:cNvPr id="5" name="Imag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54736" y="4164866"/>
            <a:ext cx="3098543" cy="1931134"/>
          </a:xfrm>
          <a:prstGeom prst="rect">
            <a:avLst/>
          </a:prstGeom>
        </p:spPr>
      </p:pic>
    </p:spTree>
    <p:extLst>
      <p:ext uri="{BB962C8B-B14F-4D97-AF65-F5344CB8AC3E}">
        <p14:creationId xmlns:p14="http://schemas.microsoft.com/office/powerpoint/2010/main" val="35074507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F6BB6E77-C154-4DFA-B904-128F865B590C}" type="datetime1">
              <a:rPr lang="fr-FR" smtClean="0">
                <a:solidFill>
                  <a:prstClr val="black"/>
                </a:solidFill>
              </a:rPr>
              <a:pPr/>
              <a:t>20/01/2021</a:t>
            </a:fld>
            <a:endParaRPr lang="en-US" dirty="0">
              <a:solidFill>
                <a:prstClr val="black"/>
              </a:solidFill>
            </a:endParaRP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solidFill>
                  <a:prstClr val="black"/>
                </a:solidFill>
              </a:rPr>
              <a:pPr/>
              <a:t>17</a:t>
            </a:fld>
            <a:endParaRPr lang="en-US" dirty="0">
              <a:solidFill>
                <a:prstClr val="black"/>
              </a:solidFill>
            </a:endParaRPr>
          </a:p>
        </p:txBody>
      </p:sp>
      <p:sp>
        <p:nvSpPr>
          <p:cNvPr id="2" name="Titre 1"/>
          <p:cNvSpPr>
            <a:spLocks noGrp="1"/>
          </p:cNvSpPr>
          <p:nvPr>
            <p:ph type="title"/>
          </p:nvPr>
        </p:nvSpPr>
        <p:spPr>
          <a:xfrm>
            <a:off x="442912" y="172770"/>
            <a:ext cx="11291263" cy="869592"/>
          </a:xfrm>
        </p:spPr>
        <p:txBody>
          <a:bodyPr/>
          <a:lstStyle/>
          <a:p>
            <a:endParaRPr lang="fr-FR" dirty="0"/>
          </a:p>
        </p:txBody>
      </p:sp>
      <p:sp>
        <p:nvSpPr>
          <p:cNvPr id="12" name="Rectangle 11"/>
          <p:cNvSpPr/>
          <p:nvPr/>
        </p:nvSpPr>
        <p:spPr>
          <a:xfrm>
            <a:off x="442912" y="149290"/>
            <a:ext cx="11641511" cy="893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600" b="1" dirty="0">
                <a:latin typeface="Arial" panose="020B0604020202020204" pitchFamily="34" charset="0"/>
                <a:ea typeface="Times New Roman" panose="02020603050405020304" pitchFamily="18" charset="0"/>
              </a:rPr>
              <a:t>ETAT</a:t>
            </a:r>
            <a:r>
              <a:rPr lang="fr-FR" sz="3600" b="1" dirty="0"/>
              <a:t> D’AVANCEMENT </a:t>
            </a:r>
            <a:r>
              <a:rPr lang="fr-FR" sz="3600" b="1" dirty="0">
                <a:latin typeface="Arial" panose="020B0604020202020204" pitchFamily="34" charset="0"/>
              </a:rPr>
              <a:t>-</a:t>
            </a:r>
            <a:r>
              <a:rPr lang="fr-FR" sz="3600" b="1" dirty="0">
                <a:latin typeface="Arial" panose="020B0604020202020204" pitchFamily="34" charset="0"/>
                <a:ea typeface="Times New Roman" panose="02020603050405020304" pitchFamily="18" charset="0"/>
              </a:rPr>
              <a:t> PROJETS STRUCTURANTS </a:t>
            </a:r>
            <a:endParaRPr lang="fr-FR" sz="3600" b="1" dirty="0"/>
          </a:p>
        </p:txBody>
      </p:sp>
      <p:sp>
        <p:nvSpPr>
          <p:cNvPr id="13" name="Pentagone 12"/>
          <p:cNvSpPr/>
          <p:nvPr/>
        </p:nvSpPr>
        <p:spPr>
          <a:xfrm>
            <a:off x="221456" y="1065842"/>
            <a:ext cx="11291262" cy="486952"/>
          </a:xfrm>
          <a:prstGeom prst="homePlat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prstClr val="white"/>
                </a:solidFill>
              </a:rPr>
              <a:t>Infrastructures de transport</a:t>
            </a:r>
          </a:p>
        </p:txBody>
      </p:sp>
      <p:sp>
        <p:nvSpPr>
          <p:cNvPr id="19" name="Rectangle 18"/>
          <p:cNvSpPr/>
          <p:nvPr/>
        </p:nvSpPr>
        <p:spPr>
          <a:xfrm>
            <a:off x="0" y="1092174"/>
            <a:ext cx="442912" cy="47066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0" name="Rectangle 19"/>
          <p:cNvSpPr/>
          <p:nvPr/>
        </p:nvSpPr>
        <p:spPr>
          <a:xfrm>
            <a:off x="395239" y="1714693"/>
            <a:ext cx="8168565" cy="5678478"/>
          </a:xfrm>
          <a:prstGeom prst="rect">
            <a:avLst/>
          </a:prstGeom>
        </p:spPr>
        <p:txBody>
          <a:bodyPr wrap="square">
            <a:spAutoFit/>
          </a:bodyPr>
          <a:lstStyle/>
          <a:p>
            <a:pPr marL="96838" lvl="1" algn="just"/>
            <a:r>
              <a:rPr lang="fr-FR" dirty="0">
                <a:solidFill>
                  <a:prstClr val="black"/>
                </a:solidFill>
              </a:rPr>
              <a:t>Modernisation du Port autonome d’Abidjan et réalisation du projet de train urbain</a:t>
            </a:r>
          </a:p>
          <a:p>
            <a:pPr marL="176213" lvl="1" indent="-176213" algn="just">
              <a:spcBef>
                <a:spcPts val="600"/>
              </a:spcBef>
              <a:spcAft>
                <a:spcPts val="600"/>
              </a:spcAft>
              <a:buFont typeface="Arial" panose="020B0604020202020204" pitchFamily="34" charset="0"/>
              <a:buChar char="•"/>
            </a:pPr>
            <a:r>
              <a:rPr lang="fr-FR" b="1" i="1" dirty="0">
                <a:solidFill>
                  <a:prstClr val="black"/>
                </a:solidFill>
              </a:rPr>
              <a:t>Quelques Projets achevés en 2019</a:t>
            </a:r>
            <a:r>
              <a:rPr lang="fr-FR" dirty="0">
                <a:solidFill>
                  <a:prstClr val="black"/>
                </a:solidFill>
              </a:rPr>
              <a:t>:</a:t>
            </a:r>
          </a:p>
          <a:p>
            <a:pPr marL="742950" lvl="2" indent="-285750" algn="just">
              <a:buFont typeface="Courier New" panose="02070309020205020404" pitchFamily="49" charset="0"/>
              <a:buChar char="o"/>
            </a:pPr>
            <a:r>
              <a:rPr lang="fr-FR" sz="1600" dirty="0"/>
              <a:t>les travaux d’élargissement et d’approfondissement de la passe d’entrée du canal de </a:t>
            </a:r>
            <a:r>
              <a:rPr lang="fr-FR" sz="1600" dirty="0" err="1"/>
              <a:t>Vridi</a:t>
            </a:r>
            <a:r>
              <a:rPr lang="fr-FR" sz="1600" dirty="0"/>
              <a:t> par la berge (EST) sont terminés. </a:t>
            </a:r>
          </a:p>
          <a:p>
            <a:pPr marL="742950" lvl="2" indent="-285750" algn="just">
              <a:buFont typeface="Courier New" panose="02070309020205020404" pitchFamily="49" charset="0"/>
              <a:buChar char="o"/>
            </a:pPr>
            <a:endParaRPr lang="fr-FR" sz="1600" dirty="0"/>
          </a:p>
          <a:p>
            <a:pPr marL="742950" lvl="2" indent="-285750" algn="just">
              <a:buFont typeface="Courier New" panose="02070309020205020404" pitchFamily="49" charset="0"/>
              <a:buChar char="o"/>
            </a:pPr>
            <a:r>
              <a:rPr lang="fr-FR" sz="1600" dirty="0"/>
              <a:t>La phase 1 des travaux de construction du 2ème terminal à conteneurs et du nouveau terminal RORO est achevée. </a:t>
            </a:r>
          </a:p>
          <a:p>
            <a:pPr marL="457200" lvl="2" algn="just"/>
            <a:endParaRPr lang="fr-FR" sz="1600" dirty="0">
              <a:solidFill>
                <a:prstClr val="black"/>
              </a:solidFill>
            </a:endParaRPr>
          </a:p>
          <a:p>
            <a:pPr marL="176213" lvl="1" indent="-176213" algn="just">
              <a:spcBef>
                <a:spcPts val="600"/>
              </a:spcBef>
              <a:spcAft>
                <a:spcPts val="600"/>
              </a:spcAft>
              <a:buFont typeface="Arial" panose="020B0604020202020204" pitchFamily="34" charset="0"/>
              <a:buChar char="•"/>
            </a:pPr>
            <a:r>
              <a:rPr lang="fr-FR" b="1" i="1" dirty="0">
                <a:solidFill>
                  <a:prstClr val="black"/>
                </a:solidFill>
              </a:rPr>
              <a:t>Quelques Projets en cours </a:t>
            </a:r>
            <a:r>
              <a:rPr lang="fr-FR" i="1" dirty="0">
                <a:solidFill>
                  <a:prstClr val="black"/>
                </a:solidFill>
              </a:rPr>
              <a:t>:</a:t>
            </a:r>
          </a:p>
          <a:p>
            <a:pPr marL="742950" lvl="2" indent="-285750" algn="just">
              <a:spcAft>
                <a:spcPts val="600"/>
              </a:spcAft>
              <a:buFont typeface="Courier New" panose="02070309020205020404" pitchFamily="49" charset="0"/>
              <a:buChar char="o"/>
              <a:tabLst>
                <a:tab pos="450850" algn="l"/>
              </a:tabLst>
            </a:pPr>
            <a:r>
              <a:rPr lang="fr-FR" sz="1600" dirty="0">
                <a:solidFill>
                  <a:prstClr val="black"/>
                </a:solidFill>
              </a:rPr>
              <a:t>La réalisation du projet du Metro d’Abidjan (affinement du financement en cours) ;</a:t>
            </a:r>
          </a:p>
          <a:p>
            <a:pPr marL="742950" lvl="2" indent="-285750" algn="just">
              <a:spcAft>
                <a:spcPts val="800"/>
              </a:spcAft>
              <a:buFont typeface="Courier New" panose="02070309020205020404" pitchFamily="49" charset="0"/>
              <a:buChar char="o"/>
              <a:tabLst>
                <a:tab pos="450850" algn="l"/>
              </a:tabLst>
            </a:pPr>
            <a:r>
              <a:rPr lang="fr-FR" sz="1600" dirty="0">
                <a:solidFill>
                  <a:prstClr val="black"/>
                </a:solidFill>
              </a:rPr>
              <a:t> </a:t>
            </a:r>
            <a:r>
              <a:rPr lang="fr-FR" sz="1600" dirty="0"/>
              <a:t>Les travaux de réhabilitation du chemin de fer Abidjan-Ouaga ont été officiellement lancés ;</a:t>
            </a:r>
          </a:p>
          <a:p>
            <a:pPr marL="742950" lvl="2" indent="-285750" algn="just">
              <a:spcAft>
                <a:spcPts val="800"/>
              </a:spcAft>
              <a:buFont typeface="Courier New" panose="02070309020205020404" pitchFamily="49" charset="0"/>
              <a:buChar char="o"/>
              <a:tabLst>
                <a:tab pos="450850" algn="l"/>
              </a:tabLst>
            </a:pPr>
            <a:r>
              <a:rPr lang="fr-FR" sz="1600" dirty="0"/>
              <a:t> Les travaux d’extension et de modernisation du port de San Pedro</a:t>
            </a:r>
          </a:p>
          <a:p>
            <a:pPr marL="742950" lvl="2" indent="-285750" algn="just">
              <a:spcAft>
                <a:spcPts val="800"/>
              </a:spcAft>
              <a:buFont typeface="Courier New" panose="02070309020205020404" pitchFamily="49" charset="0"/>
              <a:buChar char="o"/>
              <a:tabLst>
                <a:tab pos="450850" algn="l"/>
              </a:tabLst>
            </a:pPr>
            <a:r>
              <a:rPr lang="fr-FR" sz="1600" dirty="0"/>
              <a:t>Le BRT (Bus Rapid Transport) reliant Bingerville à Yopougon.</a:t>
            </a:r>
          </a:p>
          <a:p>
            <a:pPr marL="96838" lvl="1" algn="just"/>
            <a:endParaRPr lang="fr-FR" dirty="0">
              <a:solidFill>
                <a:prstClr val="black"/>
              </a:solidFill>
            </a:endParaRPr>
          </a:p>
          <a:p>
            <a:pPr marL="96838" lvl="1" algn="just"/>
            <a:endParaRPr lang="fr-FR" dirty="0">
              <a:solidFill>
                <a:prstClr val="black"/>
              </a:solidFill>
            </a:endParaRPr>
          </a:p>
          <a:p>
            <a:pPr marL="96838" lvl="1" algn="just"/>
            <a:endParaRPr lang="fr-FR" dirty="0">
              <a:solidFill>
                <a:prstClr val="black"/>
              </a:solidFill>
            </a:endParaRPr>
          </a:p>
        </p:txBody>
      </p:sp>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17579" y="1853764"/>
            <a:ext cx="2895139" cy="2168560"/>
          </a:xfrm>
          <a:prstGeom prst="rect">
            <a:avLst/>
          </a:prstGeom>
        </p:spPr>
      </p:pic>
      <p:pic>
        <p:nvPicPr>
          <p:cNvPr id="7" name="Imag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17579" y="4194956"/>
            <a:ext cx="2895139" cy="1944181"/>
          </a:xfrm>
          <a:prstGeom prst="rect">
            <a:avLst/>
          </a:prstGeom>
        </p:spPr>
      </p:pic>
    </p:spTree>
    <p:extLst>
      <p:ext uri="{BB962C8B-B14F-4D97-AF65-F5344CB8AC3E}">
        <p14:creationId xmlns:p14="http://schemas.microsoft.com/office/powerpoint/2010/main" val="130748463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F6BB6E77-C154-4DFA-B904-128F865B590C}" type="datetime1">
              <a:rPr lang="fr-FR" smtClean="0">
                <a:solidFill>
                  <a:prstClr val="black"/>
                </a:solidFill>
              </a:rPr>
              <a:pPr/>
              <a:t>20/01/2021</a:t>
            </a:fld>
            <a:endParaRPr lang="en-US" dirty="0">
              <a:solidFill>
                <a:prstClr val="black"/>
              </a:solidFill>
            </a:endParaRP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solidFill>
                  <a:prstClr val="black"/>
                </a:solidFill>
              </a:rPr>
              <a:pPr/>
              <a:t>18</a:t>
            </a:fld>
            <a:endParaRPr lang="en-US" dirty="0">
              <a:solidFill>
                <a:prstClr val="black"/>
              </a:solidFill>
            </a:endParaRPr>
          </a:p>
        </p:txBody>
      </p:sp>
      <p:sp>
        <p:nvSpPr>
          <p:cNvPr id="2" name="Titre 1"/>
          <p:cNvSpPr>
            <a:spLocks noGrp="1"/>
          </p:cNvSpPr>
          <p:nvPr>
            <p:ph type="title"/>
          </p:nvPr>
        </p:nvSpPr>
        <p:spPr>
          <a:xfrm>
            <a:off x="442912" y="172770"/>
            <a:ext cx="11291263" cy="869592"/>
          </a:xfrm>
        </p:spPr>
        <p:txBody>
          <a:bodyPr/>
          <a:lstStyle/>
          <a:p>
            <a:endParaRPr lang="fr-FR" dirty="0"/>
          </a:p>
        </p:txBody>
      </p:sp>
      <p:sp>
        <p:nvSpPr>
          <p:cNvPr id="12" name="Rectangle 11"/>
          <p:cNvSpPr/>
          <p:nvPr/>
        </p:nvSpPr>
        <p:spPr>
          <a:xfrm>
            <a:off x="442912" y="149290"/>
            <a:ext cx="11641511" cy="893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600" b="1" dirty="0">
                <a:latin typeface="Arial" panose="020B0604020202020204" pitchFamily="34" charset="0"/>
                <a:ea typeface="Times New Roman" panose="02020603050405020304" pitchFamily="18" charset="0"/>
              </a:rPr>
              <a:t>ETAT</a:t>
            </a:r>
            <a:r>
              <a:rPr lang="fr-FR" sz="3600" b="1" dirty="0"/>
              <a:t> D’AVANCEMENT </a:t>
            </a:r>
            <a:r>
              <a:rPr lang="fr-FR" sz="3600" b="1" dirty="0">
                <a:latin typeface="Arial" panose="020B0604020202020204" pitchFamily="34" charset="0"/>
              </a:rPr>
              <a:t>-</a:t>
            </a:r>
            <a:r>
              <a:rPr lang="fr-FR" sz="3600" b="1" dirty="0">
                <a:latin typeface="Arial" panose="020B0604020202020204" pitchFamily="34" charset="0"/>
                <a:ea typeface="Times New Roman" panose="02020603050405020304" pitchFamily="18" charset="0"/>
              </a:rPr>
              <a:t> PROJETS STRUCTURANTS </a:t>
            </a:r>
            <a:endParaRPr lang="fr-FR" sz="3600" b="1" dirty="0"/>
          </a:p>
        </p:txBody>
      </p:sp>
      <p:sp>
        <p:nvSpPr>
          <p:cNvPr id="13" name="Pentagone 12"/>
          <p:cNvSpPr/>
          <p:nvPr/>
        </p:nvSpPr>
        <p:spPr>
          <a:xfrm>
            <a:off x="221456" y="1065842"/>
            <a:ext cx="11291262" cy="486952"/>
          </a:xfrm>
          <a:prstGeom prst="homePlat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prstClr val="white"/>
                </a:solidFill>
              </a:rPr>
              <a:t>Infrastructures énergétiques et Industrielles</a:t>
            </a:r>
          </a:p>
        </p:txBody>
      </p:sp>
      <p:sp>
        <p:nvSpPr>
          <p:cNvPr id="19" name="Rectangle 18"/>
          <p:cNvSpPr/>
          <p:nvPr/>
        </p:nvSpPr>
        <p:spPr>
          <a:xfrm>
            <a:off x="0" y="1092174"/>
            <a:ext cx="442912" cy="47066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0" name="Rectangle 19"/>
          <p:cNvSpPr/>
          <p:nvPr/>
        </p:nvSpPr>
        <p:spPr>
          <a:xfrm>
            <a:off x="550462" y="1530670"/>
            <a:ext cx="8168565" cy="5370701"/>
          </a:xfrm>
          <a:prstGeom prst="rect">
            <a:avLst/>
          </a:prstGeom>
        </p:spPr>
        <p:txBody>
          <a:bodyPr wrap="square">
            <a:spAutoFit/>
          </a:bodyPr>
          <a:lstStyle/>
          <a:p>
            <a:pPr marL="0" lvl="1" algn="just"/>
            <a:r>
              <a:rPr lang="fr-FR" b="1" dirty="0">
                <a:solidFill>
                  <a:prstClr val="black"/>
                </a:solidFill>
              </a:rPr>
              <a:t>Production électrique: </a:t>
            </a:r>
            <a:r>
              <a:rPr lang="fr-FR" dirty="0">
                <a:solidFill>
                  <a:prstClr val="black"/>
                </a:solidFill>
              </a:rPr>
              <a:t>environ 2229 MW de capacité installée . </a:t>
            </a:r>
            <a:r>
              <a:rPr lang="en-US" dirty="0"/>
              <a:t>Le </a:t>
            </a:r>
            <a:r>
              <a:rPr lang="en-US" dirty="0" err="1"/>
              <a:t>parc</a:t>
            </a:r>
            <a:r>
              <a:rPr lang="en-US" dirty="0"/>
              <a:t> de production </a:t>
            </a:r>
            <a:r>
              <a:rPr lang="en-US" dirty="0" err="1"/>
              <a:t>est</a:t>
            </a:r>
            <a:r>
              <a:rPr lang="en-US" dirty="0"/>
              <a:t> </a:t>
            </a:r>
            <a:r>
              <a:rPr lang="en-US" dirty="0" err="1"/>
              <a:t>constitué</a:t>
            </a:r>
            <a:r>
              <a:rPr lang="en-US" dirty="0"/>
              <a:t> de sept (7) barrages </a:t>
            </a:r>
            <a:r>
              <a:rPr lang="en-US" dirty="0" err="1"/>
              <a:t>hydroélectriques</a:t>
            </a:r>
            <a:r>
              <a:rPr lang="en-US" dirty="0"/>
              <a:t>, trois (3) </a:t>
            </a:r>
            <a:r>
              <a:rPr lang="en-US" dirty="0" err="1"/>
              <a:t>centrales</a:t>
            </a:r>
            <a:r>
              <a:rPr lang="en-US" dirty="0"/>
              <a:t> </a:t>
            </a:r>
            <a:r>
              <a:rPr lang="en-US" dirty="0" err="1"/>
              <a:t>thermiques</a:t>
            </a:r>
            <a:r>
              <a:rPr lang="en-US" dirty="0"/>
              <a:t> et </a:t>
            </a:r>
            <a:r>
              <a:rPr lang="en-US" dirty="0" err="1"/>
              <a:t>d’une</a:t>
            </a:r>
            <a:r>
              <a:rPr lang="en-US" dirty="0"/>
              <a:t> </a:t>
            </a:r>
            <a:r>
              <a:rPr lang="en-US" dirty="0" err="1"/>
              <a:t>centrale</a:t>
            </a:r>
            <a:r>
              <a:rPr lang="en-US" dirty="0"/>
              <a:t> de location (AGGREKO). </a:t>
            </a:r>
            <a:endParaRPr lang="fr-FR" dirty="0">
              <a:solidFill>
                <a:prstClr val="black"/>
              </a:solidFill>
            </a:endParaRPr>
          </a:p>
          <a:p>
            <a:pPr marL="176213" lvl="1" indent="-176213" algn="just">
              <a:spcBef>
                <a:spcPts val="600"/>
              </a:spcBef>
              <a:spcAft>
                <a:spcPts val="600"/>
              </a:spcAft>
              <a:buFont typeface="Arial" panose="020B0604020202020204" pitchFamily="34" charset="0"/>
              <a:buChar char="•"/>
            </a:pPr>
            <a:r>
              <a:rPr lang="fr-FR" b="1" i="1" dirty="0">
                <a:solidFill>
                  <a:prstClr val="black"/>
                </a:solidFill>
              </a:rPr>
              <a:t>Quelques Projets achevés en 2018</a:t>
            </a:r>
            <a:r>
              <a:rPr lang="fr-FR" dirty="0">
                <a:solidFill>
                  <a:prstClr val="black"/>
                </a:solidFill>
              </a:rPr>
              <a:t>:</a:t>
            </a:r>
          </a:p>
          <a:p>
            <a:pPr marL="742950" lvl="2" indent="-285750" algn="just">
              <a:buFont typeface="Courier New" panose="02070309020205020404" pitchFamily="49" charset="0"/>
              <a:buChar char="o"/>
            </a:pPr>
            <a:r>
              <a:rPr lang="fr-FR" sz="1600" dirty="0"/>
              <a:t>la mise en eau du complexe hydraulique de Soubré (275 MW);</a:t>
            </a:r>
          </a:p>
          <a:p>
            <a:pPr marL="176213" lvl="1" indent="-176213" algn="just">
              <a:spcBef>
                <a:spcPts val="600"/>
              </a:spcBef>
              <a:spcAft>
                <a:spcPts val="600"/>
              </a:spcAft>
              <a:buFont typeface="Arial" panose="020B0604020202020204" pitchFamily="34" charset="0"/>
              <a:buChar char="•"/>
            </a:pPr>
            <a:r>
              <a:rPr lang="fr-FR" b="1" i="1" dirty="0">
                <a:solidFill>
                  <a:prstClr val="black"/>
                </a:solidFill>
              </a:rPr>
              <a:t>Quelques Projets en cours </a:t>
            </a:r>
            <a:r>
              <a:rPr lang="fr-FR" i="1" dirty="0">
                <a:solidFill>
                  <a:prstClr val="black"/>
                </a:solidFill>
              </a:rPr>
              <a:t>:</a:t>
            </a:r>
          </a:p>
          <a:p>
            <a:pPr marL="742950" lvl="2" indent="-285750" algn="just">
              <a:spcBef>
                <a:spcPts val="600"/>
              </a:spcBef>
              <a:spcAft>
                <a:spcPts val="600"/>
              </a:spcAft>
              <a:buFont typeface="Courier New" panose="02070309020205020404" pitchFamily="49" charset="0"/>
              <a:buChar char="o"/>
              <a:tabLst>
                <a:tab pos="450850" algn="l"/>
              </a:tabLst>
            </a:pPr>
            <a:r>
              <a:rPr lang="fr-FR" sz="1600" dirty="0">
                <a:solidFill>
                  <a:prstClr val="black"/>
                </a:solidFill>
              </a:rPr>
              <a:t> </a:t>
            </a:r>
            <a:r>
              <a:rPr lang="en-US" sz="1600" dirty="0">
                <a:solidFill>
                  <a:prstClr val="black"/>
                </a:solidFill>
              </a:rPr>
              <a:t>Les </a:t>
            </a:r>
            <a:r>
              <a:rPr lang="en-US" sz="1600" dirty="0" err="1">
                <a:solidFill>
                  <a:prstClr val="black"/>
                </a:solidFill>
              </a:rPr>
              <a:t>travaux</a:t>
            </a:r>
            <a:r>
              <a:rPr lang="en-US" sz="1600" dirty="0">
                <a:solidFill>
                  <a:prstClr val="black"/>
                </a:solidFill>
              </a:rPr>
              <a:t> du </a:t>
            </a:r>
            <a:r>
              <a:rPr lang="en-US" sz="1600" dirty="0" err="1">
                <a:solidFill>
                  <a:prstClr val="black"/>
                </a:solidFill>
              </a:rPr>
              <a:t>barragede</a:t>
            </a:r>
            <a:r>
              <a:rPr lang="en-US" sz="1600" dirty="0">
                <a:solidFill>
                  <a:prstClr val="black"/>
                </a:solidFill>
              </a:rPr>
              <a:t> </a:t>
            </a:r>
            <a:r>
              <a:rPr lang="en-US" sz="1600" dirty="0" err="1">
                <a:solidFill>
                  <a:prstClr val="black"/>
                </a:solidFill>
              </a:rPr>
              <a:t>Gribo</a:t>
            </a:r>
            <a:r>
              <a:rPr lang="en-US" sz="1600" dirty="0">
                <a:solidFill>
                  <a:prstClr val="black"/>
                </a:solidFill>
              </a:rPr>
              <a:t> </a:t>
            </a:r>
            <a:r>
              <a:rPr lang="en-US" sz="1600" dirty="0" err="1">
                <a:solidFill>
                  <a:prstClr val="black"/>
                </a:solidFill>
              </a:rPr>
              <a:t>Popoli</a:t>
            </a:r>
            <a:r>
              <a:rPr lang="en-US" sz="1600" dirty="0">
                <a:solidFill>
                  <a:prstClr val="black"/>
                </a:solidFill>
              </a:rPr>
              <a:t>  (112MW) </a:t>
            </a:r>
            <a:r>
              <a:rPr lang="en-US" sz="1600" dirty="0" err="1">
                <a:solidFill>
                  <a:prstClr val="black"/>
                </a:solidFill>
              </a:rPr>
              <a:t>en</a:t>
            </a:r>
            <a:r>
              <a:rPr lang="en-US" sz="1600" dirty="0">
                <a:solidFill>
                  <a:prstClr val="black"/>
                </a:solidFill>
              </a:rPr>
              <a:t> </a:t>
            </a:r>
            <a:r>
              <a:rPr lang="en-US" sz="1600" dirty="0" err="1">
                <a:solidFill>
                  <a:prstClr val="black"/>
                </a:solidFill>
              </a:rPr>
              <a:t>aval</a:t>
            </a:r>
            <a:r>
              <a:rPr lang="en-US" sz="1600" dirty="0">
                <a:solidFill>
                  <a:prstClr val="black"/>
                </a:solidFill>
              </a:rPr>
              <a:t> de </a:t>
            </a:r>
            <a:r>
              <a:rPr lang="en-US" sz="1600" dirty="0" err="1">
                <a:solidFill>
                  <a:prstClr val="black"/>
                </a:solidFill>
              </a:rPr>
              <a:t>Soubré</a:t>
            </a:r>
            <a:endParaRPr lang="fr-FR" sz="1600" dirty="0">
              <a:solidFill>
                <a:prstClr val="black"/>
              </a:solidFill>
            </a:endParaRPr>
          </a:p>
          <a:p>
            <a:pPr marL="742950" lvl="2" indent="-285750" algn="just">
              <a:spcAft>
                <a:spcPts val="600"/>
              </a:spcAft>
              <a:buFont typeface="Courier New" panose="02070309020205020404" pitchFamily="49" charset="0"/>
              <a:buChar char="o"/>
              <a:tabLst>
                <a:tab pos="450850" algn="l"/>
              </a:tabLst>
            </a:pPr>
            <a:r>
              <a:rPr lang="fr-FR" sz="1600" dirty="0">
                <a:solidFill>
                  <a:prstClr val="black"/>
                </a:solidFill>
              </a:rPr>
              <a:t>Le projet de construction des centrales solaires photovoltaïques à Korhogo (25 MW Nova Power et 66 MW pour </a:t>
            </a:r>
            <a:r>
              <a:rPr lang="fr-FR" sz="1600" dirty="0" err="1">
                <a:solidFill>
                  <a:prstClr val="black"/>
                </a:solidFill>
              </a:rPr>
              <a:t>Poro</a:t>
            </a:r>
            <a:r>
              <a:rPr lang="fr-FR" sz="1600" dirty="0">
                <a:solidFill>
                  <a:prstClr val="black"/>
                </a:solidFill>
              </a:rPr>
              <a:t> Power) ;</a:t>
            </a:r>
          </a:p>
          <a:p>
            <a:pPr marL="742950" lvl="2" indent="-285750" algn="just">
              <a:spcAft>
                <a:spcPts val="600"/>
              </a:spcAft>
              <a:buFont typeface="Courier New" panose="02070309020205020404" pitchFamily="49" charset="0"/>
              <a:buChar char="o"/>
              <a:tabLst>
                <a:tab pos="450850" algn="l"/>
              </a:tabLst>
            </a:pPr>
            <a:r>
              <a:rPr lang="fr-FR" sz="1600" dirty="0">
                <a:solidFill>
                  <a:prstClr val="black"/>
                </a:solidFill>
              </a:rPr>
              <a:t>Les projets de construction de centrales solaires photovoltaïques (4 autres sites) ;  </a:t>
            </a:r>
          </a:p>
          <a:p>
            <a:pPr marL="742950" lvl="2" indent="-285750" algn="just">
              <a:spcAft>
                <a:spcPts val="600"/>
              </a:spcAft>
              <a:buFont typeface="Courier New" panose="02070309020205020404" pitchFamily="49" charset="0"/>
              <a:buChar char="o"/>
              <a:tabLst>
                <a:tab pos="450850" algn="l"/>
              </a:tabLst>
            </a:pPr>
            <a:r>
              <a:rPr lang="fr-FR" sz="1600" dirty="0">
                <a:solidFill>
                  <a:prstClr val="black"/>
                </a:solidFill>
              </a:rPr>
              <a:t>La construction de la centrale à biomasse à </a:t>
            </a:r>
            <a:r>
              <a:rPr lang="fr-FR" sz="1600" dirty="0" err="1">
                <a:solidFill>
                  <a:prstClr val="black"/>
                </a:solidFill>
              </a:rPr>
              <a:t>Biokala</a:t>
            </a:r>
            <a:r>
              <a:rPr lang="fr-FR" sz="1600" dirty="0">
                <a:solidFill>
                  <a:prstClr val="black"/>
                </a:solidFill>
              </a:rPr>
              <a:t>-Aboisso 1 &amp; 2 (2 x 23 MW), à partir de palmier à huile;</a:t>
            </a:r>
          </a:p>
          <a:p>
            <a:pPr marL="96838" lvl="1" algn="just"/>
            <a:r>
              <a:rPr lang="fr-FR" b="1" dirty="0">
                <a:solidFill>
                  <a:prstClr val="black"/>
                </a:solidFill>
              </a:rPr>
              <a:t>Zones industrielles</a:t>
            </a:r>
            <a:r>
              <a:rPr lang="fr-FR" dirty="0">
                <a:solidFill>
                  <a:prstClr val="black"/>
                </a:solidFill>
              </a:rPr>
              <a:t>.</a:t>
            </a:r>
          </a:p>
          <a:p>
            <a:pPr marL="176213" lvl="1" indent="-176213" algn="just">
              <a:spcBef>
                <a:spcPts val="600"/>
              </a:spcBef>
              <a:spcAft>
                <a:spcPts val="600"/>
              </a:spcAft>
              <a:buFont typeface="Arial" panose="020B0604020202020204" pitchFamily="34" charset="0"/>
              <a:buChar char="•"/>
            </a:pPr>
            <a:r>
              <a:rPr lang="fr-FR" sz="1200" b="1" i="1" dirty="0">
                <a:solidFill>
                  <a:prstClr val="black"/>
                </a:solidFill>
              </a:rPr>
              <a:t>Zone de Yopougon réhabilités (469 Ha), </a:t>
            </a:r>
            <a:r>
              <a:rPr lang="fr-FR" sz="1200" b="1" i="1" dirty="0" err="1">
                <a:solidFill>
                  <a:prstClr val="black"/>
                </a:solidFill>
              </a:rPr>
              <a:t>Vridi</a:t>
            </a:r>
            <a:r>
              <a:rPr lang="fr-FR" sz="1200" b="1" i="1" dirty="0">
                <a:solidFill>
                  <a:prstClr val="black"/>
                </a:solidFill>
              </a:rPr>
              <a:t> (120 Ha), Koumassi en cours de réhabilitation (120 Ha)</a:t>
            </a:r>
          </a:p>
          <a:p>
            <a:pPr marL="176213" lvl="1" indent="-176213" algn="just">
              <a:spcBef>
                <a:spcPts val="600"/>
              </a:spcBef>
              <a:spcAft>
                <a:spcPts val="600"/>
              </a:spcAft>
              <a:buFont typeface="Arial" panose="020B0604020202020204" pitchFamily="34" charset="0"/>
              <a:buChar char="•"/>
            </a:pPr>
            <a:r>
              <a:rPr lang="fr-FR" sz="1200" b="1" i="1" dirty="0">
                <a:solidFill>
                  <a:prstClr val="black"/>
                </a:solidFill>
              </a:rPr>
              <a:t>Zones du PK 24 (940 Ha dont près 70 Ha attribués) et de </a:t>
            </a:r>
            <a:r>
              <a:rPr lang="fr-FR" sz="1200" b="1" i="1" dirty="0" err="1">
                <a:solidFill>
                  <a:prstClr val="black"/>
                </a:solidFill>
              </a:rPr>
              <a:t>Bonoua</a:t>
            </a:r>
            <a:r>
              <a:rPr lang="fr-FR" sz="1200" b="1" i="1" dirty="0">
                <a:solidFill>
                  <a:prstClr val="black"/>
                </a:solidFill>
              </a:rPr>
              <a:t> (300 Ha) en développement </a:t>
            </a:r>
          </a:p>
          <a:p>
            <a:pPr marL="96838" lvl="1" algn="just"/>
            <a:endParaRPr lang="fr-FR" dirty="0">
              <a:solidFill>
                <a:prstClr val="black"/>
              </a:solidFill>
            </a:endParaRPr>
          </a:p>
        </p:txBody>
      </p:sp>
      <p:pic>
        <p:nvPicPr>
          <p:cNvPr id="14" name="Imag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28350" y="4325347"/>
            <a:ext cx="3071311" cy="1525088"/>
          </a:xfrm>
          <a:prstGeom prst="rect">
            <a:avLst/>
          </a:prstGeom>
        </p:spPr>
      </p:pic>
      <p:pic>
        <p:nvPicPr>
          <p:cNvPr id="15" name="Imag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22714" y="2167034"/>
            <a:ext cx="3056071" cy="1647881"/>
          </a:xfrm>
          <a:prstGeom prst="rect">
            <a:avLst/>
          </a:prstGeom>
        </p:spPr>
      </p:pic>
    </p:spTree>
    <p:extLst>
      <p:ext uri="{BB962C8B-B14F-4D97-AF65-F5344CB8AC3E}">
        <p14:creationId xmlns:p14="http://schemas.microsoft.com/office/powerpoint/2010/main" val="327031334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F6BB6E77-C154-4DFA-B904-128F865B590C}" type="datetime1">
              <a:rPr lang="fr-FR" smtClean="0">
                <a:solidFill>
                  <a:prstClr val="black"/>
                </a:solidFill>
              </a:rPr>
              <a:pPr/>
              <a:t>20/01/2021</a:t>
            </a:fld>
            <a:endParaRPr lang="en-US" dirty="0">
              <a:solidFill>
                <a:prstClr val="black"/>
              </a:solidFill>
            </a:endParaRP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solidFill>
                  <a:prstClr val="black"/>
                </a:solidFill>
              </a:rPr>
              <a:pPr/>
              <a:t>19</a:t>
            </a:fld>
            <a:endParaRPr lang="en-US" dirty="0">
              <a:solidFill>
                <a:prstClr val="black"/>
              </a:solidFill>
            </a:endParaRPr>
          </a:p>
        </p:txBody>
      </p:sp>
      <p:sp>
        <p:nvSpPr>
          <p:cNvPr id="2" name="Titre 1"/>
          <p:cNvSpPr>
            <a:spLocks noGrp="1"/>
          </p:cNvSpPr>
          <p:nvPr>
            <p:ph type="title"/>
          </p:nvPr>
        </p:nvSpPr>
        <p:spPr>
          <a:xfrm>
            <a:off x="442912" y="172770"/>
            <a:ext cx="11291263" cy="869592"/>
          </a:xfrm>
        </p:spPr>
        <p:txBody>
          <a:bodyPr/>
          <a:lstStyle/>
          <a:p>
            <a:endParaRPr lang="fr-FR" dirty="0"/>
          </a:p>
        </p:txBody>
      </p:sp>
      <p:sp>
        <p:nvSpPr>
          <p:cNvPr id="12" name="Rectangle 11"/>
          <p:cNvSpPr/>
          <p:nvPr/>
        </p:nvSpPr>
        <p:spPr>
          <a:xfrm>
            <a:off x="442912" y="149290"/>
            <a:ext cx="11428246" cy="893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600" b="1" dirty="0">
                <a:latin typeface="Arial" panose="020B0604020202020204" pitchFamily="34" charset="0"/>
                <a:ea typeface="Times New Roman" panose="02020603050405020304" pitchFamily="18" charset="0"/>
              </a:rPr>
              <a:t>ETAT</a:t>
            </a:r>
            <a:r>
              <a:rPr lang="fr-FR" sz="3600" b="1" dirty="0"/>
              <a:t> D’AVANCEMENT </a:t>
            </a:r>
            <a:r>
              <a:rPr lang="fr-FR" sz="3600" b="1" dirty="0">
                <a:latin typeface="Arial" panose="020B0604020202020204" pitchFamily="34" charset="0"/>
              </a:rPr>
              <a:t>-</a:t>
            </a:r>
            <a:r>
              <a:rPr lang="fr-FR" sz="3600" b="1" dirty="0">
                <a:latin typeface="Arial" panose="020B0604020202020204" pitchFamily="34" charset="0"/>
                <a:ea typeface="Times New Roman" panose="02020603050405020304" pitchFamily="18" charset="0"/>
              </a:rPr>
              <a:t> PROJETS STRUCTURANTS </a:t>
            </a:r>
            <a:endParaRPr lang="fr-FR" sz="3600" b="1" dirty="0"/>
          </a:p>
        </p:txBody>
      </p:sp>
      <p:sp>
        <p:nvSpPr>
          <p:cNvPr id="13" name="Pentagone 12"/>
          <p:cNvSpPr/>
          <p:nvPr/>
        </p:nvSpPr>
        <p:spPr>
          <a:xfrm>
            <a:off x="442913" y="1109369"/>
            <a:ext cx="11291262" cy="486952"/>
          </a:xfrm>
          <a:prstGeom prst="homePlat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prstClr val="white"/>
                </a:solidFill>
              </a:rPr>
              <a:t>Autres réalisations </a:t>
            </a:r>
          </a:p>
        </p:txBody>
      </p:sp>
      <p:sp>
        <p:nvSpPr>
          <p:cNvPr id="5" name="Rectangle 4"/>
          <p:cNvSpPr/>
          <p:nvPr/>
        </p:nvSpPr>
        <p:spPr>
          <a:xfrm>
            <a:off x="-228913" y="1651114"/>
            <a:ext cx="6096000" cy="4524315"/>
          </a:xfrm>
          <a:prstGeom prst="rect">
            <a:avLst/>
          </a:prstGeom>
          <a:ln>
            <a:solidFill>
              <a:schemeClr val="bg1">
                <a:lumMod val="95000"/>
              </a:schemeClr>
            </a:solidFill>
          </a:ln>
        </p:spPr>
        <p:txBody>
          <a:bodyPr>
            <a:spAutoFit/>
          </a:bodyPr>
          <a:lstStyle/>
          <a:p>
            <a:pPr lvl="1" algn="just"/>
            <a:r>
              <a:rPr lang="fr-FR" b="1" dirty="0">
                <a:solidFill>
                  <a:prstClr val="black"/>
                </a:solidFill>
              </a:rPr>
              <a:t>Eau potable </a:t>
            </a:r>
          </a:p>
          <a:p>
            <a:pPr marL="742950" lvl="1" indent="-285750" algn="just">
              <a:buFont typeface="Arial" panose="020B0604020202020204" pitchFamily="34" charset="0"/>
              <a:buChar char="•"/>
            </a:pPr>
            <a:r>
              <a:rPr lang="fr-FR" dirty="0">
                <a:solidFill>
                  <a:prstClr val="black"/>
                </a:solidFill>
              </a:rPr>
              <a:t>Hausse de la capacité de production  de 350 000 m3/jour en 2011 à 750 000 m3/jour en fin juin 2020. </a:t>
            </a:r>
          </a:p>
          <a:p>
            <a:pPr lvl="1" algn="just"/>
            <a:r>
              <a:rPr lang="fr-FR" dirty="0">
                <a:solidFill>
                  <a:prstClr val="black"/>
                </a:solidFill>
              </a:rPr>
              <a:t> </a:t>
            </a:r>
          </a:p>
          <a:p>
            <a:pPr marL="742950" lvl="1" indent="-285750" algn="just">
              <a:buFont typeface="Arial" panose="020B0604020202020204" pitchFamily="34" charset="0"/>
              <a:buChar char="•"/>
            </a:pPr>
            <a:endParaRPr lang="fr-FR" dirty="0">
              <a:solidFill>
                <a:prstClr val="black"/>
              </a:solidFill>
            </a:endParaRPr>
          </a:p>
          <a:p>
            <a:pPr lvl="1" algn="just"/>
            <a:r>
              <a:rPr lang="fr-FR" b="1" dirty="0">
                <a:solidFill>
                  <a:prstClr val="black"/>
                </a:solidFill>
              </a:rPr>
              <a:t>Education</a:t>
            </a:r>
            <a:r>
              <a:rPr lang="fr-FR" dirty="0">
                <a:solidFill>
                  <a:prstClr val="black"/>
                </a:solidFill>
              </a:rPr>
              <a:t>  </a:t>
            </a:r>
          </a:p>
          <a:p>
            <a:pPr marL="742950" lvl="1" indent="-285750" algn="just">
              <a:buFont typeface="Arial" panose="020B0604020202020204" pitchFamily="34" charset="0"/>
              <a:buChar char="•"/>
            </a:pPr>
            <a:r>
              <a:rPr lang="fr-FR" dirty="0">
                <a:solidFill>
                  <a:prstClr val="black"/>
                </a:solidFill>
              </a:rPr>
              <a:t>277 lycées et collèges construits de 2011 à fin 2019.</a:t>
            </a:r>
          </a:p>
          <a:p>
            <a:pPr marL="742950" lvl="1" indent="-285750" algn="just">
              <a:buFont typeface="Arial" panose="020B0604020202020204" pitchFamily="34" charset="0"/>
              <a:buChar char="•"/>
            </a:pPr>
            <a:endParaRPr lang="fr-FR" dirty="0">
              <a:solidFill>
                <a:prstClr val="black"/>
              </a:solidFill>
            </a:endParaRPr>
          </a:p>
          <a:p>
            <a:pPr marL="742950" lvl="1" indent="-285750" algn="just">
              <a:buFont typeface="Arial" panose="020B0604020202020204" pitchFamily="34" charset="0"/>
              <a:buChar char="•"/>
            </a:pPr>
            <a:endParaRPr lang="fr-FR" dirty="0">
              <a:solidFill>
                <a:prstClr val="black"/>
              </a:solidFill>
            </a:endParaRPr>
          </a:p>
          <a:p>
            <a:pPr lvl="1" algn="just"/>
            <a:r>
              <a:rPr lang="fr-FR" b="1" dirty="0">
                <a:solidFill>
                  <a:prstClr val="black"/>
                </a:solidFill>
              </a:rPr>
              <a:t>Santé</a:t>
            </a:r>
          </a:p>
          <a:p>
            <a:pPr marL="742950" lvl="1" indent="-285750" algn="just">
              <a:buFont typeface="Arial" panose="020B0604020202020204" pitchFamily="34" charset="0"/>
              <a:buChar char="•"/>
            </a:pPr>
            <a:r>
              <a:rPr lang="fr-FR" dirty="0">
                <a:solidFill>
                  <a:prstClr val="black"/>
                </a:solidFill>
              </a:rPr>
              <a:t>l’accès aux infrastructures de santé, qui n’était que de 58% en 2015, a augmenté de 37 points de pourcentage pour atteindre 95% de la population</a:t>
            </a:r>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8543" y="1713844"/>
            <a:ext cx="2867025" cy="1590675"/>
          </a:xfrm>
          <a:prstGeom prst="rect">
            <a:avLst/>
          </a:prstGeom>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34801" y="3304519"/>
            <a:ext cx="2562225" cy="1790700"/>
          </a:xfrm>
          <a:prstGeom prst="rect">
            <a:avLst/>
          </a:prstGeom>
        </p:spPr>
      </p:pic>
      <p:pic>
        <p:nvPicPr>
          <p:cNvPr id="8" name="Imag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26618" y="4938433"/>
            <a:ext cx="3028950" cy="1514475"/>
          </a:xfrm>
          <a:prstGeom prst="rect">
            <a:avLst/>
          </a:prstGeom>
        </p:spPr>
      </p:pic>
    </p:spTree>
    <p:extLst>
      <p:ext uri="{BB962C8B-B14F-4D97-AF65-F5344CB8AC3E}">
        <p14:creationId xmlns:p14="http://schemas.microsoft.com/office/powerpoint/2010/main" val="10501756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Espace réservé du numéro de diapositive 4"/>
          <p:cNvSpPr>
            <a:spLocks noGrp="1"/>
          </p:cNvSpPr>
          <p:nvPr>
            <p:ph type="sldNum" sz="quarter" idx="11"/>
          </p:nvPr>
        </p:nvSpPr>
        <p:spPr/>
        <p:txBody>
          <a:bodyPr/>
          <a:lstStyle>
            <a:lvl1pPr>
              <a:defRPr>
                <a:solidFill>
                  <a:srgbClr val="000000"/>
                </a:solidFill>
                <a:latin typeface="Arial" panose="020B0604020202020204" pitchFamily="34" charset="0"/>
                <a:cs typeface="Arial" panose="020B0604020202020204" pitchFamily="34" charset="0"/>
              </a:defRPr>
            </a:lvl1pPr>
            <a:lvl2pPr marL="742950" indent="-285750">
              <a:defRPr>
                <a:solidFill>
                  <a:srgbClr val="000000"/>
                </a:solidFill>
                <a:latin typeface="Arial" panose="020B0604020202020204" pitchFamily="34" charset="0"/>
                <a:cs typeface="Arial" panose="020B0604020202020204" pitchFamily="34" charset="0"/>
              </a:defRPr>
            </a:lvl2pPr>
            <a:lvl3pPr marL="1143000" indent="-228600">
              <a:defRPr>
                <a:solidFill>
                  <a:srgbClr val="000000"/>
                </a:solidFill>
                <a:latin typeface="Arial" panose="020B0604020202020204" pitchFamily="34" charset="0"/>
                <a:cs typeface="Arial" panose="020B0604020202020204" pitchFamily="34" charset="0"/>
              </a:defRPr>
            </a:lvl3pPr>
            <a:lvl4pPr marL="1600200" indent="-228600">
              <a:defRPr>
                <a:solidFill>
                  <a:srgbClr val="000000"/>
                </a:solidFill>
                <a:latin typeface="Arial" panose="020B0604020202020204" pitchFamily="34" charset="0"/>
                <a:cs typeface="Arial" panose="020B0604020202020204" pitchFamily="34" charset="0"/>
              </a:defRPr>
            </a:lvl4pPr>
            <a:lvl5pPr marL="2057400" indent="-228600">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r>
              <a:rPr lang="fr-FR" altLang="fr-FR"/>
              <a:t>P.</a:t>
            </a:r>
            <a:fld id="{FBAC3FE7-D204-4649-A950-76ECB51231EA}" type="slidenum">
              <a:rPr lang="fr-FR" altLang="fr-FR" smtClean="0"/>
              <a:pPr/>
              <a:t>2</a:t>
            </a:fld>
            <a:endParaRPr lang="fr-FR" altLang="fr-FR"/>
          </a:p>
        </p:txBody>
      </p:sp>
      <p:sp>
        <p:nvSpPr>
          <p:cNvPr id="76" name="Connecteur droit 75"/>
          <p:cNvSpPr>
            <a:spLocks noChangeShapeType="1"/>
          </p:cNvSpPr>
          <p:nvPr/>
        </p:nvSpPr>
        <p:spPr bwMode="auto">
          <a:xfrm>
            <a:off x="1558925" y="908050"/>
            <a:ext cx="6013450" cy="0"/>
          </a:xfrm>
          <a:prstGeom prst="line">
            <a:avLst/>
          </a:prstGeom>
          <a:ln w="19050">
            <a:headEnd type="none" w="med" len="med"/>
            <a:tailEnd type="none" w="med" len="med"/>
          </a:ln>
          <a:effectLst>
            <a:outerShdw blurRad="50800" dist="38100" dir="8100000" algn="tr" rotWithShape="0">
              <a:prstClr val="black">
                <a:alpha val="40000"/>
              </a:prstClr>
            </a:outerShdw>
          </a:effectLst>
        </p:spPr>
        <p:style>
          <a:lnRef idx="2">
            <a:schemeClr val="accent2"/>
          </a:lnRef>
          <a:fillRef idx="0">
            <a:schemeClr val="accent2"/>
          </a:fillRef>
          <a:effectRef idx="1">
            <a:schemeClr val="accent2"/>
          </a:effectRef>
          <a:fontRef idx="minor">
            <a:schemeClr val="tx1"/>
          </a:fontRef>
        </p:style>
        <p:txBody>
          <a:bodyPr/>
          <a:lstStyle/>
          <a:p>
            <a:pPr algn="ctr" defTabSz="457200">
              <a:defRPr/>
            </a:pPr>
            <a:endParaRPr lang="en-US" kern="0">
              <a:solidFill>
                <a:sysClr val="windowText" lastClr="000000"/>
              </a:solidFill>
            </a:endParaRPr>
          </a:p>
        </p:txBody>
      </p:sp>
      <p:sp>
        <p:nvSpPr>
          <p:cNvPr id="29" name="Titre 1"/>
          <p:cNvSpPr txBox="1">
            <a:spLocks/>
          </p:cNvSpPr>
          <p:nvPr/>
        </p:nvSpPr>
        <p:spPr bwMode="gray">
          <a:xfrm>
            <a:off x="1933430" y="371374"/>
            <a:ext cx="7158615" cy="500062"/>
          </a:xfrm>
          <a:prstGeom prst="rect">
            <a:avLst/>
          </a:prstGeom>
          <a:noFill/>
          <a:ln w="9525">
            <a:noFill/>
            <a:miter lim="800000"/>
            <a:headEnd/>
            <a:tailEnd/>
          </a:ln>
        </p:spPr>
        <p:txBody>
          <a:bodyPr lIns="0" tIns="0" rIns="0" bIns="0" anchor="ctr"/>
          <a:lstStyle>
            <a:defPPr>
              <a:defRPr lang="fr-FR"/>
            </a:defPPr>
            <a:lvl1pPr marL="0" marR="0" lvl="0" indent="0" defTabSz="914400" eaLnBrk="0" latinLnBrk="0" hangingPunct="0">
              <a:lnSpc>
                <a:spcPct val="90000"/>
              </a:lnSpc>
              <a:buClrTx/>
              <a:buSzTx/>
              <a:buFontTx/>
              <a:buNone/>
              <a:tabLst/>
              <a:defRPr sz="2000" b="1" kern="0" cap="small">
                <a:solidFill>
                  <a:srgbClr val="E60028"/>
                </a:solidFill>
                <a:latin typeface="+mj-lt"/>
                <a:ea typeface="+mj-ea"/>
                <a:cs typeface="+mj-cs"/>
              </a:defRPr>
            </a:lvl1pPr>
          </a:lstStyle>
          <a:p>
            <a:pPr algn="ctr">
              <a:defRPr/>
            </a:pPr>
            <a:r>
              <a:rPr lang="fr-FR" sz="4400" dirty="0">
                <a:solidFill>
                  <a:prstClr val="white"/>
                </a:solidFill>
                <a:sym typeface="Times New Roman" pitchFamily="18" charset="0"/>
              </a:rPr>
              <a:t>PLAN DE LA PRESENTATION</a:t>
            </a:r>
          </a:p>
        </p:txBody>
      </p:sp>
      <p:sp>
        <p:nvSpPr>
          <p:cNvPr id="10" name="Rectangle 9"/>
          <p:cNvSpPr/>
          <p:nvPr/>
        </p:nvSpPr>
        <p:spPr>
          <a:xfrm>
            <a:off x="1361767" y="2597458"/>
            <a:ext cx="9365228" cy="50655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a:latin typeface="Arial" panose="020B0604020202020204" pitchFamily="34" charset="0"/>
                <a:ea typeface="Times New Roman" panose="02020603050405020304" pitchFamily="18" charset="0"/>
              </a:rPr>
              <a:t>ETAT</a:t>
            </a:r>
            <a:r>
              <a:rPr lang="fr-FR" sz="2400" b="1" dirty="0"/>
              <a:t> D’AVANCEMENT </a:t>
            </a:r>
            <a:r>
              <a:rPr lang="fr-FR" sz="2400" b="1" dirty="0">
                <a:latin typeface="Arial" panose="020B0604020202020204" pitchFamily="34" charset="0"/>
                <a:ea typeface="Times New Roman" panose="02020603050405020304" pitchFamily="18" charset="0"/>
              </a:rPr>
              <a:t>DES PROJETS STRUCTURANTS </a:t>
            </a:r>
            <a:endParaRPr lang="fr-FR" sz="2400" b="1" dirty="0"/>
          </a:p>
        </p:txBody>
      </p:sp>
      <p:sp>
        <p:nvSpPr>
          <p:cNvPr id="16" name="Rectangle 15"/>
          <p:cNvSpPr/>
          <p:nvPr/>
        </p:nvSpPr>
        <p:spPr>
          <a:xfrm>
            <a:off x="1361768" y="1394292"/>
            <a:ext cx="9365227" cy="426446"/>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a:t>APERCU DE LA CÔTE D’IVOIRE</a:t>
            </a:r>
          </a:p>
        </p:txBody>
      </p:sp>
      <p:sp>
        <p:nvSpPr>
          <p:cNvPr id="11" name="Rectangle 10">
            <a:extLst>
              <a:ext uri="{FF2B5EF4-FFF2-40B4-BE49-F238E27FC236}">
                <a16:creationId xmlns:a16="http://schemas.microsoft.com/office/drawing/2014/main" id="{260DA924-BE9C-4FF8-8DE9-1E43B3562723}"/>
              </a:ext>
            </a:extLst>
          </p:cNvPr>
          <p:cNvSpPr/>
          <p:nvPr/>
        </p:nvSpPr>
        <p:spPr>
          <a:xfrm>
            <a:off x="1361767" y="1955823"/>
            <a:ext cx="9365227" cy="50655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a:t>EVOLUTION RECENTE DE L’ECONOMIE</a:t>
            </a:r>
          </a:p>
        </p:txBody>
      </p:sp>
      <p:sp>
        <p:nvSpPr>
          <p:cNvPr id="13" name="Rectangle 12"/>
          <p:cNvSpPr/>
          <p:nvPr/>
        </p:nvSpPr>
        <p:spPr>
          <a:xfrm>
            <a:off x="1361767" y="4517972"/>
            <a:ext cx="9365228" cy="50655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a:t>PROGRAMME DES EMISSIONS EN 2021</a:t>
            </a:r>
          </a:p>
        </p:txBody>
      </p:sp>
      <p:sp>
        <p:nvSpPr>
          <p:cNvPr id="2" name="Rectangle 1"/>
          <p:cNvSpPr/>
          <p:nvPr/>
        </p:nvSpPr>
        <p:spPr>
          <a:xfrm>
            <a:off x="3566531" y="7947790"/>
            <a:ext cx="9491701" cy="553357"/>
          </a:xfrm>
          <a:prstGeom prst="rect">
            <a:avLst/>
          </a:prstGeom>
        </p:spPr>
        <p:txBody>
          <a:bodyPr wrap="none">
            <a:spAutoFit/>
          </a:bodyPr>
          <a:lstStyle/>
          <a:p>
            <a:pPr marL="342900" lvl="0" indent="-342900">
              <a:lnSpc>
                <a:spcPct val="107000"/>
              </a:lnSpc>
              <a:spcAft>
                <a:spcPts val="800"/>
              </a:spcAft>
              <a:buFont typeface="+mj-lt"/>
              <a:buAutoNum type="arabicPeriod"/>
            </a:pPr>
            <a:r>
              <a:rPr lang="fr-FR" sz="2800" dirty="0">
                <a:latin typeface="Arial" panose="020B0604020202020204" pitchFamily="34" charset="0"/>
                <a:ea typeface="Times New Roman" panose="02020603050405020304" pitchFamily="18" charset="0"/>
                <a:cs typeface="Times New Roman" panose="02020603050405020304" pitchFamily="18" charset="0"/>
              </a:rPr>
              <a:t>Perspectives économiques à moyen terme (2021-2023) </a:t>
            </a:r>
            <a:endParaRPr lang="fr-FR"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2" name="Rectangle 11"/>
          <p:cNvSpPr/>
          <p:nvPr/>
        </p:nvSpPr>
        <p:spPr>
          <a:xfrm>
            <a:off x="1361767" y="3234702"/>
            <a:ext cx="9365228" cy="50655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spcAft>
                <a:spcPts val="800"/>
              </a:spcAft>
            </a:pPr>
            <a:r>
              <a:rPr lang="fr-FR" sz="2400" b="1" dirty="0">
                <a:latin typeface="Arial" panose="020B0604020202020204" pitchFamily="34" charset="0"/>
                <a:ea typeface="Times New Roman" panose="02020603050405020304" pitchFamily="18" charset="0"/>
                <a:cs typeface="Times New Roman" panose="02020603050405020304" pitchFamily="18" charset="0"/>
              </a:rPr>
              <a:t>PERSPECTIVES ÉCONOMIQUES À MOYEN TERME (2021-2025) </a:t>
            </a:r>
            <a:endParaRPr lang="fr-FR" sz="2400" b="1"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14" name="Rectangle 13"/>
          <p:cNvSpPr/>
          <p:nvPr/>
        </p:nvSpPr>
        <p:spPr>
          <a:xfrm>
            <a:off x="1361767" y="3876337"/>
            <a:ext cx="9365228" cy="50655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spcAft>
                <a:spcPts val="800"/>
              </a:spcAft>
            </a:pPr>
            <a:r>
              <a:rPr lang="fr-FR" sz="2400" b="1" dirty="0">
                <a:latin typeface="Arial" panose="020B0604020202020204" pitchFamily="34" charset="0"/>
                <a:ea typeface="Times New Roman" panose="02020603050405020304" pitchFamily="18" charset="0"/>
                <a:cs typeface="Times New Roman" panose="02020603050405020304" pitchFamily="18" charset="0"/>
              </a:rPr>
              <a:t>STRATEGIE DE FINANCEMENT A MOYEN TERME</a:t>
            </a:r>
            <a:endParaRPr lang="fr-FR" sz="2400" b="1"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15" name="Rectangle 14"/>
          <p:cNvSpPr/>
          <p:nvPr/>
        </p:nvSpPr>
        <p:spPr>
          <a:xfrm>
            <a:off x="1361767" y="5159607"/>
            <a:ext cx="9365228" cy="50655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a:t>CONCLUSION</a:t>
            </a:r>
          </a:p>
        </p:txBody>
      </p:sp>
      <p:sp>
        <p:nvSpPr>
          <p:cNvPr id="3" name="Ellipse 2"/>
          <p:cNvSpPr/>
          <p:nvPr/>
        </p:nvSpPr>
        <p:spPr>
          <a:xfrm>
            <a:off x="776749" y="1394293"/>
            <a:ext cx="442451" cy="426446"/>
          </a:xfrm>
          <a:prstGeom prst="ellipse">
            <a:avLst/>
          </a:prstGeom>
          <a:solidFill>
            <a:srgbClr val="5EB240"/>
          </a:solidFill>
          <a:ln>
            <a:solidFill>
              <a:srgbClr val="5EB2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1</a:t>
            </a:r>
          </a:p>
        </p:txBody>
      </p:sp>
      <p:sp>
        <p:nvSpPr>
          <p:cNvPr id="17" name="Ellipse 16"/>
          <p:cNvSpPr/>
          <p:nvPr/>
        </p:nvSpPr>
        <p:spPr>
          <a:xfrm>
            <a:off x="776749" y="2084677"/>
            <a:ext cx="442451" cy="426446"/>
          </a:xfrm>
          <a:prstGeom prst="ellipse">
            <a:avLst/>
          </a:prstGeom>
          <a:solidFill>
            <a:srgbClr val="5EB240"/>
          </a:solidFill>
          <a:ln>
            <a:solidFill>
              <a:srgbClr val="5EB2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2</a:t>
            </a:r>
          </a:p>
        </p:txBody>
      </p:sp>
      <p:sp>
        <p:nvSpPr>
          <p:cNvPr id="18" name="Ellipse 17"/>
          <p:cNvSpPr/>
          <p:nvPr/>
        </p:nvSpPr>
        <p:spPr>
          <a:xfrm>
            <a:off x="771833" y="2677562"/>
            <a:ext cx="442451" cy="426446"/>
          </a:xfrm>
          <a:prstGeom prst="ellipse">
            <a:avLst/>
          </a:prstGeom>
          <a:solidFill>
            <a:srgbClr val="5EB240"/>
          </a:solidFill>
          <a:ln>
            <a:solidFill>
              <a:srgbClr val="5EB2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3</a:t>
            </a:r>
          </a:p>
        </p:txBody>
      </p:sp>
      <p:sp>
        <p:nvSpPr>
          <p:cNvPr id="19" name="Ellipse 18"/>
          <p:cNvSpPr/>
          <p:nvPr/>
        </p:nvSpPr>
        <p:spPr>
          <a:xfrm>
            <a:off x="771832" y="3274754"/>
            <a:ext cx="442451" cy="426446"/>
          </a:xfrm>
          <a:prstGeom prst="ellipse">
            <a:avLst/>
          </a:prstGeom>
          <a:solidFill>
            <a:srgbClr val="5EB240"/>
          </a:solidFill>
          <a:ln>
            <a:solidFill>
              <a:srgbClr val="5EB2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4</a:t>
            </a:r>
          </a:p>
        </p:txBody>
      </p:sp>
      <p:sp>
        <p:nvSpPr>
          <p:cNvPr id="20" name="Ellipse 19"/>
          <p:cNvSpPr/>
          <p:nvPr/>
        </p:nvSpPr>
        <p:spPr>
          <a:xfrm>
            <a:off x="771831" y="3875417"/>
            <a:ext cx="442451" cy="426446"/>
          </a:xfrm>
          <a:prstGeom prst="ellipse">
            <a:avLst/>
          </a:prstGeom>
          <a:solidFill>
            <a:srgbClr val="5EB240"/>
          </a:solidFill>
          <a:ln>
            <a:solidFill>
              <a:srgbClr val="5EB2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5</a:t>
            </a:r>
          </a:p>
        </p:txBody>
      </p:sp>
      <p:sp>
        <p:nvSpPr>
          <p:cNvPr id="21" name="Ellipse 20"/>
          <p:cNvSpPr/>
          <p:nvPr/>
        </p:nvSpPr>
        <p:spPr>
          <a:xfrm>
            <a:off x="771831" y="4535356"/>
            <a:ext cx="442451" cy="426446"/>
          </a:xfrm>
          <a:prstGeom prst="ellipse">
            <a:avLst/>
          </a:prstGeom>
          <a:solidFill>
            <a:srgbClr val="5EB240"/>
          </a:solidFill>
          <a:ln>
            <a:solidFill>
              <a:srgbClr val="5EB2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6</a:t>
            </a:r>
          </a:p>
        </p:txBody>
      </p:sp>
      <p:sp>
        <p:nvSpPr>
          <p:cNvPr id="22" name="Ellipse 21"/>
          <p:cNvSpPr/>
          <p:nvPr/>
        </p:nvSpPr>
        <p:spPr>
          <a:xfrm>
            <a:off x="771831" y="5148418"/>
            <a:ext cx="442451" cy="426446"/>
          </a:xfrm>
          <a:prstGeom prst="ellipse">
            <a:avLst/>
          </a:prstGeom>
          <a:solidFill>
            <a:srgbClr val="5EB240"/>
          </a:solidFill>
          <a:ln>
            <a:solidFill>
              <a:srgbClr val="5EB2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7</a:t>
            </a:r>
          </a:p>
        </p:txBody>
      </p:sp>
    </p:spTree>
    <p:extLst>
      <p:ext uri="{BB962C8B-B14F-4D97-AF65-F5344CB8AC3E}">
        <p14:creationId xmlns:p14="http://schemas.microsoft.com/office/powerpoint/2010/main" val="254542274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F6BB6E77-C154-4DFA-B904-128F865B590C}" type="datetime1">
              <a:rPr lang="fr-FR" smtClean="0">
                <a:solidFill>
                  <a:prstClr val="black"/>
                </a:solidFill>
              </a:rPr>
              <a:pPr/>
              <a:t>20/01/2021</a:t>
            </a:fld>
            <a:endParaRPr lang="en-US" dirty="0">
              <a:solidFill>
                <a:prstClr val="black"/>
              </a:solidFill>
            </a:endParaRP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solidFill>
                  <a:prstClr val="black"/>
                </a:solidFill>
              </a:rPr>
              <a:pPr/>
              <a:t>20</a:t>
            </a:fld>
            <a:endParaRPr lang="en-US" dirty="0">
              <a:solidFill>
                <a:prstClr val="black"/>
              </a:solidFill>
            </a:endParaRPr>
          </a:p>
        </p:txBody>
      </p:sp>
      <p:sp>
        <p:nvSpPr>
          <p:cNvPr id="5" name="Titre 4"/>
          <p:cNvSpPr>
            <a:spLocks noGrp="1"/>
          </p:cNvSpPr>
          <p:nvPr>
            <p:ph type="title"/>
          </p:nvPr>
        </p:nvSpPr>
        <p:spPr>
          <a:xfrm>
            <a:off x="459784" y="172770"/>
            <a:ext cx="11274392" cy="869592"/>
          </a:xfrm>
        </p:spPr>
        <p:txBody>
          <a:bodyPr>
            <a:normAutofit/>
          </a:bodyPr>
          <a:lstStyle/>
          <a:p>
            <a:r>
              <a:rPr lang="fr-FR" sz="4400" dirty="0">
                <a:solidFill>
                  <a:schemeClr val="lt1"/>
                </a:solidFill>
                <a:latin typeface="+mn-lt"/>
                <a:ea typeface="+mn-ea"/>
                <a:cs typeface="+mn-cs"/>
              </a:rPr>
              <a:t>PERSPECTIVES ECONOMIQUES</a:t>
            </a:r>
          </a:p>
        </p:txBody>
      </p:sp>
      <p:graphicFrame>
        <p:nvGraphicFramePr>
          <p:cNvPr id="8" name="Graphique 7"/>
          <p:cNvGraphicFramePr>
            <a:graphicFrameLocks/>
          </p:cNvGraphicFramePr>
          <p:nvPr/>
        </p:nvGraphicFramePr>
        <p:xfrm>
          <a:off x="6367882" y="2094683"/>
          <a:ext cx="4572000" cy="24035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Graphique 9"/>
          <p:cNvGraphicFramePr>
            <a:graphicFrameLocks/>
          </p:cNvGraphicFramePr>
          <p:nvPr/>
        </p:nvGraphicFramePr>
        <p:xfrm>
          <a:off x="6489290" y="4330616"/>
          <a:ext cx="4446764" cy="2045171"/>
        </p:xfrm>
        <a:graphic>
          <a:graphicData uri="http://schemas.openxmlformats.org/drawingml/2006/chart">
            <c:chart xmlns:c="http://schemas.openxmlformats.org/drawingml/2006/chart" xmlns:r="http://schemas.openxmlformats.org/officeDocument/2006/relationships" r:id="rId4"/>
          </a:graphicData>
        </a:graphic>
      </p:graphicFrame>
      <p:sp>
        <p:nvSpPr>
          <p:cNvPr id="12" name="Pentagone 11"/>
          <p:cNvSpPr/>
          <p:nvPr/>
        </p:nvSpPr>
        <p:spPr>
          <a:xfrm>
            <a:off x="442913" y="1081157"/>
            <a:ext cx="11291261" cy="486952"/>
          </a:xfrm>
          <a:prstGeom prst="homePlat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t>La croissance sur la période 2020-2025 resterait soutenue</a:t>
            </a:r>
          </a:p>
        </p:txBody>
      </p:sp>
      <p:sp>
        <p:nvSpPr>
          <p:cNvPr id="15" name="Rectangle 14"/>
          <p:cNvSpPr/>
          <p:nvPr/>
        </p:nvSpPr>
        <p:spPr>
          <a:xfrm>
            <a:off x="459782" y="1656245"/>
            <a:ext cx="5194257" cy="427703"/>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Evolution du taux croissance réel (en %)</a:t>
            </a:r>
          </a:p>
        </p:txBody>
      </p:sp>
      <p:sp>
        <p:nvSpPr>
          <p:cNvPr id="16" name="Rectangle 15"/>
          <p:cNvSpPr/>
          <p:nvPr/>
        </p:nvSpPr>
        <p:spPr>
          <a:xfrm>
            <a:off x="6275564" y="1644358"/>
            <a:ext cx="4660490" cy="427703"/>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Contribution à la croissance</a:t>
            </a:r>
          </a:p>
        </p:txBody>
      </p:sp>
      <p:graphicFrame>
        <p:nvGraphicFramePr>
          <p:cNvPr id="14" name="Graphique 13"/>
          <p:cNvGraphicFramePr>
            <a:graphicFrameLocks/>
          </p:cNvGraphicFramePr>
          <p:nvPr/>
        </p:nvGraphicFramePr>
        <p:xfrm>
          <a:off x="442914" y="2590137"/>
          <a:ext cx="5211126" cy="3162850"/>
        </p:xfrm>
        <a:graphic>
          <a:graphicData uri="http://schemas.openxmlformats.org/drawingml/2006/chart">
            <c:chart xmlns:c="http://schemas.openxmlformats.org/drawingml/2006/chart" xmlns:r="http://schemas.openxmlformats.org/officeDocument/2006/relationships" r:id="rId5"/>
          </a:graphicData>
        </a:graphic>
      </p:graphicFrame>
      <p:sp>
        <p:nvSpPr>
          <p:cNvPr id="2" name="ZoneTexte 1"/>
          <p:cNvSpPr txBox="1"/>
          <p:nvPr/>
        </p:nvSpPr>
        <p:spPr>
          <a:xfrm>
            <a:off x="847612" y="5775622"/>
            <a:ext cx="4619134" cy="1077218"/>
          </a:xfrm>
          <a:prstGeom prst="rect">
            <a:avLst/>
          </a:prstGeom>
          <a:noFill/>
          <a:ln w="12700">
            <a:solidFill>
              <a:schemeClr val="tx1">
                <a:lumMod val="50000"/>
                <a:lumOff val="50000"/>
              </a:schemeClr>
            </a:solidFill>
          </a:ln>
        </p:spPr>
        <p:txBody>
          <a:bodyPr wrap="square" rtlCol="0">
            <a:spAutoFit/>
          </a:bodyPr>
          <a:lstStyle/>
          <a:p>
            <a:pPr algn="ctr"/>
            <a:r>
              <a:rPr lang="fr-FR" sz="1600" b="1" dirty="0"/>
              <a:t>Une économie résiliente (grâce aux Télécoms, industries agroalimentaires et au secteur de l’électricité), malgré l’impact de la Covid-19</a:t>
            </a:r>
          </a:p>
        </p:txBody>
      </p:sp>
    </p:spTree>
    <p:extLst>
      <p:ext uri="{BB962C8B-B14F-4D97-AF65-F5344CB8AC3E}">
        <p14:creationId xmlns:p14="http://schemas.microsoft.com/office/powerpoint/2010/main" val="242496784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F6BB6E77-C154-4DFA-B904-128F865B590C}" type="datetime1">
              <a:rPr lang="fr-FR" smtClean="0">
                <a:solidFill>
                  <a:prstClr val="black"/>
                </a:solidFill>
              </a:rPr>
              <a:pPr/>
              <a:t>20/01/2021</a:t>
            </a:fld>
            <a:endParaRPr lang="en-US" dirty="0">
              <a:solidFill>
                <a:prstClr val="black"/>
              </a:solidFill>
            </a:endParaRP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solidFill>
                  <a:prstClr val="black"/>
                </a:solidFill>
              </a:rPr>
              <a:pPr/>
              <a:t>21</a:t>
            </a:fld>
            <a:endParaRPr lang="en-US" dirty="0">
              <a:solidFill>
                <a:prstClr val="black"/>
              </a:solidFill>
            </a:endParaRPr>
          </a:p>
        </p:txBody>
      </p:sp>
      <p:sp>
        <p:nvSpPr>
          <p:cNvPr id="5" name="Titre 4"/>
          <p:cNvSpPr>
            <a:spLocks noGrp="1"/>
          </p:cNvSpPr>
          <p:nvPr>
            <p:ph type="title"/>
          </p:nvPr>
        </p:nvSpPr>
        <p:spPr>
          <a:xfrm>
            <a:off x="459784" y="172770"/>
            <a:ext cx="11274392" cy="869592"/>
          </a:xfrm>
        </p:spPr>
        <p:txBody>
          <a:bodyPr>
            <a:normAutofit/>
          </a:bodyPr>
          <a:lstStyle/>
          <a:p>
            <a:r>
              <a:rPr lang="fr-FR" sz="4400" dirty="0">
                <a:solidFill>
                  <a:schemeClr val="lt1"/>
                </a:solidFill>
                <a:latin typeface="+mn-lt"/>
                <a:ea typeface="+mn-ea"/>
                <a:cs typeface="+mn-cs"/>
              </a:rPr>
              <a:t>PERSPECTIVES ECONOMIQUES (S</a:t>
            </a:r>
            <a:r>
              <a:rPr lang="fr-FR" sz="4400" cap="none" dirty="0">
                <a:solidFill>
                  <a:schemeClr val="lt1"/>
                </a:solidFill>
                <a:latin typeface="+mn-lt"/>
                <a:ea typeface="+mn-ea"/>
                <a:cs typeface="+mn-cs"/>
              </a:rPr>
              <a:t>uite</a:t>
            </a:r>
            <a:r>
              <a:rPr lang="fr-FR" sz="4400" dirty="0">
                <a:solidFill>
                  <a:schemeClr val="lt1"/>
                </a:solidFill>
                <a:latin typeface="+mn-lt"/>
                <a:ea typeface="+mn-ea"/>
                <a:cs typeface="+mn-cs"/>
              </a:rPr>
              <a:t>)</a:t>
            </a:r>
          </a:p>
        </p:txBody>
      </p:sp>
      <p:sp>
        <p:nvSpPr>
          <p:cNvPr id="12" name="Pentagone 11"/>
          <p:cNvSpPr/>
          <p:nvPr/>
        </p:nvSpPr>
        <p:spPr>
          <a:xfrm>
            <a:off x="442913" y="1081157"/>
            <a:ext cx="11291261" cy="486952"/>
          </a:xfrm>
          <a:prstGeom prst="homePlat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t>Transformation locale et part dans le PIB</a:t>
            </a:r>
          </a:p>
        </p:txBody>
      </p:sp>
      <p:graphicFrame>
        <p:nvGraphicFramePr>
          <p:cNvPr id="13" name="Graphique 12"/>
          <p:cNvGraphicFramePr>
            <a:graphicFrameLocks/>
          </p:cNvGraphicFramePr>
          <p:nvPr>
            <p:extLst>
              <p:ext uri="{D42A27DB-BD31-4B8C-83A1-F6EECF244321}">
                <p14:modId xmlns:p14="http://schemas.microsoft.com/office/powerpoint/2010/main" val="1584451012"/>
              </p:ext>
            </p:extLst>
          </p:nvPr>
        </p:nvGraphicFramePr>
        <p:xfrm>
          <a:off x="63114" y="1663401"/>
          <a:ext cx="6252355" cy="3660898"/>
        </p:xfrm>
        <a:graphic>
          <a:graphicData uri="http://schemas.openxmlformats.org/drawingml/2006/chart">
            <c:chart xmlns:c="http://schemas.openxmlformats.org/drawingml/2006/chart" xmlns:r="http://schemas.openxmlformats.org/officeDocument/2006/relationships" r:id="rId2"/>
          </a:graphicData>
        </a:graphic>
      </p:graphicFrame>
      <p:sp>
        <p:nvSpPr>
          <p:cNvPr id="17" name="ZoneTexte 1"/>
          <p:cNvSpPr txBox="1"/>
          <p:nvPr/>
        </p:nvSpPr>
        <p:spPr>
          <a:xfrm>
            <a:off x="322731" y="5757530"/>
            <a:ext cx="3553883" cy="603337"/>
          </a:xfrm>
          <a:prstGeom prst="rect">
            <a:avLst/>
          </a:prstGeom>
          <a:ln w="12700">
            <a:solidFill>
              <a:schemeClr val="tx1">
                <a:lumMod val="50000"/>
                <a:lumOff val="50000"/>
              </a:schemeClr>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fr-FR" sz="1400" b="1" dirty="0"/>
              <a:t>Des taux de transformation en constant progrès</a:t>
            </a:r>
          </a:p>
        </p:txBody>
      </p:sp>
      <p:graphicFrame>
        <p:nvGraphicFramePr>
          <p:cNvPr id="18" name="Graphique 17"/>
          <p:cNvGraphicFramePr>
            <a:graphicFrameLocks/>
          </p:cNvGraphicFramePr>
          <p:nvPr>
            <p:extLst>
              <p:ext uri="{D42A27DB-BD31-4B8C-83A1-F6EECF244321}">
                <p14:modId xmlns:p14="http://schemas.microsoft.com/office/powerpoint/2010/main" val="61242563"/>
              </p:ext>
            </p:extLst>
          </p:nvPr>
        </p:nvGraphicFramePr>
        <p:xfrm>
          <a:off x="6446442" y="1678789"/>
          <a:ext cx="5580243" cy="3645510"/>
        </p:xfrm>
        <a:graphic>
          <a:graphicData uri="http://schemas.openxmlformats.org/drawingml/2006/chart">
            <c:chart xmlns:c="http://schemas.openxmlformats.org/drawingml/2006/chart" xmlns:r="http://schemas.openxmlformats.org/officeDocument/2006/relationships" r:id="rId3"/>
          </a:graphicData>
        </a:graphic>
      </p:graphicFrame>
      <p:sp>
        <p:nvSpPr>
          <p:cNvPr id="19" name="Flèche droite 18"/>
          <p:cNvSpPr/>
          <p:nvPr/>
        </p:nvSpPr>
        <p:spPr>
          <a:xfrm rot="21318340">
            <a:off x="11216211" y="4016108"/>
            <a:ext cx="384012" cy="274425"/>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
          <p:cNvSpPr txBox="1"/>
          <p:nvPr/>
        </p:nvSpPr>
        <p:spPr>
          <a:xfrm>
            <a:off x="6446442" y="5617766"/>
            <a:ext cx="4929314" cy="603337"/>
          </a:xfrm>
          <a:prstGeom prst="rect">
            <a:avLst/>
          </a:prstGeom>
          <a:ln w="12700">
            <a:solidFill>
              <a:schemeClr val="tx1">
                <a:lumMod val="50000"/>
                <a:lumOff val="50000"/>
              </a:schemeClr>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fr-FR" sz="1400" b="1" dirty="0"/>
              <a:t>Une part croissante des industries manufacturières dans le PIB</a:t>
            </a:r>
          </a:p>
        </p:txBody>
      </p:sp>
    </p:spTree>
    <p:extLst>
      <p:ext uri="{BB962C8B-B14F-4D97-AF65-F5344CB8AC3E}">
        <p14:creationId xmlns:p14="http://schemas.microsoft.com/office/powerpoint/2010/main" val="360255176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a:xfrm>
            <a:off x="7713501" y="6492875"/>
            <a:ext cx="2844799" cy="365125"/>
          </a:xfrm>
        </p:spPr>
        <p:txBody>
          <a:bodyPr/>
          <a:lstStyle/>
          <a:p>
            <a:fld id="{F6BB6E77-C154-4DFA-B904-128F865B590C}" type="datetime1">
              <a:rPr lang="fr-FR" smtClean="0">
                <a:solidFill>
                  <a:prstClr val="black"/>
                </a:solidFill>
              </a:rPr>
              <a:pPr/>
              <a:t>20/01/2021</a:t>
            </a:fld>
            <a:endParaRPr lang="en-US" dirty="0">
              <a:solidFill>
                <a:prstClr val="black"/>
              </a:solidFill>
            </a:endParaRP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solidFill>
                  <a:prstClr val="black"/>
                </a:solidFill>
              </a:rPr>
              <a:pPr/>
              <a:t>22</a:t>
            </a:fld>
            <a:endParaRPr lang="en-US" dirty="0">
              <a:solidFill>
                <a:prstClr val="black"/>
              </a:solidFill>
            </a:endParaRPr>
          </a:p>
        </p:txBody>
      </p:sp>
      <p:sp>
        <p:nvSpPr>
          <p:cNvPr id="5" name="Titre 4"/>
          <p:cNvSpPr>
            <a:spLocks noGrp="1"/>
          </p:cNvSpPr>
          <p:nvPr>
            <p:ph type="title"/>
          </p:nvPr>
        </p:nvSpPr>
        <p:spPr>
          <a:xfrm>
            <a:off x="437750" y="172770"/>
            <a:ext cx="11296426" cy="869592"/>
          </a:xfrm>
        </p:spPr>
        <p:txBody>
          <a:bodyPr>
            <a:normAutofit/>
          </a:bodyPr>
          <a:lstStyle/>
          <a:p>
            <a:r>
              <a:rPr lang="fr-FR" sz="4400" dirty="0">
                <a:solidFill>
                  <a:schemeClr val="lt1"/>
                </a:solidFill>
              </a:rPr>
              <a:t>PERSPECTIVES ECONOMIQUES (S</a:t>
            </a:r>
            <a:r>
              <a:rPr lang="fr-FR" sz="4400" cap="none" dirty="0">
                <a:solidFill>
                  <a:schemeClr val="lt1"/>
                </a:solidFill>
              </a:rPr>
              <a:t>uite</a:t>
            </a:r>
            <a:r>
              <a:rPr lang="fr-FR" sz="4400" dirty="0">
                <a:solidFill>
                  <a:schemeClr val="lt1"/>
                </a:solidFill>
              </a:rPr>
              <a:t>) </a:t>
            </a:r>
            <a:endParaRPr lang="fr-FR" sz="4400" dirty="0">
              <a:solidFill>
                <a:schemeClr val="lt1"/>
              </a:solidFill>
              <a:latin typeface="+mn-lt"/>
              <a:ea typeface="+mn-ea"/>
              <a:cs typeface="+mn-cs"/>
            </a:endParaRPr>
          </a:p>
        </p:txBody>
      </p:sp>
      <p:sp>
        <p:nvSpPr>
          <p:cNvPr id="8" name="Pentagone 7"/>
          <p:cNvSpPr/>
          <p:nvPr/>
        </p:nvSpPr>
        <p:spPr>
          <a:xfrm>
            <a:off x="442913" y="1081157"/>
            <a:ext cx="11291261" cy="486952"/>
          </a:xfrm>
          <a:prstGeom prst="homePlat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t>Equilibres interne et externe</a:t>
            </a:r>
          </a:p>
        </p:txBody>
      </p:sp>
      <p:sp>
        <p:nvSpPr>
          <p:cNvPr id="10" name="Rectangle 9"/>
          <p:cNvSpPr/>
          <p:nvPr/>
        </p:nvSpPr>
        <p:spPr>
          <a:xfrm>
            <a:off x="563022" y="1785232"/>
            <a:ext cx="5129856" cy="471948"/>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Inflation (en %)</a:t>
            </a:r>
          </a:p>
        </p:txBody>
      </p:sp>
      <p:sp>
        <p:nvSpPr>
          <p:cNvPr id="11" name="Rectangle 10"/>
          <p:cNvSpPr/>
          <p:nvPr/>
        </p:nvSpPr>
        <p:spPr>
          <a:xfrm>
            <a:off x="6487447" y="1785232"/>
            <a:ext cx="5009328" cy="471948"/>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Evolution du solde</a:t>
            </a:r>
            <a:endParaRPr lang="fr-FR" b="1" dirty="0">
              <a:solidFill>
                <a:srgbClr val="FF0000"/>
              </a:solidFill>
            </a:endParaRPr>
          </a:p>
          <a:p>
            <a:pPr algn="ctr"/>
            <a:r>
              <a:rPr lang="fr-FR" b="1" dirty="0"/>
              <a:t>courant (en % du PIB)</a:t>
            </a:r>
          </a:p>
        </p:txBody>
      </p:sp>
      <p:graphicFrame>
        <p:nvGraphicFramePr>
          <p:cNvPr id="13" name="Graphique 12"/>
          <p:cNvGraphicFramePr>
            <a:graphicFrameLocks/>
          </p:cNvGraphicFramePr>
          <p:nvPr/>
        </p:nvGraphicFramePr>
        <p:xfrm>
          <a:off x="6455898" y="2427464"/>
          <a:ext cx="5154910" cy="3088433"/>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13"/>
          <p:cNvSpPr/>
          <p:nvPr/>
        </p:nvSpPr>
        <p:spPr>
          <a:xfrm>
            <a:off x="563022" y="4076148"/>
            <a:ext cx="5129856" cy="471948"/>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Solde budgétaire (en % du PIB)</a:t>
            </a:r>
          </a:p>
        </p:txBody>
      </p:sp>
      <p:graphicFrame>
        <p:nvGraphicFramePr>
          <p:cNvPr id="15" name="Graphique 14"/>
          <p:cNvGraphicFramePr>
            <a:graphicFrameLocks/>
          </p:cNvGraphicFramePr>
          <p:nvPr/>
        </p:nvGraphicFramePr>
        <p:xfrm>
          <a:off x="685800" y="2243600"/>
          <a:ext cx="5007078" cy="16290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Graphique 11"/>
          <p:cNvGraphicFramePr>
            <a:graphicFrameLocks/>
          </p:cNvGraphicFramePr>
          <p:nvPr/>
        </p:nvGraphicFramePr>
        <p:xfrm>
          <a:off x="941831" y="4632716"/>
          <a:ext cx="4443985" cy="1766361"/>
        </p:xfrm>
        <a:graphic>
          <a:graphicData uri="http://schemas.openxmlformats.org/drawingml/2006/chart">
            <c:chart xmlns:c="http://schemas.openxmlformats.org/drawingml/2006/chart" xmlns:r="http://schemas.openxmlformats.org/officeDocument/2006/relationships" r:id="rId5"/>
          </a:graphicData>
        </a:graphic>
      </p:graphicFrame>
      <p:sp>
        <p:nvSpPr>
          <p:cNvPr id="2" name="ZoneTexte 1"/>
          <p:cNvSpPr txBox="1"/>
          <p:nvPr/>
        </p:nvSpPr>
        <p:spPr>
          <a:xfrm>
            <a:off x="8925939" y="5692374"/>
            <a:ext cx="3224879" cy="646331"/>
          </a:xfrm>
          <a:prstGeom prst="rect">
            <a:avLst/>
          </a:prstGeom>
          <a:solidFill>
            <a:schemeClr val="accent3">
              <a:lumMod val="20000"/>
              <a:lumOff val="80000"/>
            </a:schemeClr>
          </a:solidFill>
          <a:ln w="12700">
            <a:solidFill>
              <a:schemeClr val="tx1">
                <a:lumMod val="50000"/>
                <a:lumOff val="50000"/>
              </a:schemeClr>
            </a:solidFill>
          </a:ln>
        </p:spPr>
        <p:txBody>
          <a:bodyPr wrap="square" rtlCol="0">
            <a:spAutoFit/>
          </a:bodyPr>
          <a:lstStyle/>
          <a:p>
            <a:pPr algn="ctr"/>
            <a:r>
              <a:rPr lang="fr-FR" b="1" dirty="0"/>
              <a:t>Des équilibres internes et externes stables</a:t>
            </a:r>
          </a:p>
        </p:txBody>
      </p:sp>
      <p:sp>
        <p:nvSpPr>
          <p:cNvPr id="16" name="ZoneTexte 15"/>
          <p:cNvSpPr txBox="1"/>
          <p:nvPr/>
        </p:nvSpPr>
        <p:spPr>
          <a:xfrm>
            <a:off x="5048553" y="5755633"/>
            <a:ext cx="3224879" cy="923330"/>
          </a:xfrm>
          <a:prstGeom prst="rect">
            <a:avLst/>
          </a:prstGeom>
          <a:solidFill>
            <a:schemeClr val="bg1"/>
          </a:solidFill>
          <a:ln w="12700">
            <a:solidFill>
              <a:srgbClr val="FF9933"/>
            </a:solidFill>
          </a:ln>
        </p:spPr>
        <p:txBody>
          <a:bodyPr wrap="square" rtlCol="0">
            <a:spAutoFit/>
          </a:bodyPr>
          <a:lstStyle/>
          <a:p>
            <a:pPr algn="ctr"/>
            <a:r>
              <a:rPr lang="fr-FR" b="1" dirty="0"/>
              <a:t>Convergence du déficit budgétaire en dessous de 3% du PIB dès 2023</a:t>
            </a:r>
          </a:p>
        </p:txBody>
      </p:sp>
    </p:spTree>
    <p:extLst>
      <p:ext uri="{BB962C8B-B14F-4D97-AF65-F5344CB8AC3E}">
        <p14:creationId xmlns:p14="http://schemas.microsoft.com/office/powerpoint/2010/main" val="13804941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ce réservé de la date 2"/>
          <p:cNvSpPr>
            <a:spLocks noGrp="1"/>
          </p:cNvSpPr>
          <p:nvPr>
            <p:ph type="dt" sz="quarter" idx="10"/>
          </p:nvPr>
        </p:nvSpPr>
        <p:spPr bwMode="auto">
          <a:xfrm>
            <a:off x="7605713" y="6178550"/>
            <a:ext cx="284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D8229CDB-8C12-446C-BE7F-0C33E60D19F8}" type="datetime1">
              <a:rPr lang="fr-FR" altLang="fr-FR" smtClean="0">
                <a:solidFill>
                  <a:srgbClr val="000000"/>
                </a:solidFill>
              </a:rPr>
              <a:pPr fontAlgn="base">
                <a:spcBef>
                  <a:spcPct val="0"/>
                </a:spcBef>
                <a:spcAft>
                  <a:spcPct val="0"/>
                </a:spcAft>
              </a:pPr>
              <a:t>20/01/2021</a:t>
            </a:fld>
            <a:endParaRPr lang="en-US" altLang="fr-FR">
              <a:solidFill>
                <a:srgbClr val="000000"/>
              </a:solidFill>
            </a:endParaRPr>
          </a:p>
        </p:txBody>
      </p:sp>
      <p:sp>
        <p:nvSpPr>
          <p:cNvPr id="24579" name="Espace réservé du numéro de diapositiv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768CDF6D-C9EC-438B-804D-59505DE7F9F4}" type="slidenum">
              <a:rPr lang="en-US" altLang="fr-FR" smtClean="0">
                <a:solidFill>
                  <a:srgbClr val="000000"/>
                </a:solidFill>
              </a:rPr>
              <a:pPr fontAlgn="base">
                <a:spcBef>
                  <a:spcPct val="0"/>
                </a:spcBef>
                <a:spcAft>
                  <a:spcPct val="0"/>
                </a:spcAft>
              </a:pPr>
              <a:t>23</a:t>
            </a:fld>
            <a:endParaRPr lang="en-US" altLang="fr-FR">
              <a:solidFill>
                <a:srgbClr val="000000"/>
              </a:solidFill>
            </a:endParaRPr>
          </a:p>
        </p:txBody>
      </p:sp>
      <p:sp>
        <p:nvSpPr>
          <p:cNvPr id="5" name="Titre 4"/>
          <p:cNvSpPr>
            <a:spLocks noGrp="1"/>
          </p:cNvSpPr>
          <p:nvPr>
            <p:ph type="title"/>
          </p:nvPr>
        </p:nvSpPr>
        <p:spPr>
          <a:xfrm>
            <a:off x="442913" y="173038"/>
            <a:ext cx="11291887" cy="869950"/>
          </a:xfrm>
        </p:spPr>
        <p:txBody>
          <a:bodyPr>
            <a:noAutofit/>
          </a:bodyPr>
          <a:lstStyle/>
          <a:p>
            <a:pPr eaLnBrk="1" fontAlgn="auto" hangingPunct="1">
              <a:spcAft>
                <a:spcPts val="0"/>
              </a:spcAft>
              <a:defRPr/>
            </a:pPr>
            <a:r>
              <a:rPr lang="fr-FR" sz="4000" kern="0" cap="small" dirty="0">
                <a:solidFill>
                  <a:prstClr val="white"/>
                </a:solidFill>
              </a:rPr>
              <a:t>STRATEGIE DE FINANCEMENT A MOYEN TERME</a:t>
            </a:r>
            <a:endParaRPr lang="fr-FR" sz="4000" dirty="0">
              <a:solidFill>
                <a:schemeClr val="lt1"/>
              </a:solidFill>
            </a:endParaRPr>
          </a:p>
        </p:txBody>
      </p:sp>
      <p:sp>
        <p:nvSpPr>
          <p:cNvPr id="3" name="ZoneTexte 2"/>
          <p:cNvSpPr txBox="1"/>
          <p:nvPr/>
        </p:nvSpPr>
        <p:spPr>
          <a:xfrm>
            <a:off x="442913" y="1735687"/>
            <a:ext cx="4968875" cy="554038"/>
          </a:xfrm>
          <a:prstGeom prst="rect">
            <a:avLst/>
          </a:prstGeom>
          <a:solidFill>
            <a:srgbClr val="5EB240"/>
          </a:solidFill>
        </p:spPr>
        <p:txBody>
          <a:bodyPr>
            <a:spAutoFit/>
          </a:bodyPr>
          <a:lstStyle/>
          <a:p>
            <a:pPr algn="ctr">
              <a:defRPr/>
            </a:pPr>
            <a:r>
              <a:rPr lang="fr-FR" b="1" dirty="0"/>
              <a:t>Répartition type de financement SMDT</a:t>
            </a:r>
          </a:p>
          <a:p>
            <a:pPr algn="ctr">
              <a:defRPr/>
            </a:pPr>
            <a:r>
              <a:rPr lang="fr-FR" sz="1200" i="1" dirty="0"/>
              <a:t>en mds FCFA</a:t>
            </a:r>
          </a:p>
        </p:txBody>
      </p:sp>
      <p:sp>
        <p:nvSpPr>
          <p:cNvPr id="8" name="Pentagone 7"/>
          <p:cNvSpPr/>
          <p:nvPr/>
        </p:nvSpPr>
        <p:spPr>
          <a:xfrm>
            <a:off x="442913" y="1090230"/>
            <a:ext cx="11291261" cy="486952"/>
          </a:xfrm>
          <a:prstGeom prst="homePlat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2800" b="1" dirty="0">
                <a:solidFill>
                  <a:schemeClr val="bg1"/>
                </a:solidFill>
              </a:rPr>
              <a:t>Financement de 3 017 Mds FCFA</a:t>
            </a:r>
          </a:p>
        </p:txBody>
      </p:sp>
      <p:sp>
        <p:nvSpPr>
          <p:cNvPr id="9" name="Rectangle 8"/>
          <p:cNvSpPr/>
          <p:nvPr/>
        </p:nvSpPr>
        <p:spPr>
          <a:xfrm>
            <a:off x="5795034" y="2346752"/>
            <a:ext cx="6210153" cy="2462213"/>
          </a:xfrm>
          <a:prstGeom prst="rect">
            <a:avLst/>
          </a:prstGeom>
        </p:spPr>
        <p:txBody>
          <a:bodyPr wrap="square">
            <a:spAutoFit/>
          </a:bodyPr>
          <a:lstStyle/>
          <a:p>
            <a:pPr marL="285750" indent="-285750" algn="just">
              <a:buFont typeface="Wingdings" panose="05000000000000000000" pitchFamily="2" charset="2"/>
              <a:buChar char="è"/>
            </a:pPr>
            <a:r>
              <a:rPr lang="fr-CA" sz="1400" dirty="0">
                <a:ea typeface="Malgun Gothic" panose="020B0503020000020004" pitchFamily="34" charset="-127"/>
              </a:rPr>
              <a:t>La Stratégie de gestion de la Dette à Moyen Terme vise à combler les besoins bruts de financement tout en garantissant la soutenabilité de la dette, en s’appuyant sur une répartition équilibrée entre instruments de financement extérieur et intérieur à hauteur de 57% et 43%.</a:t>
            </a:r>
          </a:p>
          <a:p>
            <a:pPr marL="285750" indent="-285750" algn="just">
              <a:buFont typeface="Wingdings" panose="05000000000000000000" pitchFamily="2" charset="2"/>
              <a:buChar char="è"/>
            </a:pPr>
            <a:endParaRPr lang="fr-CA" sz="1400" dirty="0">
              <a:ea typeface="Malgun Gothic" panose="020B0503020000020004" pitchFamily="34" charset="-127"/>
            </a:endParaRPr>
          </a:p>
          <a:p>
            <a:pPr marL="285750" indent="-285750" algn="just">
              <a:buFont typeface="Wingdings" panose="05000000000000000000" pitchFamily="2" charset="2"/>
              <a:buChar char="è"/>
            </a:pPr>
            <a:r>
              <a:rPr lang="fr-CA" sz="1400" dirty="0">
                <a:ea typeface="Malgun Gothic" panose="020B0503020000020004" pitchFamily="34" charset="-127"/>
              </a:rPr>
              <a:t> En termes de financement de projets, </a:t>
            </a:r>
            <a:r>
              <a:rPr lang="fr-CA" sz="1400" dirty="0"/>
              <a:t>les financements concessionnels, semi-concessionnels et commerciaux seraient mobilisés à hauteur respectivement de 8%, 49% et 43% de la nouvelle dette extérieure.</a:t>
            </a:r>
          </a:p>
          <a:p>
            <a:endParaRPr lang="fr-CA" sz="1400" dirty="0">
              <a:ea typeface="Malgun Gothic" panose="020B0503020000020004" pitchFamily="34" charset="-127"/>
            </a:endParaRPr>
          </a:p>
        </p:txBody>
      </p:sp>
      <p:graphicFrame>
        <p:nvGraphicFramePr>
          <p:cNvPr id="13" name="Graphique 12"/>
          <p:cNvGraphicFramePr>
            <a:graphicFrameLocks/>
          </p:cNvGraphicFramePr>
          <p:nvPr>
            <p:extLst>
              <p:ext uri="{D42A27DB-BD31-4B8C-83A1-F6EECF244321}">
                <p14:modId xmlns:p14="http://schemas.microsoft.com/office/powerpoint/2010/main" val="3372788094"/>
              </p:ext>
            </p:extLst>
          </p:nvPr>
        </p:nvGraphicFramePr>
        <p:xfrm>
          <a:off x="177339" y="2448230"/>
          <a:ext cx="5372101" cy="2971800"/>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13"/>
          <p:cNvSpPr/>
          <p:nvPr/>
        </p:nvSpPr>
        <p:spPr>
          <a:xfrm>
            <a:off x="442913" y="5578535"/>
            <a:ext cx="11562274" cy="707886"/>
          </a:xfrm>
          <a:prstGeom prst="rect">
            <a:avLst/>
          </a:prstGeom>
        </p:spPr>
        <p:txBody>
          <a:bodyPr wrap="square">
            <a:spAutoFit/>
          </a:bodyPr>
          <a:lstStyle/>
          <a:p>
            <a:pPr algn="ctr"/>
            <a:r>
              <a:rPr lang="fr-CA" sz="2000" b="1" cap="small" dirty="0">
                <a:solidFill>
                  <a:srgbClr val="C00000"/>
                </a:solidFill>
                <a:ea typeface="Malgun Gothic" panose="020B0503020000020004" pitchFamily="34" charset="-127"/>
              </a:rPr>
              <a:t>L’Analyse de Viabilité de la Dette effectuée a fin </a:t>
            </a:r>
            <a:r>
              <a:rPr lang="fr-CA" sz="2000" b="1" cap="small" dirty="0" err="1">
                <a:solidFill>
                  <a:srgbClr val="C00000"/>
                </a:solidFill>
                <a:ea typeface="Malgun Gothic" panose="020B0503020000020004" pitchFamily="34" charset="-127"/>
              </a:rPr>
              <a:t>decembre</a:t>
            </a:r>
            <a:r>
              <a:rPr lang="fr-CA" sz="2000" b="1" cap="small" dirty="0">
                <a:solidFill>
                  <a:srgbClr val="C00000"/>
                </a:solidFill>
                <a:ea typeface="Malgun Gothic" panose="020B0503020000020004" pitchFamily="34" charset="-127"/>
              </a:rPr>
              <a:t> 2020 indique un risque du surendettement modéré de la Côte d’Ivoire.</a:t>
            </a:r>
            <a:endParaRPr lang="fr-FR" sz="2000" b="1" cap="small" dirty="0">
              <a:solidFill>
                <a:srgbClr val="C00000"/>
              </a:solidFill>
              <a:ea typeface="Malgun Gothic" panose="020B0503020000020004" pitchFamily="34" charset="-127"/>
            </a:endParaRPr>
          </a:p>
        </p:txBody>
      </p:sp>
    </p:spTree>
    <p:extLst>
      <p:ext uri="{BB962C8B-B14F-4D97-AF65-F5344CB8AC3E}">
        <p14:creationId xmlns:p14="http://schemas.microsoft.com/office/powerpoint/2010/main" val="228410858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e la date 2"/>
          <p:cNvSpPr>
            <a:spLocks noGrp="1"/>
          </p:cNvSpPr>
          <p:nvPr>
            <p:ph type="dt" sz="quarter" idx="10"/>
          </p:nvPr>
        </p:nvSpPr>
        <p:spPr bwMode="auto">
          <a:xfrm>
            <a:off x="7605713" y="6178550"/>
            <a:ext cx="284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655D6C24-A6A0-4E75-9625-C27D7A9F1E5A}" type="datetime1">
              <a:rPr lang="fr-FR" altLang="fr-FR" smtClean="0">
                <a:solidFill>
                  <a:srgbClr val="000000"/>
                </a:solidFill>
              </a:rPr>
              <a:pPr fontAlgn="base">
                <a:spcBef>
                  <a:spcPct val="0"/>
                </a:spcBef>
                <a:spcAft>
                  <a:spcPct val="0"/>
                </a:spcAft>
              </a:pPr>
              <a:t>20/01/2021</a:t>
            </a:fld>
            <a:endParaRPr lang="en-US" altLang="fr-FR">
              <a:solidFill>
                <a:srgbClr val="000000"/>
              </a:solidFill>
            </a:endParaRPr>
          </a:p>
        </p:txBody>
      </p:sp>
      <p:sp>
        <p:nvSpPr>
          <p:cNvPr id="26627" name="Espace réservé du numéro de diapositiv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F6230A3B-E969-478F-B905-3F2076CE04AB}" type="slidenum">
              <a:rPr lang="en-US" altLang="fr-FR" smtClean="0">
                <a:solidFill>
                  <a:srgbClr val="000000"/>
                </a:solidFill>
              </a:rPr>
              <a:pPr fontAlgn="base">
                <a:spcBef>
                  <a:spcPct val="0"/>
                </a:spcBef>
                <a:spcAft>
                  <a:spcPct val="0"/>
                </a:spcAft>
              </a:pPr>
              <a:t>24</a:t>
            </a:fld>
            <a:endParaRPr lang="en-US" altLang="fr-FR">
              <a:solidFill>
                <a:srgbClr val="000000"/>
              </a:solidFill>
            </a:endParaRPr>
          </a:p>
        </p:txBody>
      </p:sp>
      <p:sp>
        <p:nvSpPr>
          <p:cNvPr id="5" name="Titre 4"/>
          <p:cNvSpPr>
            <a:spLocks noGrp="1"/>
          </p:cNvSpPr>
          <p:nvPr>
            <p:ph type="title"/>
          </p:nvPr>
        </p:nvSpPr>
        <p:spPr>
          <a:xfrm>
            <a:off x="442913" y="173038"/>
            <a:ext cx="11291887" cy="869950"/>
          </a:xfrm>
        </p:spPr>
        <p:txBody>
          <a:bodyPr>
            <a:noAutofit/>
          </a:bodyPr>
          <a:lstStyle/>
          <a:p>
            <a:pPr eaLnBrk="1" fontAlgn="auto" hangingPunct="1">
              <a:spcAft>
                <a:spcPts val="0"/>
              </a:spcAft>
              <a:defRPr/>
            </a:pPr>
            <a:r>
              <a:rPr lang="fr-FR" sz="4000" kern="0" cap="small" dirty="0">
                <a:solidFill>
                  <a:prstClr val="white"/>
                </a:solidFill>
              </a:rPr>
              <a:t>PROGRAMME DES EMISSIONS EN 2021</a:t>
            </a:r>
            <a:endParaRPr lang="fr-FR" sz="4000" dirty="0">
              <a:solidFill>
                <a:schemeClr val="lt1"/>
              </a:solidFill>
            </a:endParaRPr>
          </a:p>
        </p:txBody>
      </p:sp>
      <p:graphicFrame>
        <p:nvGraphicFramePr>
          <p:cNvPr id="8" name="Graphique 7"/>
          <p:cNvGraphicFramePr>
            <a:graphicFrameLocks/>
          </p:cNvGraphicFramePr>
          <p:nvPr>
            <p:extLst>
              <p:ext uri="{D42A27DB-BD31-4B8C-83A1-F6EECF244321}">
                <p14:modId xmlns:p14="http://schemas.microsoft.com/office/powerpoint/2010/main" val="829505032"/>
              </p:ext>
            </p:extLst>
          </p:nvPr>
        </p:nvGraphicFramePr>
        <p:xfrm>
          <a:off x="2015894" y="2451294"/>
          <a:ext cx="7768045" cy="3631475"/>
        </p:xfrm>
        <a:graphic>
          <a:graphicData uri="http://schemas.openxmlformats.org/drawingml/2006/chart">
            <c:chart xmlns:c="http://schemas.openxmlformats.org/drawingml/2006/chart" xmlns:r="http://schemas.openxmlformats.org/officeDocument/2006/relationships" r:id="rId3"/>
          </a:graphicData>
        </a:graphic>
      </p:graphicFrame>
      <p:sp>
        <p:nvSpPr>
          <p:cNvPr id="3" name="ZoneTexte 2"/>
          <p:cNvSpPr txBox="1"/>
          <p:nvPr/>
        </p:nvSpPr>
        <p:spPr>
          <a:xfrm>
            <a:off x="2015895" y="1746329"/>
            <a:ext cx="7768044" cy="554038"/>
          </a:xfrm>
          <a:prstGeom prst="rect">
            <a:avLst/>
          </a:prstGeom>
          <a:solidFill>
            <a:srgbClr val="5EB240"/>
          </a:solidFill>
          <a:ln>
            <a:solidFill>
              <a:srgbClr val="5EB240"/>
            </a:solidFill>
          </a:ln>
        </p:spPr>
        <p:txBody>
          <a:bodyPr wrap="square">
            <a:spAutoFit/>
          </a:bodyPr>
          <a:lstStyle/>
          <a:p>
            <a:pPr algn="ctr">
              <a:defRPr/>
            </a:pPr>
            <a:r>
              <a:rPr lang="fr-FR" b="1" dirty="0"/>
              <a:t>Répartition en fonction du type de marché </a:t>
            </a:r>
          </a:p>
          <a:p>
            <a:pPr algn="ctr">
              <a:defRPr/>
            </a:pPr>
            <a:r>
              <a:rPr lang="fr-FR" sz="1200" i="1" dirty="0"/>
              <a:t>en mds FCFA</a:t>
            </a:r>
          </a:p>
        </p:txBody>
      </p:sp>
      <p:sp>
        <p:nvSpPr>
          <p:cNvPr id="9" name="Pentagone 8"/>
          <p:cNvSpPr/>
          <p:nvPr/>
        </p:nvSpPr>
        <p:spPr>
          <a:xfrm>
            <a:off x="450369" y="1104107"/>
            <a:ext cx="11291261" cy="486952"/>
          </a:xfrm>
          <a:prstGeom prst="homePlat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2700" b="1" dirty="0">
                <a:solidFill>
                  <a:schemeClr val="bg1"/>
                </a:solidFill>
              </a:rPr>
              <a:t>Financement sur les marchés des capitaux de 2 010,5 Mds FCFA</a:t>
            </a:r>
          </a:p>
        </p:txBody>
      </p:sp>
    </p:spTree>
    <p:extLst>
      <p:ext uri="{BB962C8B-B14F-4D97-AF65-F5344CB8AC3E}">
        <p14:creationId xmlns:p14="http://schemas.microsoft.com/office/powerpoint/2010/main" val="252923414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ce réservé de la date 2"/>
          <p:cNvSpPr>
            <a:spLocks noGrp="1"/>
          </p:cNvSpPr>
          <p:nvPr>
            <p:ph type="dt" sz="quarter" idx="10"/>
          </p:nvPr>
        </p:nvSpPr>
        <p:spPr bwMode="auto">
          <a:xfrm>
            <a:off x="7605713" y="6178550"/>
            <a:ext cx="284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DCAF76FD-13F7-4D48-8B89-80A5C03E1D55}" type="datetime1">
              <a:rPr lang="fr-FR" altLang="fr-FR" smtClean="0">
                <a:solidFill>
                  <a:srgbClr val="000000"/>
                </a:solidFill>
              </a:rPr>
              <a:pPr fontAlgn="base">
                <a:spcBef>
                  <a:spcPct val="0"/>
                </a:spcBef>
                <a:spcAft>
                  <a:spcPct val="0"/>
                </a:spcAft>
              </a:pPr>
              <a:t>20/01/2021</a:t>
            </a:fld>
            <a:endParaRPr lang="en-US" altLang="fr-FR">
              <a:solidFill>
                <a:srgbClr val="000000"/>
              </a:solidFill>
            </a:endParaRPr>
          </a:p>
        </p:txBody>
      </p:sp>
      <p:sp>
        <p:nvSpPr>
          <p:cNvPr id="28675" name="Espace réservé du numéro de diapositiv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0559A8DB-C224-471F-96FB-06E2DEC54D90}" type="slidenum">
              <a:rPr lang="en-US" altLang="fr-FR" smtClean="0">
                <a:solidFill>
                  <a:srgbClr val="000000"/>
                </a:solidFill>
              </a:rPr>
              <a:pPr fontAlgn="base">
                <a:spcBef>
                  <a:spcPct val="0"/>
                </a:spcBef>
                <a:spcAft>
                  <a:spcPct val="0"/>
                </a:spcAft>
              </a:pPr>
              <a:t>25</a:t>
            </a:fld>
            <a:endParaRPr lang="en-US" altLang="fr-FR">
              <a:solidFill>
                <a:srgbClr val="000000"/>
              </a:solidFill>
            </a:endParaRPr>
          </a:p>
        </p:txBody>
      </p:sp>
      <p:sp>
        <p:nvSpPr>
          <p:cNvPr id="5" name="Titre 4"/>
          <p:cNvSpPr>
            <a:spLocks noGrp="1"/>
          </p:cNvSpPr>
          <p:nvPr>
            <p:ph type="title"/>
          </p:nvPr>
        </p:nvSpPr>
        <p:spPr>
          <a:xfrm>
            <a:off x="442913" y="173038"/>
            <a:ext cx="11291887" cy="869950"/>
          </a:xfrm>
        </p:spPr>
        <p:txBody>
          <a:bodyPr>
            <a:noAutofit/>
          </a:bodyPr>
          <a:lstStyle/>
          <a:p>
            <a:pPr eaLnBrk="1" fontAlgn="auto" hangingPunct="1">
              <a:spcAft>
                <a:spcPts val="0"/>
              </a:spcAft>
              <a:defRPr/>
            </a:pPr>
            <a:r>
              <a:rPr lang="fr-FR" sz="4000" kern="0" cap="small" dirty="0">
                <a:solidFill>
                  <a:prstClr val="white"/>
                </a:solidFill>
              </a:rPr>
              <a:t>PROGRAMME DES EMISSIONS EN 2021</a:t>
            </a:r>
            <a:endParaRPr lang="fr-FR" sz="4000" dirty="0">
              <a:solidFill>
                <a:schemeClr val="lt1"/>
              </a:solidFill>
            </a:endParaRPr>
          </a:p>
        </p:txBody>
      </p:sp>
      <p:sp>
        <p:nvSpPr>
          <p:cNvPr id="3" name="ZoneTexte 2"/>
          <p:cNvSpPr txBox="1"/>
          <p:nvPr/>
        </p:nvSpPr>
        <p:spPr>
          <a:xfrm>
            <a:off x="449263" y="2038350"/>
            <a:ext cx="5700712" cy="369888"/>
          </a:xfrm>
          <a:prstGeom prst="rect">
            <a:avLst/>
          </a:prstGeom>
          <a:solidFill>
            <a:srgbClr val="5EB240"/>
          </a:solidFill>
          <a:ln>
            <a:solidFill>
              <a:srgbClr val="5EB240"/>
            </a:solidFill>
          </a:ln>
        </p:spPr>
        <p:txBody>
          <a:bodyPr>
            <a:spAutoFit/>
          </a:bodyPr>
          <a:lstStyle/>
          <a:p>
            <a:pPr algn="ctr">
              <a:defRPr/>
            </a:pPr>
            <a:r>
              <a:rPr lang="fr-FR" b="1" dirty="0"/>
              <a:t>Répartition par trimestre en mds FCFA</a:t>
            </a:r>
          </a:p>
        </p:txBody>
      </p:sp>
      <p:sp>
        <p:nvSpPr>
          <p:cNvPr id="12" name="ZoneTexte 11"/>
          <p:cNvSpPr txBox="1"/>
          <p:nvPr/>
        </p:nvSpPr>
        <p:spPr>
          <a:xfrm>
            <a:off x="6430297" y="2038350"/>
            <a:ext cx="5304503" cy="369888"/>
          </a:xfrm>
          <a:prstGeom prst="rect">
            <a:avLst/>
          </a:prstGeom>
          <a:solidFill>
            <a:srgbClr val="5EB240"/>
          </a:solidFill>
          <a:ln>
            <a:solidFill>
              <a:srgbClr val="5EB240"/>
            </a:solidFill>
          </a:ln>
        </p:spPr>
        <p:txBody>
          <a:bodyPr wrap="square">
            <a:spAutoFit/>
          </a:bodyPr>
          <a:lstStyle/>
          <a:p>
            <a:pPr algn="ctr">
              <a:defRPr/>
            </a:pPr>
            <a:r>
              <a:rPr lang="fr-FR" b="1" dirty="0"/>
              <a:t>Répartition par instruments</a:t>
            </a:r>
          </a:p>
        </p:txBody>
      </p:sp>
      <p:graphicFrame>
        <p:nvGraphicFramePr>
          <p:cNvPr id="11" name="Graphique 10"/>
          <p:cNvGraphicFramePr>
            <a:graphicFrameLocks/>
          </p:cNvGraphicFramePr>
          <p:nvPr>
            <p:extLst>
              <p:ext uri="{D42A27DB-BD31-4B8C-83A1-F6EECF244321}">
                <p14:modId xmlns:p14="http://schemas.microsoft.com/office/powerpoint/2010/main" val="1964481476"/>
              </p:ext>
            </p:extLst>
          </p:nvPr>
        </p:nvGraphicFramePr>
        <p:xfrm>
          <a:off x="6430297" y="2589048"/>
          <a:ext cx="5304503" cy="30546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Graphique 12"/>
          <p:cNvGraphicFramePr>
            <a:graphicFrameLocks/>
          </p:cNvGraphicFramePr>
          <p:nvPr>
            <p:extLst>
              <p:ext uri="{D42A27DB-BD31-4B8C-83A1-F6EECF244321}">
                <p14:modId xmlns:p14="http://schemas.microsoft.com/office/powerpoint/2010/main" val="2949723545"/>
              </p:ext>
            </p:extLst>
          </p:nvPr>
        </p:nvGraphicFramePr>
        <p:xfrm>
          <a:off x="449263" y="2589048"/>
          <a:ext cx="5700712" cy="3054668"/>
        </p:xfrm>
        <a:graphic>
          <a:graphicData uri="http://schemas.openxmlformats.org/drawingml/2006/chart">
            <c:chart xmlns:c="http://schemas.openxmlformats.org/drawingml/2006/chart" xmlns:r="http://schemas.openxmlformats.org/officeDocument/2006/relationships" r:id="rId4"/>
          </a:graphicData>
        </a:graphic>
      </p:graphicFrame>
      <p:sp>
        <p:nvSpPr>
          <p:cNvPr id="28682" name="ZoneTexte 1"/>
          <p:cNvSpPr txBox="1">
            <a:spLocks noChangeArrowheads="1"/>
          </p:cNvSpPr>
          <p:nvPr/>
        </p:nvSpPr>
        <p:spPr bwMode="auto">
          <a:xfrm>
            <a:off x="1064072" y="3490677"/>
            <a:ext cx="5318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fr-FR" altLang="fr-FR" sz="1000" b="1">
                <a:latin typeface="Calisto MT" panose="02040603050505030304" pitchFamily="18" charset="0"/>
              </a:rPr>
              <a:t>210</a:t>
            </a:r>
          </a:p>
        </p:txBody>
      </p:sp>
      <p:sp>
        <p:nvSpPr>
          <p:cNvPr id="28683" name="ZoneTexte 13"/>
          <p:cNvSpPr txBox="1">
            <a:spLocks noChangeArrowheads="1"/>
          </p:cNvSpPr>
          <p:nvPr/>
        </p:nvSpPr>
        <p:spPr bwMode="auto">
          <a:xfrm>
            <a:off x="2444135" y="3077856"/>
            <a:ext cx="4746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fr-FR" altLang="fr-FR" sz="1000" b="1">
                <a:latin typeface="Calisto MT" panose="02040603050505030304" pitchFamily="18" charset="0"/>
              </a:rPr>
              <a:t>260</a:t>
            </a:r>
          </a:p>
        </p:txBody>
      </p:sp>
      <p:sp>
        <p:nvSpPr>
          <p:cNvPr id="28684" name="ZoneTexte 14"/>
          <p:cNvSpPr txBox="1">
            <a:spLocks noChangeArrowheads="1"/>
          </p:cNvSpPr>
          <p:nvPr/>
        </p:nvSpPr>
        <p:spPr bwMode="auto">
          <a:xfrm>
            <a:off x="3810870" y="3792792"/>
            <a:ext cx="5318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fr-FR" altLang="fr-FR" sz="1000" b="1" dirty="0">
                <a:latin typeface="Calisto MT" panose="02040603050505030304" pitchFamily="18" charset="0"/>
              </a:rPr>
              <a:t>165</a:t>
            </a:r>
          </a:p>
        </p:txBody>
      </p:sp>
      <p:sp>
        <p:nvSpPr>
          <p:cNvPr id="28685" name="ZoneTexte 15"/>
          <p:cNvSpPr txBox="1">
            <a:spLocks noChangeArrowheads="1"/>
          </p:cNvSpPr>
          <p:nvPr/>
        </p:nvSpPr>
        <p:spPr bwMode="auto">
          <a:xfrm>
            <a:off x="5101200" y="3435350"/>
            <a:ext cx="5318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fr-FR" altLang="fr-FR" sz="1000" b="1">
                <a:latin typeface="Calisto MT" panose="02040603050505030304" pitchFamily="18" charset="0"/>
              </a:rPr>
              <a:t>218</a:t>
            </a:r>
          </a:p>
        </p:txBody>
      </p:sp>
      <p:sp>
        <p:nvSpPr>
          <p:cNvPr id="14" name="Pentagone 13"/>
          <p:cNvSpPr/>
          <p:nvPr/>
        </p:nvSpPr>
        <p:spPr>
          <a:xfrm>
            <a:off x="449263" y="1186728"/>
            <a:ext cx="11291261" cy="486952"/>
          </a:xfrm>
          <a:prstGeom prst="homePlat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2800" b="1" dirty="0">
                <a:solidFill>
                  <a:schemeClr val="bg1"/>
                </a:solidFill>
              </a:rPr>
              <a:t>Focus sur le marché des adjudication : 853 Mds FCFA</a:t>
            </a:r>
          </a:p>
        </p:txBody>
      </p:sp>
    </p:spTree>
    <p:extLst>
      <p:ext uri="{BB962C8B-B14F-4D97-AF65-F5344CB8AC3E}">
        <p14:creationId xmlns:p14="http://schemas.microsoft.com/office/powerpoint/2010/main" val="42151015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ce réservé de la date 2"/>
          <p:cNvSpPr>
            <a:spLocks noGrp="1"/>
          </p:cNvSpPr>
          <p:nvPr>
            <p:ph type="dt" sz="quarter" idx="10"/>
          </p:nvPr>
        </p:nvSpPr>
        <p:spPr bwMode="auto">
          <a:xfrm>
            <a:off x="9117013" y="6146800"/>
            <a:ext cx="284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94059333-82F1-4C07-A95E-6BA9A5F9C330}" type="datetime1">
              <a:rPr lang="fr-FR" altLang="fr-FR" smtClean="0">
                <a:solidFill>
                  <a:srgbClr val="000000"/>
                </a:solidFill>
              </a:rPr>
              <a:pPr fontAlgn="base">
                <a:spcBef>
                  <a:spcPct val="0"/>
                </a:spcBef>
                <a:spcAft>
                  <a:spcPct val="0"/>
                </a:spcAft>
              </a:pPr>
              <a:t>20/01/2021</a:t>
            </a:fld>
            <a:endParaRPr lang="en-US" altLang="fr-FR">
              <a:solidFill>
                <a:srgbClr val="000000"/>
              </a:solidFill>
            </a:endParaRPr>
          </a:p>
        </p:txBody>
      </p:sp>
      <p:sp>
        <p:nvSpPr>
          <p:cNvPr id="30723" name="Espace réservé du numéro de diapositiv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799AF45E-0BD1-4BCD-AD87-F042895B1CB1}" type="slidenum">
              <a:rPr lang="en-US" altLang="fr-FR" smtClean="0">
                <a:solidFill>
                  <a:srgbClr val="000000"/>
                </a:solidFill>
              </a:rPr>
              <a:pPr fontAlgn="base">
                <a:spcBef>
                  <a:spcPct val="0"/>
                </a:spcBef>
                <a:spcAft>
                  <a:spcPct val="0"/>
                </a:spcAft>
              </a:pPr>
              <a:t>26</a:t>
            </a:fld>
            <a:endParaRPr lang="en-US" altLang="fr-FR">
              <a:solidFill>
                <a:srgbClr val="000000"/>
              </a:solidFill>
            </a:endParaRPr>
          </a:p>
        </p:txBody>
      </p:sp>
      <p:sp>
        <p:nvSpPr>
          <p:cNvPr id="5" name="Titre 4"/>
          <p:cNvSpPr>
            <a:spLocks noGrp="1"/>
          </p:cNvSpPr>
          <p:nvPr>
            <p:ph type="title"/>
          </p:nvPr>
        </p:nvSpPr>
        <p:spPr>
          <a:xfrm>
            <a:off x="442913" y="333375"/>
            <a:ext cx="11291887" cy="565150"/>
          </a:xfrm>
        </p:spPr>
        <p:txBody>
          <a:bodyPr>
            <a:noAutofit/>
          </a:bodyPr>
          <a:lstStyle/>
          <a:p>
            <a:pPr eaLnBrk="1" fontAlgn="auto" hangingPunct="1">
              <a:spcAft>
                <a:spcPts val="0"/>
              </a:spcAft>
              <a:defRPr/>
            </a:pPr>
            <a:r>
              <a:rPr lang="fr-FR" sz="4000" kern="0" cap="small" dirty="0">
                <a:solidFill>
                  <a:prstClr val="white"/>
                </a:solidFill>
              </a:rPr>
              <a:t>PROGRAMME DES EMISSIONS EN 2021</a:t>
            </a:r>
            <a:endParaRPr lang="fr-FR" sz="4000" dirty="0">
              <a:solidFill>
                <a:schemeClr val="lt1"/>
              </a:solidFill>
            </a:endParaRPr>
          </a:p>
        </p:txBody>
      </p:sp>
      <p:pic>
        <p:nvPicPr>
          <p:cNvPr id="30725" name="Imag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55838" y="1162050"/>
            <a:ext cx="6775450" cy="556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45806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F6BB6E77-C154-4DFA-B904-128F865B590C}" type="datetime1">
              <a:rPr lang="fr-FR" smtClean="0">
                <a:solidFill>
                  <a:prstClr val="black"/>
                </a:solidFill>
              </a:rPr>
              <a:pPr/>
              <a:t>20/01/2021</a:t>
            </a:fld>
            <a:endParaRPr lang="en-US" dirty="0">
              <a:solidFill>
                <a:prstClr val="black"/>
              </a:solidFill>
            </a:endParaRP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solidFill>
                  <a:prstClr val="black"/>
                </a:solidFill>
              </a:rPr>
              <a:pPr/>
              <a:t>27</a:t>
            </a:fld>
            <a:endParaRPr lang="en-US" dirty="0">
              <a:solidFill>
                <a:prstClr val="black"/>
              </a:solidFill>
            </a:endParaRPr>
          </a:p>
        </p:txBody>
      </p:sp>
      <p:sp>
        <p:nvSpPr>
          <p:cNvPr id="5" name="Titre 4"/>
          <p:cNvSpPr>
            <a:spLocks noGrp="1"/>
          </p:cNvSpPr>
          <p:nvPr>
            <p:ph type="title"/>
          </p:nvPr>
        </p:nvSpPr>
        <p:spPr>
          <a:xfrm>
            <a:off x="412956" y="172770"/>
            <a:ext cx="11321219" cy="869592"/>
          </a:xfrm>
        </p:spPr>
        <p:txBody>
          <a:bodyPr>
            <a:normAutofit/>
          </a:bodyPr>
          <a:lstStyle/>
          <a:p>
            <a:r>
              <a:rPr lang="fr-FR" sz="4400" dirty="0"/>
              <a:t>conclusion</a:t>
            </a:r>
          </a:p>
        </p:txBody>
      </p:sp>
      <p:sp>
        <p:nvSpPr>
          <p:cNvPr id="7" name="Espace réservé du contenu 1"/>
          <p:cNvSpPr>
            <a:spLocks noGrp="1"/>
          </p:cNvSpPr>
          <p:nvPr>
            <p:ph idx="1"/>
          </p:nvPr>
        </p:nvSpPr>
        <p:spPr>
          <a:xfrm>
            <a:off x="874312" y="1042362"/>
            <a:ext cx="9971428" cy="5520808"/>
          </a:xfrm>
        </p:spPr>
        <p:txBody>
          <a:bodyPr>
            <a:noAutofit/>
          </a:bodyPr>
          <a:lstStyle/>
          <a:p>
            <a:pPr algn="just">
              <a:buFont typeface="Wingdings" panose="05000000000000000000" pitchFamily="2" charset="2"/>
              <a:buChar char="q"/>
            </a:pPr>
            <a:r>
              <a:rPr lang="fr-FR" sz="2400" dirty="0">
                <a:solidFill>
                  <a:schemeClr val="tx1"/>
                </a:solidFill>
                <a:latin typeface="Century Gothic" panose="020B0502020202020204" pitchFamily="34" charset="0"/>
              </a:rPr>
              <a:t>La Côte d’Ivoire a amorcé la transformation structurelle de son économie depuis 2012 grâce à la mise en œuvre des Plans Nationaux de Développement successifs. </a:t>
            </a:r>
          </a:p>
          <a:p>
            <a:pPr algn="just">
              <a:buFont typeface="Wingdings" panose="05000000000000000000" pitchFamily="2" charset="2"/>
              <a:buChar char="q"/>
            </a:pPr>
            <a:endParaRPr lang="fr-FR" sz="2400" dirty="0">
              <a:solidFill>
                <a:schemeClr val="tx1"/>
              </a:solidFill>
              <a:latin typeface="Century Gothic" panose="020B0502020202020204" pitchFamily="34" charset="0"/>
            </a:endParaRPr>
          </a:p>
          <a:p>
            <a:pPr algn="just">
              <a:buFont typeface="Wingdings" panose="05000000000000000000" pitchFamily="2" charset="2"/>
              <a:buChar char="q"/>
            </a:pPr>
            <a:r>
              <a:rPr lang="fr-FR" sz="2400" dirty="0">
                <a:solidFill>
                  <a:schemeClr val="tx1"/>
                </a:solidFill>
                <a:latin typeface="Century Gothic" panose="020B0502020202020204" pitchFamily="34" charset="0"/>
              </a:rPr>
              <a:t> Cette croissance a été portée par l’ensemble des secteurs notamment le secondaire et le tertiaire.</a:t>
            </a:r>
          </a:p>
          <a:p>
            <a:pPr algn="just">
              <a:buFont typeface="Wingdings" panose="05000000000000000000" pitchFamily="2" charset="2"/>
              <a:buChar char="q"/>
            </a:pPr>
            <a:endParaRPr lang="fr-FR" sz="2400" dirty="0">
              <a:solidFill>
                <a:schemeClr val="tx1"/>
              </a:solidFill>
              <a:latin typeface="Century Gothic" panose="020B0502020202020204" pitchFamily="34" charset="0"/>
            </a:endParaRPr>
          </a:p>
          <a:p>
            <a:pPr algn="just">
              <a:buFont typeface="Wingdings" panose="05000000000000000000" pitchFamily="2" charset="2"/>
              <a:buChar char="q"/>
            </a:pPr>
            <a:r>
              <a:rPr lang="fr-FR" sz="2400" dirty="0">
                <a:solidFill>
                  <a:schemeClr val="tx1"/>
                </a:solidFill>
                <a:latin typeface="Century Gothic" panose="020B0502020202020204" pitchFamily="34" charset="0"/>
              </a:rPr>
              <a:t> La relance post-</a:t>
            </a:r>
            <a:r>
              <a:rPr lang="fr-FR" sz="2400" dirty="0" err="1">
                <a:solidFill>
                  <a:schemeClr val="tx1"/>
                </a:solidFill>
                <a:latin typeface="Century Gothic" panose="020B0502020202020204" pitchFamily="34" charset="0"/>
              </a:rPr>
              <a:t>Covid</a:t>
            </a:r>
            <a:r>
              <a:rPr lang="fr-FR" sz="2400" dirty="0">
                <a:solidFill>
                  <a:schemeClr val="tx1"/>
                </a:solidFill>
                <a:latin typeface="Century Gothic" panose="020B0502020202020204" pitchFamily="34" charset="0"/>
              </a:rPr>
              <a:t> devrait se faire via la mise en œuvre du Plan Stratégique 2030 et le PND 2021-2025.</a:t>
            </a:r>
          </a:p>
        </p:txBody>
      </p:sp>
    </p:spTree>
    <p:extLst>
      <p:ext uri="{BB962C8B-B14F-4D97-AF65-F5344CB8AC3E}">
        <p14:creationId xmlns:p14="http://schemas.microsoft.com/office/powerpoint/2010/main" val="165982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F6BB6E77-C154-4DFA-B904-128F865B590C}" type="datetime1">
              <a:rPr lang="fr-FR" smtClean="0">
                <a:solidFill>
                  <a:prstClr val="black"/>
                </a:solidFill>
              </a:rPr>
              <a:pPr/>
              <a:t>20/01/2021</a:t>
            </a:fld>
            <a:endParaRPr lang="en-US" dirty="0">
              <a:solidFill>
                <a:prstClr val="black"/>
              </a:solidFill>
            </a:endParaRP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solidFill>
                  <a:prstClr val="black"/>
                </a:solidFill>
              </a:rPr>
              <a:pPr/>
              <a:t>28</a:t>
            </a:fld>
            <a:endParaRPr lang="en-US" dirty="0">
              <a:solidFill>
                <a:prstClr val="black"/>
              </a:solidFill>
            </a:endParaRPr>
          </a:p>
        </p:txBody>
      </p:sp>
      <p:sp>
        <p:nvSpPr>
          <p:cNvPr id="5" name="Titre 4"/>
          <p:cNvSpPr>
            <a:spLocks noGrp="1"/>
          </p:cNvSpPr>
          <p:nvPr>
            <p:ph type="title"/>
          </p:nvPr>
        </p:nvSpPr>
        <p:spPr>
          <a:xfrm>
            <a:off x="412956" y="172770"/>
            <a:ext cx="11321219" cy="869592"/>
          </a:xfrm>
        </p:spPr>
        <p:txBody>
          <a:bodyPr>
            <a:normAutofit/>
          </a:bodyPr>
          <a:lstStyle/>
          <a:p>
            <a:r>
              <a:rPr lang="fr-FR" sz="4400" dirty="0"/>
              <a:t>Conclusion (</a:t>
            </a:r>
            <a:r>
              <a:rPr lang="fr-FR" sz="2400" dirty="0"/>
              <a:t>suite &amp; Fin</a:t>
            </a:r>
            <a:r>
              <a:rPr lang="fr-FR" sz="4400" dirty="0"/>
              <a:t>)</a:t>
            </a:r>
          </a:p>
        </p:txBody>
      </p:sp>
      <p:sp>
        <p:nvSpPr>
          <p:cNvPr id="7" name="Espace réservé du contenu 1"/>
          <p:cNvSpPr>
            <a:spLocks noGrp="1"/>
          </p:cNvSpPr>
          <p:nvPr>
            <p:ph idx="1"/>
          </p:nvPr>
        </p:nvSpPr>
        <p:spPr>
          <a:xfrm>
            <a:off x="874312" y="1042362"/>
            <a:ext cx="9971428" cy="5683630"/>
          </a:xfrm>
        </p:spPr>
        <p:txBody>
          <a:bodyPr>
            <a:noAutofit/>
          </a:bodyPr>
          <a:lstStyle/>
          <a:p>
            <a:pPr algn="just">
              <a:buFont typeface="Wingdings" panose="05000000000000000000" pitchFamily="2" charset="2"/>
              <a:buChar char="q"/>
            </a:pPr>
            <a:r>
              <a:rPr lang="fr-FR" sz="2400" dirty="0">
                <a:solidFill>
                  <a:schemeClr val="tx1"/>
                </a:solidFill>
                <a:latin typeface="Century Gothic" panose="020B0502020202020204" pitchFamily="34" charset="0"/>
              </a:rPr>
              <a:t>Le secteur privé devrait fortement contribuer au dynamisme de l’activité, grâce à l’amélioration continue du climat des affaires et de la gouvernance. Les investissements devront principalement s’orienter vers l’industrie manufacturière et le tourisme pour renforcer la diversification de l’économie, grâce aux dispositions du nouveau code des investissements. </a:t>
            </a:r>
          </a:p>
          <a:p>
            <a:pPr algn="just">
              <a:buFont typeface="Wingdings" panose="05000000000000000000" pitchFamily="2" charset="2"/>
              <a:buChar char="q"/>
            </a:pPr>
            <a:endParaRPr lang="fr-FR" sz="2400" dirty="0">
              <a:solidFill>
                <a:schemeClr val="tx1"/>
              </a:solidFill>
              <a:latin typeface="Century Gothic" panose="020B0502020202020204" pitchFamily="34" charset="0"/>
            </a:endParaRPr>
          </a:p>
          <a:p>
            <a:pPr algn="just">
              <a:buFont typeface="Wingdings" panose="05000000000000000000" pitchFamily="2" charset="2"/>
              <a:buChar char="q"/>
            </a:pPr>
            <a:r>
              <a:rPr lang="fr-FR" sz="2400" dirty="0">
                <a:solidFill>
                  <a:schemeClr val="tx1"/>
                </a:solidFill>
                <a:latin typeface="Century Gothic" panose="020B0502020202020204" pitchFamily="34" charset="0"/>
              </a:rPr>
              <a:t>Ces orientations de politique économique devraient garantir des perspectives économiques prometteuses pour la Côte d’Ivoire avec une croissance forte, soutenue et inclusive dans un cadre macroéconomique stable.</a:t>
            </a:r>
          </a:p>
        </p:txBody>
      </p:sp>
    </p:spTree>
    <p:extLst>
      <p:ext uri="{BB962C8B-B14F-4D97-AF65-F5344CB8AC3E}">
        <p14:creationId xmlns:p14="http://schemas.microsoft.com/office/powerpoint/2010/main" val="429099391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F6BB6E77-C154-4DFA-B904-128F865B590C}" type="datetime1">
              <a:rPr lang="fr-FR" smtClean="0">
                <a:solidFill>
                  <a:prstClr val="black"/>
                </a:solidFill>
              </a:rPr>
              <a:pPr/>
              <a:t>20/01/2021</a:t>
            </a:fld>
            <a:endParaRPr lang="en-US" dirty="0">
              <a:solidFill>
                <a:prstClr val="black"/>
              </a:solidFill>
            </a:endParaRP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solidFill>
                  <a:prstClr val="black"/>
                </a:solidFill>
              </a:rPr>
              <a:pPr/>
              <a:t>29</a:t>
            </a:fld>
            <a:endParaRPr lang="en-US" dirty="0">
              <a:solidFill>
                <a:prstClr val="black"/>
              </a:solidFill>
            </a:endParaRPr>
          </a:p>
        </p:txBody>
      </p:sp>
      <p:sp>
        <p:nvSpPr>
          <p:cNvPr id="7" name="Espace réservé du contenu 1"/>
          <p:cNvSpPr>
            <a:spLocks noGrp="1"/>
          </p:cNvSpPr>
          <p:nvPr>
            <p:ph idx="1"/>
          </p:nvPr>
        </p:nvSpPr>
        <p:spPr>
          <a:xfrm>
            <a:off x="874312" y="1380220"/>
            <a:ext cx="9971428" cy="5058287"/>
          </a:xfrm>
        </p:spPr>
        <p:txBody>
          <a:bodyPr>
            <a:noAutofit/>
          </a:bodyPr>
          <a:lstStyle/>
          <a:p>
            <a:pPr marL="0" indent="0" algn="ctr">
              <a:buNone/>
            </a:pPr>
            <a:r>
              <a:rPr lang="fr-FR" sz="3200" b="1" dirty="0">
                <a:solidFill>
                  <a:schemeClr val="tx1"/>
                </a:solidFill>
                <a:latin typeface="Century Gothic" panose="020B0502020202020204" pitchFamily="34" charset="0"/>
              </a:rPr>
              <a:t>JE VOUS REMERCIE </a:t>
            </a:r>
          </a:p>
        </p:txBody>
      </p:sp>
    </p:spTree>
    <p:extLst>
      <p:ext uri="{BB962C8B-B14F-4D97-AF65-F5344CB8AC3E}">
        <p14:creationId xmlns:p14="http://schemas.microsoft.com/office/powerpoint/2010/main" val="237784010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a:xfrm>
            <a:off x="6940745" y="6363798"/>
            <a:ext cx="2844799" cy="365125"/>
          </a:xfrm>
        </p:spPr>
        <p:txBody>
          <a:bodyPr/>
          <a:lstStyle/>
          <a:p>
            <a:fld id="{F6BB6E77-C154-4DFA-B904-128F865B590C}" type="datetime1">
              <a:rPr lang="fr-FR" smtClean="0">
                <a:solidFill>
                  <a:prstClr val="black"/>
                </a:solidFill>
              </a:rPr>
              <a:pPr/>
              <a:t>20/01/2021</a:t>
            </a:fld>
            <a:endParaRPr lang="en-US" dirty="0">
              <a:solidFill>
                <a:prstClr val="black"/>
              </a:solidFill>
            </a:endParaRP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solidFill>
                  <a:prstClr val="black"/>
                </a:solidFill>
              </a:rPr>
              <a:pPr/>
              <a:t>3</a:t>
            </a:fld>
            <a:endParaRPr lang="en-US" dirty="0">
              <a:solidFill>
                <a:prstClr val="black"/>
              </a:solidFill>
            </a:endParaRPr>
          </a:p>
        </p:txBody>
      </p:sp>
      <p:sp>
        <p:nvSpPr>
          <p:cNvPr id="44" name="Rectangle 43"/>
          <p:cNvSpPr/>
          <p:nvPr/>
        </p:nvSpPr>
        <p:spPr>
          <a:xfrm>
            <a:off x="5264727" y="5196502"/>
            <a:ext cx="1645550" cy="84338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rgbClr val="C00000"/>
                </a:solidFill>
                <a:latin typeface="Century Gothic" panose="020B0502020202020204" pitchFamily="34" charset="0"/>
              </a:rPr>
              <a:t>Ressources naturelles et autres productions</a:t>
            </a:r>
          </a:p>
        </p:txBody>
      </p:sp>
      <p:sp>
        <p:nvSpPr>
          <p:cNvPr id="45" name="ZoneTexte 44"/>
          <p:cNvSpPr txBox="1"/>
          <p:nvPr/>
        </p:nvSpPr>
        <p:spPr>
          <a:xfrm>
            <a:off x="6940745" y="5132156"/>
            <a:ext cx="5024610" cy="1077218"/>
          </a:xfrm>
          <a:prstGeom prst="rect">
            <a:avLst/>
          </a:prstGeom>
          <a:noFill/>
        </p:spPr>
        <p:txBody>
          <a:bodyPr wrap="square" rtlCol="0">
            <a:spAutoFit/>
          </a:bodyPr>
          <a:lstStyle>
            <a:defPPr>
              <a:defRPr lang="fr-FR"/>
            </a:defPPr>
            <a:lvl1pPr>
              <a:defRPr sz="1600" b="1">
                <a:latin typeface="Century Gothic" panose="020B0502020202020204" pitchFamily="34" charset="0"/>
              </a:defRPr>
            </a:lvl1pPr>
          </a:lstStyle>
          <a:p>
            <a:r>
              <a:rPr lang="fr-FR" dirty="0"/>
              <a:t>Agriculture: cacao et anacarde (1</a:t>
            </a:r>
            <a:r>
              <a:rPr lang="fr-FR" baseline="30000" dirty="0"/>
              <a:t>er</a:t>
            </a:r>
            <a:r>
              <a:rPr lang="fr-FR" dirty="0"/>
              <a:t> producteur mondial), huile de palme, coton, hévéa...</a:t>
            </a:r>
          </a:p>
          <a:p>
            <a:r>
              <a:rPr lang="fr-FR" dirty="0"/>
              <a:t>Mines : Diamant, Or, Manganèse, Nickel, Bauxite, Pétrole brut, Gaz naturel</a:t>
            </a:r>
          </a:p>
        </p:txBody>
      </p:sp>
      <p:sp>
        <p:nvSpPr>
          <p:cNvPr id="46" name="Pentagone 45"/>
          <p:cNvSpPr/>
          <p:nvPr/>
        </p:nvSpPr>
        <p:spPr>
          <a:xfrm>
            <a:off x="456756" y="1081157"/>
            <a:ext cx="11266401" cy="486952"/>
          </a:xfrm>
          <a:prstGeom prst="homePlat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t>Vue d’ensemble</a:t>
            </a:r>
          </a:p>
        </p:txBody>
      </p:sp>
      <p:sp>
        <p:nvSpPr>
          <p:cNvPr id="7" name="Titre 6"/>
          <p:cNvSpPr>
            <a:spLocks noGrp="1"/>
          </p:cNvSpPr>
          <p:nvPr>
            <p:ph type="title"/>
          </p:nvPr>
        </p:nvSpPr>
        <p:spPr>
          <a:xfrm>
            <a:off x="467774" y="172770"/>
            <a:ext cx="11266400" cy="869592"/>
          </a:xfrm>
          <a:solidFill>
            <a:srgbClr val="00B050"/>
          </a:solidFill>
        </p:spPr>
        <p:txBody>
          <a:bodyPr/>
          <a:lstStyle/>
          <a:p>
            <a:r>
              <a:rPr lang="fr-FR" sz="4400" dirty="0"/>
              <a:t>Aperçu DE L’ECONOMIE</a:t>
            </a:r>
            <a:endParaRPr lang="fr-FR" dirty="0"/>
          </a:p>
        </p:txBody>
      </p:sp>
      <p:grpSp>
        <p:nvGrpSpPr>
          <p:cNvPr id="18" name="Groupe 17"/>
          <p:cNvGrpSpPr/>
          <p:nvPr/>
        </p:nvGrpSpPr>
        <p:grpSpPr>
          <a:xfrm>
            <a:off x="467774" y="1774356"/>
            <a:ext cx="4447125" cy="4586512"/>
            <a:chOff x="724033" y="2004376"/>
            <a:chExt cx="3484236" cy="3574979"/>
          </a:xfrm>
        </p:grpSpPr>
        <p:pic>
          <p:nvPicPr>
            <p:cNvPr id="30" name="Image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463" y="2004376"/>
              <a:ext cx="3155806" cy="3533922"/>
            </a:xfrm>
            <a:prstGeom prst="rect">
              <a:avLst/>
            </a:prstGeom>
            <a:solidFill>
              <a:schemeClr val="accent1"/>
            </a:solidFill>
          </p:spPr>
        </p:pic>
        <p:sp>
          <p:nvSpPr>
            <p:cNvPr id="31" name="Rectangle 30"/>
            <p:cNvSpPr/>
            <p:nvPr/>
          </p:nvSpPr>
          <p:spPr>
            <a:xfrm>
              <a:off x="724033" y="4189741"/>
              <a:ext cx="1571470" cy="1389614"/>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p:cNvSpPr/>
            <p:nvPr/>
          </p:nvSpPr>
          <p:spPr>
            <a:xfrm>
              <a:off x="1250990" y="3224632"/>
              <a:ext cx="553650" cy="450883"/>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3" name="Connecteur droit 32"/>
            <p:cNvCxnSpPr/>
            <p:nvPr/>
          </p:nvCxnSpPr>
          <p:spPr>
            <a:xfrm flipH="1">
              <a:off x="724033" y="3675515"/>
              <a:ext cx="526957" cy="514226"/>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7" name="Connecteur droit 46"/>
            <p:cNvCxnSpPr/>
            <p:nvPr/>
          </p:nvCxnSpPr>
          <p:spPr>
            <a:xfrm>
              <a:off x="1804640" y="3675515"/>
              <a:ext cx="490863" cy="514226"/>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48" name="Rectangle 47"/>
          <p:cNvSpPr/>
          <p:nvPr/>
        </p:nvSpPr>
        <p:spPr>
          <a:xfrm>
            <a:off x="5262214" y="1620288"/>
            <a:ext cx="1648064" cy="66571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rgbClr val="C00000"/>
                </a:solidFill>
                <a:latin typeface="Century Gothic" panose="020B0502020202020204" pitchFamily="34" charset="0"/>
              </a:rPr>
              <a:t>Superficie et population</a:t>
            </a:r>
          </a:p>
        </p:txBody>
      </p:sp>
      <p:sp>
        <p:nvSpPr>
          <p:cNvPr id="49" name="ZoneTexte 48"/>
          <p:cNvSpPr txBox="1"/>
          <p:nvPr/>
        </p:nvSpPr>
        <p:spPr>
          <a:xfrm>
            <a:off x="6966477" y="1608773"/>
            <a:ext cx="4085985" cy="584775"/>
          </a:xfrm>
          <a:prstGeom prst="rect">
            <a:avLst/>
          </a:prstGeom>
          <a:noFill/>
        </p:spPr>
        <p:txBody>
          <a:bodyPr wrap="square" rtlCol="0">
            <a:spAutoFit/>
          </a:bodyPr>
          <a:lstStyle/>
          <a:p>
            <a:r>
              <a:rPr lang="fr-FR" sz="1600" b="1" dirty="0">
                <a:latin typeface="Century Gothic" panose="020B0502020202020204" pitchFamily="34" charset="0"/>
              </a:rPr>
              <a:t>322 462 Km</a:t>
            </a:r>
            <a:r>
              <a:rPr lang="fr-FR" sz="1600" b="1" baseline="30000" dirty="0">
                <a:latin typeface="Century Gothic" panose="020B0502020202020204" pitchFamily="34" charset="0"/>
              </a:rPr>
              <a:t>2</a:t>
            </a:r>
            <a:r>
              <a:rPr lang="fr-FR" sz="1600" b="1" dirty="0">
                <a:latin typeface="Century Gothic" panose="020B0502020202020204" pitchFamily="34" charset="0"/>
              </a:rPr>
              <a:t>/ 26,2 millions en 2019 (croissance démo/an: 2,6% )</a:t>
            </a:r>
          </a:p>
        </p:txBody>
      </p:sp>
      <p:sp>
        <p:nvSpPr>
          <p:cNvPr id="50" name="Rectangle 49"/>
          <p:cNvSpPr/>
          <p:nvPr/>
        </p:nvSpPr>
        <p:spPr>
          <a:xfrm>
            <a:off x="5262214" y="2298295"/>
            <a:ext cx="1648064" cy="53653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rgbClr val="C00000"/>
                </a:solidFill>
                <a:latin typeface="Century Gothic" panose="020B0502020202020204" pitchFamily="34" charset="0"/>
              </a:rPr>
              <a:t>Capitale</a:t>
            </a:r>
          </a:p>
        </p:txBody>
      </p:sp>
      <p:sp>
        <p:nvSpPr>
          <p:cNvPr id="51" name="ZoneTexte 50"/>
          <p:cNvSpPr txBox="1"/>
          <p:nvPr/>
        </p:nvSpPr>
        <p:spPr>
          <a:xfrm>
            <a:off x="7011451" y="2303172"/>
            <a:ext cx="4883198" cy="584775"/>
          </a:xfrm>
          <a:prstGeom prst="rect">
            <a:avLst/>
          </a:prstGeom>
          <a:noFill/>
        </p:spPr>
        <p:txBody>
          <a:bodyPr wrap="square" rtlCol="0">
            <a:spAutoFit/>
          </a:bodyPr>
          <a:lstStyle/>
          <a:p>
            <a:r>
              <a:rPr lang="fr-FR" sz="1600" b="1" dirty="0">
                <a:latin typeface="Century Gothic" panose="020B0502020202020204" pitchFamily="34" charset="0"/>
              </a:rPr>
              <a:t>Politique : Yamoussoukro</a:t>
            </a:r>
          </a:p>
          <a:p>
            <a:r>
              <a:rPr lang="fr-FR" sz="1600" b="1" dirty="0">
                <a:latin typeface="Century Gothic" panose="020B0502020202020204" pitchFamily="34" charset="0"/>
              </a:rPr>
              <a:t>Economique : Abidjan</a:t>
            </a:r>
          </a:p>
        </p:txBody>
      </p:sp>
      <p:sp>
        <p:nvSpPr>
          <p:cNvPr id="52" name="Rectangle 51"/>
          <p:cNvSpPr/>
          <p:nvPr/>
        </p:nvSpPr>
        <p:spPr>
          <a:xfrm>
            <a:off x="5262214" y="2803926"/>
            <a:ext cx="1648064" cy="59751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rgbClr val="C00000"/>
                </a:solidFill>
                <a:latin typeface="Century Gothic" panose="020B0502020202020204" pitchFamily="34" charset="0"/>
              </a:rPr>
              <a:t>Monnaie</a:t>
            </a:r>
          </a:p>
        </p:txBody>
      </p:sp>
      <p:sp>
        <p:nvSpPr>
          <p:cNvPr id="53" name="ZoneTexte 52"/>
          <p:cNvSpPr txBox="1"/>
          <p:nvPr/>
        </p:nvSpPr>
        <p:spPr>
          <a:xfrm>
            <a:off x="6910278" y="3017868"/>
            <a:ext cx="2328872" cy="584775"/>
          </a:xfrm>
          <a:prstGeom prst="rect">
            <a:avLst/>
          </a:prstGeom>
          <a:noFill/>
        </p:spPr>
        <p:txBody>
          <a:bodyPr wrap="square" rtlCol="0">
            <a:spAutoFit/>
          </a:bodyPr>
          <a:lstStyle/>
          <a:p>
            <a:r>
              <a:rPr lang="fr-FR" sz="1600" b="1" dirty="0">
                <a:latin typeface="Century Gothic" panose="020B0502020202020204" pitchFamily="34" charset="0"/>
              </a:rPr>
              <a:t>1 Euro=655,957 FCFA</a:t>
            </a:r>
          </a:p>
          <a:p>
            <a:endParaRPr lang="fr-FR" sz="1600" b="1" dirty="0">
              <a:latin typeface="Century Gothic" panose="020B0502020202020204" pitchFamily="34" charset="0"/>
            </a:endParaRPr>
          </a:p>
        </p:txBody>
      </p:sp>
      <p:sp>
        <p:nvSpPr>
          <p:cNvPr id="54" name="Rectangle 53"/>
          <p:cNvSpPr/>
          <p:nvPr/>
        </p:nvSpPr>
        <p:spPr>
          <a:xfrm>
            <a:off x="5262214" y="3414038"/>
            <a:ext cx="1648064" cy="68507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rgbClr val="C00000"/>
                </a:solidFill>
                <a:latin typeface="Century Gothic" panose="020B0502020202020204" pitchFamily="34" charset="0"/>
              </a:rPr>
              <a:t>Régime politique</a:t>
            </a:r>
          </a:p>
        </p:txBody>
      </p:sp>
      <p:sp>
        <p:nvSpPr>
          <p:cNvPr id="55" name="ZoneTexte 54"/>
          <p:cNvSpPr txBox="1"/>
          <p:nvPr/>
        </p:nvSpPr>
        <p:spPr>
          <a:xfrm>
            <a:off x="6904780" y="3335101"/>
            <a:ext cx="4668740" cy="830997"/>
          </a:xfrm>
          <a:prstGeom prst="rect">
            <a:avLst/>
          </a:prstGeom>
          <a:noFill/>
        </p:spPr>
        <p:txBody>
          <a:bodyPr wrap="square" rtlCol="0">
            <a:spAutoFit/>
          </a:bodyPr>
          <a:lstStyle/>
          <a:p>
            <a:r>
              <a:rPr lang="fr-FR" sz="1600" b="1" dirty="0">
                <a:latin typeface="Century Gothic" panose="020B0502020202020204" pitchFamily="34" charset="0"/>
              </a:rPr>
              <a:t>Démocratie avec 3 pouvoirs : Exécutif (Présidence et Vice-Présidence), Législatif (Parlement et Senat) et Judiciaire </a:t>
            </a:r>
          </a:p>
        </p:txBody>
      </p:sp>
      <p:sp>
        <p:nvSpPr>
          <p:cNvPr id="56" name="Rectangle 55"/>
          <p:cNvSpPr/>
          <p:nvPr/>
        </p:nvSpPr>
        <p:spPr>
          <a:xfrm>
            <a:off x="5262214" y="4099400"/>
            <a:ext cx="1648064" cy="54855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rgbClr val="C00000"/>
                </a:solidFill>
                <a:latin typeface="Century Gothic" panose="020B0502020202020204" pitchFamily="34" charset="0"/>
              </a:rPr>
              <a:t>Climat</a:t>
            </a:r>
          </a:p>
        </p:txBody>
      </p:sp>
      <p:sp>
        <p:nvSpPr>
          <p:cNvPr id="57" name="ZoneTexte 56"/>
          <p:cNvSpPr txBox="1"/>
          <p:nvPr/>
        </p:nvSpPr>
        <p:spPr>
          <a:xfrm>
            <a:off x="6914278" y="4211954"/>
            <a:ext cx="4190384" cy="338554"/>
          </a:xfrm>
          <a:prstGeom prst="rect">
            <a:avLst/>
          </a:prstGeom>
          <a:noFill/>
        </p:spPr>
        <p:txBody>
          <a:bodyPr wrap="square" rtlCol="0">
            <a:spAutoFit/>
          </a:bodyPr>
          <a:lstStyle/>
          <a:p>
            <a:r>
              <a:rPr lang="fr-FR" sz="1600" b="1" dirty="0">
                <a:latin typeface="Century Gothic" panose="020B0502020202020204" pitchFamily="34" charset="0"/>
              </a:rPr>
              <a:t>Saisons sèches et pluvieuses</a:t>
            </a:r>
          </a:p>
        </p:txBody>
      </p:sp>
      <p:sp>
        <p:nvSpPr>
          <p:cNvPr id="58" name="Rectangle 57"/>
          <p:cNvSpPr/>
          <p:nvPr/>
        </p:nvSpPr>
        <p:spPr>
          <a:xfrm>
            <a:off x="5264727" y="4647950"/>
            <a:ext cx="1645551" cy="54855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rgbClr val="C00000"/>
                </a:solidFill>
                <a:latin typeface="Century Gothic" panose="020B0502020202020204" pitchFamily="34" charset="0"/>
              </a:rPr>
              <a:t>Relief</a:t>
            </a:r>
          </a:p>
        </p:txBody>
      </p:sp>
      <p:sp>
        <p:nvSpPr>
          <p:cNvPr id="59" name="ZoneTexte 58"/>
          <p:cNvSpPr txBox="1"/>
          <p:nvPr/>
        </p:nvSpPr>
        <p:spPr>
          <a:xfrm>
            <a:off x="6904780" y="4694906"/>
            <a:ext cx="4782412" cy="338554"/>
          </a:xfrm>
          <a:prstGeom prst="rect">
            <a:avLst/>
          </a:prstGeom>
          <a:noFill/>
        </p:spPr>
        <p:txBody>
          <a:bodyPr wrap="square" rtlCol="0">
            <a:spAutoFit/>
          </a:bodyPr>
          <a:lstStyle/>
          <a:p>
            <a:r>
              <a:rPr lang="fr-FR" sz="1600" b="1" dirty="0">
                <a:latin typeface="Century Gothic" panose="020B0502020202020204" pitchFamily="34" charset="0"/>
              </a:rPr>
              <a:t>Pays côtier avec des plaines et des plateaux</a:t>
            </a:r>
          </a:p>
        </p:txBody>
      </p:sp>
      <p:sp>
        <p:nvSpPr>
          <p:cNvPr id="26" name="Rectangle 25"/>
          <p:cNvSpPr/>
          <p:nvPr/>
        </p:nvSpPr>
        <p:spPr>
          <a:xfrm>
            <a:off x="5262214" y="6052359"/>
            <a:ext cx="1652064" cy="52436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rgbClr val="C00000"/>
                </a:solidFill>
                <a:latin typeface="Century Gothic" panose="020B0502020202020204" pitchFamily="34" charset="0"/>
              </a:rPr>
              <a:t>PIB/Habitant</a:t>
            </a:r>
          </a:p>
        </p:txBody>
      </p:sp>
      <p:sp>
        <p:nvSpPr>
          <p:cNvPr id="27" name="ZoneTexte 26"/>
          <p:cNvSpPr txBox="1"/>
          <p:nvPr/>
        </p:nvSpPr>
        <p:spPr>
          <a:xfrm>
            <a:off x="6937890" y="6247794"/>
            <a:ext cx="4746447" cy="338554"/>
          </a:xfrm>
          <a:prstGeom prst="rect">
            <a:avLst/>
          </a:prstGeom>
          <a:noFill/>
        </p:spPr>
        <p:txBody>
          <a:bodyPr wrap="square" rtlCol="0">
            <a:spAutoFit/>
          </a:bodyPr>
          <a:lstStyle/>
          <a:p>
            <a:r>
              <a:rPr lang="fr-FR" sz="1600" b="1" dirty="0">
                <a:latin typeface="Century Gothic" panose="020B0502020202020204" pitchFamily="34" charset="0"/>
              </a:rPr>
              <a:t>1 309 200 FCFA en 2019 et 1 307 400 en 2020</a:t>
            </a:r>
          </a:p>
        </p:txBody>
      </p:sp>
    </p:spTree>
    <p:extLst>
      <p:ext uri="{BB962C8B-B14F-4D97-AF65-F5344CB8AC3E}">
        <p14:creationId xmlns:p14="http://schemas.microsoft.com/office/powerpoint/2010/main" val="352641378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57F1E4F-1CFF-5643-939E-217C01CDF565}" type="slidenum">
              <a:rPr lang="en-US" smtClean="0">
                <a:solidFill>
                  <a:prstClr val="black"/>
                </a:solidFill>
              </a:rPr>
              <a:pPr/>
              <a:t>4</a:t>
            </a:fld>
            <a:endParaRPr lang="en-US" dirty="0">
              <a:solidFill>
                <a:prstClr val="black"/>
              </a:solidFill>
            </a:endParaRPr>
          </a:p>
        </p:txBody>
      </p:sp>
      <p:sp>
        <p:nvSpPr>
          <p:cNvPr id="46" name="Pentagone 45"/>
          <p:cNvSpPr/>
          <p:nvPr/>
        </p:nvSpPr>
        <p:spPr>
          <a:xfrm>
            <a:off x="456756" y="1081157"/>
            <a:ext cx="11266401" cy="486952"/>
          </a:xfrm>
          <a:prstGeom prst="homePlat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t>Vue d’ensemble</a:t>
            </a:r>
          </a:p>
        </p:txBody>
      </p:sp>
      <p:sp>
        <p:nvSpPr>
          <p:cNvPr id="7" name="Titre 6"/>
          <p:cNvSpPr>
            <a:spLocks noGrp="1"/>
          </p:cNvSpPr>
          <p:nvPr>
            <p:ph type="title"/>
          </p:nvPr>
        </p:nvSpPr>
        <p:spPr>
          <a:xfrm>
            <a:off x="467774" y="172770"/>
            <a:ext cx="11266400" cy="869592"/>
          </a:xfrm>
          <a:solidFill>
            <a:srgbClr val="00B050"/>
          </a:solidFill>
        </p:spPr>
        <p:txBody>
          <a:bodyPr/>
          <a:lstStyle/>
          <a:p>
            <a:r>
              <a:rPr lang="fr-FR" sz="4400" dirty="0"/>
              <a:t>Aperçu DE L’ECONOMIE</a:t>
            </a:r>
            <a:endParaRPr lang="fr-FR" dirty="0"/>
          </a:p>
        </p:txBody>
      </p:sp>
      <p:grpSp>
        <p:nvGrpSpPr>
          <p:cNvPr id="18" name="Groupe 17"/>
          <p:cNvGrpSpPr/>
          <p:nvPr/>
        </p:nvGrpSpPr>
        <p:grpSpPr>
          <a:xfrm>
            <a:off x="467774" y="1774356"/>
            <a:ext cx="4447125" cy="4586512"/>
            <a:chOff x="724033" y="2004376"/>
            <a:chExt cx="3484236" cy="3574979"/>
          </a:xfrm>
        </p:grpSpPr>
        <p:pic>
          <p:nvPicPr>
            <p:cNvPr id="30" name="Image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463" y="2004376"/>
              <a:ext cx="3155806" cy="3533922"/>
            </a:xfrm>
            <a:prstGeom prst="rect">
              <a:avLst/>
            </a:prstGeom>
            <a:solidFill>
              <a:schemeClr val="accent1"/>
            </a:solidFill>
          </p:spPr>
        </p:pic>
        <p:sp>
          <p:nvSpPr>
            <p:cNvPr id="31" name="Rectangle 30"/>
            <p:cNvSpPr/>
            <p:nvPr/>
          </p:nvSpPr>
          <p:spPr>
            <a:xfrm>
              <a:off x="724033" y="4189741"/>
              <a:ext cx="1571470" cy="1389614"/>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p:cNvSpPr/>
            <p:nvPr/>
          </p:nvSpPr>
          <p:spPr>
            <a:xfrm>
              <a:off x="1250990" y="3224632"/>
              <a:ext cx="553650" cy="450883"/>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3" name="Connecteur droit 32"/>
            <p:cNvCxnSpPr/>
            <p:nvPr/>
          </p:nvCxnSpPr>
          <p:spPr>
            <a:xfrm flipH="1">
              <a:off x="724033" y="3675515"/>
              <a:ext cx="526957" cy="514226"/>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7" name="Connecteur droit 46"/>
            <p:cNvCxnSpPr/>
            <p:nvPr/>
          </p:nvCxnSpPr>
          <p:spPr>
            <a:xfrm>
              <a:off x="1804640" y="3675515"/>
              <a:ext cx="490863" cy="514226"/>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51" name="ZoneTexte 50"/>
          <p:cNvSpPr txBox="1"/>
          <p:nvPr/>
        </p:nvSpPr>
        <p:spPr>
          <a:xfrm>
            <a:off x="5765369" y="1620607"/>
            <a:ext cx="5829304" cy="923330"/>
          </a:xfrm>
          <a:prstGeom prst="rect">
            <a:avLst/>
          </a:prstGeom>
          <a:noFill/>
        </p:spPr>
        <p:txBody>
          <a:bodyPr wrap="square" rtlCol="0">
            <a:spAutoFit/>
          </a:bodyPr>
          <a:lstStyle/>
          <a:p>
            <a:pPr marL="285750" indent="-285750">
              <a:buFont typeface="Wingdings" panose="05000000000000000000" pitchFamily="2" charset="2"/>
              <a:buChar char="§"/>
            </a:pPr>
            <a:r>
              <a:rPr lang="fr-FR" b="1" dirty="0"/>
              <a:t>Première économie </a:t>
            </a:r>
            <a:r>
              <a:rPr lang="fr-FR" dirty="0"/>
              <a:t>de l’UEMOA  avec </a:t>
            </a:r>
            <a:r>
              <a:rPr lang="fr-FR" b="1" dirty="0"/>
              <a:t>39,7%</a:t>
            </a:r>
            <a:r>
              <a:rPr lang="fr-FR" dirty="0"/>
              <a:t> </a:t>
            </a:r>
            <a:r>
              <a:rPr lang="fr-FR" b="1" dirty="0"/>
              <a:t>du PIB </a:t>
            </a:r>
            <a:r>
              <a:rPr lang="fr-FR" dirty="0"/>
              <a:t>de la zone en 2019, pour un marché de 120 millions d’habitants dont </a:t>
            </a:r>
            <a:endParaRPr lang="fr-FR" b="1" dirty="0">
              <a:latin typeface="Century Gothic" panose="020B0502020202020204" pitchFamily="34" charset="0"/>
            </a:endParaRPr>
          </a:p>
        </p:txBody>
      </p:sp>
      <p:sp>
        <p:nvSpPr>
          <p:cNvPr id="55" name="ZoneTexte 54"/>
          <p:cNvSpPr txBox="1"/>
          <p:nvPr/>
        </p:nvSpPr>
        <p:spPr>
          <a:xfrm>
            <a:off x="5675055" y="4234579"/>
            <a:ext cx="6137324" cy="923330"/>
          </a:xfrm>
          <a:prstGeom prst="rect">
            <a:avLst/>
          </a:prstGeom>
          <a:noFill/>
        </p:spPr>
        <p:txBody>
          <a:bodyPr wrap="square" rtlCol="0">
            <a:spAutoFit/>
          </a:bodyPr>
          <a:lstStyle/>
          <a:p>
            <a:pPr marL="285750" indent="-285750" algn="just">
              <a:spcAft>
                <a:spcPts val="600"/>
              </a:spcAft>
              <a:buFont typeface="Wingdings" panose="05000000000000000000" pitchFamily="2" charset="2"/>
              <a:buChar char="§"/>
            </a:pPr>
            <a:r>
              <a:rPr lang="fr-FR" b="1" dirty="0"/>
              <a:t>Troisième économie (8,5% du PIB) </a:t>
            </a:r>
            <a:r>
              <a:rPr lang="fr-FR" dirty="0"/>
              <a:t>de la CEDEAO, après le Nigeria (65,0%) et le Ghana (9,7%) pour un marché de 380 millions d’habitants ;</a:t>
            </a:r>
          </a:p>
        </p:txBody>
      </p:sp>
      <p:sp>
        <p:nvSpPr>
          <p:cNvPr id="2" name="Étoile à 5 branches 1"/>
          <p:cNvSpPr/>
          <p:nvPr/>
        </p:nvSpPr>
        <p:spPr>
          <a:xfrm>
            <a:off x="5334093" y="1775161"/>
            <a:ext cx="340963" cy="338554"/>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C000"/>
              </a:solidFill>
            </a:endParaRPr>
          </a:p>
        </p:txBody>
      </p:sp>
      <p:sp>
        <p:nvSpPr>
          <p:cNvPr id="6" name="Rectangle 5"/>
          <p:cNvSpPr/>
          <p:nvPr/>
        </p:nvSpPr>
        <p:spPr>
          <a:xfrm>
            <a:off x="5765369" y="5277038"/>
            <a:ext cx="5558376" cy="1285993"/>
          </a:xfrm>
          <a:prstGeom prst="rect">
            <a:avLst/>
          </a:prstGeom>
        </p:spPr>
        <p:txBody>
          <a:bodyPr wrap="square">
            <a:spAutoFit/>
          </a:bodyPr>
          <a:lstStyle/>
          <a:p>
            <a:pPr marL="285750" lvl="0" indent="-285750" algn="just">
              <a:lnSpc>
                <a:spcPct val="150000"/>
              </a:lnSpc>
              <a:buFont typeface="Wingdings" panose="05000000000000000000" pitchFamily="2" charset="2"/>
              <a:buChar char="§"/>
            </a:pPr>
            <a:r>
              <a:rPr lang="fr-FR" b="1" dirty="0">
                <a:solidFill>
                  <a:prstClr val="black"/>
                </a:solidFill>
              </a:rPr>
              <a:t>Notation financière 2019 </a:t>
            </a:r>
          </a:p>
          <a:p>
            <a:pPr marL="742950" lvl="1" indent="-285750" algn="just">
              <a:lnSpc>
                <a:spcPct val="150000"/>
              </a:lnSpc>
              <a:buFont typeface="Courier New" panose="02070309020205020404" pitchFamily="49" charset="0"/>
              <a:buChar char="o"/>
            </a:pPr>
            <a:r>
              <a:rPr lang="fr-FR" b="1" dirty="0">
                <a:solidFill>
                  <a:prstClr val="black"/>
                </a:solidFill>
              </a:rPr>
              <a:t> </a:t>
            </a:r>
            <a:r>
              <a:rPr lang="fr-FR" dirty="0" err="1">
                <a:solidFill>
                  <a:prstClr val="black"/>
                </a:solidFill>
              </a:rPr>
              <a:t>Fitch</a:t>
            </a:r>
            <a:r>
              <a:rPr lang="fr-FR" b="1" dirty="0">
                <a:solidFill>
                  <a:prstClr val="black"/>
                </a:solidFill>
              </a:rPr>
              <a:t> (B+ avec perspectives positives)</a:t>
            </a:r>
          </a:p>
          <a:p>
            <a:pPr marL="742950" lvl="1" indent="-285750" algn="just">
              <a:lnSpc>
                <a:spcPct val="150000"/>
              </a:lnSpc>
              <a:buFont typeface="Courier New" panose="02070309020205020404" pitchFamily="49" charset="0"/>
              <a:buChar char="o"/>
            </a:pPr>
            <a:r>
              <a:rPr lang="fr-FR" dirty="0" err="1">
                <a:solidFill>
                  <a:prstClr val="black"/>
                </a:solidFill>
              </a:rPr>
              <a:t>Moodys</a:t>
            </a:r>
            <a:r>
              <a:rPr lang="fr-FR" dirty="0">
                <a:solidFill>
                  <a:prstClr val="black"/>
                </a:solidFill>
              </a:rPr>
              <a:t> </a:t>
            </a:r>
            <a:r>
              <a:rPr lang="fr-FR" b="1" dirty="0">
                <a:solidFill>
                  <a:prstClr val="black"/>
                </a:solidFill>
              </a:rPr>
              <a:t>(Ba3 avec perspectives stables)</a:t>
            </a:r>
          </a:p>
        </p:txBody>
      </p:sp>
      <p:sp>
        <p:nvSpPr>
          <p:cNvPr id="8" name="Rectangle 7"/>
          <p:cNvSpPr/>
          <p:nvPr/>
        </p:nvSpPr>
        <p:spPr>
          <a:xfrm>
            <a:off x="5695717" y="2704808"/>
            <a:ext cx="6096000" cy="923330"/>
          </a:xfrm>
          <a:prstGeom prst="rect">
            <a:avLst/>
          </a:prstGeom>
        </p:spPr>
        <p:txBody>
          <a:bodyPr>
            <a:spAutoFit/>
          </a:bodyPr>
          <a:lstStyle/>
          <a:p>
            <a:pPr marL="285750" indent="-285750" algn="just">
              <a:buFont typeface="Wingdings" panose="05000000000000000000" pitchFamily="2" charset="2"/>
              <a:buChar char="§"/>
            </a:pPr>
            <a:r>
              <a:rPr lang="fr-FR" b="1" dirty="0"/>
              <a:t>Revenu réel par tête de 1309 US dollars en 2019 </a:t>
            </a:r>
            <a:r>
              <a:rPr lang="fr-FR" dirty="0"/>
              <a:t>supérieur à ceux du Nigéria et du Ghana</a:t>
            </a:r>
          </a:p>
          <a:p>
            <a:pPr marL="285750" indent="-285750" algn="just">
              <a:buFont typeface="Wingdings" panose="05000000000000000000" pitchFamily="2" charset="2"/>
              <a:buChar char="§"/>
            </a:pPr>
            <a:endParaRPr lang="fr-FR" b="1" dirty="0"/>
          </a:p>
        </p:txBody>
      </p:sp>
      <p:sp>
        <p:nvSpPr>
          <p:cNvPr id="9" name="Rectangle 8"/>
          <p:cNvSpPr/>
          <p:nvPr/>
        </p:nvSpPr>
        <p:spPr>
          <a:xfrm>
            <a:off x="5716379" y="3469119"/>
            <a:ext cx="6096000" cy="646331"/>
          </a:xfrm>
          <a:prstGeom prst="rect">
            <a:avLst/>
          </a:prstGeom>
        </p:spPr>
        <p:txBody>
          <a:bodyPr>
            <a:spAutoFit/>
          </a:bodyPr>
          <a:lstStyle/>
          <a:p>
            <a:pPr marL="285750" indent="-285750" algn="just">
              <a:buFont typeface="Wingdings" panose="05000000000000000000" pitchFamily="2" charset="2"/>
              <a:buChar char="§"/>
            </a:pPr>
            <a:r>
              <a:rPr lang="fr-FR" b="1" dirty="0"/>
              <a:t>Pays à Revenu Intermédiaire de la tranche inférieure,</a:t>
            </a:r>
          </a:p>
        </p:txBody>
      </p:sp>
      <p:sp>
        <p:nvSpPr>
          <p:cNvPr id="34" name="Étoile à 5 branches 33"/>
          <p:cNvSpPr/>
          <p:nvPr/>
        </p:nvSpPr>
        <p:spPr>
          <a:xfrm>
            <a:off x="5334092" y="2734533"/>
            <a:ext cx="340963" cy="338554"/>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C000"/>
              </a:solidFill>
            </a:endParaRPr>
          </a:p>
        </p:txBody>
      </p:sp>
      <p:sp>
        <p:nvSpPr>
          <p:cNvPr id="35" name="Étoile à 5 branches 34"/>
          <p:cNvSpPr/>
          <p:nvPr/>
        </p:nvSpPr>
        <p:spPr>
          <a:xfrm>
            <a:off x="5375416" y="5777175"/>
            <a:ext cx="340963" cy="338554"/>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C000"/>
              </a:solidFill>
            </a:endParaRPr>
          </a:p>
        </p:txBody>
      </p:sp>
    </p:spTree>
    <p:extLst>
      <p:ext uri="{BB962C8B-B14F-4D97-AF65-F5344CB8AC3E}">
        <p14:creationId xmlns:p14="http://schemas.microsoft.com/office/powerpoint/2010/main" val="412164890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F6BB6E77-C154-4DFA-B904-128F865B590C}" type="datetime1">
              <a:rPr lang="fr-FR" smtClean="0">
                <a:solidFill>
                  <a:prstClr val="black"/>
                </a:solidFill>
              </a:rPr>
              <a:pPr/>
              <a:t>20/01/2021</a:t>
            </a:fld>
            <a:endParaRPr lang="en-US" dirty="0">
              <a:solidFill>
                <a:prstClr val="black"/>
              </a:solidFill>
            </a:endParaRP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solidFill>
                  <a:prstClr val="black"/>
                </a:solidFill>
              </a:rPr>
              <a:pPr/>
              <a:t>5</a:t>
            </a:fld>
            <a:endParaRPr lang="en-US" dirty="0">
              <a:solidFill>
                <a:prstClr val="black"/>
              </a:solidFill>
            </a:endParaRPr>
          </a:p>
        </p:txBody>
      </p:sp>
      <p:sp>
        <p:nvSpPr>
          <p:cNvPr id="5" name="Titre 4"/>
          <p:cNvSpPr>
            <a:spLocks noGrp="1"/>
          </p:cNvSpPr>
          <p:nvPr>
            <p:ph type="title"/>
          </p:nvPr>
        </p:nvSpPr>
        <p:spPr>
          <a:xfrm>
            <a:off x="467772" y="172770"/>
            <a:ext cx="11266403" cy="869592"/>
          </a:xfrm>
        </p:spPr>
        <p:txBody>
          <a:bodyPr/>
          <a:lstStyle/>
          <a:p>
            <a:r>
              <a:rPr lang="fr-FR" sz="4400" dirty="0"/>
              <a:t>Aperçu DE L’ECONOMIE</a:t>
            </a:r>
            <a:endParaRPr lang="fr-FR" dirty="0"/>
          </a:p>
        </p:txBody>
      </p:sp>
      <p:sp>
        <p:nvSpPr>
          <p:cNvPr id="6" name="Pentagone 5"/>
          <p:cNvSpPr/>
          <p:nvPr/>
        </p:nvSpPr>
        <p:spPr>
          <a:xfrm>
            <a:off x="456756" y="1092174"/>
            <a:ext cx="11266401" cy="486952"/>
          </a:xfrm>
          <a:prstGeom prst="homePlat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t>Poids de l’économie ivoirienne dans la sous région</a:t>
            </a:r>
          </a:p>
        </p:txBody>
      </p:sp>
      <p:sp>
        <p:nvSpPr>
          <p:cNvPr id="11" name="Rectangle à coins arrondis 10"/>
          <p:cNvSpPr/>
          <p:nvPr/>
        </p:nvSpPr>
        <p:spPr>
          <a:xfrm>
            <a:off x="647234" y="1628938"/>
            <a:ext cx="4944885" cy="4424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PIB par habitant en 2019 (en dollars US)</a:t>
            </a:r>
          </a:p>
        </p:txBody>
      </p:sp>
      <p:sp>
        <p:nvSpPr>
          <p:cNvPr id="12" name="Rectangle à coins arrondis 11"/>
          <p:cNvSpPr/>
          <p:nvPr/>
        </p:nvSpPr>
        <p:spPr>
          <a:xfrm>
            <a:off x="5848878" y="1638091"/>
            <a:ext cx="5235676" cy="4424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PIB nominal  en 2019 (milliards de dollars US)</a:t>
            </a:r>
          </a:p>
        </p:txBody>
      </p:sp>
      <p:graphicFrame>
        <p:nvGraphicFramePr>
          <p:cNvPr id="14" name="Espace réservé du contenu 13"/>
          <p:cNvGraphicFramePr>
            <a:graphicFrameLocks noGrp="1"/>
          </p:cNvGraphicFramePr>
          <p:nvPr>
            <p:ph idx="1"/>
            <p:extLst>
              <p:ext uri="{D42A27DB-BD31-4B8C-83A1-F6EECF244321}">
                <p14:modId xmlns:p14="http://schemas.microsoft.com/office/powerpoint/2010/main" val="790608860"/>
              </p:ext>
            </p:extLst>
          </p:nvPr>
        </p:nvGraphicFramePr>
        <p:xfrm>
          <a:off x="647233" y="2299950"/>
          <a:ext cx="4944885" cy="39542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Graphique 14"/>
          <p:cNvGraphicFramePr>
            <a:graphicFrameLocks/>
          </p:cNvGraphicFramePr>
          <p:nvPr>
            <p:extLst>
              <p:ext uri="{D42A27DB-BD31-4B8C-83A1-F6EECF244321}">
                <p14:modId xmlns:p14="http://schemas.microsoft.com/office/powerpoint/2010/main" val="3605035659"/>
              </p:ext>
            </p:extLst>
          </p:nvPr>
        </p:nvGraphicFramePr>
        <p:xfrm>
          <a:off x="5691964" y="2318693"/>
          <a:ext cx="5226636" cy="39355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941388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Espace réservé du contenu 10"/>
          <p:cNvGraphicFramePr>
            <a:graphicFrameLocks noGrp="1"/>
          </p:cNvGraphicFramePr>
          <p:nvPr>
            <p:ph idx="1"/>
          </p:nvPr>
        </p:nvGraphicFramePr>
        <p:xfrm>
          <a:off x="5646393" y="2361972"/>
          <a:ext cx="6763913" cy="2838997"/>
        </p:xfrm>
        <a:graphic>
          <a:graphicData uri="http://schemas.openxmlformats.org/drawingml/2006/chart">
            <c:chart xmlns:c="http://schemas.openxmlformats.org/drawingml/2006/chart" xmlns:r="http://schemas.openxmlformats.org/officeDocument/2006/relationships" r:id="rId2"/>
          </a:graphicData>
        </a:graphic>
      </p:graphicFrame>
      <p:sp>
        <p:nvSpPr>
          <p:cNvPr id="3" name="Espace réservé de la date 2"/>
          <p:cNvSpPr>
            <a:spLocks noGrp="1"/>
          </p:cNvSpPr>
          <p:nvPr>
            <p:ph type="dt" sz="half" idx="10"/>
          </p:nvPr>
        </p:nvSpPr>
        <p:spPr/>
        <p:txBody>
          <a:bodyPr/>
          <a:lstStyle/>
          <a:p>
            <a:fld id="{F6BB6E77-C154-4DFA-B904-128F865B590C}" type="datetime1">
              <a:rPr lang="fr-FR" smtClean="0">
                <a:solidFill>
                  <a:prstClr val="black"/>
                </a:solidFill>
              </a:rPr>
              <a:pPr/>
              <a:t>20/01/2021</a:t>
            </a:fld>
            <a:endParaRPr lang="en-US" dirty="0">
              <a:solidFill>
                <a:prstClr val="black"/>
              </a:solidFill>
            </a:endParaRP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solidFill>
                  <a:prstClr val="black"/>
                </a:solidFill>
              </a:rPr>
              <a:pPr/>
              <a:t>6</a:t>
            </a:fld>
            <a:endParaRPr lang="en-US" dirty="0">
              <a:solidFill>
                <a:prstClr val="black"/>
              </a:solidFill>
            </a:endParaRPr>
          </a:p>
        </p:txBody>
      </p:sp>
      <p:sp>
        <p:nvSpPr>
          <p:cNvPr id="5" name="Titre 4"/>
          <p:cNvSpPr>
            <a:spLocks noGrp="1"/>
          </p:cNvSpPr>
          <p:nvPr>
            <p:ph type="title"/>
          </p:nvPr>
        </p:nvSpPr>
        <p:spPr>
          <a:xfrm>
            <a:off x="-504384" y="212231"/>
            <a:ext cx="11200610" cy="869592"/>
          </a:xfrm>
        </p:spPr>
        <p:txBody>
          <a:bodyPr>
            <a:noAutofit/>
          </a:bodyPr>
          <a:lstStyle/>
          <a:p>
            <a:r>
              <a:rPr lang="fr-FR" sz="4400" dirty="0"/>
              <a:t>Aperçu DE L’ECONOMIE (Fin)</a:t>
            </a:r>
            <a:endParaRPr lang="fr-FR" sz="4400" dirty="0">
              <a:solidFill>
                <a:schemeClr val="lt1"/>
              </a:solidFill>
            </a:endParaRPr>
          </a:p>
        </p:txBody>
      </p:sp>
      <p:sp>
        <p:nvSpPr>
          <p:cNvPr id="6" name="Pentagone 5"/>
          <p:cNvSpPr/>
          <p:nvPr/>
        </p:nvSpPr>
        <p:spPr>
          <a:xfrm>
            <a:off x="437386" y="1097291"/>
            <a:ext cx="11405891" cy="486952"/>
          </a:xfrm>
          <a:prstGeom prst="homePlat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t>Quelques Indicateurs </a:t>
            </a:r>
          </a:p>
        </p:txBody>
      </p:sp>
      <p:sp>
        <p:nvSpPr>
          <p:cNvPr id="12" name="Rectangle 11"/>
          <p:cNvSpPr/>
          <p:nvPr/>
        </p:nvSpPr>
        <p:spPr>
          <a:xfrm>
            <a:off x="379365" y="1706965"/>
            <a:ext cx="3710942" cy="528903"/>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Classement Doing Business de la CI</a:t>
            </a:r>
          </a:p>
        </p:txBody>
      </p:sp>
      <p:graphicFrame>
        <p:nvGraphicFramePr>
          <p:cNvPr id="15" name="Graphique 14"/>
          <p:cNvGraphicFramePr>
            <a:graphicFrameLocks/>
          </p:cNvGraphicFramePr>
          <p:nvPr>
            <p:extLst>
              <p:ext uri="{D42A27DB-BD31-4B8C-83A1-F6EECF244321}">
                <p14:modId xmlns:p14="http://schemas.microsoft.com/office/powerpoint/2010/main" val="431198734"/>
              </p:ext>
            </p:extLst>
          </p:nvPr>
        </p:nvGraphicFramePr>
        <p:xfrm>
          <a:off x="204917" y="2268087"/>
          <a:ext cx="4019167" cy="27253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Graphique 12"/>
          <p:cNvGraphicFramePr>
            <a:graphicFrameLocks/>
          </p:cNvGraphicFramePr>
          <p:nvPr/>
        </p:nvGraphicFramePr>
        <p:xfrm>
          <a:off x="4259918" y="2229035"/>
          <a:ext cx="4082872" cy="2944702"/>
        </p:xfrm>
        <a:graphic>
          <a:graphicData uri="http://schemas.openxmlformats.org/drawingml/2006/chart">
            <c:chart xmlns:c="http://schemas.openxmlformats.org/drawingml/2006/chart" xmlns:r="http://schemas.openxmlformats.org/officeDocument/2006/relationships" r:id="rId4"/>
          </a:graphicData>
        </a:graphic>
      </p:graphicFrame>
      <p:sp>
        <p:nvSpPr>
          <p:cNvPr id="14" name="Rectangle 13"/>
          <p:cNvSpPr/>
          <p:nvPr/>
        </p:nvSpPr>
        <p:spPr>
          <a:xfrm>
            <a:off x="4276221" y="1703196"/>
            <a:ext cx="3404429" cy="528903"/>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Indice de compétitivité globale  de la CI</a:t>
            </a:r>
          </a:p>
        </p:txBody>
      </p:sp>
      <p:graphicFrame>
        <p:nvGraphicFramePr>
          <p:cNvPr id="16" name="Graphique 15"/>
          <p:cNvGraphicFramePr>
            <a:graphicFrameLocks/>
          </p:cNvGraphicFramePr>
          <p:nvPr/>
        </p:nvGraphicFramePr>
        <p:xfrm>
          <a:off x="8414458" y="2558265"/>
          <a:ext cx="3196350" cy="2486346"/>
        </p:xfrm>
        <a:graphic>
          <a:graphicData uri="http://schemas.openxmlformats.org/drawingml/2006/chart">
            <c:chart xmlns:c="http://schemas.openxmlformats.org/drawingml/2006/chart" xmlns:r="http://schemas.openxmlformats.org/officeDocument/2006/relationships" r:id="rId5"/>
          </a:graphicData>
        </a:graphic>
      </p:graphicFrame>
      <p:sp>
        <p:nvSpPr>
          <p:cNvPr id="17" name="Rectangle 16"/>
          <p:cNvSpPr/>
          <p:nvPr/>
        </p:nvSpPr>
        <p:spPr>
          <a:xfrm>
            <a:off x="8046814" y="1677923"/>
            <a:ext cx="3404429" cy="528903"/>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Indice Mo Ibrahim de la CI</a:t>
            </a:r>
          </a:p>
        </p:txBody>
      </p:sp>
    </p:spTree>
    <p:extLst>
      <p:ext uri="{BB962C8B-B14F-4D97-AF65-F5344CB8AC3E}">
        <p14:creationId xmlns:p14="http://schemas.microsoft.com/office/powerpoint/2010/main" val="105097235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F6BB6E77-C154-4DFA-B904-128F865B590C}" type="datetime1">
              <a:rPr lang="fr-FR" smtClean="0">
                <a:solidFill>
                  <a:prstClr val="black"/>
                </a:solidFill>
              </a:rPr>
              <a:pPr/>
              <a:t>20/01/2021</a:t>
            </a:fld>
            <a:endParaRPr lang="en-US" dirty="0">
              <a:solidFill>
                <a:prstClr val="black"/>
              </a:solidFill>
            </a:endParaRP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solidFill>
                  <a:prstClr val="black"/>
                </a:solidFill>
              </a:rPr>
              <a:pPr/>
              <a:t>7</a:t>
            </a:fld>
            <a:endParaRPr lang="en-US" dirty="0">
              <a:solidFill>
                <a:prstClr val="black"/>
              </a:solidFill>
            </a:endParaRPr>
          </a:p>
        </p:txBody>
      </p:sp>
      <p:sp>
        <p:nvSpPr>
          <p:cNvPr id="2" name="Titre 1"/>
          <p:cNvSpPr>
            <a:spLocks noGrp="1"/>
          </p:cNvSpPr>
          <p:nvPr>
            <p:ph type="title"/>
          </p:nvPr>
        </p:nvSpPr>
        <p:spPr>
          <a:xfrm>
            <a:off x="442911" y="900854"/>
            <a:ext cx="11291263" cy="869592"/>
          </a:xfrm>
        </p:spPr>
        <p:txBody>
          <a:bodyPr/>
          <a:lstStyle/>
          <a:p>
            <a:endParaRPr lang="fr-FR" dirty="0"/>
          </a:p>
        </p:txBody>
      </p:sp>
      <p:sp>
        <p:nvSpPr>
          <p:cNvPr id="12" name="Rectangle 11"/>
          <p:cNvSpPr/>
          <p:nvPr/>
        </p:nvSpPr>
        <p:spPr>
          <a:xfrm>
            <a:off x="1175657" y="187446"/>
            <a:ext cx="10258085" cy="8695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4000" b="1" dirty="0"/>
              <a:t>EVOLUTION RECENTE DE L’ECONOMIE</a:t>
            </a:r>
          </a:p>
        </p:txBody>
      </p:sp>
      <p:sp>
        <p:nvSpPr>
          <p:cNvPr id="13" name="Pentagone 12"/>
          <p:cNvSpPr/>
          <p:nvPr/>
        </p:nvSpPr>
        <p:spPr>
          <a:xfrm>
            <a:off x="442913" y="1083628"/>
            <a:ext cx="11291261" cy="486952"/>
          </a:xfrm>
          <a:prstGeom prst="homePlat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t>Clés du succès </a:t>
            </a:r>
          </a:p>
        </p:txBody>
      </p:sp>
      <p:sp>
        <p:nvSpPr>
          <p:cNvPr id="9" name="Espace réservé du contenu 12"/>
          <p:cNvSpPr>
            <a:spLocks noGrp="1"/>
          </p:cNvSpPr>
          <p:nvPr>
            <p:ph idx="1"/>
          </p:nvPr>
        </p:nvSpPr>
        <p:spPr>
          <a:xfrm>
            <a:off x="974300" y="2064381"/>
            <a:ext cx="11029615" cy="4527393"/>
          </a:xfrm>
          <a:prstGeom prst="rect">
            <a:avLst/>
          </a:prstGeom>
        </p:spPr>
        <p:txBody>
          <a:bodyPr wrap="square">
            <a:spAutoFit/>
          </a:bodyPr>
          <a:lstStyle/>
          <a:p>
            <a:pPr marL="457200" indent="-457200" algn="just">
              <a:spcAft>
                <a:spcPts val="600"/>
              </a:spcAft>
              <a:buClrTx/>
              <a:buFont typeface="+mj-lt"/>
              <a:buAutoNum type="arabicPeriod"/>
            </a:pPr>
            <a:r>
              <a:rPr lang="fr-FR" sz="2200" b="1" dirty="0">
                <a:solidFill>
                  <a:schemeClr val="tx1"/>
                </a:solidFill>
              </a:rPr>
              <a:t>la bonne exécution des Plans Nationaux de Développement (2012-2015) et 2016-2020 ; </a:t>
            </a:r>
          </a:p>
          <a:p>
            <a:pPr marL="457200" indent="-457200" algn="just">
              <a:spcAft>
                <a:spcPts val="600"/>
              </a:spcAft>
              <a:buClrTx/>
              <a:buFont typeface="+mj-lt"/>
              <a:buAutoNum type="arabicPeriod"/>
            </a:pPr>
            <a:endParaRPr lang="fr-FR" sz="2200" b="1" dirty="0">
              <a:solidFill>
                <a:schemeClr val="tx1"/>
              </a:solidFill>
            </a:endParaRPr>
          </a:p>
          <a:p>
            <a:pPr marL="457200" indent="-457200" algn="just">
              <a:spcAft>
                <a:spcPts val="600"/>
              </a:spcAft>
              <a:buClrTx/>
              <a:buFont typeface="+mj-lt"/>
              <a:buAutoNum type="arabicPeriod"/>
            </a:pPr>
            <a:r>
              <a:rPr lang="fr-FR" sz="2200" b="1" dirty="0">
                <a:solidFill>
                  <a:schemeClr val="tx1"/>
                </a:solidFill>
              </a:rPr>
              <a:t>une politique d’investissement volontariste;</a:t>
            </a:r>
          </a:p>
          <a:p>
            <a:pPr marL="457200" indent="-457200" algn="just">
              <a:spcAft>
                <a:spcPts val="600"/>
              </a:spcAft>
              <a:buClrTx/>
              <a:buFont typeface="+mj-lt"/>
              <a:buAutoNum type="arabicPeriod"/>
            </a:pPr>
            <a:endParaRPr lang="fr-FR" sz="2200" b="1" dirty="0">
              <a:solidFill>
                <a:schemeClr val="tx1"/>
              </a:solidFill>
            </a:endParaRPr>
          </a:p>
          <a:p>
            <a:pPr marL="457200" indent="-457200" algn="just">
              <a:spcAft>
                <a:spcPts val="600"/>
              </a:spcAft>
              <a:buClrTx/>
              <a:buFont typeface="+mj-lt"/>
              <a:buAutoNum type="arabicPeriod"/>
            </a:pPr>
            <a:r>
              <a:rPr lang="fr-FR" sz="2200" b="1" dirty="0">
                <a:solidFill>
                  <a:schemeClr val="tx1"/>
                </a:solidFill>
              </a:rPr>
              <a:t>une politique budgétaire appropriée ;</a:t>
            </a:r>
          </a:p>
          <a:p>
            <a:pPr marL="457200" indent="-457200" algn="just">
              <a:spcAft>
                <a:spcPts val="600"/>
              </a:spcAft>
              <a:buClrTx/>
              <a:buFont typeface="+mj-lt"/>
              <a:buAutoNum type="arabicPeriod"/>
            </a:pPr>
            <a:endParaRPr lang="fr-FR" sz="2200" b="1" dirty="0">
              <a:solidFill>
                <a:schemeClr val="tx1"/>
              </a:solidFill>
            </a:endParaRPr>
          </a:p>
          <a:p>
            <a:pPr marL="457200" indent="-457200" algn="just">
              <a:spcAft>
                <a:spcPts val="600"/>
              </a:spcAft>
              <a:buClrTx/>
              <a:buFont typeface="+mj-lt"/>
              <a:buAutoNum type="arabicPeriod"/>
            </a:pPr>
            <a:r>
              <a:rPr lang="fr-FR" sz="2200" b="1" dirty="0">
                <a:solidFill>
                  <a:schemeClr val="tx1"/>
                </a:solidFill>
              </a:rPr>
              <a:t>la mise en œuvre d’importantes réformes structurelles dans les secteurs clés de l’économie.</a:t>
            </a:r>
          </a:p>
          <a:p>
            <a:pPr marL="0" indent="0" algn="just">
              <a:spcAft>
                <a:spcPts val="600"/>
              </a:spcAft>
              <a:buNone/>
            </a:pPr>
            <a:endParaRPr lang="fr-FR" sz="2400" dirty="0"/>
          </a:p>
        </p:txBody>
      </p:sp>
    </p:spTree>
    <p:extLst>
      <p:ext uri="{BB962C8B-B14F-4D97-AF65-F5344CB8AC3E}">
        <p14:creationId xmlns:p14="http://schemas.microsoft.com/office/powerpoint/2010/main" val="127031765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F6BB6E77-C154-4DFA-B904-128F865B590C}" type="datetime1">
              <a:rPr lang="fr-FR" smtClean="0">
                <a:solidFill>
                  <a:prstClr val="black"/>
                </a:solidFill>
              </a:rPr>
              <a:pPr/>
              <a:t>20/01/2021</a:t>
            </a:fld>
            <a:endParaRPr lang="en-US" dirty="0">
              <a:solidFill>
                <a:prstClr val="black"/>
              </a:solidFill>
            </a:endParaRP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solidFill>
                  <a:prstClr val="black"/>
                </a:solidFill>
              </a:rPr>
              <a:pPr/>
              <a:t>8</a:t>
            </a:fld>
            <a:endParaRPr lang="en-US" dirty="0">
              <a:solidFill>
                <a:prstClr val="black"/>
              </a:solidFill>
            </a:endParaRPr>
          </a:p>
        </p:txBody>
      </p:sp>
      <p:sp>
        <p:nvSpPr>
          <p:cNvPr id="2" name="Titre 1"/>
          <p:cNvSpPr>
            <a:spLocks noGrp="1"/>
          </p:cNvSpPr>
          <p:nvPr>
            <p:ph type="title"/>
          </p:nvPr>
        </p:nvSpPr>
        <p:spPr>
          <a:xfrm>
            <a:off x="442912" y="172770"/>
            <a:ext cx="11291263" cy="869592"/>
          </a:xfrm>
        </p:spPr>
        <p:txBody>
          <a:bodyPr/>
          <a:lstStyle/>
          <a:p>
            <a:endParaRPr lang="fr-FR" dirty="0"/>
          </a:p>
        </p:txBody>
      </p:sp>
      <p:sp>
        <p:nvSpPr>
          <p:cNvPr id="12" name="Rectangle 11"/>
          <p:cNvSpPr/>
          <p:nvPr/>
        </p:nvSpPr>
        <p:spPr>
          <a:xfrm>
            <a:off x="996534" y="149290"/>
            <a:ext cx="10614273" cy="893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600" b="1" dirty="0"/>
              <a:t>EVOLUTION RECENTE DE L’ECONOMIE (Suite)</a:t>
            </a:r>
          </a:p>
        </p:txBody>
      </p:sp>
      <p:sp>
        <p:nvSpPr>
          <p:cNvPr id="13" name="Pentagone 12"/>
          <p:cNvSpPr/>
          <p:nvPr/>
        </p:nvSpPr>
        <p:spPr>
          <a:xfrm>
            <a:off x="442911" y="1065842"/>
            <a:ext cx="11291263" cy="486952"/>
          </a:xfrm>
          <a:prstGeom prst="homePlat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prstClr val="white"/>
                </a:solidFill>
              </a:rPr>
              <a:t>D’importants niveaux d’investissement réalisés sur la période 2015 à 2020</a:t>
            </a:r>
          </a:p>
        </p:txBody>
      </p:sp>
      <p:graphicFrame>
        <p:nvGraphicFramePr>
          <p:cNvPr id="14" name="Graphique 13"/>
          <p:cNvGraphicFramePr>
            <a:graphicFrameLocks/>
          </p:cNvGraphicFramePr>
          <p:nvPr>
            <p:extLst>
              <p:ext uri="{D42A27DB-BD31-4B8C-83A1-F6EECF244321}">
                <p14:modId xmlns:p14="http://schemas.microsoft.com/office/powerpoint/2010/main" val="4045817915"/>
              </p:ext>
            </p:extLst>
          </p:nvPr>
        </p:nvGraphicFramePr>
        <p:xfrm>
          <a:off x="221456" y="1984337"/>
          <a:ext cx="5537660" cy="3481605"/>
        </p:xfrm>
        <a:graphic>
          <a:graphicData uri="http://schemas.openxmlformats.org/drawingml/2006/chart">
            <c:chart xmlns:c="http://schemas.openxmlformats.org/drawingml/2006/chart" xmlns:r="http://schemas.openxmlformats.org/officeDocument/2006/relationships" r:id="rId2"/>
          </a:graphicData>
        </a:graphic>
      </p:graphicFrame>
      <p:sp>
        <p:nvSpPr>
          <p:cNvPr id="5" name="ZoneTexte 4"/>
          <p:cNvSpPr txBox="1"/>
          <p:nvPr/>
        </p:nvSpPr>
        <p:spPr>
          <a:xfrm>
            <a:off x="221456" y="5605340"/>
            <a:ext cx="11770204" cy="1338828"/>
          </a:xfrm>
          <a:prstGeom prst="rect">
            <a:avLst/>
          </a:prstGeom>
          <a:noFill/>
          <a:ln w="12700">
            <a:solidFill>
              <a:schemeClr val="tx1">
                <a:lumMod val="50000"/>
                <a:lumOff val="50000"/>
              </a:schemeClr>
            </a:solidFill>
          </a:ln>
        </p:spPr>
        <p:txBody>
          <a:bodyPr wrap="square" rtlCol="0">
            <a:spAutoFit/>
          </a:bodyPr>
          <a:lstStyle/>
          <a:p>
            <a:pPr algn="just">
              <a:lnSpc>
                <a:spcPct val="150000"/>
              </a:lnSpc>
            </a:pPr>
            <a:r>
              <a:rPr lang="fr-FR" b="1" dirty="0">
                <a:solidFill>
                  <a:prstClr val="black"/>
                </a:solidFill>
              </a:rPr>
              <a:t>Un niveau élevé d’investissement en liaison avec l’exécution des chantiers publics et le renforcement des outils de production dans le secteur manufacturier et de la construction.</a:t>
            </a:r>
          </a:p>
          <a:p>
            <a:pPr algn="just">
              <a:lnSpc>
                <a:spcPct val="150000"/>
              </a:lnSpc>
            </a:pPr>
            <a:endParaRPr lang="fr-FR" b="1" dirty="0">
              <a:solidFill>
                <a:prstClr val="black"/>
              </a:solidFill>
            </a:endParaRPr>
          </a:p>
        </p:txBody>
      </p:sp>
      <p:graphicFrame>
        <p:nvGraphicFramePr>
          <p:cNvPr id="15" name="Graphique 14"/>
          <p:cNvGraphicFramePr>
            <a:graphicFrameLocks/>
          </p:cNvGraphicFramePr>
          <p:nvPr>
            <p:extLst>
              <p:ext uri="{D42A27DB-BD31-4B8C-83A1-F6EECF244321}">
                <p14:modId xmlns:p14="http://schemas.microsoft.com/office/powerpoint/2010/main" val="1721986139"/>
              </p:ext>
            </p:extLst>
          </p:nvPr>
        </p:nvGraphicFramePr>
        <p:xfrm>
          <a:off x="6065040" y="2017741"/>
          <a:ext cx="5926620" cy="32098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658173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F6BB6E77-C154-4DFA-B904-128F865B590C}" type="datetime1">
              <a:rPr lang="fr-FR" smtClean="0">
                <a:solidFill>
                  <a:prstClr val="black"/>
                </a:solidFill>
              </a:rPr>
              <a:pPr/>
              <a:t>20/01/2021</a:t>
            </a:fld>
            <a:endParaRPr lang="en-US" dirty="0">
              <a:solidFill>
                <a:prstClr val="black"/>
              </a:solidFill>
            </a:endParaRP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solidFill>
                  <a:prstClr val="black"/>
                </a:solidFill>
              </a:rPr>
              <a:pPr/>
              <a:t>9</a:t>
            </a:fld>
            <a:endParaRPr lang="en-US" dirty="0">
              <a:solidFill>
                <a:prstClr val="black"/>
              </a:solidFill>
            </a:endParaRPr>
          </a:p>
        </p:txBody>
      </p:sp>
      <p:sp>
        <p:nvSpPr>
          <p:cNvPr id="2" name="Titre 1"/>
          <p:cNvSpPr>
            <a:spLocks noGrp="1"/>
          </p:cNvSpPr>
          <p:nvPr>
            <p:ph type="title"/>
          </p:nvPr>
        </p:nvSpPr>
        <p:spPr>
          <a:xfrm>
            <a:off x="442912" y="172770"/>
            <a:ext cx="11291263" cy="869592"/>
          </a:xfrm>
        </p:spPr>
        <p:txBody>
          <a:bodyPr/>
          <a:lstStyle/>
          <a:p>
            <a:endParaRPr lang="fr-FR" dirty="0"/>
          </a:p>
        </p:txBody>
      </p:sp>
      <p:sp>
        <p:nvSpPr>
          <p:cNvPr id="12" name="Rectangle 11"/>
          <p:cNvSpPr/>
          <p:nvPr/>
        </p:nvSpPr>
        <p:spPr>
          <a:xfrm>
            <a:off x="1175657" y="149498"/>
            <a:ext cx="10258085" cy="8695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600" b="1" dirty="0"/>
              <a:t>EVOLUTION RECENTE DE L’ECONOMIE </a:t>
            </a:r>
            <a:r>
              <a:rPr lang="fr-FR" sz="3200" b="1" dirty="0"/>
              <a:t>(Suite)</a:t>
            </a:r>
          </a:p>
        </p:txBody>
      </p:sp>
      <p:sp>
        <p:nvSpPr>
          <p:cNvPr id="13" name="Pentagone 12"/>
          <p:cNvSpPr/>
          <p:nvPr/>
        </p:nvSpPr>
        <p:spPr>
          <a:xfrm>
            <a:off x="442913" y="1092174"/>
            <a:ext cx="11291261" cy="486952"/>
          </a:xfrm>
          <a:prstGeom prst="homePlat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t>Une croissance robuste sur la période 2016 à 2019</a:t>
            </a:r>
          </a:p>
        </p:txBody>
      </p:sp>
      <p:graphicFrame>
        <p:nvGraphicFramePr>
          <p:cNvPr id="11" name="Graphique 10"/>
          <p:cNvGraphicFramePr>
            <a:graphicFrameLocks/>
          </p:cNvGraphicFramePr>
          <p:nvPr/>
        </p:nvGraphicFramePr>
        <p:xfrm>
          <a:off x="1439446" y="1794294"/>
          <a:ext cx="9994296" cy="44934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269181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theme/theme1.xml><?xml version="1.0" encoding="utf-8"?>
<a:theme xmlns:a="http://schemas.openxmlformats.org/drawingml/2006/main" name="Dividende">
  <a:themeElements>
    <a:clrScheme name="Personnalisé 3">
      <a:dk1>
        <a:sysClr val="windowText" lastClr="000000"/>
      </a:dk1>
      <a:lt1>
        <a:sysClr val="window" lastClr="FFFFFF"/>
      </a:lt1>
      <a:dk2>
        <a:srgbClr val="455F51"/>
      </a:dk2>
      <a:lt2>
        <a:srgbClr val="E3DED1"/>
      </a:lt2>
      <a:accent1>
        <a:srgbClr val="5EB240"/>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Personnalisé 1">
      <a:majorFont>
        <a:latin typeface="Century Gothic"/>
        <a:ea typeface=""/>
        <a:cs typeface=""/>
      </a:majorFont>
      <a:minorFont>
        <a:latin typeface="Century Gothic"/>
        <a:ea typeface=""/>
        <a:cs typeface=""/>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ower point DGE.potx" id="{92D55BE6-D796-4D00-8104-BC12E59DDC2B}" vid="{FA1823D4-E011-4D9D-A910-96D29062DCCE}"/>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11943</TotalTime>
  <Words>2258</Words>
  <Application>Microsoft Macintosh PowerPoint</Application>
  <PresentationFormat>Grand écran</PresentationFormat>
  <Paragraphs>373</Paragraphs>
  <Slides>29</Slides>
  <Notes>16</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29</vt:i4>
      </vt:variant>
    </vt:vector>
  </HeadingPairs>
  <TitlesOfParts>
    <vt:vector size="38" baseType="lpstr">
      <vt:lpstr>Malgun Gothic</vt:lpstr>
      <vt:lpstr>Arial</vt:lpstr>
      <vt:lpstr>Calibri</vt:lpstr>
      <vt:lpstr>Calisto MT</vt:lpstr>
      <vt:lpstr>Century Gothic</vt:lpstr>
      <vt:lpstr>Courier New</vt:lpstr>
      <vt:lpstr>Wingdings</vt:lpstr>
      <vt:lpstr>Wingdings 2</vt:lpstr>
      <vt:lpstr>Dividende</vt:lpstr>
      <vt:lpstr>  LES RENCONTRES DU MARCHE DES TITRES PUBLICS DE L’UEMOA ------------------ THEME: LA TRANSFORMATION STRUCTURELLE DE L’ÉCONOMIE :</vt:lpstr>
      <vt:lpstr>Présentation PowerPoint</vt:lpstr>
      <vt:lpstr>Aperçu DE L’ECONOMIE</vt:lpstr>
      <vt:lpstr>Aperçu DE L’ECONOMIE</vt:lpstr>
      <vt:lpstr>Aperçu DE L’ECONOMIE</vt:lpstr>
      <vt:lpstr>Aperçu DE L’ECONOMIE (Fin)</vt:lpstr>
      <vt:lpstr>Présentation PowerPoint</vt:lpstr>
      <vt:lpstr>Présentation PowerPoint</vt:lpstr>
      <vt:lpstr>Présentation PowerPoint</vt:lpstr>
      <vt:lpstr>Présentation PowerPoint</vt:lpstr>
      <vt:lpstr>Présentation PowerPoint</vt:lpstr>
      <vt:lpstr>EVOLUTION RECENTE DE L’ECONOMIE (Suite)</vt:lpstr>
      <vt:lpstr>Présentation PowerPoint</vt:lpstr>
      <vt:lpstr>Présentation PowerPoint</vt:lpstr>
      <vt:lpstr>EVOLUTION RECENTE DE L’ECONOMIE (fin)</vt:lpstr>
      <vt:lpstr>Présentation PowerPoint</vt:lpstr>
      <vt:lpstr>Présentation PowerPoint</vt:lpstr>
      <vt:lpstr>Présentation PowerPoint</vt:lpstr>
      <vt:lpstr>Présentation PowerPoint</vt:lpstr>
      <vt:lpstr>PERSPECTIVES ECONOMIQUES</vt:lpstr>
      <vt:lpstr>PERSPECTIVES ECONOMIQUES (Suite)</vt:lpstr>
      <vt:lpstr>PERSPECTIVES ECONOMIQUES (Suite) </vt:lpstr>
      <vt:lpstr>STRATEGIE DE FINANCEMENT A MOYEN TERME</vt:lpstr>
      <vt:lpstr>PROGRAMME DES EMISSIONS EN 2021</vt:lpstr>
      <vt:lpstr>PROGRAMME DES EMISSIONS EN 2021</vt:lpstr>
      <vt:lpstr>PROGRAMME DES EMISSIONS EN 2021</vt:lpstr>
      <vt:lpstr>conclusion</vt:lpstr>
      <vt:lpstr>Conclusion (suite &amp; Fin)</vt:lpstr>
      <vt:lpstr>Présentation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THEME: ANALYSE DES PERSPECTIVES ECONOMIQUES DE LA COTE D’IVOIRE</dc:title>
  <dc:creator>SDPEF</dc:creator>
  <cp:lastModifiedBy>Microsoft Office User</cp:lastModifiedBy>
  <cp:revision>633</cp:revision>
  <cp:lastPrinted>2020-01-03T11:08:42Z</cp:lastPrinted>
  <dcterms:created xsi:type="dcterms:W3CDTF">2018-11-07T10:37:46Z</dcterms:created>
  <dcterms:modified xsi:type="dcterms:W3CDTF">2021-01-20T11:24:17Z</dcterms:modified>
</cp:coreProperties>
</file>