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7" r:id="rId3"/>
    <p:sldId id="301" r:id="rId4"/>
    <p:sldId id="306" r:id="rId5"/>
    <p:sldId id="302" r:id="rId6"/>
    <p:sldId id="304" r:id="rId7"/>
    <p:sldId id="307" r:id="rId8"/>
    <p:sldId id="315" r:id="rId9"/>
    <p:sldId id="326" r:id="rId10"/>
    <p:sldId id="319" r:id="rId11"/>
    <p:sldId id="321" r:id="rId12"/>
    <p:sldId id="325" r:id="rId13"/>
    <p:sldId id="308" r:id="rId14"/>
    <p:sldId id="293" r:id="rId15"/>
    <p:sldId id="299" r:id="rId16"/>
    <p:sldId id="288" r:id="rId17"/>
    <p:sldId id="278" r:id="rId18"/>
    <p:sldId id="324" r:id="rId19"/>
    <p:sldId id="323" r:id="rId20"/>
    <p:sldId id="264" r:id="rId21"/>
    <p:sldId id="284" r:id="rId22"/>
    <p:sldId id="268" r:id="rId23"/>
  </p:sldIdLst>
  <p:sldSz cx="9144000" cy="6858000" type="screen4x3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5592" autoAdjust="0"/>
  </p:normalViewPr>
  <p:slideViewPr>
    <p:cSldViewPr>
      <p:cViewPr varScale="1">
        <p:scale>
          <a:sx n="69" d="100"/>
          <a:sy n="69" d="100"/>
        </p:scale>
        <p:origin x="13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21220D-8173-474E-A8FE-DC400DF78AA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9347F5C-3E9C-4195-9F5F-E55D80913E4D}">
      <dgm:prSet custT="1"/>
      <dgm:spPr/>
      <dgm:t>
        <a:bodyPr/>
        <a:lstStyle/>
        <a:p>
          <a:pPr rtl="0"/>
          <a:r>
            <a:rPr lang="fr-FR" sz="2400" dirty="0" smtClean="0"/>
            <a:t>Une récession estimé à -2% en 2020, après 5,1% en 2019</a:t>
          </a:r>
          <a:endParaRPr lang="fr-FR" sz="2400" dirty="0"/>
        </a:p>
      </dgm:t>
    </dgm:pt>
    <dgm:pt modelId="{45194638-A9BE-4976-9067-0E6332DFB2F1}" type="parTrans" cxnId="{D0219E1A-6584-4B5A-9E7B-A5AB1D8BC0DA}">
      <dgm:prSet/>
      <dgm:spPr/>
      <dgm:t>
        <a:bodyPr/>
        <a:lstStyle/>
        <a:p>
          <a:endParaRPr lang="fr-FR"/>
        </a:p>
      </dgm:t>
    </dgm:pt>
    <dgm:pt modelId="{D742EEFC-3EDB-4DE4-B858-16DA24F74A5E}" type="sibTrans" cxnId="{D0219E1A-6584-4B5A-9E7B-A5AB1D8BC0DA}">
      <dgm:prSet/>
      <dgm:spPr/>
      <dgm:t>
        <a:bodyPr/>
        <a:lstStyle/>
        <a:p>
          <a:endParaRPr lang="fr-FR"/>
        </a:p>
      </dgm:t>
    </dgm:pt>
    <dgm:pt modelId="{D19C5C89-5112-458C-85D4-A1DC347B8E48}">
      <dgm:prSet custT="1"/>
      <dgm:spPr/>
      <dgm:t>
        <a:bodyPr/>
        <a:lstStyle/>
        <a:p>
          <a:pPr rtl="0"/>
          <a:r>
            <a:rPr lang="fr-FR" sz="2400" dirty="0" smtClean="0"/>
            <a:t>L’inflation devrait ressortir à 0,7% en 2020, après -2,9% en 2019 </a:t>
          </a:r>
          <a:endParaRPr lang="fr-FR" sz="2400" dirty="0"/>
        </a:p>
      </dgm:t>
    </dgm:pt>
    <dgm:pt modelId="{976280D3-BAA8-48F0-AFB1-FAE3B0D57856}" type="parTrans" cxnId="{EBFAC0F0-0E8F-40F4-89A3-F16AA548E96B}">
      <dgm:prSet/>
      <dgm:spPr/>
      <dgm:t>
        <a:bodyPr/>
        <a:lstStyle/>
        <a:p>
          <a:endParaRPr lang="fr-FR"/>
        </a:p>
      </dgm:t>
    </dgm:pt>
    <dgm:pt modelId="{6FCDBDE6-2EAD-43B4-880D-674B7EC18F72}" type="sibTrans" cxnId="{EBFAC0F0-0E8F-40F4-89A3-F16AA548E96B}">
      <dgm:prSet/>
      <dgm:spPr/>
      <dgm:t>
        <a:bodyPr/>
        <a:lstStyle/>
        <a:p>
          <a:endParaRPr lang="fr-FR"/>
        </a:p>
      </dgm:t>
    </dgm:pt>
    <dgm:pt modelId="{0825A61C-1ED3-4CAD-BB3B-8B2C46EF3FAF}">
      <dgm:prSet custT="1"/>
      <dgm:spPr/>
      <dgm:t>
        <a:bodyPr/>
        <a:lstStyle/>
        <a:p>
          <a:endParaRPr lang="fr-FR" sz="2000" dirty="0"/>
        </a:p>
      </dgm:t>
    </dgm:pt>
    <dgm:pt modelId="{CCB1ECC0-94B5-47CC-AA9C-334C0EF45D34}" type="parTrans" cxnId="{D875B099-659C-454F-9803-1747EF6E3876}">
      <dgm:prSet/>
      <dgm:spPr/>
      <dgm:t>
        <a:bodyPr/>
        <a:lstStyle/>
        <a:p>
          <a:endParaRPr lang="fr-FR"/>
        </a:p>
      </dgm:t>
    </dgm:pt>
    <dgm:pt modelId="{3B795F1F-F1AD-4C59-AAA6-0397CB5CDE2E}" type="sibTrans" cxnId="{D875B099-659C-454F-9803-1747EF6E3876}">
      <dgm:prSet/>
      <dgm:spPr/>
      <dgm:t>
        <a:bodyPr/>
        <a:lstStyle/>
        <a:p>
          <a:endParaRPr lang="fr-FR"/>
        </a:p>
      </dgm:t>
    </dgm:pt>
    <dgm:pt modelId="{AB24BF45-99A7-49EA-99D7-E7F15FE5A4A6}">
      <dgm:prSet custT="1"/>
      <dgm:spPr/>
      <dgm:t>
        <a:bodyPr/>
        <a:lstStyle/>
        <a:p>
          <a:r>
            <a:rPr lang="fr-FR" sz="2000" dirty="0" smtClean="0"/>
            <a:t>Augmentation des prix des produits alimentaires </a:t>
          </a:r>
          <a:endParaRPr lang="fr-FR" sz="2000" dirty="0"/>
        </a:p>
      </dgm:t>
    </dgm:pt>
    <dgm:pt modelId="{4A15E287-11DD-457B-8E2E-A55F6A716DC4}" type="parTrans" cxnId="{6697EA5A-6675-44E2-A527-111770685921}">
      <dgm:prSet/>
      <dgm:spPr/>
      <dgm:t>
        <a:bodyPr/>
        <a:lstStyle/>
        <a:p>
          <a:endParaRPr lang="fr-FR"/>
        </a:p>
      </dgm:t>
    </dgm:pt>
    <dgm:pt modelId="{D1700A89-CA77-4D3C-966C-72C7DA1E9819}" type="sibTrans" cxnId="{6697EA5A-6675-44E2-A527-111770685921}">
      <dgm:prSet/>
      <dgm:spPr/>
      <dgm:t>
        <a:bodyPr/>
        <a:lstStyle/>
        <a:p>
          <a:endParaRPr lang="fr-FR"/>
        </a:p>
      </dgm:t>
    </dgm:pt>
    <dgm:pt modelId="{EAABDDC3-4015-4C2C-A992-46AA9DF02AF3}">
      <dgm:prSet custT="1"/>
      <dgm:spPr/>
      <dgm:t>
        <a:bodyPr/>
        <a:lstStyle/>
        <a:p>
          <a:pPr rtl="0"/>
          <a:r>
            <a:rPr lang="fr-FR" sz="2000" dirty="0" smtClean="0"/>
            <a:t>Contenue dans la norme communautaire de l’UEMOA (3% au maximum)</a:t>
          </a:r>
          <a:endParaRPr lang="fr-FR" sz="2000" dirty="0"/>
        </a:p>
      </dgm:t>
    </dgm:pt>
    <dgm:pt modelId="{8EF9FC93-DA93-47A5-BB5C-DF40952B504D}" type="parTrans" cxnId="{B1928D3D-1F57-4FCD-9446-0F463752A6FD}">
      <dgm:prSet/>
      <dgm:spPr/>
      <dgm:t>
        <a:bodyPr/>
        <a:lstStyle/>
        <a:p>
          <a:endParaRPr lang="fr-FR"/>
        </a:p>
      </dgm:t>
    </dgm:pt>
    <dgm:pt modelId="{6CCDEDBF-DF9A-4620-879C-39360D3AD75F}" type="sibTrans" cxnId="{B1928D3D-1F57-4FCD-9446-0F463752A6FD}">
      <dgm:prSet/>
      <dgm:spPr/>
      <dgm:t>
        <a:bodyPr/>
        <a:lstStyle/>
        <a:p>
          <a:endParaRPr lang="fr-FR"/>
        </a:p>
      </dgm:t>
    </dgm:pt>
    <dgm:pt modelId="{427DF788-82E6-44A5-9B6A-D5D79ABC9E8B}">
      <dgm:prSet custT="1"/>
      <dgm:spPr/>
      <dgm:t>
        <a:bodyPr/>
        <a:lstStyle/>
        <a:p>
          <a:pPr rtl="0"/>
          <a:endParaRPr lang="fr-FR" sz="2000" dirty="0"/>
        </a:p>
      </dgm:t>
    </dgm:pt>
    <dgm:pt modelId="{A0EE9477-9846-467F-9DF5-85BB5BD7F8F9}" type="parTrans" cxnId="{8F88EC62-B64C-4282-AA45-59C7AE1E7101}">
      <dgm:prSet/>
      <dgm:spPr/>
      <dgm:t>
        <a:bodyPr/>
        <a:lstStyle/>
        <a:p>
          <a:endParaRPr lang="fr-FR"/>
        </a:p>
      </dgm:t>
    </dgm:pt>
    <dgm:pt modelId="{49BD0C06-AD27-41AE-ADC7-824B24450124}" type="sibTrans" cxnId="{8F88EC62-B64C-4282-AA45-59C7AE1E7101}">
      <dgm:prSet/>
      <dgm:spPr/>
      <dgm:t>
        <a:bodyPr/>
        <a:lstStyle/>
        <a:p>
          <a:endParaRPr lang="fr-FR"/>
        </a:p>
      </dgm:t>
    </dgm:pt>
    <dgm:pt modelId="{4F239280-22B4-47BF-9BEF-1F9DCD2C1132}">
      <dgm:prSet custT="1"/>
      <dgm:spPr/>
      <dgm:t>
        <a:bodyPr/>
        <a:lstStyle/>
        <a:p>
          <a:r>
            <a:rPr lang="fr-FR" sz="2000" dirty="0"/>
            <a:t>ralentissement de la demande extérieure, des voyages et des IDE</a:t>
          </a:r>
        </a:p>
      </dgm:t>
    </dgm:pt>
    <dgm:pt modelId="{7054CEF7-5BA0-4495-910D-2ED38ACF7F0D}" type="parTrans" cxnId="{D38A4ADD-EE35-4C9A-88F8-E4008FE9C05F}">
      <dgm:prSet/>
      <dgm:spPr/>
      <dgm:t>
        <a:bodyPr/>
        <a:lstStyle/>
        <a:p>
          <a:endParaRPr lang="fr-FR"/>
        </a:p>
      </dgm:t>
    </dgm:pt>
    <dgm:pt modelId="{2702AD29-C51F-4878-8FCC-DFCA4A36841C}" type="sibTrans" cxnId="{D38A4ADD-EE35-4C9A-88F8-E4008FE9C05F}">
      <dgm:prSet/>
      <dgm:spPr/>
      <dgm:t>
        <a:bodyPr/>
        <a:lstStyle/>
        <a:p>
          <a:endParaRPr lang="fr-FR"/>
        </a:p>
      </dgm:t>
    </dgm:pt>
    <dgm:pt modelId="{42470646-352E-4877-9F98-7CCD377E13DD}">
      <dgm:prSet custT="1"/>
      <dgm:spPr/>
      <dgm:t>
        <a:bodyPr/>
        <a:lstStyle/>
        <a:p>
          <a:endParaRPr lang="fr-FR" sz="2000" dirty="0"/>
        </a:p>
      </dgm:t>
    </dgm:pt>
    <dgm:pt modelId="{1B5DD3D5-348F-4286-A371-31C94A97C053}" type="parTrans" cxnId="{CF701B66-DE77-4779-8964-4E245360DC2E}">
      <dgm:prSet/>
      <dgm:spPr/>
      <dgm:t>
        <a:bodyPr/>
        <a:lstStyle/>
        <a:p>
          <a:endParaRPr lang="fr-FR"/>
        </a:p>
      </dgm:t>
    </dgm:pt>
    <dgm:pt modelId="{6DC3F2F5-C7B9-4B6A-B893-B9427253DE4E}" type="sibTrans" cxnId="{CF701B66-DE77-4779-8964-4E245360DC2E}">
      <dgm:prSet/>
      <dgm:spPr/>
      <dgm:t>
        <a:bodyPr/>
        <a:lstStyle/>
        <a:p>
          <a:endParaRPr lang="fr-FR"/>
        </a:p>
      </dgm:t>
    </dgm:pt>
    <dgm:pt modelId="{2E765978-5BD5-4395-A705-91EDB9894064}">
      <dgm:prSet custT="1"/>
      <dgm:spPr/>
      <dgm:t>
        <a:bodyPr/>
        <a:lstStyle/>
        <a:p>
          <a:r>
            <a:rPr lang="fr-FR" sz="2000" dirty="0" smtClean="0"/>
            <a:t>perturbations des échanges, des transports, des flux économiques et financiers suite aux sanctions</a:t>
          </a:r>
          <a:endParaRPr lang="fr-FR" sz="2000" dirty="0"/>
        </a:p>
      </dgm:t>
    </dgm:pt>
    <dgm:pt modelId="{94DF8463-E256-4C56-96FB-1D1B509A7079}" type="parTrans" cxnId="{0612C04D-6ACA-4022-A851-C1B10669DE29}">
      <dgm:prSet/>
      <dgm:spPr/>
      <dgm:t>
        <a:bodyPr/>
        <a:lstStyle/>
        <a:p>
          <a:endParaRPr lang="fr-FR"/>
        </a:p>
      </dgm:t>
    </dgm:pt>
    <dgm:pt modelId="{9AD81E9C-95B7-4C0E-BA27-A707E86B987A}" type="sibTrans" cxnId="{0612C04D-6ACA-4022-A851-C1B10669DE29}">
      <dgm:prSet/>
      <dgm:spPr/>
      <dgm:t>
        <a:bodyPr/>
        <a:lstStyle/>
        <a:p>
          <a:endParaRPr lang="fr-FR"/>
        </a:p>
      </dgm:t>
    </dgm:pt>
    <dgm:pt modelId="{55A87372-6E77-4781-8482-B8182B25EA91}" type="pres">
      <dgm:prSet presAssocID="{1021220D-8173-474E-A8FE-DC400DF78A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4D938F6-986A-40FE-A969-9A471B9B14A0}" type="pres">
      <dgm:prSet presAssocID="{E9347F5C-3E9C-4195-9F5F-E55D80913E4D}" presName="composite" presStyleCnt="0"/>
      <dgm:spPr/>
    </dgm:pt>
    <dgm:pt modelId="{60C1667B-AF57-4404-A4D4-EB03C5FC2FDF}" type="pres">
      <dgm:prSet presAssocID="{E9347F5C-3E9C-4195-9F5F-E55D80913E4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42E126-2455-4690-AAEF-F3289C8D2812}" type="pres">
      <dgm:prSet presAssocID="{E9347F5C-3E9C-4195-9F5F-E55D80913E4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94163F-E624-45A8-8AD1-1641F5724646}" type="pres">
      <dgm:prSet presAssocID="{D742EEFC-3EDB-4DE4-B858-16DA24F74A5E}" presName="space" presStyleCnt="0"/>
      <dgm:spPr/>
    </dgm:pt>
    <dgm:pt modelId="{DBFCD626-7EE8-4767-ADE5-541AFA43616F}" type="pres">
      <dgm:prSet presAssocID="{D19C5C89-5112-458C-85D4-A1DC347B8E48}" presName="composite" presStyleCnt="0"/>
      <dgm:spPr/>
    </dgm:pt>
    <dgm:pt modelId="{51AEBE98-F075-40FB-BA6B-7A707F88D529}" type="pres">
      <dgm:prSet presAssocID="{D19C5C89-5112-458C-85D4-A1DC347B8E4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F3CBA0-2406-4F7C-90CF-8CCFA3EF8523}" type="pres">
      <dgm:prSet presAssocID="{D19C5C89-5112-458C-85D4-A1DC347B8E4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F701B66-DE77-4779-8964-4E245360DC2E}" srcId="{E9347F5C-3E9C-4195-9F5F-E55D80913E4D}" destId="{42470646-352E-4877-9F98-7CCD377E13DD}" srcOrd="3" destOrd="0" parTransId="{1B5DD3D5-348F-4286-A371-31C94A97C053}" sibTransId="{6DC3F2F5-C7B9-4B6A-B893-B9427253DE4E}"/>
    <dgm:cxn modelId="{EBA25CD5-A6A5-4AA0-923D-507200333CFE}" type="presOf" srcId="{1021220D-8173-474E-A8FE-DC400DF78AAD}" destId="{55A87372-6E77-4781-8482-B8182B25EA91}" srcOrd="0" destOrd="0" presId="urn:microsoft.com/office/officeart/2005/8/layout/hList1"/>
    <dgm:cxn modelId="{D875B099-659C-454F-9803-1747EF6E3876}" srcId="{E9347F5C-3E9C-4195-9F5F-E55D80913E4D}" destId="{0825A61C-1ED3-4CAD-BB3B-8B2C46EF3FAF}" srcOrd="0" destOrd="0" parTransId="{CCB1ECC0-94B5-47CC-AA9C-334C0EF45D34}" sibTransId="{3B795F1F-F1AD-4C59-AAA6-0397CB5CDE2E}"/>
    <dgm:cxn modelId="{EBFAC0F0-0E8F-40F4-89A3-F16AA548E96B}" srcId="{1021220D-8173-474E-A8FE-DC400DF78AAD}" destId="{D19C5C89-5112-458C-85D4-A1DC347B8E48}" srcOrd="1" destOrd="0" parTransId="{976280D3-BAA8-48F0-AFB1-FAE3B0D57856}" sibTransId="{6FCDBDE6-2EAD-43B4-880D-674B7EC18F72}"/>
    <dgm:cxn modelId="{832685E1-1386-40FF-B3D8-A727C05687C9}" type="presOf" srcId="{4F239280-22B4-47BF-9BEF-1F9DCD2C1132}" destId="{A542E126-2455-4690-AAEF-F3289C8D2812}" srcOrd="0" destOrd="1" presId="urn:microsoft.com/office/officeart/2005/8/layout/hList1"/>
    <dgm:cxn modelId="{E0E41BD5-B5E4-44C0-A944-5F6845ECA55C}" type="presOf" srcId="{EAABDDC3-4015-4C2C-A992-46AA9DF02AF3}" destId="{6CF3CBA0-2406-4F7C-90CF-8CCFA3EF8523}" srcOrd="0" destOrd="0" presId="urn:microsoft.com/office/officeart/2005/8/layout/hList1"/>
    <dgm:cxn modelId="{6697EA5A-6675-44E2-A527-111770685921}" srcId="{D19C5C89-5112-458C-85D4-A1DC347B8E48}" destId="{AB24BF45-99A7-49EA-99D7-E7F15FE5A4A6}" srcOrd="2" destOrd="0" parTransId="{4A15E287-11DD-457B-8E2E-A55F6A716DC4}" sibTransId="{D1700A89-CA77-4D3C-966C-72C7DA1E9819}"/>
    <dgm:cxn modelId="{FF9ABC87-2B1E-4EBC-8CB1-7E6C1571709D}" type="presOf" srcId="{42470646-352E-4877-9F98-7CCD377E13DD}" destId="{A542E126-2455-4690-AAEF-F3289C8D2812}" srcOrd="0" destOrd="3" presId="urn:microsoft.com/office/officeart/2005/8/layout/hList1"/>
    <dgm:cxn modelId="{1F6CBEA5-43E6-4C56-8275-2B304DF9E83C}" type="presOf" srcId="{427DF788-82E6-44A5-9B6A-D5D79ABC9E8B}" destId="{6CF3CBA0-2406-4F7C-90CF-8CCFA3EF8523}" srcOrd="0" destOrd="1" presId="urn:microsoft.com/office/officeart/2005/8/layout/hList1"/>
    <dgm:cxn modelId="{D38A4ADD-EE35-4C9A-88F8-E4008FE9C05F}" srcId="{E9347F5C-3E9C-4195-9F5F-E55D80913E4D}" destId="{4F239280-22B4-47BF-9BEF-1F9DCD2C1132}" srcOrd="1" destOrd="0" parTransId="{7054CEF7-5BA0-4495-910D-2ED38ACF7F0D}" sibTransId="{2702AD29-C51F-4878-8FCC-DFCA4A36841C}"/>
    <dgm:cxn modelId="{8F88EC62-B64C-4282-AA45-59C7AE1E7101}" srcId="{D19C5C89-5112-458C-85D4-A1DC347B8E48}" destId="{427DF788-82E6-44A5-9B6A-D5D79ABC9E8B}" srcOrd="1" destOrd="0" parTransId="{A0EE9477-9846-467F-9DF5-85BB5BD7F8F9}" sibTransId="{49BD0C06-AD27-41AE-ADC7-824B24450124}"/>
    <dgm:cxn modelId="{0612C04D-6ACA-4022-A851-C1B10669DE29}" srcId="{E9347F5C-3E9C-4195-9F5F-E55D80913E4D}" destId="{2E765978-5BD5-4395-A705-91EDB9894064}" srcOrd="2" destOrd="0" parTransId="{94DF8463-E256-4C56-96FB-1D1B509A7079}" sibTransId="{9AD81E9C-95B7-4C0E-BA27-A707E86B987A}"/>
    <dgm:cxn modelId="{D31EC400-F84E-4753-BC9A-ADA3B566A532}" type="presOf" srcId="{AB24BF45-99A7-49EA-99D7-E7F15FE5A4A6}" destId="{6CF3CBA0-2406-4F7C-90CF-8CCFA3EF8523}" srcOrd="0" destOrd="2" presId="urn:microsoft.com/office/officeart/2005/8/layout/hList1"/>
    <dgm:cxn modelId="{B1928D3D-1F57-4FCD-9446-0F463752A6FD}" srcId="{D19C5C89-5112-458C-85D4-A1DC347B8E48}" destId="{EAABDDC3-4015-4C2C-A992-46AA9DF02AF3}" srcOrd="0" destOrd="0" parTransId="{8EF9FC93-DA93-47A5-BB5C-DF40952B504D}" sibTransId="{6CCDEDBF-DF9A-4620-879C-39360D3AD75F}"/>
    <dgm:cxn modelId="{4454A125-AF27-4DD9-8836-1FA7E2B24E68}" type="presOf" srcId="{0825A61C-1ED3-4CAD-BB3B-8B2C46EF3FAF}" destId="{A542E126-2455-4690-AAEF-F3289C8D2812}" srcOrd="0" destOrd="0" presId="urn:microsoft.com/office/officeart/2005/8/layout/hList1"/>
    <dgm:cxn modelId="{D0219E1A-6584-4B5A-9E7B-A5AB1D8BC0DA}" srcId="{1021220D-8173-474E-A8FE-DC400DF78AAD}" destId="{E9347F5C-3E9C-4195-9F5F-E55D80913E4D}" srcOrd="0" destOrd="0" parTransId="{45194638-A9BE-4976-9067-0E6332DFB2F1}" sibTransId="{D742EEFC-3EDB-4DE4-B858-16DA24F74A5E}"/>
    <dgm:cxn modelId="{012F813E-4719-463B-9B5E-D2DC14190E78}" type="presOf" srcId="{2E765978-5BD5-4395-A705-91EDB9894064}" destId="{A542E126-2455-4690-AAEF-F3289C8D2812}" srcOrd="0" destOrd="2" presId="urn:microsoft.com/office/officeart/2005/8/layout/hList1"/>
    <dgm:cxn modelId="{ACB4A46D-87BF-4638-9B59-CADAE249521D}" type="presOf" srcId="{E9347F5C-3E9C-4195-9F5F-E55D80913E4D}" destId="{60C1667B-AF57-4404-A4D4-EB03C5FC2FDF}" srcOrd="0" destOrd="0" presId="urn:microsoft.com/office/officeart/2005/8/layout/hList1"/>
    <dgm:cxn modelId="{F01C05B5-F5C5-4DE3-961A-2332417A8EC7}" type="presOf" srcId="{D19C5C89-5112-458C-85D4-A1DC347B8E48}" destId="{51AEBE98-F075-40FB-BA6B-7A707F88D529}" srcOrd="0" destOrd="0" presId="urn:microsoft.com/office/officeart/2005/8/layout/hList1"/>
    <dgm:cxn modelId="{2DB7659E-9E62-4DD8-9EAB-2E6FD7C577F3}" type="presParOf" srcId="{55A87372-6E77-4781-8482-B8182B25EA91}" destId="{44D938F6-986A-40FE-A969-9A471B9B14A0}" srcOrd="0" destOrd="0" presId="urn:microsoft.com/office/officeart/2005/8/layout/hList1"/>
    <dgm:cxn modelId="{5CA67017-06DA-47FD-9105-341FE6D88A36}" type="presParOf" srcId="{44D938F6-986A-40FE-A969-9A471B9B14A0}" destId="{60C1667B-AF57-4404-A4D4-EB03C5FC2FDF}" srcOrd="0" destOrd="0" presId="urn:microsoft.com/office/officeart/2005/8/layout/hList1"/>
    <dgm:cxn modelId="{5AAD698C-E837-4D60-8BF4-ED4B240C6C94}" type="presParOf" srcId="{44D938F6-986A-40FE-A969-9A471B9B14A0}" destId="{A542E126-2455-4690-AAEF-F3289C8D2812}" srcOrd="1" destOrd="0" presId="urn:microsoft.com/office/officeart/2005/8/layout/hList1"/>
    <dgm:cxn modelId="{4CEA4B08-AE29-495C-91DB-0FF762D5D901}" type="presParOf" srcId="{55A87372-6E77-4781-8482-B8182B25EA91}" destId="{3894163F-E624-45A8-8AD1-1641F5724646}" srcOrd="1" destOrd="0" presId="urn:microsoft.com/office/officeart/2005/8/layout/hList1"/>
    <dgm:cxn modelId="{8215F5D6-585E-4822-95F9-4FF09A105D51}" type="presParOf" srcId="{55A87372-6E77-4781-8482-B8182B25EA91}" destId="{DBFCD626-7EE8-4767-ADE5-541AFA43616F}" srcOrd="2" destOrd="0" presId="urn:microsoft.com/office/officeart/2005/8/layout/hList1"/>
    <dgm:cxn modelId="{9C7926D9-1733-478A-A617-04623348AEF8}" type="presParOf" srcId="{DBFCD626-7EE8-4767-ADE5-541AFA43616F}" destId="{51AEBE98-F075-40FB-BA6B-7A707F88D529}" srcOrd="0" destOrd="0" presId="urn:microsoft.com/office/officeart/2005/8/layout/hList1"/>
    <dgm:cxn modelId="{6A5E474F-9F84-4906-B830-08C77EB9246B}" type="presParOf" srcId="{DBFCD626-7EE8-4767-ADE5-541AFA43616F}" destId="{6CF3CBA0-2406-4F7C-90CF-8CCFA3EF85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1667B-AF57-4404-A4D4-EB03C5FC2FDF}">
      <dsp:nvSpPr>
        <dsp:cNvPr id="0" name=""/>
        <dsp:cNvSpPr/>
      </dsp:nvSpPr>
      <dsp:spPr>
        <a:xfrm>
          <a:off x="40" y="15666"/>
          <a:ext cx="3845569" cy="153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Une récession estimé à -2% en 2020, après 5,1% en 2019</a:t>
          </a:r>
          <a:endParaRPr lang="fr-FR" sz="2400" kern="1200" dirty="0"/>
        </a:p>
      </dsp:txBody>
      <dsp:txXfrm>
        <a:off x="40" y="15666"/>
        <a:ext cx="3845569" cy="1538227"/>
      </dsp:txXfrm>
    </dsp:sp>
    <dsp:sp modelId="{A542E126-2455-4690-AAEF-F3289C8D2812}">
      <dsp:nvSpPr>
        <dsp:cNvPr id="0" name=""/>
        <dsp:cNvSpPr/>
      </dsp:nvSpPr>
      <dsp:spPr>
        <a:xfrm>
          <a:off x="40" y="1553893"/>
          <a:ext cx="3845569" cy="2459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/>
            <a:t>ralentissement de la demande extérieure, des voyages et des IDE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perturbations des échanges, des transports, des flux économiques et financiers suite aux sanctions</a:t>
          </a: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 dirty="0"/>
        </a:p>
      </dsp:txBody>
      <dsp:txXfrm>
        <a:off x="40" y="1553893"/>
        <a:ext cx="3845569" cy="2459519"/>
      </dsp:txXfrm>
    </dsp:sp>
    <dsp:sp modelId="{51AEBE98-F075-40FB-BA6B-7A707F88D529}">
      <dsp:nvSpPr>
        <dsp:cNvPr id="0" name=""/>
        <dsp:cNvSpPr/>
      </dsp:nvSpPr>
      <dsp:spPr>
        <a:xfrm>
          <a:off x="4383989" y="15666"/>
          <a:ext cx="3845569" cy="1538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L’inflation devrait ressortir à 0,7% en 2020, après -2,9% en 2019 </a:t>
          </a:r>
          <a:endParaRPr lang="fr-FR" sz="2400" kern="1200" dirty="0"/>
        </a:p>
      </dsp:txBody>
      <dsp:txXfrm>
        <a:off x="4383989" y="15666"/>
        <a:ext cx="3845569" cy="1538227"/>
      </dsp:txXfrm>
    </dsp:sp>
    <dsp:sp modelId="{6CF3CBA0-2406-4F7C-90CF-8CCFA3EF8523}">
      <dsp:nvSpPr>
        <dsp:cNvPr id="0" name=""/>
        <dsp:cNvSpPr/>
      </dsp:nvSpPr>
      <dsp:spPr>
        <a:xfrm>
          <a:off x="4383989" y="1553893"/>
          <a:ext cx="3845569" cy="24595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Contenue dans la norme communautaire de l’UEMOA (3% au maximum)</a:t>
          </a:r>
          <a:endParaRPr lang="fr-F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kern="1200" dirty="0" smtClean="0"/>
            <a:t>Augmentation des prix des produits alimentaires </a:t>
          </a:r>
          <a:endParaRPr lang="fr-FR" sz="2000" kern="1200" dirty="0"/>
        </a:p>
      </dsp:txBody>
      <dsp:txXfrm>
        <a:off x="4383989" y="1553893"/>
        <a:ext cx="3845569" cy="2459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9031" cy="494311"/>
          </a:xfrm>
          <a:prstGeom prst="rect">
            <a:avLst/>
          </a:prstGeom>
        </p:spPr>
        <p:txBody>
          <a:bodyPr vert="horz" lIns="87558" tIns="43779" rIns="87558" bIns="43779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228" y="1"/>
            <a:ext cx="2919031" cy="494311"/>
          </a:xfrm>
          <a:prstGeom prst="rect">
            <a:avLst/>
          </a:prstGeom>
        </p:spPr>
        <p:txBody>
          <a:bodyPr vert="horz" lIns="87558" tIns="43779" rIns="87558" bIns="43779" rtlCol="0"/>
          <a:lstStyle>
            <a:lvl1pPr algn="r">
              <a:defRPr sz="1100"/>
            </a:lvl1pPr>
          </a:lstStyle>
          <a:p>
            <a:fld id="{A7D845A6-8A8C-4DDA-A81E-2D834ABAE4A7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372004"/>
            <a:ext cx="2919031" cy="494311"/>
          </a:xfrm>
          <a:prstGeom prst="rect">
            <a:avLst/>
          </a:prstGeom>
        </p:spPr>
        <p:txBody>
          <a:bodyPr vert="horz" lIns="87558" tIns="43779" rIns="87558" bIns="43779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228" y="9372004"/>
            <a:ext cx="2919031" cy="494311"/>
          </a:xfrm>
          <a:prstGeom prst="rect">
            <a:avLst/>
          </a:prstGeom>
        </p:spPr>
        <p:txBody>
          <a:bodyPr vert="horz" lIns="87558" tIns="43779" rIns="87558" bIns="43779" rtlCol="0" anchor="b"/>
          <a:lstStyle>
            <a:lvl1pPr algn="r">
              <a:defRPr sz="1100"/>
            </a:lvl1pPr>
          </a:lstStyle>
          <a:p>
            <a:fld id="{59396F05-4F6C-4216-927A-DEFBAEA84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218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9565" cy="493868"/>
          </a:xfrm>
          <a:prstGeom prst="rect">
            <a:avLst/>
          </a:prstGeom>
        </p:spPr>
        <p:txBody>
          <a:bodyPr vert="horz" lIns="90734" tIns="45368" rIns="90734" bIns="4536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628" y="0"/>
            <a:ext cx="2919565" cy="493868"/>
          </a:xfrm>
          <a:prstGeom prst="rect">
            <a:avLst/>
          </a:prstGeom>
        </p:spPr>
        <p:txBody>
          <a:bodyPr vert="horz" lIns="90734" tIns="45368" rIns="90734" bIns="45368" rtlCol="0"/>
          <a:lstStyle>
            <a:lvl1pPr algn="r">
              <a:defRPr sz="1200"/>
            </a:lvl1pPr>
          </a:lstStyle>
          <a:p>
            <a:fld id="{A0EEE92F-1421-43EE-83FE-7F3AF72E9343}" type="datetimeFigureOut">
              <a:rPr lang="fr-FR" smtClean="0"/>
              <a:t>21/01/2021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34" tIns="45368" rIns="90734" bIns="4536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262" y="4747762"/>
            <a:ext cx="5389240" cy="3884673"/>
          </a:xfrm>
          <a:prstGeom prst="rect">
            <a:avLst/>
          </a:prstGeom>
        </p:spPr>
        <p:txBody>
          <a:bodyPr vert="horz" lIns="90734" tIns="45368" rIns="90734" bIns="45368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372445"/>
            <a:ext cx="2919565" cy="493868"/>
          </a:xfrm>
          <a:prstGeom prst="rect">
            <a:avLst/>
          </a:prstGeom>
        </p:spPr>
        <p:txBody>
          <a:bodyPr vert="horz" lIns="90734" tIns="45368" rIns="90734" bIns="4536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628" y="9372445"/>
            <a:ext cx="2919565" cy="493868"/>
          </a:xfrm>
          <a:prstGeom prst="rect">
            <a:avLst/>
          </a:prstGeom>
        </p:spPr>
        <p:txBody>
          <a:bodyPr vert="horz" lIns="90734" tIns="45368" rIns="90734" bIns="45368" rtlCol="0" anchor="b"/>
          <a:lstStyle>
            <a:lvl1pPr algn="r">
              <a:defRPr sz="1200"/>
            </a:lvl1pPr>
          </a:lstStyle>
          <a:p>
            <a:fld id="{DDFE95ED-A55E-41BB-984D-9DDDC7FC21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42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92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543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602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302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924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7205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080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58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2901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6524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47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9001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997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840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0670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447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93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3237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255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724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0307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E95ED-A55E-41BB-984D-9DDDC7FC21A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70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D7181-A2B7-4A91-B809-6E936F242B49}" type="datetime1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21/01/2021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8116-AD7C-42D8-93F0-3A3B464C245C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59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5416-9A0E-4019-BFAF-8BC6A9AD8A9B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21/01/2021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8116-AD7C-42D8-93F0-3A3B464C245C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4559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5416-9A0E-4019-BFAF-8BC6A9AD8A9B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21/01/2021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8116-AD7C-42D8-93F0-3A3B464C245C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7912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5416-9A0E-4019-BFAF-8BC6A9AD8A9B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21/01/2021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8116-AD7C-42D8-93F0-3A3B464C245C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078547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5416-9A0E-4019-BFAF-8BC6A9AD8A9B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21/01/2021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8116-AD7C-42D8-93F0-3A3B464C245C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2408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5416-9A0E-4019-BFAF-8BC6A9AD8A9B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21/01/2021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8116-AD7C-42D8-93F0-3A3B464C245C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906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5416-9A0E-4019-BFAF-8BC6A9AD8A9B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21/01/2021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8116-AD7C-42D8-93F0-3A3B464C245C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2746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51BA6-2AFE-4FC1-97A8-69D64D31BB41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21/01/2021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8116-AD7C-42D8-93F0-3A3B464C245C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36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95562-59BF-43D0-92EC-138A5476FD8E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21/01/2021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8116-AD7C-42D8-93F0-3A3B464C245C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93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AC984-458C-49D0-9126-C51481E52A85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21/01/2021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8116-AD7C-42D8-93F0-3A3B464C245C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0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40B5-A3F9-48AD-8FD2-EC835FECB603}" type="datetime1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21/01/2021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8116-AD7C-42D8-93F0-3A3B464C245C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34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15CD-6B5D-4212-A245-18F1C4065665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21/01/2021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8116-AD7C-42D8-93F0-3A3B464C245C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81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9609-3B63-43C2-82C3-CF37324C19FA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21/01/2021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8116-AD7C-42D8-93F0-3A3B464C245C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6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A54B-9B73-44EC-9362-28B0A4F5C718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21/01/2021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8116-AD7C-42D8-93F0-3A3B464C245C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43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1E34-1BA8-4648-846B-0EAEDF9D9239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21/01/2021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8116-AD7C-42D8-93F0-3A3B464C245C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8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8EF8E-845C-4995-B8EC-EE1CDA4D379C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21/01/2021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8116-AD7C-42D8-93F0-3A3B464C245C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32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2F9E-A22A-45E0-BB09-867067B27E1D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21/01/2021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8116-AD7C-42D8-93F0-3A3B464C245C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4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E275416-9A0E-4019-BFAF-8BC6A9AD8A9B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21/01/2021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3008116-AD7C-42D8-93F0-3A3B464C245C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8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2984"/>
          </a:xfrm>
        </p:spPr>
        <p:txBody>
          <a:bodyPr>
            <a:normAutofit/>
          </a:bodyPr>
          <a:lstStyle/>
          <a:p>
            <a:r>
              <a:rPr lang="fr-FR" sz="2000" b="1" dirty="0"/>
              <a:t>-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-62007" y="3453990"/>
            <a:ext cx="9144000" cy="2207258"/>
          </a:xfrm>
          <a:noFill/>
          <a:ln w="76200">
            <a:noFill/>
          </a:ln>
        </p:spPr>
        <p:txBody>
          <a:bodyPr>
            <a:normAutofit fontScale="85000" lnSpcReduction="20000"/>
          </a:bodyPr>
          <a:lstStyle/>
          <a:p>
            <a:pPr algn="ctr"/>
            <a:r>
              <a:rPr lang="fr-FR" sz="3100" b="1" dirty="0" smtClean="0"/>
              <a:t>RENCONTRES DU MARCHE DES TITRES PUBLICS DE </a:t>
            </a:r>
            <a:r>
              <a:rPr lang="fr-FR" sz="3100" b="1" dirty="0"/>
              <a:t>L’UEMOA </a:t>
            </a:r>
          </a:p>
          <a:p>
            <a:pPr algn="ctr"/>
            <a:endParaRPr lang="fr-FR" sz="2000" b="1" dirty="0"/>
          </a:p>
          <a:p>
            <a:pPr algn="ctr"/>
            <a:r>
              <a:rPr lang="fr-FR" sz="2800" dirty="0">
                <a:solidFill>
                  <a:srgbClr val="C00000"/>
                </a:solidFill>
              </a:rPr>
              <a:t> </a:t>
            </a:r>
            <a:r>
              <a:rPr lang="fr-FR" dirty="0" smtClean="0">
                <a:solidFill>
                  <a:srgbClr val="C00000"/>
                </a:solidFill>
              </a:rPr>
              <a:t>Focus sur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Les enjeux de la diversification</a:t>
            </a:r>
          </a:p>
          <a:p>
            <a:pPr algn="ctr"/>
            <a:r>
              <a:rPr lang="fr-FR" dirty="0" smtClean="0">
                <a:solidFill>
                  <a:srgbClr val="C00000"/>
                </a:solidFill>
              </a:rPr>
              <a:t>de la base des exportations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00166" y="6309320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</a:rPr>
              <a:t>21 janvier 2021</a:t>
            </a:r>
            <a:endParaRPr lang="fr-FR" sz="20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http://tresor.gouv.ml/images/photo_statique/top_tres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48"/>
            <a:ext cx="9144000" cy="3424452"/>
          </a:xfrm>
          <a:prstGeom prst="rect">
            <a:avLst/>
          </a:prstGeom>
          <a:noFill/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36908"/>
            <a:ext cx="2195736" cy="21185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4569817"/>
            <a:ext cx="2267744" cy="2185636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562"/>
            <a:ext cx="9144000" cy="92871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r-FR" sz="2800" b="1" dirty="0" smtClean="0"/>
              <a:t>3. LA DIVERSIFICATION DES EXPORTATIONS AU MALI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7504" y="1124744"/>
            <a:ext cx="9036496" cy="57332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dirty="0" smtClean="0"/>
              <a:t>       </a:t>
            </a:r>
            <a:r>
              <a:rPr lang="fr-FR" sz="28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nécessité de diversifier </a:t>
            </a:r>
            <a:r>
              <a:rPr lang="fr-FR" sz="28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exportations dominées par les produits bruts</a:t>
            </a:r>
          </a:p>
          <a:p>
            <a:r>
              <a:rPr lang="fr-FR" sz="2400" cap="none" dirty="0"/>
              <a:t>L</a:t>
            </a:r>
            <a:r>
              <a:rPr lang="fr-FR" sz="2400" cap="none" dirty="0" smtClean="0"/>
              <a:t>es exportations maliennes reposent principalement sur des produits de base peu transformés tels que </a:t>
            </a:r>
            <a:r>
              <a:rPr lang="fr-FR" sz="2200" cap="none" dirty="0" smtClean="0"/>
              <a:t>l’or, le coton fibre et le bétail sur pied.</a:t>
            </a:r>
          </a:p>
          <a:p>
            <a:endParaRPr lang="fr-FR" sz="1000" cap="none" dirty="0" smtClean="0"/>
          </a:p>
          <a:p>
            <a:r>
              <a:rPr lang="fr-FR" sz="2200" cap="none" dirty="0"/>
              <a:t>La </a:t>
            </a:r>
            <a:r>
              <a:rPr lang="fr-FR" sz="2200" cap="none" dirty="0" smtClean="0"/>
              <a:t>faiblesse de la part des </a:t>
            </a:r>
            <a:r>
              <a:rPr lang="fr-FR" sz="2200" cap="none" dirty="0"/>
              <a:t>produits manufacturés dans les exportations </a:t>
            </a:r>
            <a:r>
              <a:rPr lang="fr-FR" sz="2200" cap="none" dirty="0" smtClean="0"/>
              <a:t>totales (9% en 2017).</a:t>
            </a:r>
            <a:endParaRPr lang="fr-FR" sz="2200" cap="none" dirty="0"/>
          </a:p>
          <a:p>
            <a:endParaRPr lang="fr-FR" sz="1000" cap="none" dirty="0" smtClean="0"/>
          </a:p>
          <a:p>
            <a:r>
              <a:rPr lang="fr-FR" sz="2400" cap="none" dirty="0" smtClean="0"/>
              <a:t>Le développement récent observé pour quelques produits locaux tels que les mangues, la gomme arabique, le karité, l’anacarde et le sésame. </a:t>
            </a:r>
          </a:p>
          <a:p>
            <a:endParaRPr lang="fr-FR" sz="2400" b="1" cap="none" dirty="0" smtClean="0"/>
          </a:p>
          <a:p>
            <a:pPr marL="0" indent="0">
              <a:buNone/>
            </a:pPr>
            <a:endParaRPr lang="fr-FR" sz="2400" cap="none" dirty="0" smtClean="0"/>
          </a:p>
        </p:txBody>
      </p:sp>
    </p:spTree>
    <p:extLst>
      <p:ext uri="{BB962C8B-B14F-4D97-AF65-F5344CB8AC3E}">
        <p14:creationId xmlns:p14="http://schemas.microsoft.com/office/powerpoint/2010/main" val="5131490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92871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800" b="1" dirty="0" smtClean="0"/>
              <a:t>3. </a:t>
            </a:r>
            <a:r>
              <a:rPr lang="fr-FR" sz="2800" b="1" dirty="0"/>
              <a:t>LA DIVERSIFICATION DES EXPORTATIONS AU MALI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7504" y="980728"/>
            <a:ext cx="9036496" cy="5877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30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Stratégies pour l’émergence </a:t>
            </a:r>
            <a:r>
              <a:rPr lang="fr-FR" sz="28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nouveaux secteurs (1/2)</a:t>
            </a:r>
          </a:p>
          <a:p>
            <a:r>
              <a:rPr lang="fr-FR" sz="2600" cap="none" dirty="0" smtClean="0">
                <a:solidFill>
                  <a:srgbClr val="0070C0"/>
                </a:solidFill>
              </a:rPr>
              <a:t>La </a:t>
            </a:r>
            <a:r>
              <a:rPr lang="fr-FR" sz="2600" cap="none" dirty="0">
                <a:solidFill>
                  <a:srgbClr val="0070C0"/>
                </a:solidFill>
              </a:rPr>
              <a:t>Stratégie nationale de développement des exportations – </a:t>
            </a:r>
            <a:r>
              <a:rPr lang="fr-FR" sz="2600" cap="none" dirty="0" smtClean="0">
                <a:solidFill>
                  <a:srgbClr val="0070C0"/>
                </a:solidFill>
              </a:rPr>
              <a:t>PNDC</a:t>
            </a:r>
            <a:endParaRPr lang="fr-FR" sz="2600" cap="none" dirty="0">
              <a:solidFill>
                <a:srgbClr val="0070C0"/>
              </a:solidFill>
            </a:endParaRPr>
          </a:p>
          <a:p>
            <a:pPr lvl="1"/>
            <a:r>
              <a:rPr lang="fr-FR" sz="2400" cap="none" dirty="0" smtClean="0"/>
              <a:t>Des </a:t>
            </a:r>
            <a:r>
              <a:rPr lang="fr-FR" sz="2400" cap="none" dirty="0"/>
              <a:t>exportations compétitives, innovantes et durables pour un </a:t>
            </a:r>
            <a:r>
              <a:rPr lang="fr-FR" sz="2400" cap="none" dirty="0" smtClean="0"/>
              <a:t>Mali </a:t>
            </a:r>
            <a:r>
              <a:rPr lang="fr-FR" sz="2400" cap="none" dirty="0"/>
              <a:t>émergent à l’horizon 2023</a:t>
            </a:r>
            <a:r>
              <a:rPr lang="fr-FR" sz="2400" cap="none" dirty="0" smtClean="0"/>
              <a:t>.</a:t>
            </a:r>
          </a:p>
          <a:p>
            <a:pPr lvl="1"/>
            <a:endParaRPr lang="fr-FR" sz="1200" cap="none" dirty="0" smtClean="0"/>
          </a:p>
          <a:p>
            <a:pPr lvl="1"/>
            <a:r>
              <a:rPr lang="fr-FR" sz="2400" cap="none" dirty="0" smtClean="0"/>
              <a:t>Accent mis sur </a:t>
            </a:r>
            <a:r>
              <a:rPr lang="fr-FR" sz="2400" cap="none" dirty="0"/>
              <a:t>dix (10) filières prioritaires pour lesquels des actions seront menées pour leur transformation et leurs exportations </a:t>
            </a:r>
            <a:r>
              <a:rPr lang="fr-FR" sz="2600" cap="none" dirty="0" smtClean="0">
                <a:solidFill>
                  <a:srgbClr val="C00000"/>
                </a:solidFill>
              </a:rPr>
              <a:t>(</a:t>
            </a:r>
            <a:r>
              <a:rPr lang="fr-FR" sz="2000" cap="none" dirty="0" smtClean="0">
                <a:solidFill>
                  <a:srgbClr val="C00000"/>
                </a:solidFill>
              </a:rPr>
              <a:t>cuirs </a:t>
            </a:r>
            <a:r>
              <a:rPr lang="fr-FR" sz="2000" cap="none" dirty="0">
                <a:solidFill>
                  <a:srgbClr val="C00000"/>
                </a:solidFill>
              </a:rPr>
              <a:t>et peaux ; </a:t>
            </a:r>
            <a:r>
              <a:rPr lang="fr-FR" sz="2000" cap="none" dirty="0" smtClean="0">
                <a:solidFill>
                  <a:srgbClr val="C00000"/>
                </a:solidFill>
              </a:rPr>
              <a:t>mangue </a:t>
            </a:r>
            <a:r>
              <a:rPr lang="fr-FR" sz="2000" cap="none" dirty="0">
                <a:solidFill>
                  <a:srgbClr val="C00000"/>
                </a:solidFill>
              </a:rPr>
              <a:t>; </a:t>
            </a:r>
            <a:r>
              <a:rPr lang="fr-FR" sz="2000" cap="none" dirty="0" smtClean="0">
                <a:solidFill>
                  <a:srgbClr val="C00000"/>
                </a:solidFill>
              </a:rPr>
              <a:t>karité </a:t>
            </a:r>
            <a:r>
              <a:rPr lang="fr-FR" sz="2000" cap="none" dirty="0">
                <a:solidFill>
                  <a:srgbClr val="C00000"/>
                </a:solidFill>
              </a:rPr>
              <a:t>; </a:t>
            </a:r>
            <a:r>
              <a:rPr lang="fr-FR" sz="2000" cap="none" dirty="0" smtClean="0">
                <a:solidFill>
                  <a:srgbClr val="C00000"/>
                </a:solidFill>
              </a:rPr>
              <a:t>sésame </a:t>
            </a:r>
            <a:r>
              <a:rPr lang="fr-FR" sz="2000" cap="none" dirty="0">
                <a:solidFill>
                  <a:srgbClr val="C00000"/>
                </a:solidFill>
              </a:rPr>
              <a:t>; </a:t>
            </a:r>
            <a:r>
              <a:rPr lang="fr-FR" sz="2000" cap="none" dirty="0" smtClean="0">
                <a:solidFill>
                  <a:srgbClr val="C00000"/>
                </a:solidFill>
              </a:rPr>
              <a:t>gomme </a:t>
            </a:r>
            <a:r>
              <a:rPr lang="fr-FR" sz="2000" cap="none" dirty="0">
                <a:solidFill>
                  <a:srgbClr val="C00000"/>
                </a:solidFill>
              </a:rPr>
              <a:t>arabique ; </a:t>
            </a:r>
            <a:r>
              <a:rPr lang="fr-FR" sz="2000" cap="none" dirty="0" smtClean="0">
                <a:solidFill>
                  <a:srgbClr val="C00000"/>
                </a:solidFill>
              </a:rPr>
              <a:t>anacarde </a:t>
            </a:r>
            <a:r>
              <a:rPr lang="fr-FR" sz="2000" cap="none" dirty="0">
                <a:solidFill>
                  <a:srgbClr val="C00000"/>
                </a:solidFill>
              </a:rPr>
              <a:t>; </a:t>
            </a:r>
            <a:r>
              <a:rPr lang="fr-FR" sz="2000" cap="none" dirty="0" smtClean="0">
                <a:solidFill>
                  <a:srgbClr val="C00000"/>
                </a:solidFill>
              </a:rPr>
              <a:t>fonio </a:t>
            </a:r>
            <a:r>
              <a:rPr lang="fr-FR" sz="2000" cap="none" dirty="0">
                <a:solidFill>
                  <a:srgbClr val="C00000"/>
                </a:solidFill>
              </a:rPr>
              <a:t>; </a:t>
            </a:r>
            <a:r>
              <a:rPr lang="fr-FR" sz="2000" cap="none" dirty="0" smtClean="0">
                <a:solidFill>
                  <a:srgbClr val="C00000"/>
                </a:solidFill>
              </a:rPr>
              <a:t>patate </a:t>
            </a:r>
            <a:r>
              <a:rPr lang="fr-FR" sz="2000" cap="none" dirty="0">
                <a:solidFill>
                  <a:srgbClr val="C00000"/>
                </a:solidFill>
              </a:rPr>
              <a:t>douce ; </a:t>
            </a:r>
            <a:r>
              <a:rPr lang="fr-FR" sz="2000" cap="none" dirty="0" smtClean="0">
                <a:solidFill>
                  <a:srgbClr val="C00000"/>
                </a:solidFill>
              </a:rPr>
              <a:t>pois </a:t>
            </a:r>
            <a:r>
              <a:rPr lang="fr-FR" sz="2000" cap="none" dirty="0">
                <a:solidFill>
                  <a:srgbClr val="C00000"/>
                </a:solidFill>
              </a:rPr>
              <a:t>sucré ; </a:t>
            </a:r>
            <a:r>
              <a:rPr lang="fr-FR" sz="2000" cap="none" dirty="0" smtClean="0">
                <a:solidFill>
                  <a:srgbClr val="C00000"/>
                </a:solidFill>
              </a:rPr>
              <a:t>textile-habillement</a:t>
            </a:r>
            <a:r>
              <a:rPr lang="fr-FR" sz="2000" cap="none" dirty="0">
                <a:solidFill>
                  <a:srgbClr val="C00000"/>
                </a:solidFill>
              </a:rPr>
              <a:t>).</a:t>
            </a:r>
          </a:p>
          <a:p>
            <a:pPr marL="457200" lvl="1" indent="0">
              <a:buNone/>
            </a:pPr>
            <a:endParaRPr lang="fr-FR" sz="2600" cap="none" dirty="0"/>
          </a:p>
          <a:p>
            <a:endParaRPr lang="fr-FR" sz="2600" cap="none" dirty="0" smtClean="0"/>
          </a:p>
          <a:p>
            <a:endParaRPr lang="fr-FR" cap="none" dirty="0" smtClean="0"/>
          </a:p>
          <a:p>
            <a:pPr marL="0" indent="0">
              <a:buNone/>
            </a:pPr>
            <a:endParaRPr lang="fr-FR" sz="100" cap="none" dirty="0" smtClean="0"/>
          </a:p>
        </p:txBody>
      </p:sp>
    </p:spTree>
    <p:extLst>
      <p:ext uri="{BB962C8B-B14F-4D97-AF65-F5344CB8AC3E}">
        <p14:creationId xmlns:p14="http://schemas.microsoft.com/office/powerpoint/2010/main" val="214829959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92871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800" b="1" dirty="0" smtClean="0"/>
              <a:t>3. </a:t>
            </a:r>
            <a:r>
              <a:rPr lang="fr-FR" sz="2800" b="1" dirty="0"/>
              <a:t>LA DIVERSIFICATION DES EXPORTATIONS AU MALI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7504" y="980728"/>
            <a:ext cx="9036496" cy="5877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34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800" b="1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Stratégies pour l’émergence </a:t>
            </a:r>
            <a:r>
              <a:rPr lang="fr-FR" sz="28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nouveaux secteurs (2/2)</a:t>
            </a:r>
          </a:p>
          <a:p>
            <a:endParaRPr lang="fr-FR" sz="1300" cap="none" dirty="0" smtClean="0">
              <a:solidFill>
                <a:srgbClr val="0070C0"/>
              </a:solidFill>
            </a:endParaRPr>
          </a:p>
          <a:p>
            <a:r>
              <a:rPr lang="fr-FR" sz="3100" cap="none" dirty="0" smtClean="0">
                <a:solidFill>
                  <a:srgbClr val="0070C0"/>
                </a:solidFill>
              </a:rPr>
              <a:t>PNDC (suite)</a:t>
            </a:r>
            <a:endParaRPr lang="fr-FR" sz="3100" cap="none" dirty="0">
              <a:solidFill>
                <a:srgbClr val="0070C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400" cap="none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Emergence </a:t>
            </a:r>
            <a:r>
              <a:rPr lang="fr-FR" sz="2400" cap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 la filière mangue </a:t>
            </a:r>
            <a:r>
              <a:rPr lang="fr-FR" sz="2400" cap="non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fr-FR" sz="2400" cap="none" dirty="0" smtClean="0"/>
              <a:t>une </a:t>
            </a:r>
            <a:r>
              <a:rPr lang="fr-FR" sz="2400" cap="none" dirty="0"/>
              <a:t>progression de 21,5 % de ses exportations au cours de la période </a:t>
            </a:r>
            <a:r>
              <a:rPr lang="fr-FR" sz="2400" cap="none" dirty="0" smtClean="0"/>
              <a:t>2012-2016)</a:t>
            </a:r>
          </a:p>
          <a:p>
            <a:r>
              <a:rPr lang="fr-FR" sz="3100" cap="none" dirty="0" smtClean="0">
                <a:solidFill>
                  <a:srgbClr val="0070C0"/>
                </a:solidFill>
              </a:rPr>
              <a:t>Programme </a:t>
            </a:r>
            <a:r>
              <a:rPr lang="fr-FR" sz="3100" cap="none" dirty="0">
                <a:solidFill>
                  <a:srgbClr val="0070C0"/>
                </a:solidFill>
              </a:rPr>
              <a:t>de Développement à l’Exportation de la Viande du Mali (PRODEVIM)</a:t>
            </a:r>
          </a:p>
          <a:p>
            <a:pPr lvl="1"/>
            <a:r>
              <a:rPr lang="fr-FR" sz="2400" cap="none" dirty="0" smtClean="0"/>
              <a:t>développer </a:t>
            </a:r>
            <a:r>
              <a:rPr lang="fr-FR" sz="2400" cap="none" dirty="0"/>
              <a:t>la production, </a:t>
            </a:r>
            <a:r>
              <a:rPr lang="fr-FR" sz="2400" cap="none" dirty="0" smtClean="0"/>
              <a:t>améliorer </a:t>
            </a:r>
            <a:r>
              <a:rPr lang="fr-FR" sz="2400" cap="none" dirty="0"/>
              <a:t>la santé animale, </a:t>
            </a:r>
            <a:r>
              <a:rPr lang="fr-FR" sz="2400" cap="none" dirty="0" smtClean="0"/>
              <a:t>mettre </a:t>
            </a:r>
            <a:r>
              <a:rPr lang="fr-FR" sz="2400" cap="none" dirty="0"/>
              <a:t>en place un système de traçabilité et </a:t>
            </a:r>
            <a:r>
              <a:rPr lang="fr-FR" sz="2400" cap="none" dirty="0" smtClean="0"/>
              <a:t>développer </a:t>
            </a:r>
            <a:r>
              <a:rPr lang="fr-FR" sz="2400" cap="none" dirty="0"/>
              <a:t>la transformation du bétail en </a:t>
            </a:r>
            <a:r>
              <a:rPr lang="fr-FR" sz="2400" cap="none" dirty="0" smtClean="0"/>
              <a:t>viande </a:t>
            </a:r>
          </a:p>
          <a:p>
            <a:pPr lvl="1"/>
            <a:endParaRPr lang="fr-FR" sz="2600" cap="none" dirty="0"/>
          </a:p>
          <a:p>
            <a:pPr marL="457200" lvl="1" indent="0">
              <a:buNone/>
            </a:pPr>
            <a:endParaRPr lang="fr-FR" sz="2600" cap="none" dirty="0"/>
          </a:p>
          <a:p>
            <a:endParaRPr lang="fr-FR" sz="2600" cap="none" dirty="0" smtClean="0"/>
          </a:p>
          <a:p>
            <a:endParaRPr lang="fr-FR" cap="none" dirty="0" smtClean="0"/>
          </a:p>
          <a:p>
            <a:pPr marL="0" indent="0">
              <a:buNone/>
            </a:pPr>
            <a:endParaRPr lang="fr-FR" sz="100" cap="none" dirty="0" smtClean="0"/>
          </a:p>
        </p:txBody>
      </p:sp>
    </p:spTree>
    <p:extLst>
      <p:ext uri="{BB962C8B-B14F-4D97-AF65-F5344CB8AC3E}">
        <p14:creationId xmlns:p14="http://schemas.microsoft.com/office/powerpoint/2010/main" val="4617913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9036050" cy="5214937"/>
          </a:xfrm>
        </p:spPr>
        <p:txBody>
          <a:bodyPr/>
          <a:lstStyle/>
          <a:p>
            <a:pPr algn="ctr">
              <a:buNone/>
            </a:pPr>
            <a:endParaRPr lang="fr-FR" sz="4500" dirty="0"/>
          </a:p>
          <a:p>
            <a:pPr algn="ctr">
              <a:buNone/>
            </a:pPr>
            <a:r>
              <a:rPr lang="fr-FR" sz="4500" dirty="0"/>
              <a:t>4</a:t>
            </a:r>
            <a:r>
              <a:rPr lang="fr-FR" sz="4500" dirty="0" smtClean="0"/>
              <a:t>. Perspectives économiques </a:t>
            </a:r>
            <a:endParaRPr lang="fr-FR" sz="4500" b="1" dirty="0"/>
          </a:p>
          <a:p>
            <a:pPr>
              <a:buNone/>
            </a:pPr>
            <a:endParaRPr lang="fr-FR" sz="2800" b="1" dirty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09176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71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500" b="1" dirty="0"/>
              <a:t>  </a:t>
            </a:r>
            <a:r>
              <a:rPr lang="fr-FR" sz="2800" b="1" dirty="0" smtClean="0"/>
              <a:t>4.Perspectives économiques  (1/2)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7504" y="1052736"/>
            <a:ext cx="9001000" cy="5805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b="1" cap="none" dirty="0" smtClean="0">
                <a:solidFill>
                  <a:srgbClr val="C00000"/>
                </a:solidFill>
              </a:rPr>
              <a:t>Une reprise attendue en 2021</a:t>
            </a:r>
          </a:p>
          <a:p>
            <a:pPr>
              <a:lnSpc>
                <a:spcPct val="130000"/>
              </a:lnSpc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fr-FR" sz="2400" b="1" cap="none" dirty="0" smtClean="0">
                <a:solidFill>
                  <a:prstClr val="black"/>
                </a:solidFill>
              </a:rPr>
              <a:t>Un </a:t>
            </a:r>
            <a:r>
              <a:rPr lang="fr-FR" sz="2400" b="1" cap="none" dirty="0">
                <a:solidFill>
                  <a:prstClr val="black"/>
                </a:solidFill>
              </a:rPr>
              <a:t>taux de croissance en 2021, prévu à </a:t>
            </a:r>
            <a:r>
              <a:rPr lang="fr-FR" sz="2400" b="1" cap="none" dirty="0" smtClean="0">
                <a:solidFill>
                  <a:prstClr val="black"/>
                </a:solidFill>
              </a:rPr>
              <a:t>4,4%</a:t>
            </a:r>
            <a:endParaRPr lang="fr-FR" sz="2400" b="1" cap="none" dirty="0">
              <a:solidFill>
                <a:prstClr val="black"/>
              </a:solidFill>
            </a:endParaRPr>
          </a:p>
          <a:p>
            <a:pPr lvl="0"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fr-FR" altLang="zh-CN" sz="2400" b="1" cap="none" dirty="0" smtClean="0">
                <a:solidFill>
                  <a:prstClr val="black"/>
                </a:solidFill>
              </a:rPr>
              <a:t>Le </a:t>
            </a:r>
            <a:r>
              <a:rPr lang="fr-FR" altLang="zh-CN" sz="2400" b="1" cap="none" dirty="0">
                <a:solidFill>
                  <a:prstClr val="black"/>
                </a:solidFill>
              </a:rPr>
              <a:t>solde budgétaire global est prévu à -</a:t>
            </a:r>
            <a:r>
              <a:rPr lang="fr-FR" altLang="zh-CN" sz="2400" b="1" cap="none" dirty="0" smtClean="0">
                <a:solidFill>
                  <a:prstClr val="black"/>
                </a:solidFill>
              </a:rPr>
              <a:t>5,5% </a:t>
            </a:r>
            <a:r>
              <a:rPr lang="fr-FR" altLang="zh-CN" sz="2400" b="1" cap="none" dirty="0">
                <a:solidFill>
                  <a:prstClr val="black"/>
                </a:solidFill>
              </a:rPr>
              <a:t>du PIB </a:t>
            </a:r>
          </a:p>
          <a:p>
            <a:pPr lvl="0"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fr-FR" sz="2400" b="1" cap="none" dirty="0" smtClean="0">
                <a:solidFill>
                  <a:prstClr val="black"/>
                </a:solidFill>
              </a:rPr>
              <a:t>Un </a:t>
            </a:r>
            <a:r>
              <a:rPr lang="fr-FR" sz="2400" b="1" cap="none" dirty="0">
                <a:solidFill>
                  <a:prstClr val="black"/>
                </a:solidFill>
              </a:rPr>
              <a:t>taux de pression fiscale prévu à </a:t>
            </a:r>
            <a:r>
              <a:rPr lang="fr-FR" sz="2400" b="1" cap="none" dirty="0" smtClean="0">
                <a:solidFill>
                  <a:prstClr val="black"/>
                </a:solidFill>
              </a:rPr>
              <a:t>15,2% </a:t>
            </a:r>
            <a:endParaRPr lang="fr-FR" sz="2400" b="1" cap="none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buClr>
                <a:prstClr val="black"/>
              </a:buClr>
              <a:buFont typeface="Wingdings" panose="05000000000000000000" pitchFamily="2" charset="2"/>
              <a:buChar char="q"/>
            </a:pPr>
            <a:r>
              <a:rPr lang="fr-FR" sz="2400" b="1" cap="none" dirty="0">
                <a:solidFill>
                  <a:prstClr val="black"/>
                </a:solidFill>
              </a:rPr>
              <a:t>L’inflation devrait atteindre 1,5% en 2021, en deçà de </a:t>
            </a:r>
            <a:r>
              <a:rPr lang="fr-FR" altLang="zh-CN" sz="2400" b="1" cap="none" dirty="0">
                <a:solidFill>
                  <a:prstClr val="black"/>
                </a:solidFill>
              </a:rPr>
              <a:t>la norme communautaire de l’UEMOA (3% au </a:t>
            </a:r>
            <a:r>
              <a:rPr lang="fr-FR" altLang="zh-CN" sz="2400" b="1" cap="none" dirty="0" smtClean="0">
                <a:solidFill>
                  <a:prstClr val="black"/>
                </a:solidFill>
              </a:rPr>
              <a:t>maximum)</a:t>
            </a:r>
          </a:p>
          <a:p>
            <a:pPr marL="0" indent="0">
              <a:lnSpc>
                <a:spcPct val="140000"/>
              </a:lnSpc>
              <a:buClr>
                <a:prstClr val="black"/>
              </a:buClr>
              <a:buNone/>
            </a:pPr>
            <a:endParaRPr lang="fr-FR" altLang="zh-CN" sz="1000" b="1" cap="none" dirty="0" smtClean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buClr>
                <a:prstClr val="black"/>
              </a:buClr>
              <a:buFont typeface="Wingdings" panose="05000000000000000000" pitchFamily="2" charset="2"/>
              <a:buChar char="v"/>
            </a:pPr>
            <a:r>
              <a:rPr lang="fr-FR" sz="2200" b="1" cap="none" dirty="0">
                <a:solidFill>
                  <a:prstClr val="black"/>
                </a:solidFill>
              </a:rPr>
              <a:t> </a:t>
            </a:r>
            <a:r>
              <a:rPr lang="fr-FR" sz="2400" b="1" cap="none" dirty="0" smtClean="0">
                <a:solidFill>
                  <a:srgbClr val="0070C0"/>
                </a:solidFill>
              </a:rPr>
              <a:t>Réformes </a:t>
            </a:r>
            <a:r>
              <a:rPr lang="fr-FR" sz="2400" b="1" cap="none" dirty="0">
                <a:solidFill>
                  <a:srgbClr val="0070C0"/>
                </a:solidFill>
              </a:rPr>
              <a:t>pour améliorer la mobilisation des recettes </a:t>
            </a:r>
            <a:r>
              <a:rPr lang="fr-FR" sz="2400" b="1" cap="none" dirty="0" smtClean="0">
                <a:solidFill>
                  <a:srgbClr val="0070C0"/>
                </a:solidFill>
              </a:rPr>
              <a:t>fiscales</a:t>
            </a:r>
          </a:p>
          <a:p>
            <a:pPr lvl="0" algn="ctr">
              <a:buFont typeface="Wingdings" panose="05000000000000000000" pitchFamily="2" charset="2"/>
              <a:buChar char="v"/>
            </a:pPr>
            <a:r>
              <a:rPr lang="fr-FR" sz="2400" b="1" cap="none" dirty="0" smtClean="0">
                <a:solidFill>
                  <a:srgbClr val="0070C0"/>
                </a:solidFill>
              </a:rPr>
              <a:t>Préservation de la discipline budgétaire et de la viabilité de la dette</a:t>
            </a:r>
            <a:endParaRPr lang="fr-FR" sz="2400" b="1" cap="none" dirty="0">
              <a:solidFill>
                <a:srgbClr val="0070C0"/>
              </a:solidFill>
            </a:endParaRPr>
          </a:p>
          <a:p>
            <a:endParaRPr lang="fr-FR" sz="2400" cap="none" dirty="0">
              <a:solidFill>
                <a:srgbClr val="0070C0"/>
              </a:solidFill>
            </a:endParaRPr>
          </a:p>
          <a:p>
            <a:endParaRPr lang="fr-FR" altLang="zh-CN" sz="2400" dirty="0"/>
          </a:p>
          <a:p>
            <a:pPr marL="0" indent="0">
              <a:buNone/>
            </a:pPr>
            <a:endParaRPr lang="fr-FR" altLang="zh-CN" sz="600" dirty="0"/>
          </a:p>
          <a:p>
            <a:pPr marL="0" indent="0">
              <a:buNone/>
            </a:pPr>
            <a:endParaRPr lang="zh-CN" altLang="ja-JP" sz="600" dirty="0"/>
          </a:p>
          <a:p>
            <a:pPr marL="0" lv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1000" dirty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476110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92871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500" b="1" dirty="0"/>
              <a:t>  </a:t>
            </a:r>
            <a:r>
              <a:rPr lang="fr-FR" sz="2800" b="1" dirty="0" smtClean="0"/>
              <a:t>4. </a:t>
            </a:r>
            <a:r>
              <a:rPr lang="fr-FR" sz="2800" b="1" dirty="0"/>
              <a:t>Perspectives </a:t>
            </a:r>
            <a:r>
              <a:rPr lang="fr-FR" sz="2800" b="1" dirty="0" smtClean="0"/>
              <a:t>économiques (2/2)</a:t>
            </a:r>
            <a:endParaRPr lang="fr-FR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7504" y="1052736"/>
            <a:ext cx="9036496" cy="5805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b="1" cap="none" dirty="0" smtClean="0">
                <a:solidFill>
                  <a:srgbClr val="C00000"/>
                </a:solidFill>
              </a:rPr>
              <a:t>Prévisions des principaux agrégats 2021-2023</a:t>
            </a:r>
          </a:p>
          <a:p>
            <a:pPr>
              <a:buNone/>
            </a:pP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fr-FR" sz="1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CN" altLang="ja-JP" sz="6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469950"/>
              </p:ext>
            </p:extLst>
          </p:nvPr>
        </p:nvGraphicFramePr>
        <p:xfrm>
          <a:off x="1313384" y="1883923"/>
          <a:ext cx="6624736" cy="4142889"/>
        </p:xfrm>
        <a:graphic>
          <a:graphicData uri="http://schemas.openxmlformats.org/drawingml/2006/table">
            <a:tbl>
              <a:tblPr firstRow="1" bandRow="1"/>
              <a:tblGrid>
                <a:gridCol w="1872209">
                  <a:extLst>
                    <a:ext uri="{9D8B030D-6E8A-4147-A177-3AD203B41FA5}">
                      <a16:colId xmlns:a16="http://schemas.microsoft.com/office/drawing/2014/main" val="308248046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20810771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92857498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val="2064213987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Agrégats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A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2021</a:t>
                      </a: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A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2022</a:t>
                      </a: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A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2023</a:t>
                      </a: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CB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324132"/>
                  </a:ext>
                </a:extLst>
              </a:tr>
              <a:tr h="652770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Taux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de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croissance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4,4%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079269"/>
                  </a:ext>
                </a:extLst>
              </a:tr>
              <a:tr h="63453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Solde budgétaire globale (% PIB)</a:t>
                      </a: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5,5%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-4,5%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-3,5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969056"/>
                  </a:ext>
                </a:extLst>
              </a:tr>
              <a:tr h="492168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Taux d’inflation</a:t>
                      </a: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1,5%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2%</a:t>
                      </a: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2%</a:t>
                      </a: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014919"/>
                  </a:ext>
                </a:extLst>
              </a:tr>
              <a:tr h="973975"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Encours de la dette publique (% PIB)</a:t>
                      </a: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46,2%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</a:t>
                      </a: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46,6% </a:t>
                      </a: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830854"/>
                  </a:ext>
                </a:extLst>
              </a:tr>
              <a:tr h="813373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Taux de pression fiscale</a:t>
                      </a: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15,2%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15,4%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4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516" marR="4516" marT="4516" marB="0" anchor="ctr">
                    <a:lnL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C5F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4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668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80655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9036050" cy="5214937"/>
          </a:xfrm>
        </p:spPr>
        <p:txBody>
          <a:bodyPr/>
          <a:lstStyle/>
          <a:p>
            <a:pPr algn="ctr">
              <a:buNone/>
            </a:pPr>
            <a:endParaRPr lang="fr-FR" sz="4500" dirty="0"/>
          </a:p>
          <a:p>
            <a:pPr algn="ctr">
              <a:buNone/>
            </a:pPr>
            <a:r>
              <a:rPr lang="fr-FR" sz="4500" dirty="0"/>
              <a:t>5</a:t>
            </a:r>
            <a:r>
              <a:rPr lang="fr-FR" sz="4500" dirty="0" smtClean="0"/>
              <a:t>. Orientations de la stratégie d’endettement</a:t>
            </a:r>
            <a:endParaRPr lang="fr-FR" sz="4500" dirty="0"/>
          </a:p>
          <a:p>
            <a:pPr>
              <a:buNone/>
            </a:pPr>
            <a:endParaRPr lang="fr-FR" sz="2800" b="1" dirty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91508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500" b="1" dirty="0"/>
              <a:t> </a:t>
            </a:r>
            <a:r>
              <a:rPr lang="fr-FR" sz="3000" b="1" dirty="0" smtClean="0"/>
              <a:t>5.Orientations </a:t>
            </a:r>
            <a:r>
              <a:rPr lang="fr-FR" sz="3000" b="1" dirty="0"/>
              <a:t>de la stratégie </a:t>
            </a:r>
            <a:r>
              <a:rPr lang="fr-FR" sz="3000" b="1" dirty="0" smtClean="0"/>
              <a:t>d’endettement</a:t>
            </a:r>
            <a:endParaRPr lang="fr-FR" sz="3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3891" y="980728"/>
            <a:ext cx="9070109" cy="55749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3000" b="1" cap="none" dirty="0" smtClean="0">
                <a:solidFill>
                  <a:srgbClr val="C00000"/>
                </a:solidFill>
              </a:rPr>
              <a:t>Stratégie d’endettement public à moyen </a:t>
            </a:r>
            <a:r>
              <a:rPr lang="fr-FR" sz="3000" b="1" cap="none" dirty="0">
                <a:solidFill>
                  <a:srgbClr val="C00000"/>
                </a:solidFill>
              </a:rPr>
              <a:t>terme </a:t>
            </a:r>
            <a:r>
              <a:rPr lang="fr-FR" sz="3000" b="1" cap="none" dirty="0" smtClean="0">
                <a:solidFill>
                  <a:srgbClr val="C00000"/>
                </a:solidFill>
              </a:rPr>
              <a:t>du </a:t>
            </a:r>
            <a:r>
              <a:rPr lang="fr-FR" sz="3000" b="1" cap="none" dirty="0">
                <a:solidFill>
                  <a:srgbClr val="C00000"/>
                </a:solidFill>
              </a:rPr>
              <a:t>Mali 2021-2023</a:t>
            </a:r>
            <a:endParaRPr lang="fr-FR" sz="3000" b="1" cap="none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1000" b="1" i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800" cap="none" dirty="0" smtClean="0"/>
              <a:t>Privilégier les emprunts intérieurs de plus longues maturités (5 ans et plus)</a:t>
            </a:r>
          </a:p>
          <a:p>
            <a:r>
              <a:rPr lang="fr-FR" sz="2800" cap="none" dirty="0" smtClean="0"/>
              <a:t>Renforcer les actions et les mesures d’optimisation des interventions de l’</a:t>
            </a:r>
            <a:r>
              <a:rPr lang="fr-FR" sz="2800" cap="none" dirty="0"/>
              <a:t>E</a:t>
            </a:r>
            <a:r>
              <a:rPr lang="fr-FR" sz="2800" cap="none" dirty="0" smtClean="0"/>
              <a:t>tat sur le marché</a:t>
            </a:r>
          </a:p>
          <a:p>
            <a:r>
              <a:rPr lang="fr-FR" sz="2800" cap="none" dirty="0" smtClean="0"/>
              <a:t>Rallonger la durée de vie moyenne de la dette</a:t>
            </a:r>
          </a:p>
          <a:p>
            <a:r>
              <a:rPr lang="fr-FR" sz="2800" cap="none" dirty="0" smtClean="0"/>
              <a:t>Réaliser des opérations de gestion active de la dette (rachat/échange de titres)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500" b="1" dirty="0"/>
              <a:t> </a:t>
            </a:r>
            <a:r>
              <a:rPr lang="fr-FR" sz="3000" b="1" dirty="0" smtClean="0"/>
              <a:t>5. Orientations </a:t>
            </a:r>
            <a:r>
              <a:rPr lang="fr-FR" sz="3000" b="1" dirty="0"/>
              <a:t>de la stratégie </a:t>
            </a:r>
            <a:r>
              <a:rPr lang="fr-FR" sz="3000" b="1" dirty="0" smtClean="0"/>
              <a:t>d’endettement</a:t>
            </a:r>
            <a:endParaRPr lang="fr-FR" sz="3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9036496" cy="6021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cap="none" dirty="0" smtClean="0">
                <a:solidFill>
                  <a:srgbClr val="C00000"/>
                </a:solidFill>
              </a:rPr>
              <a:t>Lignes directrices du calendrier 2021</a:t>
            </a:r>
          </a:p>
          <a:p>
            <a:endParaRPr lang="fr-FR" sz="2600" cap="none" dirty="0" smtClean="0"/>
          </a:p>
          <a:p>
            <a:r>
              <a:rPr lang="fr-FR" sz="2800" cap="none" dirty="0" smtClean="0"/>
              <a:t>Maîtrise du risque de refinancement</a:t>
            </a:r>
            <a:r>
              <a:rPr lang="fr-FR" sz="2800" dirty="0"/>
              <a:t> </a:t>
            </a:r>
            <a:r>
              <a:rPr lang="fr-FR" sz="2800" dirty="0" smtClean="0"/>
              <a:t>;</a:t>
            </a:r>
            <a:endParaRPr lang="fr-FR" sz="2800" dirty="0"/>
          </a:p>
          <a:p>
            <a:r>
              <a:rPr lang="fr-FR" sz="2800" cap="none" dirty="0" smtClean="0"/>
              <a:t>Présence régulière sur le marché financier régional ;</a:t>
            </a:r>
            <a:endParaRPr lang="fr-FR" sz="2800" dirty="0"/>
          </a:p>
          <a:p>
            <a:r>
              <a:rPr lang="fr-FR" sz="2800" cap="none" dirty="0"/>
              <a:t>C</a:t>
            </a:r>
            <a:r>
              <a:rPr lang="fr-FR" sz="2800" cap="none" dirty="0" smtClean="0"/>
              <a:t>hoix de la taille des émissions ;</a:t>
            </a:r>
            <a:endParaRPr lang="fr-FR" sz="2800" dirty="0"/>
          </a:p>
          <a:p>
            <a:r>
              <a:rPr lang="fr-FR" sz="2800" cap="none" dirty="0" smtClean="0"/>
              <a:t>Réalisation d’opérations de taille importante ;</a:t>
            </a:r>
            <a:endParaRPr lang="fr-FR" sz="2800" dirty="0" smtClean="0"/>
          </a:p>
          <a:p>
            <a:r>
              <a:rPr lang="fr-FR" sz="2800" cap="none" dirty="0" smtClean="0"/>
              <a:t>Alignement sur les standards du marché</a:t>
            </a:r>
            <a:r>
              <a:rPr lang="fr-FR" sz="2800" cap="none" dirty="0"/>
              <a:t>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2448681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9036050" cy="5214937"/>
          </a:xfrm>
        </p:spPr>
        <p:txBody>
          <a:bodyPr/>
          <a:lstStyle/>
          <a:p>
            <a:pPr algn="ctr">
              <a:buNone/>
            </a:pPr>
            <a:endParaRPr lang="fr-FR" sz="4500" dirty="0"/>
          </a:p>
          <a:p>
            <a:pPr algn="ctr">
              <a:buNone/>
            </a:pPr>
            <a:r>
              <a:rPr lang="fr-FR" sz="4500" dirty="0"/>
              <a:t>6</a:t>
            </a:r>
            <a:r>
              <a:rPr lang="fr-FR" sz="4500" dirty="0" smtClean="0"/>
              <a:t>. Plan de financement 2021</a:t>
            </a:r>
            <a:endParaRPr lang="fr-FR" sz="4500" dirty="0"/>
          </a:p>
          <a:p>
            <a:pPr>
              <a:buNone/>
            </a:pPr>
            <a:endParaRPr lang="fr-FR" sz="2800" b="1" dirty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627904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fr-FR" sz="45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5214950"/>
          </a:xfrm>
        </p:spPr>
        <p:txBody>
          <a:bodyPr>
            <a:normAutofit/>
          </a:bodyPr>
          <a:lstStyle/>
          <a:p>
            <a:pPr marL="571500" indent="-5715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Bref aperçu du Mali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 économique récente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fr-FR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: La diversification des exportations</a:t>
            </a:r>
          </a:p>
          <a:p>
            <a:pPr marL="571500" indent="-5715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Perspectives économiques </a:t>
            </a:r>
          </a:p>
          <a:p>
            <a:pPr marL="571500" indent="-5715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Orientations de la stratégie d’endettement</a:t>
            </a:r>
          </a:p>
          <a:p>
            <a:pPr marL="571500" indent="-571500" algn="just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Plan de financement 2021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08116-AD7C-42D8-93F0-3A3B464C245C}" type="slidenum">
              <a:rPr lang="fr-FR" sz="1800" smtClean="0">
                <a:solidFill>
                  <a:srgbClr val="04617B">
                    <a:shade val="9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fr-FR" sz="1800">
              <a:solidFill>
                <a:srgbClr val="04617B">
                  <a:shade val="9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0327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rIns="0" bIns="0" anchor="b">
            <a:normAutofit fontScale="90000"/>
          </a:bodyPr>
          <a:lstStyle/>
          <a:p>
            <a:pPr algn="ctr"/>
            <a:r>
              <a:rPr lang="fr-FR" sz="45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45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fr-FR" sz="45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45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fr-FR" sz="45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45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fr-FR" sz="45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45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fr-FR" sz="45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/>
            </a:r>
            <a:br>
              <a:rPr lang="fr-FR" sz="45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</a:br>
            <a:r>
              <a:rPr lang="fr-FR" sz="3600" b="1" dirty="0"/>
              <a:t>6</a:t>
            </a:r>
            <a:r>
              <a:rPr lang="fr-FR" sz="3600" b="1" dirty="0" smtClean="0">
                <a:solidFill>
                  <a:schemeClr val="lt1"/>
                </a:solidFill>
              </a:rPr>
              <a:t>.</a:t>
            </a:r>
            <a:r>
              <a:rPr lang="fr-FR" sz="3600" b="1" dirty="0" smtClean="0"/>
              <a:t>Plan de financement</a:t>
            </a:r>
            <a:endParaRPr lang="fr-FR" sz="3600" b="1" dirty="0">
              <a:solidFill>
                <a:schemeClr val="lt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0042" y="980728"/>
            <a:ext cx="9051352" cy="56786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800" b="1" cap="none" dirty="0" smtClean="0">
                <a:solidFill>
                  <a:srgbClr val="C00000"/>
                </a:solidFill>
              </a:rPr>
              <a:t>Programme d’émissions 2021 </a:t>
            </a:r>
            <a:r>
              <a:rPr lang="fr-FR" sz="2800" b="1" dirty="0" smtClean="0">
                <a:solidFill>
                  <a:schemeClr val="lt1"/>
                </a:solidFill>
              </a:rPr>
              <a:t>(</a:t>
            </a:r>
            <a:r>
              <a:rPr lang="fr-FR" sz="2800" b="1" dirty="0">
                <a:solidFill>
                  <a:schemeClr val="lt1"/>
                </a:solidFill>
              </a:rPr>
              <a:t>1/3</a:t>
            </a:r>
            <a:r>
              <a:rPr lang="fr-FR" sz="1400" b="1" dirty="0">
                <a:solidFill>
                  <a:schemeClr val="lt1"/>
                </a:solidFill>
              </a:rPr>
              <a:t>)</a:t>
            </a:r>
            <a:endParaRPr lang="fr-FR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r-FR" sz="3200" dirty="0" smtClean="0"/>
          </a:p>
          <a:p>
            <a:pPr marL="0" indent="0">
              <a:buNone/>
            </a:pP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282623" y="1620389"/>
            <a:ext cx="8606190" cy="7200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</a:t>
            </a:r>
            <a:r>
              <a:rPr lang="fr-FR" sz="2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Montant total à mobiliser:  </a:t>
            </a:r>
            <a:r>
              <a:rPr lang="fr-FR" sz="3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910 </a:t>
            </a:r>
            <a:r>
              <a:rPr lang="fr-FR" sz="3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milliards FCFA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1558" y="2780928"/>
            <a:ext cx="4367942" cy="21602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3192" lvl="1"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fr-FR" sz="2400">
                <a:solidFill>
                  <a:srgbClr val="002060"/>
                </a:solidFill>
              </a:rPr>
              <a:t>7 </a:t>
            </a:r>
            <a:r>
              <a:rPr lang="fr-FR" sz="2400" smtClean="0">
                <a:solidFill>
                  <a:srgbClr val="002060"/>
                </a:solidFill>
              </a:rPr>
              <a:t>BT    </a:t>
            </a:r>
            <a:r>
              <a:rPr lang="fr-FR" sz="2400" dirty="0" smtClean="0">
                <a:solidFill>
                  <a:srgbClr val="002060"/>
                </a:solidFill>
              </a:rPr>
              <a:t>:</a:t>
            </a:r>
            <a:r>
              <a:rPr lang="fr-FR" sz="2400" b="1" dirty="0" smtClean="0">
                <a:solidFill>
                  <a:srgbClr val="002060"/>
                </a:solidFill>
              </a:rPr>
              <a:t>170 </a:t>
            </a:r>
            <a:r>
              <a:rPr lang="fr-FR" sz="2400" b="1" dirty="0">
                <a:solidFill>
                  <a:srgbClr val="002060"/>
                </a:solidFill>
              </a:rPr>
              <a:t>Mrds </a:t>
            </a:r>
            <a:r>
              <a:rPr lang="fr-FR" sz="2400" b="1" dirty="0" smtClean="0">
                <a:solidFill>
                  <a:srgbClr val="002060"/>
                </a:solidFill>
              </a:rPr>
              <a:t>FCFA</a:t>
            </a:r>
          </a:p>
          <a:p>
            <a:pPr marL="393192" lvl="1"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fr-FR" sz="2400" b="1" dirty="0">
                <a:solidFill>
                  <a:srgbClr val="002060"/>
                </a:solidFill>
              </a:rPr>
              <a:t>	</a:t>
            </a:r>
          </a:p>
          <a:p>
            <a:pPr marL="393192" lvl="1">
              <a:spcBef>
                <a:spcPct val="20000"/>
              </a:spcBef>
              <a:buClr>
                <a:srgbClr val="0F6FC6"/>
              </a:buClr>
              <a:buSzPct val="85000"/>
            </a:pPr>
            <a:r>
              <a:rPr lang="fr-FR" sz="2400" dirty="0" smtClean="0">
                <a:solidFill>
                  <a:srgbClr val="002060"/>
                </a:solidFill>
              </a:rPr>
              <a:t>27 </a:t>
            </a:r>
            <a:r>
              <a:rPr lang="fr-FR" sz="2400" dirty="0">
                <a:solidFill>
                  <a:srgbClr val="002060"/>
                </a:solidFill>
              </a:rPr>
              <a:t>OT </a:t>
            </a:r>
            <a:r>
              <a:rPr lang="fr-FR" sz="2400" dirty="0" smtClean="0">
                <a:solidFill>
                  <a:srgbClr val="002060"/>
                </a:solidFill>
              </a:rPr>
              <a:t>:  </a:t>
            </a:r>
            <a:r>
              <a:rPr lang="fr-FR" sz="2600" b="1" dirty="0" smtClean="0">
                <a:solidFill>
                  <a:srgbClr val="002060"/>
                </a:solidFill>
              </a:rPr>
              <a:t>740 Mrds FCFA</a:t>
            </a:r>
            <a:endParaRPr lang="fr-FR" sz="26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564" y="2780928"/>
            <a:ext cx="4154808" cy="21602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fr-FR" sz="2400" b="1" dirty="0" smtClean="0">
                <a:solidFill>
                  <a:srgbClr val="002060"/>
                </a:solidFill>
              </a:rPr>
              <a:t>22 </a:t>
            </a:r>
            <a:r>
              <a:rPr lang="fr-FR" sz="2400" b="1" dirty="0">
                <a:solidFill>
                  <a:srgbClr val="002060"/>
                </a:solidFill>
              </a:rPr>
              <a:t>émissions </a:t>
            </a:r>
            <a:r>
              <a:rPr lang="fr-FR" sz="2400" b="1" dirty="0" smtClean="0">
                <a:solidFill>
                  <a:srgbClr val="002060"/>
                </a:solidFill>
              </a:rPr>
              <a:t>de titres publics </a:t>
            </a:r>
            <a:r>
              <a:rPr lang="fr-FR" sz="2400" b="1" dirty="0">
                <a:solidFill>
                  <a:srgbClr val="002060"/>
                </a:solidFill>
              </a:rPr>
              <a:t>34 </a:t>
            </a:r>
            <a:r>
              <a:rPr lang="fr-FR" sz="2400" b="1" dirty="0" smtClean="0">
                <a:solidFill>
                  <a:srgbClr val="002060"/>
                </a:solidFill>
              </a:rPr>
              <a:t>titres à émettre </a:t>
            </a:r>
            <a:r>
              <a:rPr lang="fr-FR" sz="3000" b="1" dirty="0">
                <a:solidFill>
                  <a:srgbClr val="002060"/>
                </a:solidFill>
              </a:rPr>
              <a:t>	</a:t>
            </a:r>
            <a:endParaRPr lang="fr-FR" sz="3000" b="1" dirty="0" smtClean="0">
              <a:solidFill>
                <a:srgbClr val="002060"/>
              </a:solidFill>
            </a:endParaRPr>
          </a:p>
          <a:p>
            <a:pPr lvl="0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fr-FR" sz="2400" b="1" dirty="0" smtClean="0">
                <a:solidFill>
                  <a:srgbClr val="002060"/>
                </a:solidFill>
              </a:rPr>
              <a:t>06 </a:t>
            </a:r>
            <a:r>
              <a:rPr lang="fr-FR" sz="2400" b="1" dirty="0">
                <a:solidFill>
                  <a:srgbClr val="002060"/>
                </a:solidFill>
              </a:rPr>
              <a:t>émissions </a:t>
            </a:r>
            <a:r>
              <a:rPr lang="fr-FR" sz="2400" b="1" dirty="0" smtClean="0">
                <a:solidFill>
                  <a:srgbClr val="002060"/>
                </a:solidFill>
              </a:rPr>
              <a:t>simultanées</a:t>
            </a:r>
            <a:endParaRPr lang="fr-FR" sz="24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038" y="5301208"/>
            <a:ext cx="813392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Remboursement 2021 (capital) :  368,6  Mrds FCFA</a:t>
            </a:r>
            <a:endParaRPr lang="fr-FR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43608" y="908720"/>
            <a:ext cx="685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00000"/>
                </a:solidFill>
              </a:rPr>
              <a:t>Programme indicatif </a:t>
            </a:r>
            <a:r>
              <a:rPr lang="fr-FR" sz="2800" b="1" dirty="0" smtClean="0">
                <a:solidFill>
                  <a:srgbClr val="C00000"/>
                </a:solidFill>
              </a:rPr>
              <a:t>2021</a:t>
            </a:r>
            <a:endParaRPr lang="fr-FR" sz="2800" b="1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rIns="0" bIns="0" anchor="b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fr-FR" sz="3200" b="1" dirty="0"/>
              <a:t>6</a:t>
            </a:r>
            <a:r>
              <a:rPr lang="fr-FR" sz="3200" b="1" dirty="0" smtClean="0"/>
              <a:t>.Plan </a:t>
            </a:r>
            <a:r>
              <a:rPr lang="fr-FR" sz="3200" b="1" dirty="0"/>
              <a:t>de </a:t>
            </a:r>
            <a:r>
              <a:rPr lang="fr-FR" sz="3200" b="1" dirty="0" smtClean="0"/>
              <a:t>financement</a:t>
            </a:r>
            <a:endParaRPr lang="fr-FR" sz="3200" b="1" dirty="0">
              <a:solidFill>
                <a:schemeClr val="lt1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97314"/>
              </p:ext>
            </p:extLst>
          </p:nvPr>
        </p:nvGraphicFramePr>
        <p:xfrm>
          <a:off x="647564" y="1772816"/>
          <a:ext cx="7848872" cy="4511527"/>
        </p:xfrm>
        <a:graphic>
          <a:graphicData uri="http://schemas.openxmlformats.org/drawingml/2006/table">
            <a:tbl>
              <a:tblPr firstRow="1" bandRow="1"/>
              <a:tblGrid>
                <a:gridCol w="142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3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02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0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5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45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Emissions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T1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T2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T3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T4</a:t>
                      </a:r>
                      <a:endParaRPr lang="fr-F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BAT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r>
                        <a:rPr lang="fr-FR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170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0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OAT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160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130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135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135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560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59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APE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100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80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</a:t>
                      </a:r>
                      <a:endParaRPr lang="fr-FR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180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55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235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280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240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155</a:t>
                      </a:r>
                      <a:endParaRPr lang="fr-F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F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7020272" y="5301208"/>
            <a:ext cx="1296144" cy="751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r-FR" sz="3200" b="1" dirty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910</a:t>
            </a:r>
            <a:endParaRPr lang="fr-FR" sz="32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077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C:\Users\USER\Desktop\160x73xbceao_aut.jpg,qitok=CJaNfmz_.pagespeed.ic.CETKyNPV5K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204" name="AutoShape 4" descr="C:\Users\USER\Desktop\160x73xbceao_aut.jpg,qitok=CJaNfmz_.pagespeed.ic.CETKyNPV5K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2" y="476672"/>
            <a:ext cx="8789196" cy="6381328"/>
          </a:xfrm>
        </p:spPr>
      </p:pic>
      <p:sp>
        <p:nvSpPr>
          <p:cNvPr id="8" name="Rectangle 7"/>
          <p:cNvSpPr/>
          <p:nvPr/>
        </p:nvSpPr>
        <p:spPr>
          <a:xfrm>
            <a:off x="395536" y="4509120"/>
            <a:ext cx="8568952" cy="187743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</a:rPr>
              <a:t>Soyons tous acteurs du développement du Mali en nous engageant dans un partenariat gagnant-gagnant!</a:t>
            </a:r>
          </a:p>
          <a:p>
            <a:endParaRPr lang="fr-FR" sz="1000" dirty="0"/>
          </a:p>
          <a:p>
            <a:endParaRPr lang="fr-FR" sz="1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83" y="1762539"/>
            <a:ext cx="7958857" cy="101838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907" y="15248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Superficie: </a:t>
            </a:r>
            <a:r>
              <a:rPr lang="fr-FR" b="1" dirty="0" smtClean="0"/>
              <a:t>1 241 238 km2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-39899" y="1889429"/>
            <a:ext cx="344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Population 2020: </a:t>
            </a:r>
            <a:r>
              <a:rPr lang="fr-FR" b="1" dirty="0" smtClean="0"/>
              <a:t>20, 537 000 </a:t>
            </a:r>
            <a:r>
              <a:rPr lang="fr-FR" b="1" dirty="0" err="1" smtClean="0"/>
              <a:t>hbts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8601" y="2195878"/>
            <a:ext cx="3373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Capitale: </a:t>
            </a:r>
            <a:r>
              <a:rPr lang="fr-FR" b="1" dirty="0" smtClean="0"/>
              <a:t>Bamako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-5065" y="2555885"/>
            <a:ext cx="30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PIB/habitant</a:t>
            </a:r>
            <a:r>
              <a:rPr lang="fr-FR"/>
              <a:t>: </a:t>
            </a:r>
            <a:r>
              <a:rPr lang="fr-FR" b="1" smtClean="0"/>
              <a:t>499 257 FCFA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12" y="597512"/>
            <a:ext cx="4898788" cy="5458021"/>
          </a:xfr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0" y="-59581"/>
            <a:ext cx="9144000" cy="6948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4500" b="1" dirty="0" smtClean="0"/>
              <a:t>  </a:t>
            </a:r>
            <a:r>
              <a:rPr lang="fr-FR" sz="3200" b="1" dirty="0" smtClean="0"/>
              <a:t>1. Bref aperçu du Mali</a:t>
            </a:r>
            <a:endParaRPr lang="fr-FR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4932040" y="966886"/>
            <a:ext cx="406845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lvl="1" inden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E48312"/>
              </a:buClr>
              <a:buSzTx/>
              <a:buNone/>
            </a:pPr>
            <a:r>
              <a:rPr lang="fr-FR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Classement </a:t>
            </a:r>
            <a:r>
              <a:rPr lang="fr-FR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doing</a:t>
            </a:r>
            <a:r>
              <a:rPr lang="fr-FR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business (2020): </a:t>
            </a:r>
            <a:r>
              <a:rPr lang="fr-FR" dirty="0">
                <a:solidFill>
                  <a:srgbClr val="002060"/>
                </a:solidFill>
                <a:latin typeface="Calibri" panose="020F0502020204030204"/>
              </a:rPr>
              <a:t>148</a:t>
            </a:r>
            <a:r>
              <a:rPr lang="fr-FR" baseline="30000" dirty="0">
                <a:solidFill>
                  <a:srgbClr val="002060"/>
                </a:solidFill>
                <a:latin typeface="Calibri" panose="020F0502020204030204"/>
              </a:rPr>
              <a:t>ème</a:t>
            </a:r>
            <a:r>
              <a:rPr lang="fr-FR" dirty="0">
                <a:solidFill>
                  <a:srgbClr val="002060"/>
                </a:solidFill>
                <a:latin typeface="Calibri" panose="020F0502020204030204"/>
              </a:rPr>
              <a:t>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63999" y="4528448"/>
            <a:ext cx="4572000" cy="30541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fr-FR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Notation </a:t>
            </a:r>
            <a:r>
              <a:rPr lang="fr-FR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Bloomfield: </a:t>
            </a:r>
            <a:r>
              <a:rPr lang="fr-FR" b="1" dirty="0">
                <a:solidFill>
                  <a:srgbClr val="002060"/>
                </a:solidFill>
                <a:latin typeface="Calibri" panose="020F0502020204030204"/>
              </a:rPr>
              <a:t>BBB</a:t>
            </a:r>
            <a:r>
              <a:rPr lang="fr-FR" dirty="0">
                <a:solidFill>
                  <a:srgbClr val="002060"/>
                </a:solidFill>
                <a:latin typeface="Calibri" panose="020F0502020204030204"/>
              </a:rPr>
              <a:t> à long terme et </a:t>
            </a:r>
            <a:r>
              <a:rPr lang="fr-FR" b="1" dirty="0">
                <a:solidFill>
                  <a:srgbClr val="002060"/>
                </a:solidFill>
                <a:latin typeface="Calibri" panose="020F0502020204030204"/>
              </a:rPr>
              <a:t>A3</a:t>
            </a:r>
            <a:r>
              <a:rPr lang="fr-FR" dirty="0">
                <a:solidFill>
                  <a:srgbClr val="002060"/>
                </a:solidFill>
                <a:latin typeface="Calibri" panose="020F0502020204030204"/>
              </a:rPr>
              <a:t> à court terme avec perspective </a:t>
            </a:r>
            <a:r>
              <a:rPr lang="fr-FR" b="1" dirty="0" smtClean="0">
                <a:solidFill>
                  <a:srgbClr val="002060"/>
                </a:solidFill>
                <a:latin typeface="Calibri" panose="020F0502020204030204"/>
              </a:rPr>
              <a:t>Stable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fr-FR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Notation Moody’s: </a:t>
            </a:r>
            <a:r>
              <a:rPr lang="fr-FR" b="1" dirty="0">
                <a:solidFill>
                  <a:srgbClr val="002060"/>
                </a:solidFill>
                <a:latin typeface="Calibri" panose="020F0502020204030204"/>
              </a:rPr>
              <a:t>Caa1</a:t>
            </a:r>
            <a:r>
              <a:rPr lang="fr-FR" dirty="0">
                <a:solidFill>
                  <a:srgbClr val="002060"/>
                </a:solidFill>
                <a:latin typeface="Calibri" panose="020F0502020204030204"/>
              </a:rPr>
              <a:t> En Devise Avec Perspective </a:t>
            </a:r>
            <a:r>
              <a:rPr lang="fr-FR" b="1" dirty="0" smtClean="0">
                <a:solidFill>
                  <a:srgbClr val="002060"/>
                </a:solidFill>
                <a:latin typeface="Calibri" panose="020F0502020204030204"/>
              </a:rPr>
              <a:t>Négative</a:t>
            </a:r>
          </a:p>
          <a:p>
            <a:pPr marL="91440" lvl="1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r>
              <a:rPr lang="fr-FR" b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Note globale CPIA 2020: </a:t>
            </a:r>
            <a:r>
              <a:rPr lang="fr-FR" b="1" dirty="0">
                <a:solidFill>
                  <a:srgbClr val="002060"/>
                </a:solidFill>
                <a:latin typeface="Calibri" panose="020F0502020204030204"/>
              </a:rPr>
              <a:t>3,4</a:t>
            </a:r>
            <a:r>
              <a:rPr lang="fr-FR" dirty="0">
                <a:solidFill>
                  <a:srgbClr val="002060"/>
                </a:solidFill>
                <a:latin typeface="Calibri" panose="020F0502020204030204"/>
              </a:rPr>
              <a:t> supérieure à la moyenne IDA en Afrique Subsaharienne qui a été de 3,1.</a:t>
            </a: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endParaRPr lang="fr-FR" b="1" dirty="0">
              <a:solidFill>
                <a:srgbClr val="002060"/>
              </a:solidFill>
              <a:latin typeface="Calibri" panose="020F0502020204030204"/>
            </a:endParaRPr>
          </a:p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</a:pPr>
            <a:endParaRPr lang="fr-FR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9647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9036050" cy="5214937"/>
          </a:xfrm>
        </p:spPr>
        <p:txBody>
          <a:bodyPr/>
          <a:lstStyle/>
          <a:p>
            <a:pPr algn="ctr">
              <a:buNone/>
            </a:pPr>
            <a:endParaRPr lang="fr-FR" sz="4500" dirty="0"/>
          </a:p>
          <a:p>
            <a:pPr algn="ctr">
              <a:buNone/>
            </a:pPr>
            <a:r>
              <a:rPr lang="fr-FR" sz="4500" dirty="0"/>
              <a:t>2</a:t>
            </a:r>
            <a:r>
              <a:rPr lang="fr-FR" sz="4500" dirty="0" smtClean="0"/>
              <a:t>. Situation économique récente</a:t>
            </a:r>
            <a:endParaRPr lang="fr-FR" sz="4500" b="1" dirty="0"/>
          </a:p>
          <a:p>
            <a:pPr>
              <a:buNone/>
            </a:pPr>
            <a:endParaRPr lang="fr-FR" sz="2800" b="1" dirty="0"/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946859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57200" y="1340768"/>
            <a:ext cx="7772870" cy="3424107"/>
          </a:xfrm>
        </p:spPr>
        <p:txBody>
          <a:bodyPr>
            <a:normAutofit/>
          </a:bodyPr>
          <a:lstStyle/>
          <a:p>
            <a:pPr lvl="0" algn="ctr">
              <a:buClr>
                <a:srgbClr val="0BD0D9"/>
              </a:buClr>
              <a:buNone/>
            </a:pPr>
            <a:r>
              <a:rPr lang="fr-FR" sz="2800" b="1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Une croissance </a:t>
            </a:r>
            <a:r>
              <a:rPr lang="fr-FR" sz="2800" b="1" cap="none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fr-FR" sz="2800" b="1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conomique perturbée par la pandémie et la crise sociopolitique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57755"/>
              </p:ext>
            </p:extLst>
          </p:nvPr>
        </p:nvGraphicFramePr>
        <p:xfrm>
          <a:off x="457200" y="2636912"/>
          <a:ext cx="8229600" cy="4029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20933" y="15715"/>
            <a:ext cx="9144000" cy="928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/>
              <a:t>2</a:t>
            </a:r>
            <a:r>
              <a:rPr lang="fr-FR" sz="2800" b="1" dirty="0" smtClean="0"/>
              <a:t>. Situation </a:t>
            </a:r>
            <a:r>
              <a:rPr lang="fr-FR" sz="2800" b="1" dirty="0"/>
              <a:t>économique récente (1/2)</a:t>
            </a:r>
          </a:p>
        </p:txBody>
      </p:sp>
    </p:spTree>
    <p:extLst>
      <p:ext uri="{BB962C8B-B14F-4D97-AF65-F5344CB8AC3E}">
        <p14:creationId xmlns:p14="http://schemas.microsoft.com/office/powerpoint/2010/main" val="33798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56957" y="1268760"/>
            <a:ext cx="8892480" cy="4752527"/>
          </a:xfrm>
        </p:spPr>
        <p:txBody>
          <a:bodyPr>
            <a:normAutofit/>
          </a:bodyPr>
          <a:lstStyle/>
          <a:p>
            <a:pPr lvl="0" algn="ctr">
              <a:buClr>
                <a:srgbClr val="0BD0D9"/>
              </a:buClr>
              <a:buNone/>
            </a:pPr>
            <a:r>
              <a:rPr lang="fr-FR" sz="2800" b="1" cap="none" dirty="0" smtClean="0">
                <a:solidFill>
                  <a:srgbClr val="C00000"/>
                </a:solidFill>
              </a:rPr>
              <a:t>Les finances publiques impactées par les crises en 2020</a:t>
            </a:r>
          </a:p>
          <a:p>
            <a:pPr lvl="0">
              <a:buClr>
                <a:srgbClr val="0BD0D9"/>
              </a:buClr>
              <a:buNone/>
            </a:pPr>
            <a:endParaRPr lang="fr-FR" sz="1000" b="1" dirty="0">
              <a:solidFill>
                <a:srgbClr val="0070C0"/>
              </a:solidFill>
            </a:endParaRPr>
          </a:p>
          <a:p>
            <a:pPr lvl="0">
              <a:buClr>
                <a:srgbClr val="0BD0D9"/>
              </a:buClr>
            </a:pPr>
            <a:r>
              <a:rPr lang="fr-FR" sz="2600" cap="none" dirty="0" smtClean="0">
                <a:solidFill>
                  <a:prstClr val="black"/>
                </a:solidFill>
              </a:rPr>
              <a:t>Une résilience dans la mobilisation des recettes fiscales</a:t>
            </a:r>
            <a:r>
              <a:rPr lang="fr-FR" sz="2600" dirty="0" smtClean="0">
                <a:solidFill>
                  <a:prstClr val="black"/>
                </a:solidFill>
              </a:rPr>
              <a:t> (% PIB): 14,2% </a:t>
            </a:r>
            <a:r>
              <a:rPr lang="fr-FR" sz="2600" cap="none" dirty="0" smtClean="0">
                <a:solidFill>
                  <a:prstClr val="black"/>
                </a:solidFill>
              </a:rPr>
              <a:t>contre 14,6% en 2019 et 11,8% en 2018 </a:t>
            </a:r>
            <a:endParaRPr lang="fr-FR" sz="2600" dirty="0" smtClean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fr-FR" altLang="zh-CN" sz="2600" cap="none" dirty="0" smtClean="0">
                <a:solidFill>
                  <a:prstClr val="black"/>
                </a:solidFill>
              </a:rPr>
              <a:t>Le déficit budgétaire global est estimé à</a:t>
            </a:r>
            <a:r>
              <a:rPr lang="fr-FR" altLang="zh-CN" sz="2600" dirty="0" smtClean="0">
                <a:solidFill>
                  <a:prstClr val="black"/>
                </a:solidFill>
              </a:rPr>
              <a:t> 5,5% </a:t>
            </a:r>
            <a:r>
              <a:rPr lang="fr-FR" altLang="zh-CN" sz="2600" cap="none" dirty="0" smtClean="0">
                <a:solidFill>
                  <a:prstClr val="black"/>
                </a:solidFill>
              </a:rPr>
              <a:t>du </a:t>
            </a:r>
            <a:r>
              <a:rPr lang="fr-FR" altLang="zh-CN" sz="2600" dirty="0" smtClean="0">
                <a:solidFill>
                  <a:prstClr val="black"/>
                </a:solidFill>
              </a:rPr>
              <a:t>PIB, </a:t>
            </a:r>
            <a:r>
              <a:rPr lang="fr-FR" altLang="zh-CN" sz="2600" cap="none" dirty="0" smtClean="0">
                <a:solidFill>
                  <a:prstClr val="black"/>
                </a:solidFill>
              </a:rPr>
              <a:t>après</a:t>
            </a:r>
            <a:r>
              <a:rPr lang="fr-FR" altLang="zh-CN" sz="2600" dirty="0" smtClean="0">
                <a:solidFill>
                  <a:prstClr val="black"/>
                </a:solidFill>
              </a:rPr>
              <a:t> 2,9% </a:t>
            </a:r>
            <a:r>
              <a:rPr lang="fr-FR" altLang="zh-CN" sz="2600" cap="none" dirty="0" smtClean="0">
                <a:solidFill>
                  <a:prstClr val="black"/>
                </a:solidFill>
              </a:rPr>
              <a:t>en 2019 et 4,7% en 2018</a:t>
            </a:r>
            <a:endParaRPr lang="fr-FR" altLang="zh-CN" sz="2600" dirty="0" smtClean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fr-FR" sz="2600" cap="none" dirty="0" smtClean="0">
                <a:solidFill>
                  <a:prstClr val="black"/>
                </a:solidFill>
              </a:rPr>
              <a:t>Le ratio de l’encours de la dette rapporté au</a:t>
            </a:r>
            <a:r>
              <a:rPr lang="fr-FR" sz="2600" dirty="0" smtClean="0">
                <a:solidFill>
                  <a:prstClr val="black"/>
                </a:solidFill>
              </a:rPr>
              <a:t> </a:t>
            </a:r>
            <a:r>
              <a:rPr lang="fr-FR" sz="2600" dirty="0">
                <a:solidFill>
                  <a:prstClr val="black"/>
                </a:solidFill>
              </a:rPr>
              <a:t>PIB </a:t>
            </a:r>
            <a:r>
              <a:rPr lang="fr-FR" sz="2600" cap="none" dirty="0" smtClean="0">
                <a:solidFill>
                  <a:prstClr val="black"/>
                </a:solidFill>
              </a:rPr>
              <a:t>s’</a:t>
            </a:r>
            <a:r>
              <a:rPr lang="fr-FR" sz="2600" cap="none" dirty="0">
                <a:solidFill>
                  <a:prstClr val="black"/>
                </a:solidFill>
              </a:rPr>
              <a:t>établirait </a:t>
            </a:r>
            <a:r>
              <a:rPr lang="fr-FR" sz="2600" cap="none" dirty="0" smtClean="0">
                <a:solidFill>
                  <a:prstClr val="black"/>
                </a:solidFill>
              </a:rPr>
              <a:t>à </a:t>
            </a:r>
            <a:r>
              <a:rPr lang="fr-FR" sz="2600" cap="none" dirty="0">
                <a:solidFill>
                  <a:prstClr val="black"/>
                </a:solidFill>
              </a:rPr>
              <a:t>44,8%</a:t>
            </a:r>
            <a:r>
              <a:rPr lang="fr-FR" sz="2600" dirty="0" smtClean="0">
                <a:solidFill>
                  <a:prstClr val="black"/>
                </a:solidFill>
              </a:rPr>
              <a:t> </a:t>
            </a:r>
            <a:r>
              <a:rPr lang="fr-FR" sz="2600" cap="none" dirty="0" smtClean="0">
                <a:solidFill>
                  <a:prstClr val="black"/>
                </a:solidFill>
              </a:rPr>
              <a:t>à fin 2020 contre 40,5% en 2019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1197" y="0"/>
            <a:ext cx="9144000" cy="9287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/>
              <a:t>2.Situation économique récente (2/2)</a:t>
            </a:r>
          </a:p>
        </p:txBody>
      </p:sp>
    </p:spTree>
    <p:extLst>
      <p:ext uri="{BB962C8B-B14F-4D97-AF65-F5344CB8AC3E}">
        <p14:creationId xmlns:p14="http://schemas.microsoft.com/office/powerpoint/2010/main" val="422102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230" y="0"/>
            <a:ext cx="5916057" cy="32849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49081"/>
            <a:ext cx="3960441" cy="270221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3" y="4214981"/>
            <a:ext cx="3888432" cy="260717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67713" y="2852936"/>
            <a:ext cx="770485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ML" sz="4500" b="1" dirty="0" smtClean="0"/>
              <a:t>3. FOCUS :</a:t>
            </a:r>
          </a:p>
          <a:p>
            <a:pPr algn="ctr"/>
            <a:r>
              <a:rPr lang="fr-ML" sz="4500" b="1" dirty="0" smtClean="0"/>
              <a:t>LA DIVERSIFICATION DES</a:t>
            </a:r>
          </a:p>
          <a:p>
            <a:pPr algn="ctr"/>
            <a:r>
              <a:rPr lang="fr-ML" sz="4500" b="1" dirty="0" smtClean="0"/>
              <a:t> EXPORTATIONS AU MALI</a:t>
            </a:r>
            <a:endParaRPr 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28163148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71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800" b="1" dirty="0" smtClean="0"/>
              <a:t>3. </a:t>
            </a:r>
            <a:r>
              <a:rPr lang="fr-FR" sz="2800" b="1" dirty="0"/>
              <a:t>LA DIVERSIFICATION DES EXPORTATIONS AU MALI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36512" y="1052736"/>
            <a:ext cx="9036496" cy="5661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4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échanges de biens dans la  balance commerciale</a:t>
            </a:r>
            <a:endParaRPr lang="fr-FR" sz="2400" b="1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992262"/>
              </p:ext>
            </p:extLst>
          </p:nvPr>
        </p:nvGraphicFramePr>
        <p:xfrm>
          <a:off x="323527" y="1196752"/>
          <a:ext cx="8640961" cy="4752530"/>
        </p:xfrm>
        <a:graphic>
          <a:graphicData uri="http://schemas.openxmlformats.org/drawingml/2006/table">
            <a:tbl>
              <a:tblPr/>
              <a:tblGrid>
                <a:gridCol w="3700501">
                  <a:extLst>
                    <a:ext uri="{9D8B030D-6E8A-4147-A177-3AD203B41FA5}">
                      <a16:colId xmlns:a16="http://schemas.microsoft.com/office/drawing/2014/main" val="3159540526"/>
                    </a:ext>
                  </a:extLst>
                </a:gridCol>
                <a:gridCol w="1336830">
                  <a:extLst>
                    <a:ext uri="{9D8B030D-6E8A-4147-A177-3AD203B41FA5}">
                      <a16:colId xmlns:a16="http://schemas.microsoft.com/office/drawing/2014/main" val="2303173050"/>
                    </a:ext>
                  </a:extLst>
                </a:gridCol>
                <a:gridCol w="1627446">
                  <a:extLst>
                    <a:ext uri="{9D8B030D-6E8A-4147-A177-3AD203B41FA5}">
                      <a16:colId xmlns:a16="http://schemas.microsoft.com/office/drawing/2014/main" val="3820097118"/>
                    </a:ext>
                  </a:extLst>
                </a:gridCol>
                <a:gridCol w="1549948">
                  <a:extLst>
                    <a:ext uri="{9D8B030D-6E8A-4147-A177-3AD203B41FA5}">
                      <a16:colId xmlns:a16="http://schemas.microsoft.com/office/drawing/2014/main" val="933018085"/>
                    </a:ext>
                  </a:extLst>
                </a:gridCol>
                <a:gridCol w="426236">
                  <a:extLst>
                    <a:ext uri="{9D8B030D-6E8A-4147-A177-3AD203B41FA5}">
                      <a16:colId xmlns:a16="http://schemas.microsoft.com/office/drawing/2014/main" val="3991738844"/>
                    </a:ext>
                  </a:extLst>
                </a:gridCol>
              </a:tblGrid>
              <a:tr h="1049061">
                <a:tc gridSpan="5"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192353"/>
                  </a:ext>
                </a:extLst>
              </a:tr>
              <a:tr h="18844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620908"/>
                  </a:ext>
                </a:extLst>
              </a:tr>
              <a:tr h="6212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Rubriques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209687"/>
                  </a:ext>
                </a:extLst>
              </a:tr>
              <a:tr h="640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Exportations de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biens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millions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FCFA)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1 685 895,3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1 991 432,0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L" sz="1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2 153 387,9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471230"/>
                  </a:ext>
                </a:extLst>
              </a:tr>
              <a:tr h="65678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M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Importations</a:t>
                      </a:r>
                      <a:r>
                        <a:rPr lang="fr-ML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biens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millions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FCFA)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2 095452,6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2 204 033,3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2 526 962,2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702230"/>
                  </a:ext>
                </a:extLst>
              </a:tr>
              <a:tr h="64069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Balance Commerciale de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biens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millions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FCFA)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-409 557,3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-212 601,3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-373 574,3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701768"/>
                  </a:ext>
                </a:extLst>
              </a:tr>
              <a:tr h="95556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Taux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couverture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importations par les exportations (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%)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80,5</a:t>
                      </a:r>
                    </a:p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</a:t>
                      </a:r>
                    </a:p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M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</a:t>
                      </a:r>
                    </a:p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560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88698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71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2800" b="1" dirty="0" smtClean="0"/>
              <a:t>3. </a:t>
            </a:r>
            <a:r>
              <a:rPr lang="fr-FR" sz="2800" b="1" dirty="0"/>
              <a:t>LA DIVERSIFICATION DES EXPORTATIONS AU MALI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-36512" y="1052736"/>
            <a:ext cx="9036496" cy="5661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2400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principaux produits d’exportation du Mali</a:t>
            </a:r>
            <a:endParaRPr lang="fr-F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fr-FR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845341"/>
              </p:ext>
            </p:extLst>
          </p:nvPr>
        </p:nvGraphicFramePr>
        <p:xfrm>
          <a:off x="827584" y="1412777"/>
          <a:ext cx="7524836" cy="3744417"/>
        </p:xfrm>
        <a:graphic>
          <a:graphicData uri="http://schemas.openxmlformats.org/drawingml/2006/table">
            <a:tbl>
              <a:tblPr/>
              <a:tblGrid>
                <a:gridCol w="2632005">
                  <a:extLst>
                    <a:ext uri="{9D8B030D-6E8A-4147-A177-3AD203B41FA5}">
                      <a16:colId xmlns:a16="http://schemas.microsoft.com/office/drawing/2014/main" val="3159540526"/>
                    </a:ext>
                  </a:extLst>
                </a:gridCol>
                <a:gridCol w="1349746">
                  <a:extLst>
                    <a:ext uri="{9D8B030D-6E8A-4147-A177-3AD203B41FA5}">
                      <a16:colId xmlns:a16="http://schemas.microsoft.com/office/drawing/2014/main" val="2303173050"/>
                    </a:ext>
                  </a:extLst>
                </a:gridCol>
                <a:gridCol w="1619696">
                  <a:extLst>
                    <a:ext uri="{9D8B030D-6E8A-4147-A177-3AD203B41FA5}">
                      <a16:colId xmlns:a16="http://schemas.microsoft.com/office/drawing/2014/main" val="3820097118"/>
                    </a:ext>
                  </a:extLst>
                </a:gridCol>
                <a:gridCol w="1484721">
                  <a:extLst>
                    <a:ext uri="{9D8B030D-6E8A-4147-A177-3AD203B41FA5}">
                      <a16:colId xmlns:a16="http://schemas.microsoft.com/office/drawing/2014/main" val="933018085"/>
                    </a:ext>
                  </a:extLst>
                </a:gridCol>
                <a:gridCol w="438668">
                  <a:extLst>
                    <a:ext uri="{9D8B030D-6E8A-4147-A177-3AD203B41FA5}">
                      <a16:colId xmlns:a16="http://schemas.microsoft.com/office/drawing/2014/main" val="3991738844"/>
                    </a:ext>
                  </a:extLst>
                </a:gridCol>
              </a:tblGrid>
              <a:tr h="89555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Part (en %) des principaux produits d'exportation dans les exportations totales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192353"/>
                  </a:ext>
                </a:extLst>
              </a:tr>
              <a:tr h="31822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620908"/>
                  </a:ext>
                </a:extLst>
              </a:tr>
              <a:tr h="53037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Rubriques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209687"/>
                  </a:ext>
                </a:extLst>
              </a:tr>
              <a:tr h="45460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Coton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3471230"/>
                  </a:ext>
                </a:extLst>
              </a:tr>
              <a:tr h="5606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  non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monétaire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3702230"/>
                  </a:ext>
                </a:extLst>
              </a:tr>
              <a:tr h="46975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Animaux vivants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6701768"/>
                  </a:ext>
                </a:extLst>
              </a:tr>
              <a:tr h="51521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56071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07504" y="5497241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L’or, le coton fibre et le bétail sur pied représentent à eux seuls, 88,7% des recettes d’exportation en 2018 et 90,3% en 2019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469349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nds dans l’eau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8625</TotalTime>
  <Words>1116</Words>
  <Application>Microsoft Office PowerPoint</Application>
  <PresentationFormat>Affichage à l'écran (4:3)</PresentationFormat>
  <Paragraphs>242</Paragraphs>
  <Slides>22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宋体</vt:lpstr>
      <vt:lpstr>Arial</vt:lpstr>
      <vt:lpstr>Calibri</vt:lpstr>
      <vt:lpstr>Times New Roman</vt:lpstr>
      <vt:lpstr>Tw Cen MT</vt:lpstr>
      <vt:lpstr>Wingdings</vt:lpstr>
      <vt:lpstr>Ronds dans l’eau</vt:lpstr>
      <vt:lpstr>-</vt:lpstr>
      <vt:lpstr>  Sommaire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LA DIVERSIFICATION DES EXPORTATIONS AU MALI</vt:lpstr>
      <vt:lpstr>3. LA DIVERSIFICATION DES EXPORTATIONS AU MALI</vt:lpstr>
      <vt:lpstr>3. LA DIVERSIFICATION DES EXPORTATIONS AU MALI</vt:lpstr>
      <vt:lpstr>3. LA DIVERSIFICATION DES EXPORTATIONS AU MALI</vt:lpstr>
      <vt:lpstr>3. LA DIVERSIFICATION DES EXPORTATIONS AU MALI</vt:lpstr>
      <vt:lpstr>Présentation PowerPoint</vt:lpstr>
      <vt:lpstr>  4.Perspectives économiques  (1/2)</vt:lpstr>
      <vt:lpstr>  4. Perspectives économiques (2/2)</vt:lpstr>
      <vt:lpstr>Présentation PowerPoint</vt:lpstr>
      <vt:lpstr> 5.Orientations de la stratégie d’endettement</vt:lpstr>
      <vt:lpstr> 5. Orientations de la stratégie d’endettement</vt:lpstr>
      <vt:lpstr>Présentation PowerPoint</vt:lpstr>
      <vt:lpstr>     6.Plan de financement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MINISTERE DE L’ECONOMIE                                                                                              REPUBLIQUE DU MALI      ET DES FINANCES                                                                                                        Un Peuple - Un But - Une Foi              =-=-=-=-=-=                                                                      DIRECTION NATIONALE DU TRESOR ET DE LA COMPTABILITE PUBLIQUE            =-=-=-=-=-= DIVISION BANQUE ET FINANCE</dc:title>
  <dc:creator>USER</dc:creator>
  <cp:lastModifiedBy>mohamed Diallo</cp:lastModifiedBy>
  <cp:revision>544</cp:revision>
  <cp:lastPrinted>2021-01-19T18:09:07Z</cp:lastPrinted>
  <dcterms:created xsi:type="dcterms:W3CDTF">2017-11-26T20:28:28Z</dcterms:created>
  <dcterms:modified xsi:type="dcterms:W3CDTF">2021-01-21T07:25:31Z</dcterms:modified>
</cp:coreProperties>
</file>