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63" r:id="rId2"/>
    <p:sldId id="264" r:id="rId3"/>
    <p:sldId id="287" r:id="rId4"/>
    <p:sldId id="289" r:id="rId5"/>
    <p:sldId id="290" r:id="rId6"/>
    <p:sldId id="295" r:id="rId7"/>
    <p:sldId id="294" r:id="rId8"/>
    <p:sldId id="292" r:id="rId9"/>
    <p:sldId id="293" r:id="rId10"/>
    <p:sldId id="28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01" autoAdjust="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FCDB0-3C86-4A31-B430-F3A5BE899326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fr-F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A1A6E-8DF7-4FF7-856D-6C0B2BC408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816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A1A6E-8DF7-4FF7-856D-6C0B2BC408D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31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fr-F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  <a:endParaRPr lang="fr-F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CC75-58C9-465D-89EF-A3AD2C04F602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D84-654D-40AC-85C1-AB313A886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88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fr-F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fr-F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CC75-58C9-465D-89EF-A3AD2C04F602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D84-654D-40AC-85C1-AB313A886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42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fr-F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fr-F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CC75-58C9-465D-89EF-A3AD2C04F602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D84-654D-40AC-85C1-AB313A886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77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fr-F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fr-F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CC75-58C9-465D-89EF-A3AD2C04F602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D84-654D-40AC-85C1-AB313A886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90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fr-F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CC75-58C9-465D-89EF-A3AD2C04F602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D84-654D-40AC-85C1-AB313A886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48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fr-F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fr-F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fr-FR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CC75-58C9-465D-89EF-A3AD2C04F602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D84-654D-40AC-85C1-AB313A886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02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fr-F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fr-F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fr-FR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CC75-58C9-465D-89EF-A3AD2C04F602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D84-654D-40AC-85C1-AB313A886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86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fr-F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CC75-58C9-465D-89EF-A3AD2C04F602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D84-654D-40AC-85C1-AB313A886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83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CC75-58C9-465D-89EF-A3AD2C04F602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D84-654D-40AC-85C1-AB313A886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94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fr-F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fr-F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CC75-58C9-465D-89EF-A3AD2C04F602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D84-654D-40AC-85C1-AB313A886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87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fr-F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CC75-58C9-465D-89EF-A3AD2C04F602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D84-654D-40AC-85C1-AB313A886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49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fr-F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fr-F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7CC75-58C9-465D-89EF-A3AD2C04F602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7D84-654D-40AC-85C1-AB313A886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75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889" y="-27384"/>
            <a:ext cx="234679" cy="69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485" y="188640"/>
            <a:ext cx="372995" cy="67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04664"/>
            <a:ext cx="219079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222526"/>
              </p:ext>
            </p:extLst>
          </p:nvPr>
        </p:nvGraphicFramePr>
        <p:xfrm>
          <a:off x="583543" y="404664"/>
          <a:ext cx="7187844" cy="711264"/>
        </p:xfrm>
        <a:graphic>
          <a:graphicData uri="http://schemas.openxmlformats.org/drawingml/2006/table">
            <a:tbl>
              <a:tblPr firstRow="1" firstCol="1" bandRow="1"/>
              <a:tblGrid>
                <a:gridCol w="985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63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MINISTERE DES FINANCES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i="1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537549"/>
              </p:ext>
            </p:extLst>
          </p:nvPr>
        </p:nvGraphicFramePr>
        <p:xfrm>
          <a:off x="1403648" y="548680"/>
          <a:ext cx="552450" cy="467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924499" imgH="924499" progId="Word.Picture.8">
                  <p:embed/>
                </p:oleObj>
              </mc:Choice>
              <mc:Fallback>
                <p:oleObj name="Picture" r:id="rId5" imgW="924499" imgH="92449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349" t="2953" r="9134" b="7349"/>
                      <a:stretch>
                        <a:fillRect/>
                      </a:stretch>
                    </p:blipFill>
                    <p:spPr bwMode="auto">
                      <a:xfrm>
                        <a:off x="1403648" y="548680"/>
                        <a:ext cx="552450" cy="4678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542925" y="1772816"/>
            <a:ext cx="7341443" cy="34778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r>
              <a:rPr lang="fr-FR" b="1" dirty="0">
                <a:latin typeface="Garamond" panose="02020404030301010803" pitchFamily="18" charset="0"/>
              </a:rPr>
              <a:t>3</a:t>
            </a:r>
            <a:r>
              <a:rPr lang="fr-FR" b="1" baseline="30000" dirty="0">
                <a:latin typeface="Garamond" panose="02020404030301010803" pitchFamily="18" charset="0"/>
              </a:rPr>
              <a:t>ÈME</a:t>
            </a:r>
            <a:r>
              <a:rPr lang="fr-FR" b="1" dirty="0">
                <a:latin typeface="Garamond" panose="02020404030301010803" pitchFamily="18" charset="0"/>
              </a:rPr>
              <a:t> ÉDITION DES RENCONTRES DU MARCHÉ DES TITRES PUBLICS DE L’UEMOA</a:t>
            </a:r>
          </a:p>
          <a:p>
            <a:pPr algn="ctr"/>
            <a:r>
              <a:rPr lang="fr-FR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fr-FR" dirty="0">
                <a:latin typeface="Garamond" panose="02020404030301010803" pitchFamily="18" charset="0"/>
              </a:rPr>
              <a:t>« Gestion collective et investisseurs institutionnels: deux leviers pour mobiliser l’épargne et renforcer la résilience du MTP » </a:t>
            </a:r>
          </a:p>
          <a:p>
            <a:pPr algn="just"/>
            <a:endParaRPr lang="fr-FR" dirty="0">
              <a:latin typeface="Garamond" panose="02020404030301010803" pitchFamily="18" charset="0"/>
            </a:endParaRPr>
          </a:p>
          <a:p>
            <a:pPr algn="ctr"/>
            <a:r>
              <a:rPr lang="fr-FR" dirty="0">
                <a:latin typeface="Garamond" panose="02020404030301010803" pitchFamily="18" charset="0"/>
              </a:rPr>
              <a:t>*</a:t>
            </a:r>
          </a:p>
          <a:p>
            <a:pPr algn="ctr"/>
            <a:r>
              <a:rPr lang="fr-FR" dirty="0">
                <a:latin typeface="Garamond" panose="02020404030301010803" pitchFamily="18" charset="0"/>
              </a:rPr>
              <a:t>*	*</a:t>
            </a:r>
          </a:p>
          <a:p>
            <a:pPr algn="just"/>
            <a:endParaRPr lang="fr-FR" dirty="0">
              <a:latin typeface="Garamond" panose="02020404030301010803" pitchFamily="18" charset="0"/>
            </a:endParaRPr>
          </a:p>
          <a:p>
            <a:pPr algn="ctr"/>
            <a:r>
              <a:rPr lang="fr-FR" sz="2000" i="1" dirty="0">
                <a:solidFill>
                  <a:srgbClr val="0070C0"/>
                </a:solidFill>
                <a:latin typeface="Garamond" panose="02020404030301010803" pitchFamily="18" charset="0"/>
              </a:rPr>
              <a:t>La réduction du déficit en infrastructure: stratégies de financement et impact sur la croissance « </a:t>
            </a:r>
            <a:r>
              <a:rPr lang="fr-FR" sz="2000" i="1" dirty="0">
                <a:solidFill>
                  <a:srgbClr val="FF0000"/>
                </a:solidFill>
                <a:latin typeface="Garamond" panose="02020404030301010803" pitchFamily="18" charset="0"/>
              </a:rPr>
              <a:t>cas de la Guinée-Bissau</a:t>
            </a:r>
            <a:r>
              <a:rPr lang="fr-FR" sz="2000" i="1" dirty="0">
                <a:solidFill>
                  <a:srgbClr val="0070C0"/>
                </a:solidFill>
                <a:latin typeface="Garamond" panose="02020404030301010803" pitchFamily="18" charset="0"/>
              </a:rPr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119677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889" y="-27384"/>
            <a:ext cx="234679" cy="69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485" y="188640"/>
            <a:ext cx="372995" cy="67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04664"/>
            <a:ext cx="219079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018631"/>
              </p:ext>
            </p:extLst>
          </p:nvPr>
        </p:nvGraphicFramePr>
        <p:xfrm>
          <a:off x="583543" y="404664"/>
          <a:ext cx="7187844" cy="673354"/>
        </p:xfrm>
        <a:graphic>
          <a:graphicData uri="http://schemas.openxmlformats.org/drawingml/2006/table">
            <a:tbl>
              <a:tblPr firstRow="1" firstCol="1" bandRow="1"/>
              <a:tblGrid>
                <a:gridCol w="985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MINISTERE DES FINANCES</a:t>
                      </a: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1403648" y="548680"/>
          <a:ext cx="552450" cy="467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924499" imgH="924499" progId="Word.Picture.8">
                  <p:embed/>
                </p:oleObj>
              </mc:Choice>
              <mc:Fallback>
                <p:oleObj name="Picture" r:id="rId5" imgW="924499" imgH="92449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349" t="2953" r="9134" b="7349"/>
                      <a:stretch>
                        <a:fillRect/>
                      </a:stretch>
                    </p:blipFill>
                    <p:spPr bwMode="auto">
                      <a:xfrm>
                        <a:off x="1403648" y="548680"/>
                        <a:ext cx="552450" cy="4678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542925" y="2534701"/>
            <a:ext cx="7269435" cy="190821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Merci de votre attention !</a:t>
            </a:r>
          </a:p>
          <a:p>
            <a:pPr algn="ctr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35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889" y="-27384"/>
            <a:ext cx="234679" cy="69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485" y="188640"/>
            <a:ext cx="372995" cy="67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04664"/>
            <a:ext cx="219079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1117"/>
              </p:ext>
            </p:extLst>
          </p:nvPr>
        </p:nvGraphicFramePr>
        <p:xfrm>
          <a:off x="583543" y="404664"/>
          <a:ext cx="7187844" cy="708406"/>
        </p:xfrm>
        <a:graphic>
          <a:graphicData uri="http://schemas.openxmlformats.org/drawingml/2006/table">
            <a:tbl>
              <a:tblPr firstRow="1" firstCol="1" bandRow="1"/>
              <a:tblGrid>
                <a:gridCol w="985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MINISTERE DES FINANCES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537549"/>
              </p:ext>
            </p:extLst>
          </p:nvPr>
        </p:nvGraphicFramePr>
        <p:xfrm>
          <a:off x="1403648" y="548680"/>
          <a:ext cx="552450" cy="467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924499" imgH="924499" progId="Word.Picture.8">
                  <p:embed/>
                </p:oleObj>
              </mc:Choice>
              <mc:Fallback>
                <p:oleObj name="Picture" r:id="rId5" imgW="924499" imgH="92449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349" t="2953" r="9134" b="7349"/>
                      <a:stretch>
                        <a:fillRect/>
                      </a:stretch>
                    </p:blipFill>
                    <p:spPr bwMode="auto">
                      <a:xfrm>
                        <a:off x="1403648" y="548680"/>
                        <a:ext cx="552450" cy="4678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542925" y="1484784"/>
            <a:ext cx="7341443" cy="4370427"/>
          </a:xfrm>
          <a:prstGeom prst="rect">
            <a:avLst/>
          </a:prstGeom>
          <a:noFill/>
          <a:ln w="6350" cap="sq">
            <a:solidFill>
              <a:schemeClr val="accent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r>
              <a:rPr lang="fr-FR" sz="24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PLAN</a:t>
            </a:r>
          </a:p>
          <a:p>
            <a:pPr algn="ctr"/>
            <a:endParaRPr lang="fr-FR"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Aft>
                <a:spcPts val="3000"/>
              </a:spcAft>
              <a:buFont typeface="+mj-lt"/>
              <a:buAutoNum type="arabicPeriod"/>
            </a:pPr>
            <a:r>
              <a:rPr lang="fr-FR" sz="20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BREF APERÇU DE LA GUINÉE-BISSAU </a:t>
            </a:r>
          </a:p>
          <a:p>
            <a:pPr marL="800100" lvl="1" indent="-342900">
              <a:spcAft>
                <a:spcPts val="3000"/>
              </a:spcAft>
              <a:buFont typeface="+mj-lt"/>
              <a:buAutoNum type="arabicPeriod"/>
            </a:pPr>
            <a:r>
              <a:rPr lang="fr-FR" sz="20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SITUATION ÉCONOMIQUE RÉCENTE (2018-2020)</a:t>
            </a:r>
          </a:p>
          <a:p>
            <a:pPr marL="800100" lvl="1" indent="-342900">
              <a:spcAft>
                <a:spcPts val="3000"/>
              </a:spcAft>
              <a:buFont typeface="+mj-lt"/>
              <a:buAutoNum type="arabicPeriod"/>
            </a:pPr>
            <a:r>
              <a:rPr lang="fr-FR" sz="20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ETAT D’AVANCEMENT DE QUELQUES PROJETS STRUCTURANTS </a:t>
            </a:r>
          </a:p>
          <a:p>
            <a:pPr marL="800100" lvl="1" indent="-342900">
              <a:spcAft>
                <a:spcPts val="3000"/>
              </a:spcAft>
              <a:buFont typeface="+mj-lt"/>
              <a:buAutoNum type="arabicPeriod"/>
            </a:pPr>
            <a:r>
              <a:rPr lang="fr-FR" sz="20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PERSPECTIVES ÉCONOMIQUES À MOYEN TERME (2021-2023)</a:t>
            </a:r>
          </a:p>
          <a:p>
            <a:pPr marL="800100" lvl="1" indent="-342900">
              <a:spcAft>
                <a:spcPts val="3000"/>
              </a:spcAft>
              <a:buFont typeface="+mj-lt"/>
              <a:buAutoNum type="arabicPeriod"/>
            </a:pPr>
            <a:r>
              <a:rPr lang="fr-FR" sz="20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PLAN DE FINANCEMENT 2021</a:t>
            </a:r>
          </a:p>
        </p:txBody>
      </p:sp>
    </p:spTree>
    <p:extLst>
      <p:ext uri="{BB962C8B-B14F-4D97-AF65-F5344CB8AC3E}">
        <p14:creationId xmlns:p14="http://schemas.microsoft.com/office/powerpoint/2010/main" val="415973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889" y="-27384"/>
            <a:ext cx="234679" cy="69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485" y="188640"/>
            <a:ext cx="372995" cy="67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04664"/>
            <a:ext cx="219079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33474"/>
              </p:ext>
            </p:extLst>
          </p:nvPr>
        </p:nvGraphicFramePr>
        <p:xfrm>
          <a:off x="583543" y="404664"/>
          <a:ext cx="7187844" cy="708406"/>
        </p:xfrm>
        <a:graphic>
          <a:graphicData uri="http://schemas.openxmlformats.org/drawingml/2006/table">
            <a:tbl>
              <a:tblPr firstRow="1" firstCol="1" bandRow="1"/>
              <a:tblGrid>
                <a:gridCol w="985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MINISTERE DES FINANCES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033140"/>
              </p:ext>
            </p:extLst>
          </p:nvPr>
        </p:nvGraphicFramePr>
        <p:xfrm>
          <a:off x="1187624" y="548680"/>
          <a:ext cx="76847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924499" imgH="924499" progId="Word.Picture.8">
                  <p:embed/>
                </p:oleObj>
              </mc:Choice>
              <mc:Fallback>
                <p:oleObj name="Picture" r:id="rId5" imgW="924499" imgH="92449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349" t="2953" r="9134" b="7349"/>
                      <a:stretch>
                        <a:fillRect/>
                      </a:stretch>
                    </p:blipFill>
                    <p:spPr bwMode="auto">
                      <a:xfrm>
                        <a:off x="1187624" y="548680"/>
                        <a:ext cx="76847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470917" y="1556792"/>
            <a:ext cx="7341443" cy="646331"/>
          </a:xfrm>
          <a:prstGeom prst="rect">
            <a:avLst/>
          </a:prstGeom>
          <a:solidFill>
            <a:schemeClr val="bg1"/>
          </a:solidFill>
          <a:ln w="6350" cap="sq">
            <a:noFill/>
            <a:prstDash val="dashDot"/>
          </a:ln>
        </p:spPr>
        <p:txBody>
          <a:bodyPr wrap="square" rtlCol="0">
            <a:spAutoFit/>
          </a:bodyPr>
          <a:lstStyle/>
          <a:p>
            <a:pPr marL="271463" lvl="1" indent="-271463">
              <a:buFont typeface="+mj-lt"/>
              <a:buAutoNum type="arabicPeriod"/>
            </a:pPr>
            <a:endParaRPr lang="fr-FR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  <a:p>
            <a:pPr marL="271463" lvl="1" indent="-271463">
              <a:buFont typeface="+mj-lt"/>
              <a:buAutoNum type="arabicPeriod"/>
            </a:pPr>
            <a:r>
              <a:rPr lang="fr-FR" b="1" dirty="0">
                <a:solidFill>
                  <a:srgbClr val="FF0000"/>
                </a:solidFill>
                <a:latin typeface="Calibri Light" panose="020F0302020204030204" pitchFamily="34" charset="0"/>
              </a:rPr>
              <a:t>BREF APERÇU DE LA GUINÉE-BISSAU 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28782"/>
              </p:ext>
            </p:extLst>
          </p:nvPr>
        </p:nvGraphicFramePr>
        <p:xfrm>
          <a:off x="611560" y="2492896"/>
          <a:ext cx="7327781" cy="2838993"/>
        </p:xfrm>
        <a:graphic>
          <a:graphicData uri="http://schemas.openxmlformats.org/drawingml/2006/table">
            <a:tbl>
              <a:tblPr/>
              <a:tblGrid>
                <a:gridCol w="298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5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5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273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INDICATEURS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Population (milliers)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1 763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1 802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1 841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1 882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1 923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1 965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Taux d'</a:t>
                      </a:r>
                      <a:r>
                        <a:rPr lang="fr-F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accremnt</a:t>
                      </a: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annuel pop.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4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CPIA </a:t>
                      </a:r>
                    </a:p>
                  </a:txBody>
                  <a:tcPr marL="2286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Doing Business</a:t>
                      </a:r>
                    </a:p>
                  </a:txBody>
                  <a:tcPr marL="2286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IDH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0.461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0.48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3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889" y="-27384"/>
            <a:ext cx="234679" cy="69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485" y="188640"/>
            <a:ext cx="372995" cy="67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04664"/>
            <a:ext cx="219079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33584"/>
              </p:ext>
            </p:extLst>
          </p:nvPr>
        </p:nvGraphicFramePr>
        <p:xfrm>
          <a:off x="583543" y="404664"/>
          <a:ext cx="7187844" cy="708406"/>
        </p:xfrm>
        <a:graphic>
          <a:graphicData uri="http://schemas.openxmlformats.org/drawingml/2006/table">
            <a:tbl>
              <a:tblPr firstRow="1" firstCol="1" bandRow="1"/>
              <a:tblGrid>
                <a:gridCol w="985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MINISTERE DES FINANCES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033140"/>
              </p:ext>
            </p:extLst>
          </p:nvPr>
        </p:nvGraphicFramePr>
        <p:xfrm>
          <a:off x="1187624" y="548680"/>
          <a:ext cx="76847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924499" imgH="924499" progId="Word.Picture.8">
                  <p:embed/>
                </p:oleObj>
              </mc:Choice>
              <mc:Fallback>
                <p:oleObj name="Picture" r:id="rId5" imgW="924499" imgH="92449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349" t="2953" r="9134" b="7349"/>
                      <a:stretch>
                        <a:fillRect/>
                      </a:stretch>
                    </p:blipFill>
                    <p:spPr bwMode="auto">
                      <a:xfrm>
                        <a:off x="1187624" y="548680"/>
                        <a:ext cx="76847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470917" y="1556792"/>
            <a:ext cx="7341443" cy="369332"/>
          </a:xfrm>
          <a:prstGeom prst="rect">
            <a:avLst/>
          </a:prstGeom>
          <a:solidFill>
            <a:schemeClr val="bg1"/>
          </a:solidFill>
          <a:ln w="6350" cap="sq">
            <a:noFill/>
            <a:prstDash val="dash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fr-FR" b="1" dirty="0">
                <a:solidFill>
                  <a:srgbClr val="FF0000"/>
                </a:solidFill>
                <a:latin typeface="Calibri Light" panose="020F0302020204030204" pitchFamily="34" charset="0"/>
              </a:rPr>
              <a:t>2. SITUATION ÉCONOMIQUE RÉCENTE (2018-2020)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20333"/>
              </p:ext>
            </p:extLst>
          </p:nvPr>
        </p:nvGraphicFramePr>
        <p:xfrm>
          <a:off x="683568" y="2276872"/>
          <a:ext cx="7200800" cy="3467226"/>
        </p:xfrm>
        <a:graphic>
          <a:graphicData uri="http://schemas.openxmlformats.org/drawingml/2006/table">
            <a:tbl>
              <a:tblPr/>
              <a:tblGrid>
                <a:gridCol w="98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2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26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9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1075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INDICADORES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0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PIB nominal (en MDS FCFA)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832,1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860,4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861,6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0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PIB per capita (en FCFA)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472 036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477 574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467 969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0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PIB per capita (en U$D)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849,4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814,9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812,2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51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07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(en</a:t>
                      </a:r>
                      <a:r>
                        <a:rPr lang="fr-FR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variation annuelle</a:t>
                      </a:r>
                      <a:r>
                        <a:rPr lang="fr-FR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0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PIB nominal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-2,5%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0,1%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0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PIB réel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-2,3%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0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Secteur primaire</a:t>
                      </a:r>
                    </a:p>
                  </a:txBody>
                  <a:tcPr marL="5715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0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4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Cajou</a:t>
                      </a:r>
                    </a:p>
                  </a:txBody>
                  <a:tcPr marL="8001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-2,5%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-6,2%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0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Secteur secondaire</a:t>
                      </a:r>
                    </a:p>
                  </a:txBody>
                  <a:tcPr marL="5715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9,3%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0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Secteur tertiaire</a:t>
                      </a:r>
                    </a:p>
                  </a:txBody>
                  <a:tcPr marL="5715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-5,4%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0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Déflateur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-5,7%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-1,1%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0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IHPC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21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889" y="-27384"/>
            <a:ext cx="234679" cy="69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485" y="188640"/>
            <a:ext cx="372995" cy="67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04664"/>
            <a:ext cx="219079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33584"/>
              </p:ext>
            </p:extLst>
          </p:nvPr>
        </p:nvGraphicFramePr>
        <p:xfrm>
          <a:off x="583543" y="404664"/>
          <a:ext cx="7187844" cy="708406"/>
        </p:xfrm>
        <a:graphic>
          <a:graphicData uri="http://schemas.openxmlformats.org/drawingml/2006/table">
            <a:tbl>
              <a:tblPr firstRow="1" firstCol="1" bandRow="1"/>
              <a:tblGrid>
                <a:gridCol w="985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MINISTERE DES FINANCES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033140"/>
              </p:ext>
            </p:extLst>
          </p:nvPr>
        </p:nvGraphicFramePr>
        <p:xfrm>
          <a:off x="1187624" y="548680"/>
          <a:ext cx="76847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924499" imgH="924499" progId="Word.Picture.8">
                  <p:embed/>
                </p:oleObj>
              </mc:Choice>
              <mc:Fallback>
                <p:oleObj name="Picture" r:id="rId5" imgW="924499" imgH="92449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349" t="2953" r="9134" b="7349"/>
                      <a:stretch>
                        <a:fillRect/>
                      </a:stretch>
                    </p:blipFill>
                    <p:spPr bwMode="auto">
                      <a:xfrm>
                        <a:off x="1187624" y="548680"/>
                        <a:ext cx="76847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470917" y="1556792"/>
            <a:ext cx="7341443" cy="369332"/>
          </a:xfrm>
          <a:prstGeom prst="rect">
            <a:avLst/>
          </a:prstGeom>
          <a:solidFill>
            <a:schemeClr val="bg1"/>
          </a:solidFill>
          <a:ln w="6350" cap="sq">
            <a:noFill/>
            <a:prstDash val="dash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fr-FR" b="1" dirty="0">
                <a:solidFill>
                  <a:srgbClr val="FF0000"/>
                </a:solidFill>
                <a:latin typeface="Calibri Light" panose="020F0302020204030204" pitchFamily="34" charset="0"/>
              </a:rPr>
              <a:t>3. ETAT D’AVANCEMENT DE QUELQUES PROJETS STRUCTURANTS DU PAYS</a:t>
            </a:r>
          </a:p>
        </p:txBody>
      </p:sp>
      <p:sp>
        <p:nvSpPr>
          <p:cNvPr id="3" name="Retângulo 2"/>
          <p:cNvSpPr/>
          <p:nvPr/>
        </p:nvSpPr>
        <p:spPr>
          <a:xfrm>
            <a:off x="683568" y="2204864"/>
            <a:ext cx="712879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Secteur de l’énergie</a:t>
            </a:r>
          </a:p>
          <a:p>
            <a:endParaRPr lang="fr-FR" sz="1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000000"/>
                </a:solidFill>
                <a:latin typeface="Calibri Light" panose="020F0302020204030204" pitchFamily="34" charset="0"/>
              </a:rPr>
              <a:t>Projet d’interconnexion électrique des Etats membres de l’OMVG</a:t>
            </a:r>
            <a:r>
              <a:rPr lang="fr-FR" sz="1600" dirty="0">
                <a:solidFill>
                  <a:srgbClr val="000000"/>
                </a:solidFill>
                <a:latin typeface="Calibri Light" panose="020F0302020204030204" pitchFamily="34" charset="0"/>
              </a:rPr>
              <a:t>: il s’agit de construire 1 677 Km de lignes de transport de 225 </a:t>
            </a:r>
            <a:r>
              <a:rPr lang="fr-FR" sz="1600" dirty="0" err="1">
                <a:solidFill>
                  <a:srgbClr val="000000"/>
                </a:solidFill>
                <a:latin typeface="Calibri Light" panose="020F0302020204030204" pitchFamily="34" charset="0"/>
              </a:rPr>
              <a:t>kv</a:t>
            </a:r>
            <a:r>
              <a:rPr lang="fr-FR" sz="1600" dirty="0">
                <a:solidFill>
                  <a:srgbClr val="000000"/>
                </a:solidFill>
                <a:latin typeface="Calibri Light" panose="020F0302020204030204" pitchFamily="34" charset="0"/>
              </a:rPr>
              <a:t> interconnectant des réseaux électriques des 4 pays membres de l’OMVG et de 15 postes de transformations HT/MT. </a:t>
            </a:r>
            <a:r>
              <a:rPr lang="fr-FR" sz="1600" b="1" dirty="0">
                <a:solidFill>
                  <a:srgbClr val="FF0000"/>
                </a:solidFill>
                <a:latin typeface="Calibri Light" panose="020F0302020204030204" pitchFamily="34" charset="0"/>
              </a:rPr>
              <a:t>Guinée-Bissau (parcours de la ligne est de 217,6 km et 4 postes de transformation). Sa contribution à ce projet est de 11,5 MDS FCFA (4 Mds BOAD et 7,5 Mds FDE). Les travaux sont en cours et devrait entrer en phase d’exploitation dès 2022</a:t>
            </a:r>
            <a:r>
              <a:rPr lang="fr-FR" sz="1600" dirty="0">
                <a:solidFill>
                  <a:srgbClr val="000000"/>
                </a:solidFill>
                <a:latin typeface="Calibri Light" panose="020F0302020204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000000"/>
                </a:solidFill>
                <a:latin typeface="Calibri Light" panose="020F0302020204030204" pitchFamily="34" charset="0"/>
              </a:rPr>
              <a:t>Projet de construction d’une centrale thermique Diesel de 15 MW à BOR</a:t>
            </a:r>
            <a:r>
              <a:rPr lang="fr-FR" sz="1600" dirty="0">
                <a:solidFill>
                  <a:srgbClr val="000000"/>
                </a:solidFill>
                <a:latin typeface="Calibri Light" panose="020F0302020204030204" pitchFamily="34" charset="0"/>
              </a:rPr>
              <a:t>: cout HT 25,228 Mds (BOAD 23,703 Mds et Etat 1,523 MDS). Groupes thermiques commandés. </a:t>
            </a:r>
            <a:r>
              <a:rPr lang="fr-FR" sz="1600" b="1" dirty="0">
                <a:solidFill>
                  <a:srgbClr val="FF0000"/>
                </a:solidFill>
                <a:latin typeface="Calibri Light" panose="020F0302020204030204" pitchFamily="34" charset="0"/>
              </a:rPr>
              <a:t>Exécution physique retardée en raison de problèmes de sol sur le site de la centrale</a:t>
            </a:r>
            <a:r>
              <a:rPr lang="fr-FR" sz="1600" dirty="0">
                <a:solidFill>
                  <a:srgbClr val="000000"/>
                </a:solidFill>
                <a:latin typeface="Calibri Light" panose="020F0302020204030204" pitchFamily="34" charset="0"/>
              </a:rPr>
              <a:t>. </a:t>
            </a:r>
            <a:r>
              <a:rPr lang="fr-FR" sz="1600" b="1" dirty="0">
                <a:solidFill>
                  <a:srgbClr val="FF0000"/>
                </a:solidFill>
                <a:latin typeface="Calibri Light" panose="020F0302020204030204" pitchFamily="34" charset="0"/>
              </a:rPr>
              <a:t>Une solution technique est discussion pour une reprise des travaux de la centrale courant février</a:t>
            </a:r>
            <a:r>
              <a:rPr lang="fr-FR" sz="1600" dirty="0">
                <a:solidFill>
                  <a:srgbClr val="000000"/>
                </a:solidFill>
                <a:latin typeface="Calibri Light" panose="020F03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73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889" y="-27384"/>
            <a:ext cx="234679" cy="69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485" y="188640"/>
            <a:ext cx="372995" cy="67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04664"/>
            <a:ext cx="219079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33584"/>
              </p:ext>
            </p:extLst>
          </p:nvPr>
        </p:nvGraphicFramePr>
        <p:xfrm>
          <a:off x="583543" y="404664"/>
          <a:ext cx="7187844" cy="708406"/>
        </p:xfrm>
        <a:graphic>
          <a:graphicData uri="http://schemas.openxmlformats.org/drawingml/2006/table">
            <a:tbl>
              <a:tblPr firstRow="1" firstCol="1" bandRow="1"/>
              <a:tblGrid>
                <a:gridCol w="985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MINISTERE DES FINANCES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033140"/>
              </p:ext>
            </p:extLst>
          </p:nvPr>
        </p:nvGraphicFramePr>
        <p:xfrm>
          <a:off x="1187624" y="548680"/>
          <a:ext cx="76847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924499" imgH="924499" progId="Word.Picture.8">
                  <p:embed/>
                </p:oleObj>
              </mc:Choice>
              <mc:Fallback>
                <p:oleObj name="Picture" r:id="rId5" imgW="924499" imgH="92449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349" t="2953" r="9134" b="7349"/>
                      <a:stretch>
                        <a:fillRect/>
                      </a:stretch>
                    </p:blipFill>
                    <p:spPr bwMode="auto">
                      <a:xfrm>
                        <a:off x="1187624" y="548680"/>
                        <a:ext cx="76847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470917" y="1556792"/>
            <a:ext cx="7341443" cy="369332"/>
          </a:xfrm>
          <a:prstGeom prst="rect">
            <a:avLst/>
          </a:prstGeom>
          <a:solidFill>
            <a:schemeClr val="bg1"/>
          </a:solidFill>
          <a:ln w="6350" cap="sq">
            <a:noFill/>
            <a:prstDash val="dash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fr-FR" b="1" dirty="0">
                <a:solidFill>
                  <a:srgbClr val="FF0000"/>
                </a:solidFill>
                <a:latin typeface="Calibri Light" panose="020F0302020204030204" pitchFamily="34" charset="0"/>
              </a:rPr>
              <a:t>3. ETAT D’AVANCEMENT DES PROJETS STRUCTURANTS DU PAYS</a:t>
            </a:r>
          </a:p>
        </p:txBody>
      </p:sp>
      <p:sp>
        <p:nvSpPr>
          <p:cNvPr id="3" name="Retângulo 2"/>
          <p:cNvSpPr/>
          <p:nvPr/>
        </p:nvSpPr>
        <p:spPr>
          <a:xfrm>
            <a:off x="683568" y="2204864"/>
            <a:ext cx="712879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secteur des transports</a:t>
            </a:r>
          </a:p>
          <a:p>
            <a:pPr algn="just"/>
            <a:endParaRPr lang="fr-F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000000"/>
                </a:solidFill>
                <a:latin typeface="Calibri Light" panose="020F0302020204030204" pitchFamily="34" charset="0"/>
              </a:rPr>
              <a:t>Port de Bissau</a:t>
            </a:r>
            <a:r>
              <a:rPr lang="fr-FR" sz="1600" dirty="0">
                <a:solidFill>
                  <a:srgbClr val="000000"/>
                </a:solidFill>
                <a:latin typeface="Calibri Light" panose="020F0302020204030204" pitchFamily="34" charset="0"/>
              </a:rPr>
              <a:t>: le projet a pour objet la réhabilitation des infrastructures et la modernisation des équipements du Port de Bissau. Le coût du projet est de 15 Mds FCFA financé entièrement par la BOAD. </a:t>
            </a:r>
            <a:r>
              <a:rPr lang="fr-FR" sz="1600" b="1" dirty="0">
                <a:solidFill>
                  <a:srgbClr val="FF0000"/>
                </a:solidFill>
                <a:latin typeface="Calibri Light" panose="020F0302020204030204" pitchFamily="34" charset="0"/>
              </a:rPr>
              <a:t>Constitution des garanties en cours, en vue de la levée des conditions du prêt. Documents de passations de marchés déjà préparés</a:t>
            </a:r>
            <a:r>
              <a:rPr lang="fr-FR" sz="1600" b="1" dirty="0">
                <a:solidFill>
                  <a:srgbClr val="000000"/>
                </a:solidFill>
                <a:latin typeface="Calibri Light" panose="020F0302020204030204" pitchFamily="34" charset="0"/>
              </a:rPr>
              <a:t>.</a:t>
            </a:r>
          </a:p>
          <a:p>
            <a:pPr algn="just"/>
            <a:endParaRPr lang="fr-FR" sz="1600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000000"/>
                </a:solidFill>
                <a:latin typeface="Calibri Light" panose="020F0302020204030204" pitchFamily="34" charset="0"/>
              </a:rPr>
              <a:t>Projet d’aménagement et de bitumage de la route </a:t>
            </a:r>
            <a:r>
              <a:rPr lang="fr-FR" sz="1600" b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Buba-Catio</a:t>
            </a:r>
            <a:r>
              <a:rPr lang="fr-FR" sz="1600" b="1" dirty="0">
                <a:solidFill>
                  <a:srgbClr val="000000"/>
                </a:solidFill>
                <a:latin typeface="Calibri Light" panose="020F0302020204030204" pitchFamily="34" charset="0"/>
              </a:rPr>
              <a:t> (Phase 1 , 2 et 3)</a:t>
            </a:r>
            <a:r>
              <a:rPr lang="fr-FR" sz="1600" dirty="0">
                <a:solidFill>
                  <a:srgbClr val="000000"/>
                </a:solidFill>
                <a:latin typeface="Calibri Light" panose="020F0302020204030204" pitchFamily="34" charset="0"/>
              </a:rPr>
              <a:t> 27,9 MDS FCFA : le revêtement en béton bitumineux de la route </a:t>
            </a:r>
            <a:r>
              <a:rPr lang="fr-FR" sz="1600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Buba</a:t>
            </a:r>
            <a:r>
              <a:rPr lang="fr-FR" sz="1600" dirty="0">
                <a:solidFill>
                  <a:srgbClr val="000000"/>
                </a:solidFill>
                <a:latin typeface="Calibri Light" panose="020F0302020204030204" pitchFamily="34" charset="0"/>
              </a:rPr>
              <a:t>- </a:t>
            </a:r>
            <a:r>
              <a:rPr lang="fr-FR" sz="1600" dirty="0" err="1">
                <a:solidFill>
                  <a:srgbClr val="000000"/>
                </a:solidFill>
                <a:latin typeface="Calibri Light" panose="020F0302020204030204" pitchFamily="34" charset="0"/>
              </a:rPr>
              <a:t>Catio</a:t>
            </a:r>
            <a:r>
              <a:rPr lang="fr-FR" sz="1600" dirty="0">
                <a:solidFill>
                  <a:srgbClr val="000000"/>
                </a:solidFill>
                <a:latin typeface="Calibri Light" panose="020F0302020204030204" pitchFamily="34" charset="0"/>
              </a:rPr>
              <a:t> sur une longueur de 60,7 km. Il y a lieu également d’indiquer l’aménagement en 2x2 voies de 1 km de voirie dans la ville de </a:t>
            </a:r>
            <a:r>
              <a:rPr lang="fr-FR" sz="1600" dirty="0" err="1">
                <a:solidFill>
                  <a:srgbClr val="000000"/>
                </a:solidFill>
                <a:latin typeface="Calibri Light" panose="020F0302020204030204" pitchFamily="34" charset="0"/>
              </a:rPr>
              <a:t>Catio</a:t>
            </a:r>
            <a:r>
              <a:rPr lang="fr-FR" sz="1600" dirty="0">
                <a:solidFill>
                  <a:srgbClr val="000000"/>
                </a:solidFill>
                <a:latin typeface="Calibri Light" panose="020F0302020204030204" pitchFamily="34" charset="0"/>
              </a:rPr>
              <a:t>. Le coût total du projet est évalué à 29,778 Mds FCFA dont 27,9 Mds FCFA financé par la BOAD. </a:t>
            </a:r>
            <a:r>
              <a:rPr lang="fr-FR" sz="1600" b="1" dirty="0">
                <a:solidFill>
                  <a:srgbClr val="FF0000"/>
                </a:solidFill>
                <a:latin typeface="Calibri Light" panose="020F0302020204030204" pitchFamily="34" charset="0"/>
              </a:rPr>
              <a:t>Les travaux sont exécutés à 99%. La fin des travaux résiduels (gare routière et marché de </a:t>
            </a:r>
            <a:r>
              <a:rPr lang="fr-FR" sz="1600" b="1" dirty="0" err="1">
                <a:solidFill>
                  <a:srgbClr val="FF0000"/>
                </a:solidFill>
                <a:latin typeface="Calibri Light" panose="020F0302020204030204" pitchFamily="34" charset="0"/>
              </a:rPr>
              <a:t>Catio</a:t>
            </a:r>
            <a:r>
              <a:rPr lang="fr-FR" sz="1600" b="1" dirty="0">
                <a:solidFill>
                  <a:srgbClr val="FF0000"/>
                </a:solidFill>
                <a:latin typeface="Calibri Light" panose="020F0302020204030204" pitchFamily="34" charset="0"/>
              </a:rPr>
              <a:t>) devrait intervenir dans moins de deux mois.</a:t>
            </a:r>
          </a:p>
          <a:p>
            <a:pPr algn="just"/>
            <a:endParaRPr lang="fr-FR" sz="1600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algn="just"/>
            <a:endParaRPr lang="fr-FR" sz="16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77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889" y="-27384"/>
            <a:ext cx="234679" cy="69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485" y="188640"/>
            <a:ext cx="372995" cy="67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04664"/>
            <a:ext cx="219079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231931"/>
              </p:ext>
            </p:extLst>
          </p:nvPr>
        </p:nvGraphicFramePr>
        <p:xfrm>
          <a:off x="583543" y="404664"/>
          <a:ext cx="7187844" cy="708406"/>
        </p:xfrm>
        <a:graphic>
          <a:graphicData uri="http://schemas.openxmlformats.org/drawingml/2006/table">
            <a:tbl>
              <a:tblPr firstRow="1" firstCol="1" bandRow="1"/>
              <a:tblGrid>
                <a:gridCol w="985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MINISTERE DES FINANCES</a:t>
                      </a: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033140"/>
              </p:ext>
            </p:extLst>
          </p:nvPr>
        </p:nvGraphicFramePr>
        <p:xfrm>
          <a:off x="1187624" y="548680"/>
          <a:ext cx="76847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924499" imgH="924499" progId="Word.Picture.8">
                  <p:embed/>
                </p:oleObj>
              </mc:Choice>
              <mc:Fallback>
                <p:oleObj name="Picture" r:id="rId5" imgW="924499" imgH="92449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349" t="2953" r="9134" b="7349"/>
                      <a:stretch>
                        <a:fillRect/>
                      </a:stretch>
                    </p:blipFill>
                    <p:spPr bwMode="auto">
                      <a:xfrm>
                        <a:off x="1187624" y="548680"/>
                        <a:ext cx="76847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470917" y="1556792"/>
            <a:ext cx="7341443" cy="369332"/>
          </a:xfrm>
          <a:prstGeom prst="rect">
            <a:avLst/>
          </a:prstGeom>
          <a:solidFill>
            <a:schemeClr val="bg1"/>
          </a:solidFill>
          <a:ln w="6350" cap="sq">
            <a:noFill/>
            <a:prstDash val="dash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fr-FR" b="1" dirty="0">
                <a:solidFill>
                  <a:srgbClr val="FF0000"/>
                </a:solidFill>
                <a:latin typeface="Calibri Light" panose="020F0302020204030204" pitchFamily="34" charset="0"/>
              </a:rPr>
              <a:t>4. PERSPECTIVES ÉCONOMIQUES (2021-2023)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956529"/>
              </p:ext>
            </p:extLst>
          </p:nvPr>
        </p:nvGraphicFramePr>
        <p:xfrm>
          <a:off x="579653" y="2482056"/>
          <a:ext cx="7448731" cy="353923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2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0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2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0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20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20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289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INDICATEURS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289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PIB nominal (em MDS FCFA)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832,1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860,4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861,6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924,7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993,3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1 069,3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89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PIB percapita (em FCFA)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472 036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477 574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467 969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491 395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516 520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544 033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289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PIB percapita (em U$D)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849,4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814,9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812,2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854,6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890,6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938,0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4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289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(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em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variação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annual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289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PIB nominal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-2,5%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0,1%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7,3%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289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PIB real 2015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-2,3%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289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Setor primário</a:t>
                      </a:r>
                    </a:p>
                  </a:txBody>
                  <a:tcPr marL="5715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289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Caju</a:t>
                      </a:r>
                    </a:p>
                  </a:txBody>
                  <a:tcPr marL="8001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-2,5%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-6,2%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5,3%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289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Setor secundário</a:t>
                      </a:r>
                    </a:p>
                  </a:txBody>
                  <a:tcPr marL="5715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9,3%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289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Setor terciário</a:t>
                      </a:r>
                    </a:p>
                  </a:txBody>
                  <a:tcPr marL="5715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-5,4%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4,8%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289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Deflator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-5,7%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-1,1%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289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IHPC</a:t>
                      </a:r>
                    </a:p>
                  </a:txBody>
                  <a:tcPr marL="22860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72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889" y="-27384"/>
            <a:ext cx="234679" cy="69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485" y="188640"/>
            <a:ext cx="372995" cy="67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04664"/>
            <a:ext cx="219079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33584"/>
              </p:ext>
            </p:extLst>
          </p:nvPr>
        </p:nvGraphicFramePr>
        <p:xfrm>
          <a:off x="583543" y="404664"/>
          <a:ext cx="7187844" cy="708406"/>
        </p:xfrm>
        <a:graphic>
          <a:graphicData uri="http://schemas.openxmlformats.org/drawingml/2006/table">
            <a:tbl>
              <a:tblPr firstRow="1" firstCol="1" bandRow="1"/>
              <a:tblGrid>
                <a:gridCol w="985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MINISTERE DES FINANCES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033140"/>
              </p:ext>
            </p:extLst>
          </p:nvPr>
        </p:nvGraphicFramePr>
        <p:xfrm>
          <a:off x="1187624" y="548680"/>
          <a:ext cx="76847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924499" imgH="924499" progId="Word.Picture.8">
                  <p:embed/>
                </p:oleObj>
              </mc:Choice>
              <mc:Fallback>
                <p:oleObj name="Picture" r:id="rId5" imgW="924499" imgH="92449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349" t="2953" r="9134" b="7349"/>
                      <a:stretch>
                        <a:fillRect/>
                      </a:stretch>
                    </p:blipFill>
                    <p:spPr bwMode="auto">
                      <a:xfrm>
                        <a:off x="1187624" y="548680"/>
                        <a:ext cx="76847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470917" y="1556792"/>
            <a:ext cx="7341443" cy="369332"/>
          </a:xfrm>
          <a:prstGeom prst="rect">
            <a:avLst/>
          </a:prstGeom>
          <a:solidFill>
            <a:schemeClr val="bg1"/>
          </a:solidFill>
          <a:ln w="6350" cap="sq">
            <a:noFill/>
            <a:prstDash val="dash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fr-FR" b="1" dirty="0">
                <a:solidFill>
                  <a:srgbClr val="FF0000"/>
                </a:solidFill>
                <a:latin typeface="Calibri Light" panose="020F0302020204030204" pitchFamily="34" charset="0"/>
              </a:rPr>
              <a:t>5. ORIENTATION DE LA STRATÉGIE D’ENDETTEMENT À MOYEN TERME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23317" y="2123564"/>
            <a:ext cx="7341443" cy="4247317"/>
          </a:xfrm>
          <a:prstGeom prst="rect">
            <a:avLst/>
          </a:prstGeom>
          <a:solidFill>
            <a:schemeClr val="bg1"/>
          </a:solidFill>
          <a:ln w="6350" cap="sq">
            <a:solidFill>
              <a:schemeClr val="accent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fr-FR" b="1" dirty="0">
                <a:latin typeface="Calibri Light" panose="020F0302020204030204" pitchFamily="34" charset="0"/>
              </a:rPr>
              <a:t>Il convient d’indiquer que la Guinée-Bissau a élaboré et fait approuvé par l’ANP, un Plan National de développement  triennal (2021-2023). Ledit plan a ciblé les sources de financement ci-après:</a:t>
            </a:r>
          </a:p>
          <a:p>
            <a:pPr marL="0" lvl="1"/>
            <a:endParaRPr lang="fr-FR" b="1" dirty="0">
              <a:latin typeface="Calibri Light" panose="020F0302020204030204" pitchFamily="34" charset="0"/>
            </a:endParaRPr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fr-FR" b="1" dirty="0">
                <a:latin typeface="Calibri Light" panose="020F0302020204030204" pitchFamily="34" charset="0"/>
              </a:rPr>
              <a:t>Le Programme de Développement des Infrastructures en Afrique (PIDA)</a:t>
            </a:r>
          </a:p>
          <a:p>
            <a:pPr marL="285750" lvl="1" indent="-285750">
              <a:buFont typeface="Wingdings" panose="05000000000000000000" pitchFamily="2" charset="2"/>
              <a:buChar char="v"/>
            </a:pPr>
            <a:endParaRPr lang="fr-FR" b="1" dirty="0">
              <a:latin typeface="Calibri Light" panose="020F0302020204030204" pitchFamily="34" charset="0"/>
            </a:endParaRPr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fr-FR" b="1" dirty="0">
                <a:latin typeface="Calibri Light" panose="020F0302020204030204" pitchFamily="34" charset="0"/>
              </a:rPr>
              <a:t>Le Consortium des Infrastructures pour l'Afrique (ICA)</a:t>
            </a:r>
          </a:p>
          <a:p>
            <a:pPr marL="285750" lvl="1" indent="-285750">
              <a:buFont typeface="Wingdings" panose="05000000000000000000" pitchFamily="2" charset="2"/>
              <a:buChar char="v"/>
            </a:pPr>
            <a:endParaRPr lang="fr-FR" b="1" dirty="0">
              <a:latin typeface="Calibri Light" panose="020F0302020204030204" pitchFamily="34" charset="0"/>
            </a:endParaRPr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fr-FR" b="1" dirty="0">
                <a:latin typeface="Calibri Light" panose="020F0302020204030204" pitchFamily="34" charset="0"/>
              </a:rPr>
              <a:t>Les fonds souverains ()</a:t>
            </a:r>
          </a:p>
          <a:p>
            <a:pPr marL="285750" lvl="1" indent="-285750">
              <a:buFont typeface="Wingdings" panose="05000000000000000000" pitchFamily="2" charset="2"/>
              <a:buChar char="v"/>
            </a:pPr>
            <a:endParaRPr lang="fr-FR" b="1" dirty="0">
              <a:latin typeface="Calibri Light" panose="020F0302020204030204" pitchFamily="34" charset="0"/>
            </a:endParaRPr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fr-FR" b="1" dirty="0">
                <a:latin typeface="Calibri Light" panose="020F0302020204030204" pitchFamily="34" charset="0"/>
              </a:rPr>
              <a:t>Le marché sous régional des titres</a:t>
            </a:r>
          </a:p>
          <a:p>
            <a:pPr marL="285750" lvl="1" indent="-285750">
              <a:buFont typeface="Wingdings" panose="05000000000000000000" pitchFamily="2" charset="2"/>
              <a:buChar char="v"/>
            </a:pPr>
            <a:endParaRPr lang="fr-FR" b="1" dirty="0">
              <a:latin typeface="Calibri Light" panose="020F0302020204030204" pitchFamily="34" charset="0"/>
            </a:endParaRPr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fr-FR" b="1" dirty="0">
                <a:latin typeface="Calibri Light" panose="020F0302020204030204" pitchFamily="34" charset="0"/>
              </a:rPr>
              <a:t>Les PPP</a:t>
            </a:r>
          </a:p>
          <a:p>
            <a:pPr marL="285750" lvl="1" indent="-285750">
              <a:buFont typeface="Wingdings" panose="05000000000000000000" pitchFamily="2" charset="2"/>
              <a:buChar char="v"/>
            </a:pPr>
            <a:endParaRPr lang="fr-FR" b="1" dirty="0">
              <a:latin typeface="Calibri Light" panose="020F0302020204030204" pitchFamily="34" charset="0"/>
            </a:endParaRPr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fr-FR" b="1" dirty="0">
                <a:latin typeface="Calibri Light" panose="020F0302020204030204" pitchFamily="34" charset="0"/>
              </a:rPr>
              <a:t>Les Partenaires multilatéraux (BM, BAD, BADEA, BEI, BID, etc.</a:t>
            </a:r>
          </a:p>
        </p:txBody>
      </p:sp>
    </p:spTree>
    <p:extLst>
      <p:ext uri="{BB962C8B-B14F-4D97-AF65-F5344CB8AC3E}">
        <p14:creationId xmlns:p14="http://schemas.microsoft.com/office/powerpoint/2010/main" val="387992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889" y="-27384"/>
            <a:ext cx="234679" cy="69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485" y="188640"/>
            <a:ext cx="372995" cy="67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04664"/>
            <a:ext cx="219079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33584"/>
              </p:ext>
            </p:extLst>
          </p:nvPr>
        </p:nvGraphicFramePr>
        <p:xfrm>
          <a:off x="583543" y="404664"/>
          <a:ext cx="7187844" cy="708406"/>
        </p:xfrm>
        <a:graphic>
          <a:graphicData uri="http://schemas.openxmlformats.org/drawingml/2006/table">
            <a:tbl>
              <a:tblPr firstRow="1" firstCol="1" bandRow="1"/>
              <a:tblGrid>
                <a:gridCol w="985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MINISTERE DES FINANCES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033140"/>
              </p:ext>
            </p:extLst>
          </p:nvPr>
        </p:nvGraphicFramePr>
        <p:xfrm>
          <a:off x="1187624" y="548680"/>
          <a:ext cx="76847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6" imgW="924499" imgH="924499" progId="Word.Picture.8">
                  <p:embed/>
                </p:oleObj>
              </mc:Choice>
              <mc:Fallback>
                <p:oleObj name="Picture" r:id="rId6" imgW="924499" imgH="92449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349" t="2953" r="9134" b="7349"/>
                      <a:stretch>
                        <a:fillRect/>
                      </a:stretch>
                    </p:blipFill>
                    <p:spPr bwMode="auto">
                      <a:xfrm>
                        <a:off x="1187624" y="548680"/>
                        <a:ext cx="76847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470917" y="1556792"/>
            <a:ext cx="7341443" cy="369332"/>
          </a:xfrm>
          <a:prstGeom prst="rect">
            <a:avLst/>
          </a:prstGeom>
          <a:solidFill>
            <a:schemeClr val="bg1"/>
          </a:solidFill>
          <a:ln w="6350" cap="sq">
            <a:noFill/>
            <a:prstDash val="dash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fr-FR" b="1" dirty="0">
                <a:solidFill>
                  <a:srgbClr val="FF0000"/>
                </a:solidFill>
                <a:latin typeface="Calibri Light" panose="020F0302020204030204" pitchFamily="34" charset="0"/>
              </a:rPr>
              <a:t>6. PLAN DE FINANCEMENT 2021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11561" y="2123564"/>
            <a:ext cx="7353200" cy="646331"/>
          </a:xfrm>
          <a:prstGeom prst="rect">
            <a:avLst/>
          </a:prstGeom>
          <a:solidFill>
            <a:schemeClr val="bg1"/>
          </a:solidFill>
          <a:ln w="6350" cap="sq">
            <a:noFill/>
            <a:prstDash val="lgDash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fr-FR" b="1" dirty="0">
                <a:latin typeface="Calibri Light" panose="020F0302020204030204" pitchFamily="34" charset="0"/>
              </a:rPr>
              <a:t>Pour l’année 2021, les perspectives de financement s’annonce comme suit:</a:t>
            </a:r>
          </a:p>
          <a:p>
            <a:pPr marL="0" lvl="1"/>
            <a:endParaRPr lang="fr-FR" b="1" dirty="0">
              <a:latin typeface="Calibri Light" panose="020F030202020403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262691"/>
              </p:ext>
            </p:extLst>
          </p:nvPr>
        </p:nvGraphicFramePr>
        <p:xfrm>
          <a:off x="623317" y="2852936"/>
          <a:ext cx="7341443" cy="3377839"/>
        </p:xfrm>
        <a:graphic>
          <a:graphicData uri="http://schemas.openxmlformats.org/drawingml/2006/table">
            <a:tbl>
              <a:tblPr/>
              <a:tblGrid>
                <a:gridCol w="5005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9328"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BGE-21 EN GRANDES LIGNES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71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(en millions de FCFA)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Recettes fiscales </a:t>
                      </a:r>
                    </a:p>
                  </a:txBody>
                  <a:tcPr marL="342900" marR="0" marT="0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88 482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2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Recettes non fiscales</a:t>
                      </a:r>
                    </a:p>
                  </a:txBody>
                  <a:tcPr marL="342900" marR="0" marT="0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31 550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2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Financement</a:t>
                      </a:r>
                    </a:p>
                  </a:txBody>
                  <a:tcPr marL="342900" marR="0" marT="0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133 703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2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- Dons projets</a:t>
                      </a:r>
                    </a:p>
                  </a:txBody>
                  <a:tcPr marL="457200" marR="0" marT="0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30 000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2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- Emprunts</a:t>
                      </a:r>
                    </a:p>
                  </a:txBody>
                  <a:tcPr marL="457200" marR="0" marT="0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103 703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271">
                <a:tc>
                  <a:txBody>
                    <a:bodyPr/>
                    <a:lstStyle/>
                    <a:p>
                      <a:pPr marL="800100" lvl="1" indent="-3429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fr-F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Projets</a:t>
                      </a:r>
                    </a:p>
                  </a:txBody>
                  <a:tcPr marL="571500" marR="0" marT="0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20 000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271">
                <a:tc>
                  <a:txBody>
                    <a:bodyPr/>
                    <a:lstStyle/>
                    <a:p>
                      <a:pPr marL="800100" lvl="1" indent="-3429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fr-F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Titres publics</a:t>
                      </a:r>
                    </a:p>
                  </a:txBody>
                  <a:tcPr marL="571500" marR="0" marT="0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                        83 703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27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253 735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54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2248</TotalTime>
  <Words>1014</Words>
  <Application>Microsoft Office PowerPoint</Application>
  <PresentationFormat>On-screen Show (4:3)</PresentationFormat>
  <Paragraphs>281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Garamond</vt:lpstr>
      <vt:lpstr>Wingdings</vt:lpstr>
      <vt:lpstr>Tema do Office</vt:lpstr>
      <vt:lpstr>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DAS FINANÇAS PÚBLICAS</dc:title>
  <dc:creator>Nivaldo</dc:creator>
  <cp:lastModifiedBy>Anita Assetou DALA</cp:lastModifiedBy>
  <cp:revision>160</cp:revision>
  <dcterms:created xsi:type="dcterms:W3CDTF">2020-01-26T08:12:13Z</dcterms:created>
  <dcterms:modified xsi:type="dcterms:W3CDTF">2021-01-20T11:01:26Z</dcterms:modified>
</cp:coreProperties>
</file>