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rels" ContentType="application/vnd.openxmlformats-package.relationships+xml"/>
  <Default Extension="xml" ContentType="application/xml"/>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theme/themeOverride1.xml" ContentType="application/vnd.openxmlformats-officedocument.themeOverr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charts/chart4.xml" ContentType="application/vnd.openxmlformats-officedocument.drawingml.chart+xml"/>
  <Override PartName="/ppt/theme/themeOverride2.xml" ContentType="application/vnd.openxmlformats-officedocument.themeOverride+xml"/>
  <Override PartName="/ppt/charts/chart5.xml" ContentType="application/vnd.openxmlformats-officedocument.drawingml.chart+xml"/>
  <Override PartName="/ppt/theme/themeOverride3.xml" ContentType="application/vnd.openxmlformats-officedocument.themeOverride+xml"/>
  <Override PartName="/ppt/charts/chart6.xml" ContentType="application/vnd.openxmlformats-officedocument.drawingml.chart+xml"/>
  <Override PartName="/ppt/charts/style4.xml" ContentType="application/vnd.ms-office.chartstyle+xml"/>
  <Override PartName="/ppt/charts/colors4.xml" ContentType="application/vnd.ms-office.chartcolorstyle+xml"/>
  <Override PartName="/ppt/charts/chart7.xml" ContentType="application/vnd.openxmlformats-officedocument.drawingml.chart+xml"/>
  <Override PartName="/ppt/charts/style5.xml" ContentType="application/vnd.ms-office.chartstyle+xml"/>
  <Override PartName="/ppt/charts/colors5.xml" ContentType="application/vnd.ms-office.chartcolorstyle+xml"/>
  <Override PartName="/ppt/theme/themeOverride4.xml" ContentType="application/vnd.openxmlformats-officedocument.themeOverride+xml"/>
  <Override PartName="/ppt/charts/chart8.xml" ContentType="application/vnd.openxmlformats-officedocument.drawingml.chart+xml"/>
  <Override PartName="/ppt/charts/style6.xml" ContentType="application/vnd.ms-office.chartstyle+xml"/>
  <Override PartName="/ppt/charts/colors6.xml" ContentType="application/vnd.ms-office.chartcolorstyl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charts/chart9.xml" ContentType="application/vnd.openxmlformats-officedocument.drawingml.chart+xml"/>
  <Override PartName="/ppt/theme/themeOverride5.xml" ContentType="application/vnd.openxmlformats-officedocument.themeOverride+xml"/>
  <Override PartName="/ppt/charts/chart10.xml" ContentType="application/vnd.openxmlformats-officedocument.drawingml.chart+xml"/>
  <Override PartName="/ppt/charts/style7.xml" ContentType="application/vnd.ms-office.chartstyle+xml"/>
  <Override PartName="/ppt/charts/colors7.xml" ContentType="application/vnd.ms-office.chartcolorstyle+xml"/>
  <Override PartName="/ppt/notesSlides/notesSlide7.xml" ContentType="application/vnd.openxmlformats-officedocument.presentationml.notesSlide+xml"/>
  <Override PartName="/ppt/charts/chart11.xml" ContentType="application/vnd.openxmlformats-officedocument.drawingml.chart+xml"/>
  <Override PartName="/ppt/charts/style8.xml" ContentType="application/vnd.ms-office.chartstyle+xml"/>
  <Override PartName="/ppt/charts/colors8.xml" ContentType="application/vnd.ms-office.chartcolorstyle+xml"/>
  <Override PartName="/ppt/theme/themeOverride6.xml" ContentType="application/vnd.openxmlformats-officedocument.themeOverride+xml"/>
  <Override PartName="/ppt/charts/chart12.xml" ContentType="application/vnd.openxmlformats-officedocument.drawingml.chart+xml"/>
  <Override PartName="/ppt/charts/style9.xml" ContentType="application/vnd.ms-office.chartstyle+xml"/>
  <Override PartName="/ppt/charts/colors9.xml" ContentType="application/vnd.ms-office.chartcolorstyle+xml"/>
  <Override PartName="/ppt/theme/themeOverride7.xml" ContentType="application/vnd.openxmlformats-officedocument.themeOverride+xml"/>
  <Override PartName="/ppt/notesSlides/notesSlide8.xml" ContentType="application/vnd.openxmlformats-officedocument.presentationml.notesSlide+xml"/>
  <Override PartName="/ppt/charts/chart13.xml" ContentType="application/vnd.openxmlformats-officedocument.drawingml.chart+xml"/>
  <Override PartName="/ppt/charts/style10.xml" ContentType="application/vnd.ms-office.chartstyle+xml"/>
  <Override PartName="/ppt/charts/colors10.xml" ContentType="application/vnd.ms-office.chartcolorstyle+xml"/>
  <Override PartName="/ppt/theme/themeOverride8.xml" ContentType="application/vnd.openxmlformats-officedocument.themeOverr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charts/chart14.xml" ContentType="application/vnd.openxmlformats-officedocument.drawingml.chart+xml"/>
  <Override PartName="/ppt/charts/style11.xml" ContentType="application/vnd.ms-office.chartstyle+xml"/>
  <Override PartName="/ppt/charts/colors11.xml" ContentType="application/vnd.ms-office.chartcolorstyl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2" r:id="rId2"/>
  </p:sldMasterIdLst>
  <p:notesMasterIdLst>
    <p:notesMasterId r:id="rId36"/>
  </p:notesMasterIdLst>
  <p:handoutMasterIdLst>
    <p:handoutMasterId r:id="rId37"/>
  </p:handoutMasterIdLst>
  <p:sldIdLst>
    <p:sldId id="256" r:id="rId3"/>
    <p:sldId id="299" r:id="rId4"/>
    <p:sldId id="306" r:id="rId5"/>
    <p:sldId id="329" r:id="rId6"/>
    <p:sldId id="312" r:id="rId7"/>
    <p:sldId id="330" r:id="rId8"/>
    <p:sldId id="319" r:id="rId9"/>
    <p:sldId id="303" r:id="rId10"/>
    <p:sldId id="331" r:id="rId11"/>
    <p:sldId id="315" r:id="rId12"/>
    <p:sldId id="320" r:id="rId13"/>
    <p:sldId id="310" r:id="rId14"/>
    <p:sldId id="328" r:id="rId15"/>
    <p:sldId id="295" r:id="rId16"/>
    <p:sldId id="318" r:id="rId17"/>
    <p:sldId id="332" r:id="rId18"/>
    <p:sldId id="321" r:id="rId19"/>
    <p:sldId id="334" r:id="rId20"/>
    <p:sldId id="342" r:id="rId21"/>
    <p:sldId id="322" r:id="rId22"/>
    <p:sldId id="324" r:id="rId23"/>
    <p:sldId id="326" r:id="rId24"/>
    <p:sldId id="344" r:id="rId25"/>
    <p:sldId id="302" r:id="rId26"/>
    <p:sldId id="346" r:id="rId27"/>
    <p:sldId id="348" r:id="rId28"/>
    <p:sldId id="345" r:id="rId29"/>
    <p:sldId id="337" r:id="rId30"/>
    <p:sldId id="341" r:id="rId31"/>
    <p:sldId id="338" r:id="rId32"/>
    <p:sldId id="279" r:id="rId33"/>
    <p:sldId id="347" r:id="rId34"/>
    <p:sldId id="339" r:id="rId35"/>
  </p:sldIdLst>
  <p:sldSz cx="9144000" cy="6858000" type="screen4x3"/>
  <p:notesSz cx="6858000" cy="9947275"/>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14" autoAdjust="0"/>
    <p:restoredTop sz="86761" autoAdjust="0"/>
  </p:normalViewPr>
  <p:slideViewPr>
    <p:cSldViewPr>
      <p:cViewPr varScale="1">
        <p:scale>
          <a:sx n="81" d="100"/>
          <a:sy n="81" d="100"/>
        </p:scale>
        <p:origin x="884" y="72"/>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viewProps" Target="viewProps.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slide" Target="slides/slide32.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handoutMaster" Target="handoutMasters/handoutMaster1.xml"/><Relationship Id="rId40"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notesMaster" Target="notesMasters/notesMaster1.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s>
</file>

<file path=ppt/charts/_rels/chart1.xml.rels><?xml version="1.0" encoding="UTF-8" standalone="yes"?>
<Relationships xmlns="http://schemas.openxmlformats.org/package/2006/relationships"><Relationship Id="rId3" Type="http://schemas.openxmlformats.org/officeDocument/2006/relationships/themeOverride" Target="../theme/themeOverride1.xml"/><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package" Target="../embeddings/Feuille_de_calcul_Microsoft_Excel1.xlsx"/></Relationships>
</file>

<file path=ppt/charts/_rels/chart10.xml.rels><?xml version="1.0" encoding="UTF-8" standalone="yes"?>
<Relationships xmlns="http://schemas.openxmlformats.org/package/2006/relationships"><Relationship Id="rId3" Type="http://schemas.openxmlformats.org/officeDocument/2006/relationships/package" Target="../embeddings/Feuille_de_calcul_Microsoft_Excel9.xlsx"/><Relationship Id="rId2" Type="http://schemas.microsoft.com/office/2011/relationships/chartColorStyle" Target="colors7.xml"/><Relationship Id="rId1" Type="http://schemas.microsoft.com/office/2011/relationships/chartStyle" Target="style7.xml"/></Relationships>
</file>

<file path=ppt/charts/_rels/chart11.xml.rels><?xml version="1.0" encoding="UTF-8" standalone="yes"?>
<Relationships xmlns="http://schemas.openxmlformats.org/package/2006/relationships"><Relationship Id="rId3" Type="http://schemas.openxmlformats.org/officeDocument/2006/relationships/themeOverride" Target="../theme/themeOverride6.xml"/><Relationship Id="rId2" Type="http://schemas.microsoft.com/office/2011/relationships/chartColorStyle" Target="colors8.xml"/><Relationship Id="rId1" Type="http://schemas.microsoft.com/office/2011/relationships/chartStyle" Target="style8.xml"/><Relationship Id="rId4" Type="http://schemas.openxmlformats.org/officeDocument/2006/relationships/package" Target="../embeddings/Feuille_de_calcul_Microsoft_Excel10.xlsx"/></Relationships>
</file>

<file path=ppt/charts/_rels/chart12.xml.rels><?xml version="1.0" encoding="UTF-8" standalone="yes"?>
<Relationships xmlns="http://schemas.openxmlformats.org/package/2006/relationships"><Relationship Id="rId3" Type="http://schemas.openxmlformats.org/officeDocument/2006/relationships/themeOverride" Target="../theme/themeOverride7.xml"/><Relationship Id="rId2" Type="http://schemas.microsoft.com/office/2011/relationships/chartColorStyle" Target="colors9.xml"/><Relationship Id="rId1" Type="http://schemas.microsoft.com/office/2011/relationships/chartStyle" Target="style9.xml"/><Relationship Id="rId4" Type="http://schemas.openxmlformats.org/officeDocument/2006/relationships/package" Target="../embeddings/Feuille_de_calcul_Microsoft_Excel11.xlsx"/></Relationships>
</file>

<file path=ppt/charts/_rels/chart13.xml.rels><?xml version="1.0" encoding="UTF-8" standalone="yes"?>
<Relationships xmlns="http://schemas.openxmlformats.org/package/2006/relationships"><Relationship Id="rId3" Type="http://schemas.openxmlformats.org/officeDocument/2006/relationships/themeOverride" Target="../theme/themeOverride8.xml"/><Relationship Id="rId2" Type="http://schemas.microsoft.com/office/2011/relationships/chartColorStyle" Target="colors10.xml"/><Relationship Id="rId1" Type="http://schemas.microsoft.com/office/2011/relationships/chartStyle" Target="style10.xml"/><Relationship Id="rId4" Type="http://schemas.openxmlformats.org/officeDocument/2006/relationships/package" Target="../embeddings/Feuille_de_calcul_Microsoft_Excel12.xlsx"/></Relationships>
</file>

<file path=ppt/charts/_rels/chart14.xml.rels><?xml version="1.0" encoding="UTF-8" standalone="yes"?>
<Relationships xmlns="http://schemas.openxmlformats.org/package/2006/relationships"><Relationship Id="rId3" Type="http://schemas.openxmlformats.org/officeDocument/2006/relationships/package" Target="../embeddings/Feuille_de_calcul_Microsoft_Excel13.xlsx"/><Relationship Id="rId2" Type="http://schemas.microsoft.com/office/2011/relationships/chartColorStyle" Target="colors11.xml"/><Relationship Id="rId1" Type="http://schemas.microsoft.com/office/2011/relationships/chartStyle" Target="style11.xml"/></Relationships>
</file>

<file path=ppt/charts/_rels/chart2.xml.rels><?xml version="1.0" encoding="UTF-8" standalone="yes"?>
<Relationships xmlns="http://schemas.openxmlformats.org/package/2006/relationships"><Relationship Id="rId3" Type="http://schemas.openxmlformats.org/officeDocument/2006/relationships/package" Target="../embeddings/Feuille_de_calcul_Microsoft_Excel2.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package" Target="../embeddings/Feuille_de_calcul_Microsoft_Excel3.xlsx"/><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2" Type="http://schemas.openxmlformats.org/officeDocument/2006/relationships/oleObject" Target="../embeddings/oleObject1.bin"/><Relationship Id="rId1" Type="http://schemas.openxmlformats.org/officeDocument/2006/relationships/themeOverride" Target="../theme/themeOverride2.xml"/></Relationships>
</file>

<file path=ppt/charts/_rels/chart5.xml.rels><?xml version="1.0" encoding="UTF-8" standalone="yes"?>
<Relationships xmlns="http://schemas.openxmlformats.org/package/2006/relationships"><Relationship Id="rId2" Type="http://schemas.openxmlformats.org/officeDocument/2006/relationships/package" Target="../embeddings/Feuille_de_calcul_Microsoft_Excel4.xlsx"/><Relationship Id="rId1" Type="http://schemas.openxmlformats.org/officeDocument/2006/relationships/themeOverride" Target="../theme/themeOverride3.xml"/></Relationships>
</file>

<file path=ppt/charts/_rels/chart6.xml.rels><?xml version="1.0" encoding="UTF-8" standalone="yes"?>
<Relationships xmlns="http://schemas.openxmlformats.org/package/2006/relationships"><Relationship Id="rId3" Type="http://schemas.openxmlformats.org/officeDocument/2006/relationships/package" Target="../embeddings/Feuille_de_calcul_Microsoft_Excel5.xlsx"/><Relationship Id="rId2" Type="http://schemas.microsoft.com/office/2011/relationships/chartColorStyle" Target="colors4.xml"/><Relationship Id="rId1" Type="http://schemas.microsoft.com/office/2011/relationships/chartStyle" Target="style4.xml"/></Relationships>
</file>

<file path=ppt/charts/_rels/chart7.xml.rels><?xml version="1.0" encoding="UTF-8" standalone="yes"?>
<Relationships xmlns="http://schemas.openxmlformats.org/package/2006/relationships"><Relationship Id="rId3" Type="http://schemas.openxmlformats.org/officeDocument/2006/relationships/themeOverride" Target="../theme/themeOverride4.xml"/><Relationship Id="rId2" Type="http://schemas.microsoft.com/office/2011/relationships/chartColorStyle" Target="colors5.xml"/><Relationship Id="rId1" Type="http://schemas.microsoft.com/office/2011/relationships/chartStyle" Target="style5.xml"/><Relationship Id="rId4" Type="http://schemas.openxmlformats.org/officeDocument/2006/relationships/package" Target="../embeddings/Feuille_de_calcul_Microsoft_Excel6.xlsx"/></Relationships>
</file>

<file path=ppt/charts/_rels/chart8.xml.rels><?xml version="1.0" encoding="UTF-8" standalone="yes"?>
<Relationships xmlns="http://schemas.openxmlformats.org/package/2006/relationships"><Relationship Id="rId3" Type="http://schemas.openxmlformats.org/officeDocument/2006/relationships/package" Target="../embeddings/Feuille_de_calcul_Microsoft_Excel7.xlsx"/><Relationship Id="rId2" Type="http://schemas.microsoft.com/office/2011/relationships/chartColorStyle" Target="colors6.xml"/><Relationship Id="rId1" Type="http://schemas.microsoft.com/office/2011/relationships/chartStyle" Target="style6.xml"/></Relationships>
</file>

<file path=ppt/charts/_rels/chart9.xml.rels><?xml version="1.0" encoding="UTF-8" standalone="yes"?>
<Relationships xmlns="http://schemas.openxmlformats.org/package/2006/relationships"><Relationship Id="rId2" Type="http://schemas.openxmlformats.org/officeDocument/2006/relationships/package" Target="../embeddings/Feuille_de_calcul_Microsoft_Excel8.xlsx"/><Relationship Id="rId1" Type="http://schemas.openxmlformats.org/officeDocument/2006/relationships/themeOverride" Target="../theme/themeOverride5.xm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barChart>
        <c:barDir val="col"/>
        <c:grouping val="clustered"/>
        <c:varyColors val="0"/>
        <c:ser>
          <c:idx val="1"/>
          <c:order val="0"/>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fr-FR"/>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numRef>
              <c:f>Feuil1!$B$20:$M$20</c:f>
              <c:numCache>
                <c:formatCode>General</c:formatCode>
                <c:ptCount val="12"/>
                <c:pt idx="0">
                  <c:v>2009</c:v>
                </c:pt>
                <c:pt idx="1">
                  <c:v>2010</c:v>
                </c:pt>
                <c:pt idx="2">
                  <c:v>2011</c:v>
                </c:pt>
                <c:pt idx="3">
                  <c:v>2012</c:v>
                </c:pt>
                <c:pt idx="4">
                  <c:v>2013</c:v>
                </c:pt>
                <c:pt idx="5">
                  <c:v>2014</c:v>
                </c:pt>
                <c:pt idx="6">
                  <c:v>2015</c:v>
                </c:pt>
                <c:pt idx="7">
                  <c:v>2016</c:v>
                </c:pt>
                <c:pt idx="8">
                  <c:v>2017</c:v>
                </c:pt>
                <c:pt idx="9">
                  <c:v>2018</c:v>
                </c:pt>
                <c:pt idx="10">
                  <c:v>2019</c:v>
                </c:pt>
                <c:pt idx="11">
                  <c:v>2020</c:v>
                </c:pt>
              </c:numCache>
            </c:numRef>
          </c:cat>
          <c:val>
            <c:numRef>
              <c:f>Feuil1!$B$21:$M$21</c:f>
              <c:numCache>
                <c:formatCode>0.00%</c:formatCode>
                <c:ptCount val="12"/>
                <c:pt idx="0">
                  <c:v>2.1000000000000001E-2</c:v>
                </c:pt>
                <c:pt idx="1">
                  <c:v>3.5999999999999997E-2</c:v>
                </c:pt>
                <c:pt idx="2">
                  <c:v>1.4999999999999999E-2</c:v>
                </c:pt>
                <c:pt idx="3">
                  <c:v>5.0999999999999997E-2</c:v>
                </c:pt>
                <c:pt idx="4">
                  <c:v>2.8000000000000001E-2</c:v>
                </c:pt>
                <c:pt idx="5">
                  <c:v>6.6000000000000003E-2</c:v>
                </c:pt>
                <c:pt idx="6">
                  <c:v>6.4000000000000001E-2</c:v>
                </c:pt>
                <c:pt idx="7">
                  <c:v>6.4000000000000001E-2</c:v>
                </c:pt>
                <c:pt idx="8">
                  <c:v>7.0999999999999994E-2</c:v>
                </c:pt>
                <c:pt idx="9">
                  <c:v>6.7000000000000004E-2</c:v>
                </c:pt>
                <c:pt idx="10" formatCode="0%">
                  <c:v>0.06</c:v>
                </c:pt>
                <c:pt idx="11">
                  <c:v>8.0000000000000002E-3</c:v>
                </c:pt>
              </c:numCache>
            </c:numRef>
          </c:val>
        </c:ser>
        <c:dLbls>
          <c:dLblPos val="outEnd"/>
          <c:showLegendKey val="0"/>
          <c:showVal val="1"/>
          <c:showCatName val="0"/>
          <c:showSerName val="0"/>
          <c:showPercent val="0"/>
          <c:showBubbleSize val="0"/>
        </c:dLbls>
        <c:gapWidth val="219"/>
        <c:overlap val="-27"/>
        <c:axId val="310364408"/>
        <c:axId val="310364016"/>
      </c:barChart>
      <c:catAx>
        <c:axId val="310364408"/>
        <c:scaling>
          <c:orientation val="minMax"/>
        </c:scaling>
        <c:delete val="0"/>
        <c:axPos val="b"/>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r-FR"/>
          </a:p>
        </c:txPr>
        <c:crossAx val="310364016"/>
        <c:crosses val="autoZero"/>
        <c:auto val="1"/>
        <c:lblAlgn val="ctr"/>
        <c:lblOffset val="100"/>
        <c:noMultiLvlLbl val="0"/>
      </c:catAx>
      <c:valAx>
        <c:axId val="310364016"/>
        <c:scaling>
          <c:orientation val="minMax"/>
        </c:scaling>
        <c:delete val="1"/>
        <c:axPos val="l"/>
        <c:numFmt formatCode="0.00%" sourceLinked="1"/>
        <c:majorTickMark val="out"/>
        <c:minorTickMark val="none"/>
        <c:tickLblPos val="nextTo"/>
        <c:crossAx val="310364408"/>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fr-FR"/>
    </a:p>
  </c:txPr>
  <c:externalData r:id="rId4">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title>
      <c:layout/>
      <c:overlay val="0"/>
      <c:spPr>
        <a:noFill/>
        <a:ln>
          <a:noFill/>
        </a:ln>
        <a:effectLst/>
      </c:spPr>
      <c:txPr>
        <a:bodyPr rot="0" spcFirstLastPara="1" vertOverflow="ellipsis" vert="horz" wrap="square" anchor="ctr" anchorCtr="1"/>
        <a:lstStyle/>
        <a:p>
          <a:pPr>
            <a:defRPr sz="1500" b="1" i="0" u="none" strike="noStrike" kern="1200" cap="all" spc="100" normalizeH="0" baseline="0">
              <a:solidFill>
                <a:schemeClr val="lt1"/>
              </a:solidFill>
              <a:latin typeface="+mn-lt"/>
              <a:ea typeface="+mn-ea"/>
              <a:cs typeface="+mn-cs"/>
            </a:defRPr>
          </a:pPr>
          <a:endParaRPr lang="fr-FR"/>
        </a:p>
      </c:txPr>
    </c:title>
    <c:autoTitleDeleted val="0"/>
    <c:plotArea>
      <c:layout>
        <c:manualLayout>
          <c:layoutTarget val="inner"/>
          <c:xMode val="edge"/>
          <c:yMode val="edge"/>
          <c:x val="0.11713266427187105"/>
          <c:y val="6.0055106636933961E-2"/>
          <c:w val="0.87253893263342086"/>
          <c:h val="0.73950605132691749"/>
        </c:manualLayout>
      </c:layout>
      <c:lineChart>
        <c:grouping val="standard"/>
        <c:varyColors val="0"/>
        <c:ser>
          <c:idx val="0"/>
          <c:order val="0"/>
          <c:tx>
            <c:strRef>
              <c:f>'Balances des paiements'!$A$352</c:f>
              <c:strCache>
                <c:ptCount val="1"/>
                <c:pt idx="0">
                  <c:v>Transfert des migrants</c:v>
                </c:pt>
              </c:strCache>
            </c:strRef>
          </c:tx>
          <c:spPr>
            <a:ln w="34925" cap="rnd">
              <a:solidFill>
                <a:schemeClr val="lt1"/>
              </a:solidFill>
              <a:round/>
            </a:ln>
            <a:effectLst>
              <a:outerShdw dist="25400" dir="2700000" algn="tl" rotWithShape="0">
                <a:schemeClr val="accent1"/>
              </a:outerShdw>
            </a:effectLst>
          </c:spPr>
          <c:marker>
            <c:symbol val="none"/>
          </c:marker>
          <c:dLbls>
            <c:dLbl>
              <c:idx val="6"/>
              <c:layout/>
              <c:tx>
                <c:rich>
                  <a:bodyPr/>
                  <a:lstStyle/>
                  <a:p>
                    <a:r>
                      <a:rPr lang="en-US" smtClean="0"/>
                      <a:t>1424,78</a:t>
                    </a:r>
                    <a:endParaRPr lang="en-US"/>
                  </a:p>
                </c:rich>
              </c:tx>
              <c:showLegendKey val="0"/>
              <c:showVal val="1"/>
              <c:showCatName val="0"/>
              <c:showSerName val="0"/>
              <c:showPercent val="0"/>
              <c:showBubbleSize val="0"/>
              <c:extLst>
                <c:ext xmlns:c15="http://schemas.microsoft.com/office/drawing/2012/chart" uri="{CE6537A1-D6FC-4f65-9D91-7224C49458BB}">
                  <c15:layout/>
                </c:ext>
              </c:extLst>
            </c:dLbl>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tx1"/>
                    </a:solidFill>
                    <a:latin typeface="+mn-lt"/>
                    <a:ea typeface="+mn-ea"/>
                    <a:cs typeface="+mn-cs"/>
                  </a:defRPr>
                </a:pPr>
                <a:endParaRPr lang="fr-FR"/>
              </a:p>
            </c:txP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a:solidFill>
                        <a:schemeClr val="accent1">
                          <a:lumMod val="60000"/>
                          <a:lumOff val="40000"/>
                        </a:schemeClr>
                      </a:solidFill>
                    </a:ln>
                    <a:effectLst/>
                  </c:spPr>
                </c15:leaderLines>
              </c:ext>
            </c:extLst>
          </c:dLbls>
          <c:cat>
            <c:numRef>
              <c:f>'Balances des paiements'!$I$351:$O$351</c:f>
              <c:numCache>
                <c:formatCode>General</c:formatCode>
                <c:ptCount val="7"/>
                <c:pt idx="0">
                  <c:v>2014</c:v>
                </c:pt>
                <c:pt idx="1">
                  <c:v>2015</c:v>
                </c:pt>
                <c:pt idx="2">
                  <c:v>2016</c:v>
                </c:pt>
                <c:pt idx="3">
                  <c:v>2017</c:v>
                </c:pt>
                <c:pt idx="4">
                  <c:v>2018</c:v>
                </c:pt>
                <c:pt idx="5">
                  <c:v>2019</c:v>
                </c:pt>
                <c:pt idx="6">
                  <c:v>2020</c:v>
                </c:pt>
              </c:numCache>
            </c:numRef>
          </c:cat>
          <c:val>
            <c:numRef>
              <c:f>'Balances des paiements'!$I$352:$O$352</c:f>
              <c:numCache>
                <c:formatCode>#\ ##0.0</c:formatCode>
                <c:ptCount val="7"/>
                <c:pt idx="0" formatCode="General">
                  <c:v>916.7</c:v>
                </c:pt>
                <c:pt idx="1">
                  <c:v>963.8</c:v>
                </c:pt>
                <c:pt idx="2">
                  <c:v>1012.3</c:v>
                </c:pt>
                <c:pt idx="3">
                  <c:v>1096.9000000000001</c:v>
                </c:pt>
                <c:pt idx="4">
                  <c:v>1118.9000000000001</c:v>
                </c:pt>
                <c:pt idx="5">
                  <c:v>1203.3429999999998</c:v>
                </c:pt>
                <c:pt idx="6">
                  <c:v>1305.7459589999999</c:v>
                </c:pt>
              </c:numCache>
            </c:numRef>
          </c:val>
          <c:smooth val="0"/>
        </c:ser>
        <c:dLbls>
          <c:showLegendKey val="0"/>
          <c:showVal val="0"/>
          <c:showCatName val="0"/>
          <c:showSerName val="0"/>
          <c:showPercent val="0"/>
          <c:showBubbleSize val="0"/>
        </c:dLbls>
        <c:dropLines>
          <c:spPr>
            <a:ln w="9525" cap="flat" cmpd="sng" algn="ctr">
              <a:gradFill>
                <a:gsLst>
                  <a:gs pos="0">
                    <a:schemeClr val="lt1"/>
                  </a:gs>
                  <a:gs pos="100000">
                    <a:schemeClr val="lt1">
                      <a:alpha val="0"/>
                    </a:schemeClr>
                  </a:gs>
                </a:gsLst>
                <a:lin ang="5400000" scaled="0"/>
              </a:gradFill>
              <a:round/>
            </a:ln>
            <a:effectLst/>
          </c:spPr>
        </c:dropLines>
        <c:smooth val="0"/>
        <c:axId val="392828712"/>
        <c:axId val="392825968"/>
      </c:lineChart>
      <c:catAx>
        <c:axId val="392828712"/>
        <c:scaling>
          <c:orientation val="minMax"/>
        </c:scaling>
        <c:delete val="0"/>
        <c:axPos val="b"/>
        <c:numFmt formatCode="General" sourceLinked="1"/>
        <c:majorTickMark val="none"/>
        <c:minorTickMark val="none"/>
        <c:tickLblPos val="nextTo"/>
        <c:spPr>
          <a:noFill/>
          <a:ln w="12700" cap="flat" cmpd="sng" algn="ctr">
            <a:solidFill>
              <a:schemeClr val="lt1"/>
            </a:solidFill>
            <a:round/>
          </a:ln>
          <a:effectLst/>
        </c:spPr>
        <c:txPr>
          <a:bodyPr rot="-60000000" spcFirstLastPara="1" vertOverflow="ellipsis" vert="horz" wrap="square" anchor="ctr" anchorCtr="1"/>
          <a:lstStyle/>
          <a:p>
            <a:pPr>
              <a:defRPr sz="900" b="0" i="0" u="none" strike="noStrike" kern="1200" spc="100" baseline="0">
                <a:solidFill>
                  <a:schemeClr val="lt1"/>
                </a:solidFill>
                <a:latin typeface="+mn-lt"/>
                <a:ea typeface="+mn-ea"/>
                <a:cs typeface="+mn-cs"/>
              </a:defRPr>
            </a:pPr>
            <a:endParaRPr lang="fr-FR"/>
          </a:p>
        </c:txPr>
        <c:crossAx val="392825968"/>
        <c:crosses val="autoZero"/>
        <c:auto val="1"/>
        <c:lblAlgn val="ctr"/>
        <c:lblOffset val="100"/>
        <c:noMultiLvlLbl val="0"/>
      </c:catAx>
      <c:valAx>
        <c:axId val="392825968"/>
        <c:scaling>
          <c:orientation val="minMax"/>
        </c:scaling>
        <c:delete val="0"/>
        <c:axPos val="l"/>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lt1"/>
                </a:solidFill>
                <a:latin typeface="+mn-lt"/>
                <a:ea typeface="+mn-ea"/>
                <a:cs typeface="+mn-cs"/>
              </a:defRPr>
            </a:pPr>
            <a:endParaRPr lang="fr-FR"/>
          </a:p>
        </c:txPr>
        <c:crossAx val="392828712"/>
        <c:crosses val="autoZero"/>
        <c:crossBetween val="between"/>
      </c:valAx>
      <c:spPr>
        <a:noFill/>
        <a:ln>
          <a:noFill/>
        </a:ln>
        <a:effectLst/>
      </c:spPr>
    </c:plotArea>
    <c:plotVisOnly val="1"/>
    <c:dispBlanksAs val="gap"/>
    <c:showDLblsOverMax val="0"/>
  </c:chart>
  <c:spPr>
    <a:solidFill>
      <a:schemeClr val="bg1">
        <a:lumMod val="65000"/>
      </a:schemeClr>
    </a:solidFill>
    <a:ln w="9525" cap="flat" cmpd="sng" algn="ctr">
      <a:solidFill>
        <a:schemeClr val="accent1"/>
      </a:solidFill>
      <a:round/>
    </a:ln>
    <a:effectLst/>
  </c:spPr>
  <c:txPr>
    <a:bodyPr/>
    <a:lstStyle/>
    <a:p>
      <a:pPr>
        <a:defRPr/>
      </a:pPr>
      <a:endParaRPr lang="fr-FR"/>
    </a:p>
  </c:txPr>
  <c:externalData r:id="rId3">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7.1244578286782947E-2"/>
          <c:y val="0.20288259996140784"/>
          <c:w val="0.69432739649978614"/>
          <c:h val="0.72088764946048411"/>
        </c:manualLayout>
      </c:layout>
      <c:barChart>
        <c:barDir val="col"/>
        <c:grouping val="clustered"/>
        <c:varyColors val="0"/>
        <c:ser>
          <c:idx val="0"/>
          <c:order val="0"/>
          <c:tx>
            <c:strRef>
              <c:f>'Balances des paiements'!$A$386</c:f>
              <c:strCache>
                <c:ptCount val="1"/>
                <c:pt idx="0">
                  <c:v>Flux IDE entrants</c:v>
                </c:pt>
              </c:strCache>
            </c:strRef>
          </c:tx>
          <c:spPr>
            <a:solidFill>
              <a:srgbClr val="FE8637">
                <a:lumMod val="75000"/>
              </a:srgb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fr-FR"/>
              </a:p>
            </c:txP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numRef>
              <c:f>'Balances des paiements'!$I$385:$T$385</c:f>
              <c:numCache>
                <c:formatCode>General</c:formatCode>
                <c:ptCount val="12"/>
                <c:pt idx="0">
                  <c:v>2009</c:v>
                </c:pt>
                <c:pt idx="1">
                  <c:v>2010</c:v>
                </c:pt>
                <c:pt idx="2">
                  <c:v>2011</c:v>
                </c:pt>
                <c:pt idx="3">
                  <c:v>2012</c:v>
                </c:pt>
                <c:pt idx="4">
                  <c:v>2013</c:v>
                </c:pt>
                <c:pt idx="5">
                  <c:v>2014</c:v>
                </c:pt>
                <c:pt idx="6">
                  <c:v>2015</c:v>
                </c:pt>
                <c:pt idx="7">
                  <c:v>2016</c:v>
                </c:pt>
                <c:pt idx="8">
                  <c:v>2017</c:v>
                </c:pt>
                <c:pt idx="9">
                  <c:v>2018</c:v>
                </c:pt>
                <c:pt idx="10">
                  <c:v>2019</c:v>
                </c:pt>
                <c:pt idx="11">
                  <c:v>2020</c:v>
                </c:pt>
              </c:numCache>
            </c:numRef>
          </c:cat>
          <c:val>
            <c:numRef>
              <c:f>'Balances des paiements'!$I$386:$T$386</c:f>
              <c:numCache>
                <c:formatCode>General</c:formatCode>
                <c:ptCount val="12"/>
                <c:pt idx="0">
                  <c:v>174.1</c:v>
                </c:pt>
                <c:pt idx="1">
                  <c:v>187.7</c:v>
                </c:pt>
                <c:pt idx="2">
                  <c:v>159.6</c:v>
                </c:pt>
                <c:pt idx="3">
                  <c:v>141</c:v>
                </c:pt>
                <c:pt idx="4">
                  <c:v>153.80000000000001</c:v>
                </c:pt>
                <c:pt idx="5">
                  <c:v>199</c:v>
                </c:pt>
                <c:pt idx="6">
                  <c:v>223.4</c:v>
                </c:pt>
                <c:pt idx="7">
                  <c:v>147.30000000000001</c:v>
                </c:pt>
                <c:pt idx="8">
                  <c:v>293.7</c:v>
                </c:pt>
                <c:pt idx="9">
                  <c:v>340.6</c:v>
                </c:pt>
                <c:pt idx="10">
                  <c:v>507.4</c:v>
                </c:pt>
                <c:pt idx="11">
                  <c:v>757</c:v>
                </c:pt>
              </c:numCache>
            </c:numRef>
          </c:val>
        </c:ser>
        <c:dLbls>
          <c:showLegendKey val="0"/>
          <c:showVal val="0"/>
          <c:showCatName val="0"/>
          <c:showSerName val="0"/>
          <c:showPercent val="0"/>
          <c:showBubbleSize val="0"/>
        </c:dLbls>
        <c:gapWidth val="219"/>
        <c:axId val="392824400"/>
        <c:axId val="394911360"/>
      </c:barChart>
      <c:lineChart>
        <c:grouping val="standard"/>
        <c:varyColors val="0"/>
        <c:ser>
          <c:idx val="1"/>
          <c:order val="1"/>
          <c:tx>
            <c:strRef>
              <c:f>'Balances des paiements'!$A$387</c:f>
              <c:strCache>
                <c:ptCount val="1"/>
                <c:pt idx="0">
                  <c:v>IDE en % PIB</c:v>
                </c:pt>
              </c:strCache>
            </c:strRef>
          </c:tx>
          <c:spPr>
            <a:ln w="28575" cap="rnd">
              <a:solidFill>
                <a:schemeClr val="accent2"/>
              </a:solidFill>
              <a:round/>
            </a:ln>
            <a:effectLst/>
          </c:spPr>
          <c:marker>
            <c:symbol val="circle"/>
            <c:size val="5"/>
            <c:spPr>
              <a:solidFill>
                <a:schemeClr val="accent2"/>
              </a:solidFill>
              <a:ln w="9525">
                <a:solidFill>
                  <a:schemeClr val="accent2"/>
                </a:solidFill>
              </a:ln>
              <a:effectLst/>
            </c:spPr>
          </c:marker>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fr-FR"/>
              </a:p>
            </c:txP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numRef>
              <c:f>'Balances des paiements'!$I$385:$T$385</c:f>
              <c:numCache>
                <c:formatCode>General</c:formatCode>
                <c:ptCount val="12"/>
                <c:pt idx="0">
                  <c:v>2009</c:v>
                </c:pt>
                <c:pt idx="1">
                  <c:v>2010</c:v>
                </c:pt>
                <c:pt idx="2">
                  <c:v>2011</c:v>
                </c:pt>
                <c:pt idx="3">
                  <c:v>2012</c:v>
                </c:pt>
                <c:pt idx="4">
                  <c:v>2013</c:v>
                </c:pt>
                <c:pt idx="5">
                  <c:v>2014</c:v>
                </c:pt>
                <c:pt idx="6">
                  <c:v>2015</c:v>
                </c:pt>
                <c:pt idx="7">
                  <c:v>2016</c:v>
                </c:pt>
                <c:pt idx="8">
                  <c:v>2017</c:v>
                </c:pt>
                <c:pt idx="9">
                  <c:v>2018</c:v>
                </c:pt>
                <c:pt idx="10">
                  <c:v>2019</c:v>
                </c:pt>
                <c:pt idx="11">
                  <c:v>2020</c:v>
                </c:pt>
              </c:numCache>
            </c:numRef>
          </c:cat>
          <c:val>
            <c:numRef>
              <c:f>'Balances des paiements'!$I$387:$T$387</c:f>
              <c:numCache>
                <c:formatCode>0.00%</c:formatCode>
                <c:ptCount val="12"/>
                <c:pt idx="0">
                  <c:v>2.3E-2</c:v>
                </c:pt>
                <c:pt idx="1">
                  <c:v>2.3E-2</c:v>
                </c:pt>
                <c:pt idx="2">
                  <c:v>1.9E-2</c:v>
                </c:pt>
                <c:pt idx="3">
                  <c:v>1.4999999999999999E-2</c:v>
                </c:pt>
                <c:pt idx="4">
                  <c:v>1.6E-2</c:v>
                </c:pt>
                <c:pt idx="5" formatCode="0%">
                  <c:v>0.02</c:v>
                </c:pt>
                <c:pt idx="6">
                  <c:v>2.1000000000000001E-2</c:v>
                </c:pt>
                <c:pt idx="7">
                  <c:v>1.2999999999999999E-2</c:v>
                </c:pt>
                <c:pt idx="8">
                  <c:v>2.4E-2</c:v>
                </c:pt>
                <c:pt idx="9">
                  <c:v>2.5999999999999999E-2</c:v>
                </c:pt>
                <c:pt idx="10">
                  <c:v>3.5999999999999997E-2</c:v>
                </c:pt>
                <c:pt idx="11">
                  <c:v>5.2900000000000003E-2</c:v>
                </c:pt>
              </c:numCache>
            </c:numRef>
          </c:val>
          <c:smooth val="0"/>
        </c:ser>
        <c:dLbls>
          <c:showLegendKey val="0"/>
          <c:showVal val="0"/>
          <c:showCatName val="0"/>
          <c:showSerName val="0"/>
          <c:showPercent val="0"/>
          <c:showBubbleSize val="0"/>
        </c:dLbls>
        <c:marker val="1"/>
        <c:smooth val="0"/>
        <c:axId val="394917632"/>
        <c:axId val="394914496"/>
      </c:lineChart>
      <c:catAx>
        <c:axId val="39282440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r-FR"/>
          </a:p>
        </c:txPr>
        <c:crossAx val="394911360"/>
        <c:crosses val="autoZero"/>
        <c:auto val="1"/>
        <c:lblAlgn val="ctr"/>
        <c:lblOffset val="100"/>
        <c:noMultiLvlLbl val="0"/>
      </c:catAx>
      <c:valAx>
        <c:axId val="394911360"/>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r-FR"/>
          </a:p>
        </c:txPr>
        <c:crossAx val="392824400"/>
        <c:crosses val="autoZero"/>
        <c:crossBetween val="between"/>
      </c:valAx>
      <c:valAx>
        <c:axId val="394914496"/>
        <c:scaling>
          <c:orientation val="minMax"/>
        </c:scaling>
        <c:delete val="0"/>
        <c:axPos val="r"/>
        <c:numFmt formatCode="0.0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r-FR"/>
          </a:p>
        </c:txPr>
        <c:crossAx val="394917632"/>
        <c:crosses val="max"/>
        <c:crossBetween val="between"/>
      </c:valAx>
      <c:catAx>
        <c:axId val="394917632"/>
        <c:scaling>
          <c:orientation val="minMax"/>
        </c:scaling>
        <c:delete val="1"/>
        <c:axPos val="b"/>
        <c:numFmt formatCode="General" sourceLinked="1"/>
        <c:majorTickMark val="none"/>
        <c:minorTickMark val="none"/>
        <c:tickLblPos val="nextTo"/>
        <c:crossAx val="394914496"/>
        <c:crosses val="autoZero"/>
        <c:auto val="1"/>
        <c:lblAlgn val="ctr"/>
        <c:lblOffset val="100"/>
        <c:noMultiLvlLbl val="0"/>
      </c:catAx>
      <c:spPr>
        <a:noFill/>
        <a:ln>
          <a:noFill/>
        </a:ln>
        <a:effectLst/>
      </c:spPr>
    </c:plotArea>
    <c:legend>
      <c:legendPos val="r"/>
      <c:layout>
        <c:manualLayout>
          <c:xMode val="edge"/>
          <c:yMode val="edge"/>
          <c:x val="0.35864269170595919"/>
          <c:y val="0.26805469979443836"/>
          <c:w val="0.22527346094265829"/>
          <c:h val="0.13536560062429595"/>
        </c:manualLayout>
      </c:layou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r-FR"/>
        </a:p>
      </c:txPr>
    </c:legend>
    <c:plotVisOnly val="1"/>
    <c:dispBlanksAs val="gap"/>
    <c:showDLblsOverMax val="0"/>
  </c:chart>
  <c:spPr>
    <a:noFill/>
    <a:ln>
      <a:noFill/>
    </a:ln>
    <a:effectLst/>
  </c:spPr>
  <c:txPr>
    <a:bodyPr/>
    <a:lstStyle/>
    <a:p>
      <a:pPr>
        <a:defRPr/>
      </a:pPr>
      <a:endParaRPr lang="fr-FR"/>
    </a:p>
  </c:txPr>
  <c:externalData r:id="rId4">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layout/>
      <c:overlay val="0"/>
      <c:spPr>
        <a:noFill/>
        <a:ln>
          <a:noFill/>
        </a:ln>
        <a:effectLst/>
      </c:spPr>
      <c:txPr>
        <a:bodyPr rot="0" spcFirstLastPara="1" vertOverflow="ellipsis" vert="horz" wrap="square" anchor="ctr" anchorCtr="1"/>
        <a:lstStyle/>
        <a:p>
          <a:pPr>
            <a:defRPr sz="1500" b="1" i="0" u="none" strike="noStrike" kern="1200" cap="all" spc="100" normalizeH="0" baseline="0">
              <a:solidFill>
                <a:schemeClr val="tx1"/>
              </a:solidFill>
              <a:latin typeface="+mn-lt"/>
              <a:ea typeface="+mn-ea"/>
              <a:cs typeface="+mn-cs"/>
            </a:defRPr>
          </a:pPr>
          <a:endParaRPr lang="fr-FR"/>
        </a:p>
      </c:txPr>
    </c:title>
    <c:autoTitleDeleted val="0"/>
    <c:plotArea>
      <c:layout>
        <c:manualLayout>
          <c:layoutTarget val="inner"/>
          <c:xMode val="edge"/>
          <c:yMode val="edge"/>
          <c:x val="7.2784657634606009E-2"/>
          <c:y val="0.20285870516185478"/>
          <c:w val="0.88290904016457872"/>
          <c:h val="0.77171296296296299"/>
        </c:manualLayout>
      </c:layout>
      <c:barChart>
        <c:barDir val="col"/>
        <c:grouping val="clustered"/>
        <c:varyColors val="0"/>
        <c:ser>
          <c:idx val="0"/>
          <c:order val="0"/>
          <c:tx>
            <c:strRef>
              <c:f>'Balances des paiements'!$J$437</c:f>
              <c:strCache>
                <c:ptCount val="1"/>
                <c:pt idx="0">
                  <c:v>SBP</c:v>
                </c:pt>
              </c:strCache>
            </c:strRef>
          </c:tx>
          <c:spPr>
            <a:solidFill>
              <a:srgbClr val="FE8637">
                <a:lumMod val="75000"/>
              </a:srgbClr>
            </a:solidFill>
            <a:ln>
              <a:noFill/>
            </a:ln>
            <a:effectLst/>
          </c:spPr>
          <c:invertIfNegative val="0"/>
          <c:cat>
            <c:numRef>
              <c:f>'Balances des paiements'!$K$436:$V$436</c:f>
              <c:numCache>
                <c:formatCode>General</c:formatCode>
                <c:ptCount val="12"/>
                <c:pt idx="0">
                  <c:v>2009</c:v>
                </c:pt>
                <c:pt idx="1">
                  <c:v>2010</c:v>
                </c:pt>
                <c:pt idx="2">
                  <c:v>2011</c:v>
                </c:pt>
                <c:pt idx="3">
                  <c:v>2012</c:v>
                </c:pt>
                <c:pt idx="4">
                  <c:v>2013</c:v>
                </c:pt>
                <c:pt idx="5">
                  <c:v>2014</c:v>
                </c:pt>
                <c:pt idx="6">
                  <c:v>2015</c:v>
                </c:pt>
                <c:pt idx="7">
                  <c:v>2016</c:v>
                </c:pt>
                <c:pt idx="8">
                  <c:v>2017</c:v>
                </c:pt>
                <c:pt idx="9">
                  <c:v>2018</c:v>
                </c:pt>
                <c:pt idx="10">
                  <c:v>2019</c:v>
                </c:pt>
                <c:pt idx="11">
                  <c:v>2020</c:v>
                </c:pt>
              </c:numCache>
            </c:numRef>
          </c:cat>
          <c:val>
            <c:numRef>
              <c:f>'Balances des paiements'!$K$437:$V$437</c:f>
              <c:numCache>
                <c:formatCode>General</c:formatCode>
                <c:ptCount val="12"/>
                <c:pt idx="0">
                  <c:v>98</c:v>
                </c:pt>
                <c:pt idx="1">
                  <c:v>125</c:v>
                </c:pt>
                <c:pt idx="2">
                  <c:v>-55</c:v>
                </c:pt>
                <c:pt idx="3">
                  <c:v>-50</c:v>
                </c:pt>
                <c:pt idx="4">
                  <c:v>-25</c:v>
                </c:pt>
                <c:pt idx="5">
                  <c:v>220</c:v>
                </c:pt>
                <c:pt idx="6">
                  <c:v>275.8</c:v>
                </c:pt>
                <c:pt idx="7">
                  <c:v>50.1</c:v>
                </c:pt>
                <c:pt idx="8">
                  <c:v>125.6</c:v>
                </c:pt>
                <c:pt idx="9">
                  <c:v>527.29999999999995</c:v>
                </c:pt>
                <c:pt idx="10">
                  <c:v>-88.5</c:v>
                </c:pt>
                <c:pt idx="11">
                  <c:v>-92.7</c:v>
                </c:pt>
              </c:numCache>
            </c:numRef>
          </c:val>
        </c:ser>
        <c:dLbls>
          <c:showLegendKey val="0"/>
          <c:showVal val="0"/>
          <c:showCatName val="0"/>
          <c:showSerName val="0"/>
          <c:showPercent val="0"/>
          <c:showBubbleSize val="0"/>
        </c:dLbls>
        <c:gapWidth val="269"/>
        <c:overlap val="-20"/>
        <c:axId val="394911752"/>
        <c:axId val="394912928"/>
      </c:barChart>
      <c:catAx>
        <c:axId val="394911752"/>
        <c:scaling>
          <c:orientation val="minMax"/>
        </c:scaling>
        <c:delete val="0"/>
        <c:axPos val="b"/>
        <c:majorGridlines>
          <c:spPr>
            <a:ln w="9525" cap="flat" cmpd="sng" algn="ctr">
              <a:solidFill>
                <a:schemeClr val="lt1">
                  <a:alpha val="25000"/>
                </a:schemeClr>
              </a:solidFill>
              <a:round/>
            </a:ln>
            <a:effectLst/>
          </c:spPr>
        </c:majorGridlines>
        <c:numFmt formatCode="General" sourceLinked="1"/>
        <c:majorTickMark val="none"/>
        <c:minorTickMark val="none"/>
        <c:tickLblPos val="nextTo"/>
        <c:spPr>
          <a:noFill/>
          <a:ln w="3175" cap="flat" cmpd="sng" algn="ctr">
            <a:solidFill>
              <a:schemeClr val="accent1">
                <a:lumMod val="60000"/>
                <a:lumOff val="40000"/>
              </a:schemeClr>
            </a:solidFill>
            <a:round/>
          </a:ln>
          <a:effectLst/>
        </c:spPr>
        <c:txPr>
          <a:bodyPr rot="-60000000" spcFirstLastPara="1" vertOverflow="ellipsis" vert="horz" wrap="square" anchor="ctr" anchorCtr="1"/>
          <a:lstStyle/>
          <a:p>
            <a:pPr>
              <a:defRPr sz="800" b="1" i="0" u="none" strike="noStrike" kern="1200" cap="all" spc="150" normalizeH="0" baseline="0">
                <a:solidFill>
                  <a:schemeClr val="tx1"/>
                </a:solidFill>
                <a:latin typeface="+mn-lt"/>
                <a:ea typeface="+mn-ea"/>
                <a:cs typeface="+mn-cs"/>
              </a:defRPr>
            </a:pPr>
            <a:endParaRPr lang="fr-FR"/>
          </a:p>
        </c:txPr>
        <c:crossAx val="394912928"/>
        <c:crosses val="autoZero"/>
        <c:auto val="1"/>
        <c:lblAlgn val="ctr"/>
        <c:lblOffset val="100"/>
        <c:noMultiLvlLbl val="0"/>
      </c:catAx>
      <c:valAx>
        <c:axId val="394912928"/>
        <c:scaling>
          <c:orientation val="minMax"/>
        </c:scaling>
        <c:delete val="0"/>
        <c:axPos val="l"/>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1" i="0" u="none" strike="noStrike" kern="1200" baseline="0">
                <a:solidFill>
                  <a:schemeClr val="tx1"/>
                </a:solidFill>
                <a:latin typeface="+mn-lt"/>
                <a:ea typeface="+mn-ea"/>
                <a:cs typeface="+mn-cs"/>
              </a:defRPr>
            </a:pPr>
            <a:endParaRPr lang="fr-FR"/>
          </a:p>
        </c:txPr>
        <c:crossAx val="394911752"/>
        <c:crosses val="autoZero"/>
        <c:crossBetween val="between"/>
      </c:valAx>
      <c:spPr>
        <a:noFill/>
        <a:ln>
          <a:noFill/>
        </a:ln>
        <a:effectLst/>
      </c:spPr>
    </c:plotArea>
    <c:plotVisOnly val="1"/>
    <c:dispBlanksAs val="gap"/>
    <c:showDLblsOverMax val="0"/>
  </c:chart>
  <c:spPr>
    <a:solidFill>
      <a:sysClr val="window" lastClr="FFFFFF">
        <a:lumMod val="85000"/>
      </a:sysClr>
    </a:solidFill>
    <a:ln w="9525" cap="flat" cmpd="sng" algn="ctr">
      <a:solidFill>
        <a:schemeClr val="accent1"/>
      </a:solidFill>
      <a:round/>
    </a:ln>
    <a:effectLst/>
  </c:spPr>
  <c:txPr>
    <a:bodyPr/>
    <a:lstStyle/>
    <a:p>
      <a:pPr>
        <a:defRPr/>
      </a:pPr>
      <a:endParaRPr lang="fr-FR"/>
    </a:p>
  </c:txPr>
  <c:externalData r:id="rId4">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barChart>
        <c:barDir val="col"/>
        <c:grouping val="clustered"/>
        <c:varyColors val="0"/>
        <c:ser>
          <c:idx val="0"/>
          <c:order val="0"/>
          <c:tx>
            <c:strRef>
              <c:f>Monnaie!$L$6</c:f>
              <c:strCache>
                <c:ptCount val="1"/>
                <c:pt idx="0">
                  <c:v>Dépôts</c:v>
                </c:pt>
              </c:strCache>
            </c:strRef>
          </c:tx>
          <c:spPr>
            <a:solidFill>
              <a:sysClr val="windowText" lastClr="000000">
                <a:lumMod val="50000"/>
                <a:lumOff val="50000"/>
              </a:sysClr>
            </a:solidFill>
            <a:ln>
              <a:noFill/>
            </a:ln>
            <a:effectLst>
              <a:innerShdw blurRad="114300">
                <a:schemeClr val="accent1"/>
              </a:innerShdw>
            </a:effectLst>
          </c:spPr>
          <c:invertIfNegative val="0"/>
          <c:cat>
            <c:numRef>
              <c:f>Monnaie!$I$7:$I$13</c:f>
              <c:numCache>
                <c:formatCode>General</c:formatCode>
                <c:ptCount val="7"/>
                <c:pt idx="0">
                  <c:v>2014</c:v>
                </c:pt>
                <c:pt idx="1">
                  <c:v>2015</c:v>
                </c:pt>
                <c:pt idx="2">
                  <c:v>2016</c:v>
                </c:pt>
                <c:pt idx="3">
                  <c:v>2017</c:v>
                </c:pt>
                <c:pt idx="4">
                  <c:v>2018</c:v>
                </c:pt>
                <c:pt idx="5">
                  <c:v>2019</c:v>
                </c:pt>
                <c:pt idx="6">
                  <c:v>2020</c:v>
                </c:pt>
              </c:numCache>
            </c:numRef>
          </c:cat>
          <c:val>
            <c:numRef>
              <c:f>Monnaie!$L$7:$L$13</c:f>
              <c:numCache>
                <c:formatCode>General</c:formatCode>
                <c:ptCount val="7"/>
                <c:pt idx="0">
                  <c:v>2797.3</c:v>
                </c:pt>
                <c:pt idx="1">
                  <c:v>3129.1</c:v>
                </c:pt>
                <c:pt idx="2">
                  <c:v>3297.3</c:v>
                </c:pt>
                <c:pt idx="3">
                  <c:v>3578.9</c:v>
                </c:pt>
                <c:pt idx="4">
                  <c:v>4072.6</c:v>
                </c:pt>
                <c:pt idx="5">
                  <c:v>4237</c:v>
                </c:pt>
                <c:pt idx="6">
                  <c:v>4821.3</c:v>
                </c:pt>
              </c:numCache>
            </c:numRef>
          </c:val>
        </c:ser>
        <c:ser>
          <c:idx val="1"/>
          <c:order val="1"/>
          <c:tx>
            <c:strRef>
              <c:f>Monnaie!$M$6</c:f>
              <c:strCache>
                <c:ptCount val="1"/>
                <c:pt idx="0">
                  <c:v>Crédits à l'Economie</c:v>
                </c:pt>
              </c:strCache>
            </c:strRef>
          </c:tx>
          <c:spPr>
            <a:solidFill>
              <a:srgbClr val="FE8637">
                <a:lumMod val="75000"/>
              </a:srgbClr>
            </a:solidFill>
            <a:ln>
              <a:noFill/>
            </a:ln>
            <a:effectLst>
              <a:innerShdw blurRad="114300">
                <a:schemeClr val="accent2"/>
              </a:innerShdw>
            </a:effectLst>
          </c:spPr>
          <c:invertIfNegative val="0"/>
          <c:cat>
            <c:numRef>
              <c:f>Monnaie!$I$7:$I$13</c:f>
              <c:numCache>
                <c:formatCode>General</c:formatCode>
                <c:ptCount val="7"/>
                <c:pt idx="0">
                  <c:v>2014</c:v>
                </c:pt>
                <c:pt idx="1">
                  <c:v>2015</c:v>
                </c:pt>
                <c:pt idx="2">
                  <c:v>2016</c:v>
                </c:pt>
                <c:pt idx="3">
                  <c:v>2017</c:v>
                </c:pt>
                <c:pt idx="4">
                  <c:v>2018</c:v>
                </c:pt>
                <c:pt idx="5">
                  <c:v>2019</c:v>
                </c:pt>
                <c:pt idx="6">
                  <c:v>2020</c:v>
                </c:pt>
              </c:numCache>
            </c:numRef>
          </c:cat>
          <c:val>
            <c:numRef>
              <c:f>Monnaie!$M$7:$M$13</c:f>
              <c:numCache>
                <c:formatCode>General</c:formatCode>
                <c:ptCount val="7"/>
                <c:pt idx="0">
                  <c:v>2637.6</c:v>
                </c:pt>
                <c:pt idx="1">
                  <c:v>2932.7</c:v>
                </c:pt>
                <c:pt idx="2">
                  <c:v>4096.1000000000004</c:v>
                </c:pt>
                <c:pt idx="3">
                  <c:v>4608.1000000000004</c:v>
                </c:pt>
                <c:pt idx="4">
                  <c:v>4742.8</c:v>
                </c:pt>
                <c:pt idx="5">
                  <c:v>5097.7</c:v>
                </c:pt>
                <c:pt idx="6">
                  <c:v>5771.4</c:v>
                </c:pt>
              </c:numCache>
            </c:numRef>
          </c:val>
        </c:ser>
        <c:dLbls>
          <c:showLegendKey val="0"/>
          <c:showVal val="0"/>
          <c:showCatName val="0"/>
          <c:showSerName val="0"/>
          <c:showPercent val="0"/>
          <c:showBubbleSize val="0"/>
        </c:dLbls>
        <c:gapWidth val="164"/>
        <c:overlap val="-22"/>
        <c:axId val="394913320"/>
        <c:axId val="394914104"/>
      </c:barChart>
      <c:catAx>
        <c:axId val="394913320"/>
        <c:scaling>
          <c:orientation val="minMax"/>
        </c:scaling>
        <c:delete val="0"/>
        <c:axPos val="b"/>
        <c:numFmt formatCode="General" sourceLinked="1"/>
        <c:majorTickMark val="none"/>
        <c:minorTickMark val="none"/>
        <c:tickLblPos val="nextTo"/>
        <c:spPr>
          <a:noFill/>
          <a:ln w="19050" cap="flat" cmpd="sng" algn="ctr">
            <a:solidFill>
              <a:schemeClr val="tx1">
                <a:lumMod val="25000"/>
                <a:lumOff val="7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r-FR"/>
          </a:p>
        </c:txPr>
        <c:crossAx val="394914104"/>
        <c:crosses val="autoZero"/>
        <c:auto val="1"/>
        <c:lblAlgn val="ctr"/>
        <c:lblOffset val="100"/>
        <c:noMultiLvlLbl val="0"/>
      </c:catAx>
      <c:valAx>
        <c:axId val="394914104"/>
        <c:scaling>
          <c:orientation val="minMax"/>
        </c:scaling>
        <c:delete val="0"/>
        <c:axPos val="l"/>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r-FR"/>
          </a:p>
        </c:txPr>
        <c:crossAx val="394913320"/>
        <c:crosses val="autoZero"/>
        <c:crossBetween val="between"/>
      </c:valAx>
      <c:spPr>
        <a:noFill/>
        <a:ln>
          <a:noFill/>
        </a:ln>
        <a:effectLst/>
      </c:spPr>
    </c:plotArea>
    <c:legend>
      <c:legendPos val="t"/>
      <c:layou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r-FR"/>
        </a:p>
      </c:txPr>
    </c:legend>
    <c:plotVisOnly val="1"/>
    <c:dispBlanksAs val="gap"/>
    <c:showDLblsOverMax val="0"/>
  </c:chart>
  <c:spPr>
    <a:noFill/>
    <a:ln>
      <a:noFill/>
    </a:ln>
    <a:effectLst/>
  </c:spPr>
  <c:txPr>
    <a:bodyPr/>
    <a:lstStyle/>
    <a:p>
      <a:pPr>
        <a:defRPr/>
      </a:pPr>
      <a:endParaRPr lang="fr-FR"/>
    </a:p>
  </c:txPr>
  <c:externalData r:id="rId4">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Monnaie!$I$33</c:f>
              <c:strCache>
                <c:ptCount val="1"/>
                <c:pt idx="0">
                  <c:v>bons du Trésor par adjudication</c:v>
                </c:pt>
              </c:strCache>
            </c:strRef>
          </c:tx>
          <c:spPr>
            <a:solidFill>
              <a:schemeClr val="accent1"/>
            </a:solidFill>
            <a:ln>
              <a:noFill/>
            </a:ln>
            <a:effectLst/>
          </c:spPr>
          <c:invertIfNegative val="0"/>
          <c:cat>
            <c:numRef>
              <c:f>Monnaie!$J$32:$AA$32</c:f>
              <c:numCache>
                <c:formatCode>General</c:formatCode>
                <c:ptCount val="18"/>
                <c:pt idx="0">
                  <c:v>2003</c:v>
                </c:pt>
                <c:pt idx="1">
                  <c:v>2004</c:v>
                </c:pt>
                <c:pt idx="2">
                  <c:v>2005</c:v>
                </c:pt>
                <c:pt idx="3">
                  <c:v>2006</c:v>
                </c:pt>
                <c:pt idx="4">
                  <c:v>2007</c:v>
                </c:pt>
                <c:pt idx="5">
                  <c:v>2008</c:v>
                </c:pt>
                <c:pt idx="6">
                  <c:v>2009</c:v>
                </c:pt>
                <c:pt idx="7">
                  <c:v>2010</c:v>
                </c:pt>
                <c:pt idx="8">
                  <c:v>2011</c:v>
                </c:pt>
                <c:pt idx="9">
                  <c:v>2012</c:v>
                </c:pt>
                <c:pt idx="10">
                  <c:v>2013</c:v>
                </c:pt>
                <c:pt idx="11">
                  <c:v>2014</c:v>
                </c:pt>
                <c:pt idx="12">
                  <c:v>2015</c:v>
                </c:pt>
                <c:pt idx="13">
                  <c:v>2016</c:v>
                </c:pt>
                <c:pt idx="14">
                  <c:v>2017</c:v>
                </c:pt>
                <c:pt idx="15">
                  <c:v>2018</c:v>
                </c:pt>
                <c:pt idx="16">
                  <c:v>2019</c:v>
                </c:pt>
                <c:pt idx="17">
                  <c:v>2020</c:v>
                </c:pt>
              </c:numCache>
            </c:numRef>
          </c:cat>
          <c:val>
            <c:numRef>
              <c:f>Monnaie!$J$33:$AA$33</c:f>
              <c:numCache>
                <c:formatCode>General</c:formatCode>
                <c:ptCount val="18"/>
                <c:pt idx="0">
                  <c:v>23</c:v>
                </c:pt>
                <c:pt idx="1">
                  <c:v>45.3</c:v>
                </c:pt>
                <c:pt idx="2">
                  <c:v>35.1</c:v>
                </c:pt>
                <c:pt idx="3">
                  <c:v>50.7</c:v>
                </c:pt>
                <c:pt idx="4">
                  <c:v>67.2</c:v>
                </c:pt>
                <c:pt idx="5">
                  <c:v>63.2</c:v>
                </c:pt>
                <c:pt idx="6">
                  <c:v>82.1</c:v>
                </c:pt>
                <c:pt idx="7">
                  <c:v>166.2</c:v>
                </c:pt>
                <c:pt idx="8">
                  <c:v>238.7</c:v>
                </c:pt>
                <c:pt idx="9">
                  <c:v>267.69</c:v>
                </c:pt>
                <c:pt idx="10">
                  <c:v>147.15</c:v>
                </c:pt>
                <c:pt idx="11">
                  <c:v>100</c:v>
                </c:pt>
                <c:pt idx="12">
                  <c:v>114.17</c:v>
                </c:pt>
                <c:pt idx="13">
                  <c:v>201.76</c:v>
                </c:pt>
                <c:pt idx="14">
                  <c:v>41.646000000000001</c:v>
                </c:pt>
                <c:pt idx="15">
                  <c:v>0</c:v>
                </c:pt>
                <c:pt idx="16">
                  <c:v>0</c:v>
                </c:pt>
                <c:pt idx="17">
                  <c:v>631.875</c:v>
                </c:pt>
              </c:numCache>
            </c:numRef>
          </c:val>
        </c:ser>
        <c:ser>
          <c:idx val="1"/>
          <c:order val="1"/>
          <c:tx>
            <c:strRef>
              <c:f>Monnaie!$I$34</c:f>
              <c:strCache>
                <c:ptCount val="1"/>
                <c:pt idx="0">
                  <c:v>obligations du Trésor par adjudication</c:v>
                </c:pt>
              </c:strCache>
            </c:strRef>
          </c:tx>
          <c:spPr>
            <a:solidFill>
              <a:schemeClr val="tx1">
                <a:lumMod val="50000"/>
                <a:lumOff val="50000"/>
              </a:schemeClr>
            </a:solidFill>
            <a:ln>
              <a:noFill/>
            </a:ln>
            <a:effectLst/>
          </c:spPr>
          <c:invertIfNegative val="0"/>
          <c:cat>
            <c:numRef>
              <c:f>Monnaie!$J$32:$AA$32</c:f>
              <c:numCache>
                <c:formatCode>General</c:formatCode>
                <c:ptCount val="18"/>
                <c:pt idx="0">
                  <c:v>2003</c:v>
                </c:pt>
                <c:pt idx="1">
                  <c:v>2004</c:v>
                </c:pt>
                <c:pt idx="2">
                  <c:v>2005</c:v>
                </c:pt>
                <c:pt idx="3">
                  <c:v>2006</c:v>
                </c:pt>
                <c:pt idx="4">
                  <c:v>2007</c:v>
                </c:pt>
                <c:pt idx="5">
                  <c:v>2008</c:v>
                </c:pt>
                <c:pt idx="6">
                  <c:v>2009</c:v>
                </c:pt>
                <c:pt idx="7">
                  <c:v>2010</c:v>
                </c:pt>
                <c:pt idx="8">
                  <c:v>2011</c:v>
                </c:pt>
                <c:pt idx="9">
                  <c:v>2012</c:v>
                </c:pt>
                <c:pt idx="10">
                  <c:v>2013</c:v>
                </c:pt>
                <c:pt idx="11">
                  <c:v>2014</c:v>
                </c:pt>
                <c:pt idx="12">
                  <c:v>2015</c:v>
                </c:pt>
                <c:pt idx="13">
                  <c:v>2016</c:v>
                </c:pt>
                <c:pt idx="14">
                  <c:v>2017</c:v>
                </c:pt>
                <c:pt idx="15">
                  <c:v>2018</c:v>
                </c:pt>
                <c:pt idx="16">
                  <c:v>2019</c:v>
                </c:pt>
                <c:pt idx="17">
                  <c:v>2020</c:v>
                </c:pt>
              </c:numCache>
            </c:numRef>
          </c:cat>
          <c:val>
            <c:numRef>
              <c:f>Monnaie!$J$34:$AA$34</c:f>
              <c:numCache>
                <c:formatCode>General</c:formatCode>
                <c:ptCount val="18"/>
                <c:pt idx="4">
                  <c:v>58.7</c:v>
                </c:pt>
                <c:pt idx="5">
                  <c:v>25</c:v>
                </c:pt>
                <c:pt idx="6">
                  <c:v>31.1</c:v>
                </c:pt>
                <c:pt idx="7">
                  <c:v>31.4</c:v>
                </c:pt>
                <c:pt idx="8">
                  <c:v>124.3</c:v>
                </c:pt>
                <c:pt idx="9">
                  <c:v>162.35</c:v>
                </c:pt>
                <c:pt idx="10">
                  <c:v>169.39</c:v>
                </c:pt>
                <c:pt idx="11">
                  <c:v>230</c:v>
                </c:pt>
                <c:pt idx="12">
                  <c:v>306.94</c:v>
                </c:pt>
                <c:pt idx="13">
                  <c:v>320.39999999999998</c:v>
                </c:pt>
                <c:pt idx="14">
                  <c:v>0</c:v>
                </c:pt>
                <c:pt idx="15">
                  <c:v>0</c:v>
                </c:pt>
                <c:pt idx="16">
                  <c:v>365</c:v>
                </c:pt>
                <c:pt idx="17">
                  <c:v>632.46</c:v>
                </c:pt>
              </c:numCache>
            </c:numRef>
          </c:val>
        </c:ser>
        <c:ser>
          <c:idx val="2"/>
          <c:order val="2"/>
          <c:tx>
            <c:strRef>
              <c:f>Monnaie!$I$35</c:f>
              <c:strCache>
                <c:ptCount val="1"/>
                <c:pt idx="0">
                  <c:v>obligations par APE</c:v>
                </c:pt>
              </c:strCache>
            </c:strRef>
          </c:tx>
          <c:spPr>
            <a:solidFill>
              <a:schemeClr val="accent3"/>
            </a:solidFill>
            <a:ln>
              <a:noFill/>
            </a:ln>
            <a:effectLst/>
          </c:spPr>
          <c:invertIfNegative val="0"/>
          <c:cat>
            <c:numRef>
              <c:f>Monnaie!$J$32:$AA$32</c:f>
              <c:numCache>
                <c:formatCode>General</c:formatCode>
                <c:ptCount val="18"/>
                <c:pt idx="0">
                  <c:v>2003</c:v>
                </c:pt>
                <c:pt idx="1">
                  <c:v>2004</c:v>
                </c:pt>
                <c:pt idx="2">
                  <c:v>2005</c:v>
                </c:pt>
                <c:pt idx="3">
                  <c:v>2006</c:v>
                </c:pt>
                <c:pt idx="4">
                  <c:v>2007</c:v>
                </c:pt>
                <c:pt idx="5">
                  <c:v>2008</c:v>
                </c:pt>
                <c:pt idx="6">
                  <c:v>2009</c:v>
                </c:pt>
                <c:pt idx="7">
                  <c:v>2010</c:v>
                </c:pt>
                <c:pt idx="8">
                  <c:v>2011</c:v>
                </c:pt>
                <c:pt idx="9">
                  <c:v>2012</c:v>
                </c:pt>
                <c:pt idx="10">
                  <c:v>2013</c:v>
                </c:pt>
                <c:pt idx="11">
                  <c:v>2014</c:v>
                </c:pt>
                <c:pt idx="12">
                  <c:v>2015</c:v>
                </c:pt>
                <c:pt idx="13">
                  <c:v>2016</c:v>
                </c:pt>
                <c:pt idx="14">
                  <c:v>2017</c:v>
                </c:pt>
                <c:pt idx="15">
                  <c:v>2018</c:v>
                </c:pt>
                <c:pt idx="16">
                  <c:v>2019</c:v>
                </c:pt>
                <c:pt idx="17">
                  <c:v>2020</c:v>
                </c:pt>
              </c:numCache>
            </c:numRef>
          </c:cat>
          <c:val>
            <c:numRef>
              <c:f>Monnaie!$J$35:$AA$35</c:f>
              <c:numCache>
                <c:formatCode>General</c:formatCode>
                <c:ptCount val="18"/>
                <c:pt idx="2">
                  <c:v>45</c:v>
                </c:pt>
                <c:pt idx="4">
                  <c:v>55.1</c:v>
                </c:pt>
                <c:pt idx="7">
                  <c:v>76.8</c:v>
                </c:pt>
                <c:pt idx="9">
                  <c:v>88.102999999999994</c:v>
                </c:pt>
                <c:pt idx="10">
                  <c:v>66.94</c:v>
                </c:pt>
                <c:pt idx="11">
                  <c:v>100</c:v>
                </c:pt>
                <c:pt idx="12">
                  <c:v>100.2</c:v>
                </c:pt>
                <c:pt idx="13">
                  <c:v>200</c:v>
                </c:pt>
                <c:pt idx="14">
                  <c:v>0</c:v>
                </c:pt>
                <c:pt idx="15">
                  <c:v>0</c:v>
                </c:pt>
                <c:pt idx="16">
                  <c:v>0</c:v>
                </c:pt>
              </c:numCache>
            </c:numRef>
          </c:val>
        </c:ser>
        <c:dLbls>
          <c:showLegendKey val="0"/>
          <c:showVal val="0"/>
          <c:showCatName val="0"/>
          <c:showSerName val="0"/>
          <c:showPercent val="0"/>
          <c:showBubbleSize val="0"/>
        </c:dLbls>
        <c:gapWidth val="219"/>
        <c:overlap val="-27"/>
        <c:axId val="394914888"/>
        <c:axId val="394915280"/>
      </c:barChart>
      <c:catAx>
        <c:axId val="39491488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fr-FR"/>
          </a:p>
        </c:txPr>
        <c:crossAx val="394915280"/>
        <c:crosses val="autoZero"/>
        <c:auto val="1"/>
        <c:lblAlgn val="ctr"/>
        <c:lblOffset val="100"/>
        <c:noMultiLvlLbl val="0"/>
      </c:catAx>
      <c:valAx>
        <c:axId val="394915280"/>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fr-FR"/>
          </a:p>
        </c:txPr>
        <c:crossAx val="394914888"/>
        <c:crosses val="autoZero"/>
        <c:crossBetween val="between"/>
      </c:valAx>
      <c:spPr>
        <a:noFill/>
        <a:ln>
          <a:noFill/>
        </a:ln>
        <a:effectLst/>
      </c:spPr>
    </c:plotArea>
    <c:legend>
      <c:legendPos val="b"/>
      <c:layou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fr-FR"/>
        </a:p>
      </c:txPr>
    </c:legend>
    <c:plotVisOnly val="1"/>
    <c:dispBlanksAs val="gap"/>
    <c:showDLblsOverMax val="0"/>
  </c:chart>
  <c:spPr>
    <a:noFill/>
    <a:ln>
      <a:noFill/>
    </a:ln>
    <a:effectLst/>
  </c:spPr>
  <c:txPr>
    <a:bodyPr/>
    <a:lstStyle/>
    <a:p>
      <a:pPr>
        <a:defRPr/>
      </a:pPr>
      <a:endParaRPr lang="fr-FR"/>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tx>
            <c:strRef>
              <c:f>'Evolution PIB'!$B$166</c:f>
              <c:strCache>
                <c:ptCount val="1"/>
                <c:pt idx="0">
                  <c:v>Scénario PSE</c:v>
                </c:pt>
              </c:strCache>
            </c:strRef>
          </c:tx>
          <c:spPr>
            <a:ln w="28575" cap="rnd">
              <a:solidFill>
                <a:schemeClr val="accent1"/>
              </a:solidFill>
              <a:round/>
            </a:ln>
            <a:effectLst/>
          </c:spPr>
          <c:marker>
            <c:symbol val="none"/>
          </c:marker>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fr-FR"/>
              </a:p>
            </c:txP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numRef>
              <c:f>'Evolution PIB'!$C$165:$S$165</c:f>
              <c:numCache>
                <c:formatCode>General</c:formatCode>
                <c:ptCount val="17"/>
                <c:pt idx="0">
                  <c:v>2008</c:v>
                </c:pt>
                <c:pt idx="1">
                  <c:v>2009</c:v>
                </c:pt>
                <c:pt idx="2">
                  <c:v>2010</c:v>
                </c:pt>
                <c:pt idx="3">
                  <c:v>2011</c:v>
                </c:pt>
                <c:pt idx="4">
                  <c:v>2012</c:v>
                </c:pt>
                <c:pt idx="5">
                  <c:v>2013</c:v>
                </c:pt>
                <c:pt idx="6">
                  <c:v>2014</c:v>
                </c:pt>
                <c:pt idx="7">
                  <c:v>2015</c:v>
                </c:pt>
                <c:pt idx="8">
                  <c:v>2016</c:v>
                </c:pt>
                <c:pt idx="9">
                  <c:v>2017</c:v>
                </c:pt>
                <c:pt idx="10">
                  <c:v>2018</c:v>
                </c:pt>
                <c:pt idx="11">
                  <c:v>2019</c:v>
                </c:pt>
                <c:pt idx="12">
                  <c:v>2020</c:v>
                </c:pt>
                <c:pt idx="13">
                  <c:v>2021</c:v>
                </c:pt>
                <c:pt idx="14">
                  <c:v>2022</c:v>
                </c:pt>
                <c:pt idx="15">
                  <c:v>2023</c:v>
                </c:pt>
                <c:pt idx="16">
                  <c:v>2024</c:v>
                </c:pt>
              </c:numCache>
            </c:numRef>
          </c:cat>
          <c:val>
            <c:numRef>
              <c:f>'Evolution PIB'!$C$166:$S$166</c:f>
              <c:numCache>
                <c:formatCode>0.00%</c:formatCode>
                <c:ptCount val="17"/>
                <c:pt idx="0">
                  <c:v>4.1000000000000002E-2</c:v>
                </c:pt>
                <c:pt idx="1">
                  <c:v>2.1000000000000001E-2</c:v>
                </c:pt>
                <c:pt idx="2">
                  <c:v>3.5999999999999997E-2</c:v>
                </c:pt>
                <c:pt idx="3">
                  <c:v>1.4999999999999999E-2</c:v>
                </c:pt>
                <c:pt idx="4">
                  <c:v>5.0999999999999997E-2</c:v>
                </c:pt>
                <c:pt idx="5">
                  <c:v>2.8000000000000001E-2</c:v>
                </c:pt>
                <c:pt idx="6">
                  <c:v>6.6000000000000003E-2</c:v>
                </c:pt>
                <c:pt idx="7">
                  <c:v>6.4000000000000001E-2</c:v>
                </c:pt>
                <c:pt idx="8">
                  <c:v>6.4000000000000001E-2</c:v>
                </c:pt>
                <c:pt idx="9">
                  <c:v>7.0999999999999994E-2</c:v>
                </c:pt>
                <c:pt idx="10">
                  <c:v>6.7000000000000004E-2</c:v>
                </c:pt>
                <c:pt idx="11" formatCode="0%">
                  <c:v>0.06</c:v>
                </c:pt>
                <c:pt idx="12">
                  <c:v>8.0000000000000002E-3</c:v>
                </c:pt>
                <c:pt idx="13" formatCode="0%">
                  <c:v>5.1999999999999998E-2</c:v>
                </c:pt>
                <c:pt idx="14">
                  <c:v>6.9000000000000006E-2</c:v>
                </c:pt>
                <c:pt idx="15">
                  <c:v>0.13700000000000001</c:v>
                </c:pt>
                <c:pt idx="16">
                  <c:v>0.14799999999999999</c:v>
                </c:pt>
              </c:numCache>
            </c:numRef>
          </c:val>
          <c:smooth val="0"/>
        </c:ser>
        <c:ser>
          <c:idx val="1"/>
          <c:order val="1"/>
          <c:tx>
            <c:strRef>
              <c:f>'Evolution PIB'!$B$167</c:f>
              <c:strCache>
                <c:ptCount val="1"/>
                <c:pt idx="0">
                  <c:v>Moyenne</c:v>
                </c:pt>
              </c:strCache>
            </c:strRef>
          </c:tx>
          <c:spPr>
            <a:ln w="28575" cap="rnd">
              <a:solidFill>
                <a:schemeClr val="accent2"/>
              </a:solidFill>
              <a:round/>
            </a:ln>
            <a:effectLst/>
          </c:spPr>
          <c:marker>
            <c:symbol val="none"/>
          </c:marker>
          <c:cat>
            <c:numRef>
              <c:f>'Evolution PIB'!$C$165:$S$165</c:f>
              <c:numCache>
                <c:formatCode>General</c:formatCode>
                <c:ptCount val="17"/>
                <c:pt idx="0">
                  <c:v>2008</c:v>
                </c:pt>
                <c:pt idx="1">
                  <c:v>2009</c:v>
                </c:pt>
                <c:pt idx="2">
                  <c:v>2010</c:v>
                </c:pt>
                <c:pt idx="3">
                  <c:v>2011</c:v>
                </c:pt>
                <c:pt idx="4">
                  <c:v>2012</c:v>
                </c:pt>
                <c:pt idx="5">
                  <c:v>2013</c:v>
                </c:pt>
                <c:pt idx="6">
                  <c:v>2014</c:v>
                </c:pt>
                <c:pt idx="7">
                  <c:v>2015</c:v>
                </c:pt>
                <c:pt idx="8">
                  <c:v>2016</c:v>
                </c:pt>
                <c:pt idx="9">
                  <c:v>2017</c:v>
                </c:pt>
                <c:pt idx="10">
                  <c:v>2018</c:v>
                </c:pt>
                <c:pt idx="11">
                  <c:v>2019</c:v>
                </c:pt>
                <c:pt idx="12">
                  <c:v>2020</c:v>
                </c:pt>
                <c:pt idx="13">
                  <c:v>2021</c:v>
                </c:pt>
                <c:pt idx="14">
                  <c:v>2022</c:v>
                </c:pt>
                <c:pt idx="15">
                  <c:v>2023</c:v>
                </c:pt>
                <c:pt idx="16">
                  <c:v>2024</c:v>
                </c:pt>
              </c:numCache>
            </c:numRef>
          </c:cat>
          <c:val>
            <c:numRef>
              <c:f>'Evolution PIB'!$C$167:$S$167</c:f>
              <c:numCache>
                <c:formatCode>0%</c:formatCode>
                <c:ptCount val="17"/>
                <c:pt idx="1">
                  <c:v>0.03</c:v>
                </c:pt>
                <c:pt idx="2">
                  <c:v>0.03</c:v>
                </c:pt>
                <c:pt idx="3">
                  <c:v>0.03</c:v>
                </c:pt>
                <c:pt idx="4">
                  <c:v>0.03</c:v>
                </c:pt>
                <c:pt idx="5">
                  <c:v>0.03</c:v>
                </c:pt>
                <c:pt idx="6" formatCode="0.00%">
                  <c:v>6.6000000000000003E-2</c:v>
                </c:pt>
                <c:pt idx="7" formatCode="0.00%">
                  <c:v>6.6000000000000003E-2</c:v>
                </c:pt>
                <c:pt idx="8" formatCode="0.00%">
                  <c:v>6.6000000000000003E-2</c:v>
                </c:pt>
                <c:pt idx="9" formatCode="0.00%">
                  <c:v>6.6000000000000003E-2</c:v>
                </c:pt>
                <c:pt idx="10" formatCode="0.00%">
                  <c:v>6.6000000000000003E-2</c:v>
                </c:pt>
                <c:pt idx="11" formatCode="0.00%">
                  <c:v>6.6000000000000003E-2</c:v>
                </c:pt>
                <c:pt idx="12" formatCode="0.00%">
                  <c:v>8.6499999999999994E-2</c:v>
                </c:pt>
                <c:pt idx="13" formatCode="0.00%">
                  <c:v>8.6499999999999994E-2</c:v>
                </c:pt>
                <c:pt idx="14" formatCode="0.00%">
                  <c:v>8.6499999999999994E-2</c:v>
                </c:pt>
                <c:pt idx="15" formatCode="0.00%">
                  <c:v>8.6499999999999994E-2</c:v>
                </c:pt>
                <c:pt idx="16" formatCode="0.00%">
                  <c:v>8.6499999999999994E-2</c:v>
                </c:pt>
              </c:numCache>
            </c:numRef>
          </c:val>
          <c:smooth val="0"/>
        </c:ser>
        <c:dLbls>
          <c:showLegendKey val="0"/>
          <c:showVal val="0"/>
          <c:showCatName val="0"/>
          <c:showSerName val="0"/>
          <c:showPercent val="0"/>
          <c:showBubbleSize val="0"/>
        </c:dLbls>
        <c:smooth val="0"/>
        <c:axId val="310360880"/>
        <c:axId val="310361272"/>
      </c:lineChart>
      <c:catAx>
        <c:axId val="31036088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r-FR"/>
          </a:p>
        </c:txPr>
        <c:crossAx val="310361272"/>
        <c:crosses val="autoZero"/>
        <c:auto val="1"/>
        <c:lblAlgn val="ctr"/>
        <c:lblOffset val="100"/>
        <c:noMultiLvlLbl val="0"/>
      </c:catAx>
      <c:valAx>
        <c:axId val="310361272"/>
        <c:scaling>
          <c:orientation val="minMax"/>
        </c:scaling>
        <c:delete val="0"/>
        <c:axPos val="l"/>
        <c:majorGridlines>
          <c:spPr>
            <a:ln w="9525" cap="flat" cmpd="sng" algn="ctr">
              <a:solidFill>
                <a:schemeClr val="tx1">
                  <a:lumMod val="15000"/>
                  <a:lumOff val="85000"/>
                </a:schemeClr>
              </a:solidFill>
              <a:round/>
            </a:ln>
            <a:effectLst/>
          </c:spPr>
        </c:majorGridlines>
        <c:numFmt formatCode="0.0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r-FR"/>
          </a:p>
        </c:txPr>
        <c:crossAx val="310360880"/>
        <c:crosses val="autoZero"/>
        <c:crossBetween val="between"/>
      </c:valAx>
      <c:spPr>
        <a:noFill/>
        <a:ln>
          <a:noFill/>
        </a:ln>
        <a:effectLst/>
      </c:spPr>
    </c:plotArea>
    <c:legend>
      <c:legendPos val="b"/>
      <c:layout>
        <c:manualLayout>
          <c:xMode val="edge"/>
          <c:yMode val="edge"/>
          <c:x val="0.33082432976617859"/>
          <c:y val="0.20335982335927588"/>
          <c:w val="0.33835134046764287"/>
          <c:h val="9.2121057289623318E-2"/>
        </c:manualLayout>
      </c:layou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r-FR"/>
        </a:p>
      </c:txPr>
    </c:legend>
    <c:plotVisOnly val="1"/>
    <c:dispBlanksAs val="gap"/>
    <c:showDLblsOverMax val="0"/>
  </c:chart>
  <c:spPr>
    <a:noFill/>
    <a:ln>
      <a:noFill/>
    </a:ln>
    <a:effectLst/>
  </c:spPr>
  <c:txPr>
    <a:bodyPr/>
    <a:lstStyle/>
    <a:p>
      <a:pPr>
        <a:defRPr/>
      </a:pPr>
      <a:endParaRPr lang="fr-FR"/>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dPt>
            <c:idx val="0"/>
            <c:bubble3D val="0"/>
            <c:spPr>
              <a:solidFill>
                <a:schemeClr val="accent1"/>
              </a:solidFill>
              <a:ln>
                <a:noFill/>
              </a:ln>
              <a:effectLst>
                <a:outerShdw blurRad="254000" sx="102000" sy="102000" algn="ctr" rotWithShape="0">
                  <a:prstClr val="black">
                    <a:alpha val="20000"/>
                  </a:prstClr>
                </a:outerShdw>
              </a:effectLst>
            </c:spPr>
          </c:dPt>
          <c:dPt>
            <c:idx val="1"/>
            <c:bubble3D val="0"/>
            <c:spPr>
              <a:solidFill>
                <a:schemeClr val="accent2"/>
              </a:solidFill>
              <a:ln>
                <a:noFill/>
              </a:ln>
              <a:effectLst>
                <a:outerShdw blurRad="254000" sx="102000" sy="102000" algn="ctr" rotWithShape="0">
                  <a:prstClr val="black">
                    <a:alpha val="20000"/>
                  </a:prstClr>
                </a:outerShdw>
              </a:effectLst>
            </c:spPr>
          </c:dPt>
          <c:dPt>
            <c:idx val="2"/>
            <c:bubble3D val="0"/>
            <c:spPr>
              <a:solidFill>
                <a:schemeClr val="accent3"/>
              </a:solidFill>
              <a:ln>
                <a:noFill/>
              </a:ln>
              <a:effectLst>
                <a:outerShdw blurRad="254000" sx="102000" sy="102000" algn="ctr" rotWithShape="0">
                  <a:prstClr val="black">
                    <a:alpha val="20000"/>
                  </a:prstClr>
                </a:outerShdw>
              </a:effectLst>
            </c:spPr>
          </c:dPt>
          <c:dPt>
            <c:idx val="3"/>
            <c:bubble3D val="0"/>
            <c:spPr>
              <a:solidFill>
                <a:schemeClr val="accent4"/>
              </a:solidFill>
              <a:ln>
                <a:noFill/>
              </a:ln>
              <a:effectLst>
                <a:outerShdw blurRad="254000" sx="102000" sy="102000" algn="ctr" rotWithShape="0">
                  <a:prstClr val="black">
                    <a:alpha val="20000"/>
                  </a:prstClr>
                </a:outerShdw>
              </a:effectLst>
            </c:spPr>
          </c:dPt>
          <c:dPt>
            <c:idx val="4"/>
            <c:bubble3D val="0"/>
            <c:spPr>
              <a:solidFill>
                <a:schemeClr val="accent5"/>
              </a:solidFill>
              <a:ln>
                <a:noFill/>
              </a:ln>
              <a:effectLst>
                <a:outerShdw blurRad="254000" sx="102000" sy="102000" algn="ctr" rotWithShape="0">
                  <a:prstClr val="black">
                    <a:alpha val="20000"/>
                  </a:prstClr>
                </a:outerShdw>
              </a:effectLst>
            </c:spPr>
          </c:dPt>
          <c:dPt>
            <c:idx val="5"/>
            <c:bubble3D val="0"/>
            <c:spPr>
              <a:solidFill>
                <a:schemeClr val="accent6"/>
              </a:solidFill>
              <a:ln>
                <a:noFill/>
              </a:ln>
              <a:effectLst>
                <a:outerShdw blurRad="254000" sx="102000" sy="102000" algn="ctr" rotWithShape="0">
                  <a:prstClr val="black">
                    <a:alpha val="20000"/>
                  </a:prstClr>
                </a:outerShdw>
              </a:effectLst>
            </c:spPr>
          </c:dPt>
          <c:dPt>
            <c:idx val="6"/>
            <c:bubble3D val="0"/>
            <c:spPr>
              <a:solidFill>
                <a:schemeClr val="accent1">
                  <a:lumMod val="60000"/>
                </a:schemeClr>
              </a:solidFill>
              <a:ln>
                <a:noFill/>
              </a:ln>
              <a:effectLst>
                <a:outerShdw blurRad="254000" sx="102000" sy="102000" algn="ctr" rotWithShape="0">
                  <a:prstClr val="black">
                    <a:alpha val="20000"/>
                  </a:prstClr>
                </a:outerShdw>
              </a:effectLst>
            </c:spPr>
          </c:dPt>
          <c:dPt>
            <c:idx val="7"/>
            <c:bubble3D val="0"/>
            <c:spPr>
              <a:solidFill>
                <a:schemeClr val="accent2">
                  <a:lumMod val="60000"/>
                </a:schemeClr>
              </a:solidFill>
              <a:ln>
                <a:noFill/>
              </a:ln>
              <a:effectLst>
                <a:outerShdw blurRad="254000" sx="102000" sy="102000" algn="ctr" rotWithShape="0">
                  <a:prstClr val="black">
                    <a:alpha val="20000"/>
                  </a:prstClr>
                </a:outerShdw>
              </a:effectLst>
            </c:spPr>
          </c:dPt>
          <c:dPt>
            <c:idx val="8"/>
            <c:bubble3D val="0"/>
            <c:spPr>
              <a:solidFill>
                <a:schemeClr val="accent3">
                  <a:lumMod val="60000"/>
                </a:schemeClr>
              </a:solidFill>
              <a:ln>
                <a:noFill/>
              </a:ln>
              <a:effectLst>
                <a:outerShdw blurRad="254000" sx="102000" sy="102000" algn="ctr" rotWithShape="0">
                  <a:prstClr val="black">
                    <a:alpha val="20000"/>
                  </a:prstClr>
                </a:outerShdw>
              </a:effectLst>
            </c:spPr>
          </c:dPt>
          <c:dPt>
            <c:idx val="9"/>
            <c:bubble3D val="0"/>
            <c:spPr>
              <a:solidFill>
                <a:schemeClr val="accent4">
                  <a:lumMod val="60000"/>
                </a:schemeClr>
              </a:solidFill>
              <a:ln>
                <a:noFill/>
              </a:ln>
              <a:effectLst>
                <a:outerShdw blurRad="254000" sx="102000" sy="102000" algn="ctr" rotWithShape="0">
                  <a:prstClr val="black">
                    <a:alpha val="20000"/>
                  </a:prstClr>
                </a:outerShdw>
              </a:effectLst>
            </c:spPr>
          </c:dPt>
          <c:dPt>
            <c:idx val="10"/>
            <c:bubble3D val="0"/>
            <c:spPr>
              <a:solidFill>
                <a:schemeClr val="accent5">
                  <a:lumMod val="60000"/>
                </a:schemeClr>
              </a:solidFill>
              <a:ln>
                <a:noFill/>
              </a:ln>
              <a:effectLst>
                <a:outerShdw blurRad="254000" sx="102000" sy="102000" algn="ctr" rotWithShape="0">
                  <a:prstClr val="black">
                    <a:alpha val="20000"/>
                  </a:prstClr>
                </a:outerShdw>
              </a:effectLst>
            </c:spPr>
          </c:dPt>
          <c:dPt>
            <c:idx val="11"/>
            <c:bubble3D val="0"/>
            <c:spPr>
              <a:solidFill>
                <a:schemeClr val="accent6">
                  <a:lumMod val="60000"/>
                </a:schemeClr>
              </a:solidFill>
              <a:ln>
                <a:noFill/>
              </a:ln>
              <a:effectLst>
                <a:outerShdw blurRad="254000" sx="102000" sy="102000" algn="ctr" rotWithShape="0">
                  <a:prstClr val="black">
                    <a:alpha val="20000"/>
                  </a:prstClr>
                </a:outerShdw>
              </a:effectLst>
            </c:spPr>
          </c:dPt>
          <c:dPt>
            <c:idx val="12"/>
            <c:bubble3D val="0"/>
            <c:spPr>
              <a:solidFill>
                <a:schemeClr val="accent1">
                  <a:lumMod val="80000"/>
                  <a:lumOff val="20000"/>
                </a:schemeClr>
              </a:solidFill>
              <a:ln>
                <a:noFill/>
              </a:ln>
              <a:effectLst>
                <a:outerShdw blurRad="254000" sx="102000" sy="102000" algn="ctr" rotWithShape="0">
                  <a:prstClr val="black">
                    <a:alpha val="20000"/>
                  </a:prstClr>
                </a:outerShdw>
              </a:effectLst>
            </c:spPr>
          </c:dPt>
          <c:dPt>
            <c:idx val="13"/>
            <c:bubble3D val="0"/>
            <c:spPr>
              <a:solidFill>
                <a:schemeClr val="accent2">
                  <a:lumMod val="80000"/>
                  <a:lumOff val="20000"/>
                </a:schemeClr>
              </a:solidFill>
              <a:ln>
                <a:noFill/>
              </a:ln>
              <a:effectLst>
                <a:outerShdw blurRad="254000" sx="102000" sy="102000" algn="ctr" rotWithShape="0">
                  <a:prstClr val="black">
                    <a:alpha val="20000"/>
                  </a:prstClr>
                </a:outerShdw>
              </a:effectLst>
            </c:spPr>
          </c:dPt>
          <c:dPt>
            <c:idx val="14"/>
            <c:bubble3D val="0"/>
            <c:spPr>
              <a:solidFill>
                <a:schemeClr val="accent3">
                  <a:lumMod val="80000"/>
                  <a:lumOff val="20000"/>
                </a:schemeClr>
              </a:solidFill>
              <a:ln>
                <a:noFill/>
              </a:ln>
              <a:effectLst>
                <a:outerShdw blurRad="254000" sx="102000" sy="102000" algn="ctr" rotWithShape="0">
                  <a:prstClr val="black">
                    <a:alpha val="20000"/>
                  </a:prstClr>
                </a:outerShdw>
              </a:effectLst>
            </c:spPr>
          </c:dPt>
          <c:dPt>
            <c:idx val="15"/>
            <c:bubble3D val="0"/>
            <c:spPr>
              <a:solidFill>
                <a:schemeClr val="accent4">
                  <a:lumMod val="80000"/>
                  <a:lumOff val="20000"/>
                </a:schemeClr>
              </a:solidFill>
              <a:ln>
                <a:noFill/>
              </a:ln>
              <a:effectLst>
                <a:outerShdw blurRad="254000" sx="102000" sy="102000" algn="ctr" rotWithShape="0">
                  <a:prstClr val="black">
                    <a:alpha val="20000"/>
                  </a:prstClr>
                </a:outerShdw>
              </a:effectLst>
            </c:spPr>
          </c:dPt>
          <c:dLbls>
            <c:spPr>
              <a:pattFill prst="pct75">
                <a:fgClr>
                  <a:schemeClr val="dk1">
                    <a:lumMod val="75000"/>
                    <a:lumOff val="25000"/>
                  </a:schemeClr>
                </a:fgClr>
                <a:bgClr>
                  <a:schemeClr val="dk1">
                    <a:lumMod val="65000"/>
                    <a:lumOff val="35000"/>
                  </a:schemeClr>
                </a:bgClr>
              </a:pattFill>
              <a:ln>
                <a:noFill/>
              </a:ln>
              <a:effectLst>
                <a:outerShdw blurRad="50800" dist="38100" dir="2700000" algn="tl" rotWithShape="0">
                  <a:prstClr val="black">
                    <a:alpha val="40000"/>
                  </a:prstClr>
                </a:outerShdw>
              </a:effectLst>
            </c:spPr>
            <c:txPr>
              <a:bodyPr rot="0" spcFirstLastPara="1" vertOverflow="ellipsis" vert="horz" wrap="square" lIns="38100" tIns="19050" rIns="38100" bIns="19050" anchor="ctr" anchorCtr="1">
                <a:spAutoFit/>
              </a:bodyPr>
              <a:lstStyle/>
              <a:p>
                <a:pPr>
                  <a:defRPr sz="1000" b="1" i="0" u="none" strike="noStrike" kern="1200" baseline="0">
                    <a:solidFill>
                      <a:schemeClr val="lt1"/>
                    </a:solidFill>
                    <a:latin typeface="+mn-lt"/>
                    <a:ea typeface="+mn-ea"/>
                    <a:cs typeface="+mn-cs"/>
                  </a:defRPr>
                </a:pPr>
                <a:endParaRPr lang="fr-FR"/>
              </a:p>
            </c:txPr>
            <c:showLegendKey val="0"/>
            <c:showVal val="0"/>
            <c:showCatName val="0"/>
            <c:showSerName val="0"/>
            <c:showPercent val="1"/>
            <c:showBubbleSize val="0"/>
            <c:showLeaderLines val="1"/>
            <c:leaderLines>
              <c:spPr>
                <a:ln w="9525">
                  <a:solidFill>
                    <a:schemeClr val="dk1">
                      <a:lumMod val="50000"/>
                      <a:lumOff val="50000"/>
                    </a:schemeClr>
                  </a:solidFill>
                </a:ln>
                <a:effectLst/>
              </c:spPr>
            </c:leaderLines>
            <c:extLst>
              <c:ext xmlns:c15="http://schemas.microsoft.com/office/drawing/2012/chart" uri="{CE6537A1-D6FC-4f65-9D91-7224C49458BB}">
                <c15:layout/>
              </c:ext>
            </c:extLst>
          </c:dLbls>
          <c:cat>
            <c:strRef>
              <c:f>Feuil1!$A$4:$A$19</c:f>
              <c:strCache>
                <c:ptCount val="16"/>
                <c:pt idx="0">
                  <c:v>Agriculture et activités annexes</c:v>
                </c:pt>
                <c:pt idx="1">
                  <c:v>Evage et chasse</c:v>
                </c:pt>
                <c:pt idx="2">
                  <c:v>Sylviculture, exploitation forestiere,</c:v>
                </c:pt>
                <c:pt idx="3">
                  <c:v>Pêche et pisciculture</c:v>
                </c:pt>
                <c:pt idx="4">
                  <c:v>Activités extractives</c:v>
                </c:pt>
                <c:pt idx="5">
                  <c:v>Fabrication de produits agro-alimentaires</c:v>
                </c:pt>
                <c:pt idx="6">
                  <c:v>Matériaux de construction et construction</c:v>
                </c:pt>
                <c:pt idx="7">
                  <c:v>Egrenage de coton et fabrication de textiles</c:v>
                </c:pt>
                <c:pt idx="8">
                  <c:v>Autres</c:v>
                </c:pt>
                <c:pt idx="9">
                  <c:v>Commerce</c:v>
                </c:pt>
                <c:pt idx="10">
                  <c:v>Transports</c:v>
                </c:pt>
                <c:pt idx="11">
                  <c:v>Télécommunication, Information et Communication</c:v>
                </c:pt>
                <c:pt idx="12">
                  <c:v>Services financiers et d'assurance</c:v>
                </c:pt>
                <c:pt idx="13">
                  <c:v>Services immobiliers</c:v>
                </c:pt>
                <c:pt idx="14">
                  <c:v>Enseigments, Services spécialisés de soutien et de conseil s</c:v>
                </c:pt>
                <c:pt idx="15">
                  <c:v>Autres services</c:v>
                </c:pt>
              </c:strCache>
            </c:strRef>
          </c:cat>
          <c:val>
            <c:numRef>
              <c:f>Feuil1!$B$4:$B$19</c:f>
              <c:numCache>
                <c:formatCode>0.0%</c:formatCode>
                <c:ptCount val="16"/>
                <c:pt idx="0">
                  <c:v>7.9835896306909904E-2</c:v>
                </c:pt>
                <c:pt idx="1">
                  <c:v>3.7136527025621084E-2</c:v>
                </c:pt>
                <c:pt idx="2">
                  <c:v>5.1825880183189038E-3</c:v>
                </c:pt>
                <c:pt idx="3">
                  <c:v>1.1532639409418214E-2</c:v>
                </c:pt>
                <c:pt idx="4">
                  <c:v>1.9722274253841855E-2</c:v>
                </c:pt>
                <c:pt idx="5">
                  <c:v>3.9490584129638774E-2</c:v>
                </c:pt>
                <c:pt idx="6">
                  <c:v>3.259383415247756E-2</c:v>
                </c:pt>
                <c:pt idx="7">
                  <c:v>2.3348244441786885E-2</c:v>
                </c:pt>
                <c:pt idx="8">
                  <c:v>8.1000000000000003E-2</c:v>
                </c:pt>
                <c:pt idx="9">
                  <c:v>0.12784347970376386</c:v>
                </c:pt>
                <c:pt idx="10">
                  <c:v>3.8224297621728166E-2</c:v>
                </c:pt>
                <c:pt idx="11">
                  <c:v>5.3794874884898161E-2</c:v>
                </c:pt>
                <c:pt idx="12">
                  <c:v>2.1517970414235688E-2</c:v>
                </c:pt>
                <c:pt idx="13">
                  <c:v>8.4308001226388984E-2</c:v>
                </c:pt>
                <c:pt idx="14">
                  <c:v>0.11056968672963863</c:v>
                </c:pt>
                <c:pt idx="15">
                  <c:v>6.2601796269048132E-2</c:v>
                </c:pt>
              </c:numCache>
            </c:numRef>
          </c:val>
        </c:ser>
        <c:ser>
          <c:idx val="1"/>
          <c:order val="1"/>
          <c:dPt>
            <c:idx val="0"/>
            <c:bubble3D val="0"/>
            <c:spPr>
              <a:solidFill>
                <a:schemeClr val="accent1"/>
              </a:solidFill>
              <a:ln>
                <a:noFill/>
              </a:ln>
              <a:effectLst>
                <a:outerShdw blurRad="254000" sx="102000" sy="102000" algn="ctr" rotWithShape="0">
                  <a:prstClr val="black">
                    <a:alpha val="20000"/>
                  </a:prstClr>
                </a:outerShdw>
              </a:effectLst>
            </c:spPr>
          </c:dPt>
          <c:dPt>
            <c:idx val="1"/>
            <c:bubble3D val="0"/>
            <c:spPr>
              <a:solidFill>
                <a:schemeClr val="accent2"/>
              </a:solidFill>
              <a:ln>
                <a:noFill/>
              </a:ln>
              <a:effectLst>
                <a:outerShdw blurRad="254000" sx="102000" sy="102000" algn="ctr" rotWithShape="0">
                  <a:prstClr val="black">
                    <a:alpha val="20000"/>
                  </a:prstClr>
                </a:outerShdw>
              </a:effectLst>
            </c:spPr>
          </c:dPt>
          <c:dPt>
            <c:idx val="2"/>
            <c:bubble3D val="0"/>
            <c:spPr>
              <a:solidFill>
                <a:schemeClr val="accent3"/>
              </a:solidFill>
              <a:ln>
                <a:noFill/>
              </a:ln>
              <a:effectLst>
                <a:outerShdw blurRad="254000" sx="102000" sy="102000" algn="ctr" rotWithShape="0">
                  <a:prstClr val="black">
                    <a:alpha val="20000"/>
                  </a:prstClr>
                </a:outerShdw>
              </a:effectLst>
            </c:spPr>
          </c:dPt>
          <c:dPt>
            <c:idx val="3"/>
            <c:bubble3D val="0"/>
            <c:spPr>
              <a:solidFill>
                <a:schemeClr val="accent4"/>
              </a:solidFill>
              <a:ln>
                <a:noFill/>
              </a:ln>
              <a:effectLst>
                <a:outerShdw blurRad="254000" sx="102000" sy="102000" algn="ctr" rotWithShape="0">
                  <a:prstClr val="black">
                    <a:alpha val="20000"/>
                  </a:prstClr>
                </a:outerShdw>
              </a:effectLst>
            </c:spPr>
          </c:dPt>
          <c:dPt>
            <c:idx val="4"/>
            <c:bubble3D val="0"/>
            <c:spPr>
              <a:solidFill>
                <a:schemeClr val="accent5"/>
              </a:solidFill>
              <a:ln>
                <a:noFill/>
              </a:ln>
              <a:effectLst>
                <a:outerShdw blurRad="254000" sx="102000" sy="102000" algn="ctr" rotWithShape="0">
                  <a:prstClr val="black">
                    <a:alpha val="20000"/>
                  </a:prstClr>
                </a:outerShdw>
              </a:effectLst>
            </c:spPr>
          </c:dPt>
          <c:dPt>
            <c:idx val="5"/>
            <c:bubble3D val="0"/>
            <c:spPr>
              <a:solidFill>
                <a:schemeClr val="accent6"/>
              </a:solidFill>
              <a:ln>
                <a:noFill/>
              </a:ln>
              <a:effectLst>
                <a:outerShdw blurRad="254000" sx="102000" sy="102000" algn="ctr" rotWithShape="0">
                  <a:prstClr val="black">
                    <a:alpha val="20000"/>
                  </a:prstClr>
                </a:outerShdw>
              </a:effectLst>
            </c:spPr>
          </c:dPt>
          <c:dPt>
            <c:idx val="6"/>
            <c:bubble3D val="0"/>
            <c:spPr>
              <a:solidFill>
                <a:schemeClr val="accent1">
                  <a:lumMod val="60000"/>
                </a:schemeClr>
              </a:solidFill>
              <a:ln>
                <a:noFill/>
              </a:ln>
              <a:effectLst>
                <a:outerShdw blurRad="254000" sx="102000" sy="102000" algn="ctr" rotWithShape="0">
                  <a:prstClr val="black">
                    <a:alpha val="20000"/>
                  </a:prstClr>
                </a:outerShdw>
              </a:effectLst>
            </c:spPr>
          </c:dPt>
          <c:dPt>
            <c:idx val="7"/>
            <c:bubble3D val="0"/>
            <c:spPr>
              <a:solidFill>
                <a:schemeClr val="accent2">
                  <a:lumMod val="60000"/>
                </a:schemeClr>
              </a:solidFill>
              <a:ln>
                <a:noFill/>
              </a:ln>
              <a:effectLst>
                <a:outerShdw blurRad="254000" sx="102000" sy="102000" algn="ctr" rotWithShape="0">
                  <a:prstClr val="black">
                    <a:alpha val="20000"/>
                  </a:prstClr>
                </a:outerShdw>
              </a:effectLst>
            </c:spPr>
          </c:dPt>
          <c:dPt>
            <c:idx val="8"/>
            <c:bubble3D val="0"/>
            <c:spPr>
              <a:solidFill>
                <a:schemeClr val="accent3">
                  <a:lumMod val="60000"/>
                </a:schemeClr>
              </a:solidFill>
              <a:ln>
                <a:noFill/>
              </a:ln>
              <a:effectLst>
                <a:outerShdw blurRad="254000" sx="102000" sy="102000" algn="ctr" rotWithShape="0">
                  <a:prstClr val="black">
                    <a:alpha val="20000"/>
                  </a:prstClr>
                </a:outerShdw>
              </a:effectLst>
            </c:spPr>
          </c:dPt>
          <c:dPt>
            <c:idx val="9"/>
            <c:bubble3D val="0"/>
            <c:spPr>
              <a:solidFill>
                <a:schemeClr val="accent4">
                  <a:lumMod val="60000"/>
                </a:schemeClr>
              </a:solidFill>
              <a:ln>
                <a:noFill/>
              </a:ln>
              <a:effectLst>
                <a:outerShdw blurRad="254000" sx="102000" sy="102000" algn="ctr" rotWithShape="0">
                  <a:prstClr val="black">
                    <a:alpha val="20000"/>
                  </a:prstClr>
                </a:outerShdw>
              </a:effectLst>
            </c:spPr>
          </c:dPt>
          <c:dPt>
            <c:idx val="10"/>
            <c:bubble3D val="0"/>
            <c:spPr>
              <a:solidFill>
                <a:schemeClr val="accent5">
                  <a:lumMod val="60000"/>
                </a:schemeClr>
              </a:solidFill>
              <a:ln>
                <a:noFill/>
              </a:ln>
              <a:effectLst>
                <a:outerShdw blurRad="254000" sx="102000" sy="102000" algn="ctr" rotWithShape="0">
                  <a:prstClr val="black">
                    <a:alpha val="20000"/>
                  </a:prstClr>
                </a:outerShdw>
              </a:effectLst>
            </c:spPr>
          </c:dPt>
          <c:dPt>
            <c:idx val="11"/>
            <c:bubble3D val="0"/>
            <c:spPr>
              <a:solidFill>
                <a:schemeClr val="accent6">
                  <a:lumMod val="60000"/>
                </a:schemeClr>
              </a:solidFill>
              <a:ln>
                <a:noFill/>
              </a:ln>
              <a:effectLst>
                <a:outerShdw blurRad="254000" sx="102000" sy="102000" algn="ctr" rotWithShape="0">
                  <a:prstClr val="black">
                    <a:alpha val="20000"/>
                  </a:prstClr>
                </a:outerShdw>
              </a:effectLst>
            </c:spPr>
          </c:dPt>
          <c:dPt>
            <c:idx val="12"/>
            <c:bubble3D val="0"/>
            <c:spPr>
              <a:solidFill>
                <a:schemeClr val="accent1">
                  <a:lumMod val="80000"/>
                  <a:lumOff val="20000"/>
                </a:schemeClr>
              </a:solidFill>
              <a:ln>
                <a:noFill/>
              </a:ln>
              <a:effectLst>
                <a:outerShdw blurRad="254000" sx="102000" sy="102000" algn="ctr" rotWithShape="0">
                  <a:prstClr val="black">
                    <a:alpha val="20000"/>
                  </a:prstClr>
                </a:outerShdw>
              </a:effectLst>
            </c:spPr>
          </c:dPt>
          <c:dPt>
            <c:idx val="13"/>
            <c:bubble3D val="0"/>
            <c:spPr>
              <a:solidFill>
                <a:schemeClr val="accent2">
                  <a:lumMod val="80000"/>
                  <a:lumOff val="20000"/>
                </a:schemeClr>
              </a:solidFill>
              <a:ln>
                <a:noFill/>
              </a:ln>
              <a:effectLst>
                <a:outerShdw blurRad="254000" sx="102000" sy="102000" algn="ctr" rotWithShape="0">
                  <a:prstClr val="black">
                    <a:alpha val="20000"/>
                  </a:prstClr>
                </a:outerShdw>
              </a:effectLst>
            </c:spPr>
          </c:dPt>
          <c:dPt>
            <c:idx val="14"/>
            <c:bubble3D val="0"/>
            <c:spPr>
              <a:solidFill>
                <a:schemeClr val="accent3">
                  <a:lumMod val="80000"/>
                  <a:lumOff val="20000"/>
                </a:schemeClr>
              </a:solidFill>
              <a:ln>
                <a:noFill/>
              </a:ln>
              <a:effectLst>
                <a:outerShdw blurRad="254000" sx="102000" sy="102000" algn="ctr" rotWithShape="0">
                  <a:prstClr val="black">
                    <a:alpha val="20000"/>
                  </a:prstClr>
                </a:outerShdw>
              </a:effectLst>
            </c:spPr>
          </c:dPt>
          <c:dPt>
            <c:idx val="15"/>
            <c:bubble3D val="0"/>
            <c:spPr>
              <a:solidFill>
                <a:schemeClr val="accent4">
                  <a:lumMod val="80000"/>
                  <a:lumOff val="20000"/>
                </a:schemeClr>
              </a:solidFill>
              <a:ln>
                <a:noFill/>
              </a:ln>
              <a:effectLst>
                <a:outerShdw blurRad="254000" sx="102000" sy="102000" algn="ctr" rotWithShape="0">
                  <a:prstClr val="black">
                    <a:alpha val="20000"/>
                  </a:prstClr>
                </a:outerShdw>
              </a:effectLst>
            </c:spPr>
          </c:dPt>
          <c:dLbls>
            <c:spPr>
              <a:pattFill prst="pct75">
                <a:fgClr>
                  <a:schemeClr val="dk1">
                    <a:lumMod val="75000"/>
                    <a:lumOff val="25000"/>
                  </a:schemeClr>
                </a:fgClr>
                <a:bgClr>
                  <a:schemeClr val="dk1">
                    <a:lumMod val="65000"/>
                    <a:lumOff val="35000"/>
                  </a:schemeClr>
                </a:bgClr>
              </a:pattFill>
              <a:ln>
                <a:noFill/>
              </a:ln>
              <a:effectLst>
                <a:outerShdw blurRad="50800" dist="38100" dir="2700000" algn="tl" rotWithShape="0">
                  <a:prstClr val="black">
                    <a:alpha val="40000"/>
                  </a:prstClr>
                </a:outerShdw>
              </a:effectLst>
            </c:spPr>
            <c:txPr>
              <a:bodyPr rot="0" spcFirstLastPara="1" vertOverflow="ellipsis" vert="horz" wrap="square" lIns="38100" tIns="19050" rIns="38100" bIns="19050" anchor="ctr" anchorCtr="1">
                <a:spAutoFit/>
              </a:bodyPr>
              <a:lstStyle/>
              <a:p>
                <a:pPr>
                  <a:defRPr sz="1000" b="1" i="0" u="none" strike="noStrike" kern="1200" baseline="0">
                    <a:solidFill>
                      <a:schemeClr val="lt1"/>
                    </a:solidFill>
                    <a:latin typeface="+mn-lt"/>
                    <a:ea typeface="+mn-ea"/>
                    <a:cs typeface="+mn-cs"/>
                  </a:defRPr>
                </a:pPr>
                <a:endParaRPr lang="fr-FR"/>
              </a:p>
            </c:txPr>
            <c:showLegendKey val="0"/>
            <c:showVal val="0"/>
            <c:showCatName val="0"/>
            <c:showSerName val="0"/>
            <c:showPercent val="1"/>
            <c:showBubbleSize val="0"/>
            <c:showLeaderLines val="1"/>
            <c:leaderLines>
              <c:spPr>
                <a:ln w="9525">
                  <a:solidFill>
                    <a:schemeClr val="dk1">
                      <a:lumMod val="50000"/>
                      <a:lumOff val="50000"/>
                    </a:schemeClr>
                  </a:solidFill>
                </a:ln>
                <a:effectLst/>
              </c:spPr>
            </c:leaderLines>
            <c:extLst>
              <c:ext xmlns:c15="http://schemas.microsoft.com/office/drawing/2012/chart" uri="{CE6537A1-D6FC-4f65-9D91-7224C49458BB}">
                <c15:layout/>
              </c:ext>
            </c:extLst>
          </c:dLbls>
          <c:cat>
            <c:strRef>
              <c:f>Feuil1!$A$4:$A$19</c:f>
              <c:strCache>
                <c:ptCount val="16"/>
                <c:pt idx="0">
                  <c:v>Agriculture et activités annexes</c:v>
                </c:pt>
                <c:pt idx="1">
                  <c:v>Evage et chasse</c:v>
                </c:pt>
                <c:pt idx="2">
                  <c:v>Sylviculture, exploitation forestiere,</c:v>
                </c:pt>
                <c:pt idx="3">
                  <c:v>Pêche et pisciculture</c:v>
                </c:pt>
                <c:pt idx="4">
                  <c:v>Activités extractives</c:v>
                </c:pt>
                <c:pt idx="5">
                  <c:v>Fabrication de produits agro-alimentaires</c:v>
                </c:pt>
                <c:pt idx="6">
                  <c:v>Matériaux de construction et construction</c:v>
                </c:pt>
                <c:pt idx="7">
                  <c:v>Egrenage de coton et fabrication de textiles</c:v>
                </c:pt>
                <c:pt idx="8">
                  <c:v>Autres</c:v>
                </c:pt>
                <c:pt idx="9">
                  <c:v>Commerce</c:v>
                </c:pt>
                <c:pt idx="10">
                  <c:v>Transports</c:v>
                </c:pt>
                <c:pt idx="11">
                  <c:v>Télécommunication, Information et Communication</c:v>
                </c:pt>
                <c:pt idx="12">
                  <c:v>Services financiers et d'assurance</c:v>
                </c:pt>
                <c:pt idx="13">
                  <c:v>Services immobiliers</c:v>
                </c:pt>
                <c:pt idx="14">
                  <c:v>Enseigments, Services spécialisés de soutien et de conseil s</c:v>
                </c:pt>
                <c:pt idx="15">
                  <c:v>Autres services</c:v>
                </c:pt>
              </c:strCache>
            </c:strRef>
          </c:cat>
          <c:val>
            <c:numRef>
              <c:f>Feuil1!$C$4:$C$19</c:f>
              <c:numCache>
                <c:formatCode>0.0%</c:formatCode>
                <c:ptCount val="16"/>
                <c:pt idx="0">
                  <c:v>9.3811865049260576E-2</c:v>
                </c:pt>
                <c:pt idx="1">
                  <c:v>3.8691381676180372E-2</c:v>
                </c:pt>
                <c:pt idx="2">
                  <c:v>4.2678487707610508E-3</c:v>
                </c:pt>
                <c:pt idx="3">
                  <c:v>1.7368643476964679E-2</c:v>
                </c:pt>
                <c:pt idx="4">
                  <c:v>2.8000000000000001E-2</c:v>
                </c:pt>
                <c:pt idx="5">
                  <c:v>3.7994132079571516E-2</c:v>
                </c:pt>
                <c:pt idx="6">
                  <c:v>4.0972466730554838E-2</c:v>
                </c:pt>
                <c:pt idx="7">
                  <c:v>2.4373229905521997E-2</c:v>
                </c:pt>
                <c:pt idx="8">
                  <c:v>7.9000000000000001E-2</c:v>
                </c:pt>
                <c:pt idx="9">
                  <c:v>0.12507941666132591</c:v>
                </c:pt>
                <c:pt idx="10">
                  <c:v>3.9694520089821578E-2</c:v>
                </c:pt>
                <c:pt idx="11">
                  <c:v>6.4000000000000001E-2</c:v>
                </c:pt>
                <c:pt idx="12">
                  <c:v>2.4E-2</c:v>
                </c:pt>
                <c:pt idx="13">
                  <c:v>7.5999999999999998E-2</c:v>
                </c:pt>
                <c:pt idx="14">
                  <c:v>9.8000000000000004E-2</c:v>
                </c:pt>
                <c:pt idx="15">
                  <c:v>6.238656430927482E-2</c:v>
                </c:pt>
              </c:numCache>
            </c:numRef>
          </c:val>
        </c:ser>
        <c:dLbls>
          <c:showLegendKey val="0"/>
          <c:showVal val="0"/>
          <c:showCatName val="0"/>
          <c:showSerName val="0"/>
          <c:showPercent val="1"/>
          <c:showBubbleSize val="0"/>
          <c:showLeaderLines val="1"/>
        </c:dLbls>
        <c:firstSliceAng val="0"/>
        <c:holeSize val="50"/>
      </c:doughnutChart>
      <c:spPr>
        <a:noFill/>
        <a:ln>
          <a:noFill/>
        </a:ln>
        <a:effectLst/>
      </c:spPr>
    </c:plotArea>
    <c:legend>
      <c:legendPos val="r"/>
      <c:layout>
        <c:manualLayout>
          <c:xMode val="edge"/>
          <c:yMode val="edge"/>
          <c:x val="0.65412876961808353"/>
          <c:y val="3.30751750493729E-2"/>
          <c:w val="0.31321500970915223"/>
          <c:h val="0.96638622885067704"/>
        </c:manualLayout>
      </c:layout>
      <c:overlay val="0"/>
      <c:spPr>
        <a:solidFill>
          <a:schemeClr val="lt1">
            <a:lumMod val="95000"/>
            <a:alpha val="39000"/>
          </a:schemeClr>
        </a:solidFill>
        <a:ln>
          <a:noFill/>
        </a:ln>
        <a:effectLst/>
      </c:spPr>
      <c:txPr>
        <a:bodyPr rot="0" spcFirstLastPara="1" vertOverflow="ellipsis" vert="horz" wrap="square" anchor="ctr" anchorCtr="1"/>
        <a:lstStyle/>
        <a:p>
          <a:pPr>
            <a:defRPr sz="900" b="0" i="0" u="none" strike="noStrike" kern="1200" baseline="0">
              <a:solidFill>
                <a:schemeClr val="dk1">
                  <a:lumMod val="75000"/>
                  <a:lumOff val="25000"/>
                </a:schemeClr>
              </a:solidFill>
              <a:latin typeface="+mn-lt"/>
              <a:ea typeface="+mn-ea"/>
              <a:cs typeface="+mn-cs"/>
            </a:defRPr>
          </a:pPr>
          <a:endParaRPr lang="fr-FR"/>
        </a:p>
      </c:txPr>
    </c:legend>
    <c:plotVisOnly val="1"/>
    <c:dispBlanksAs val="gap"/>
    <c:showDLblsOverMax val="0"/>
  </c:chart>
  <c: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a:effectLst/>
  </c:spPr>
  <c:txPr>
    <a:bodyPr/>
    <a:lstStyle/>
    <a:p>
      <a:pPr>
        <a:defRPr/>
      </a:pPr>
      <a:endParaRPr lang="fr-FR"/>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1.3668007003087835E-2"/>
          <c:y val="0.1548955173759739"/>
          <c:w val="0.97266414884667429"/>
          <c:h val="0.80910796719531264"/>
        </c:manualLayout>
      </c:layout>
      <c:barChart>
        <c:barDir val="col"/>
        <c:grouping val="clustered"/>
        <c:varyColors val="0"/>
        <c:dLbls>
          <c:dLblPos val="outEnd"/>
          <c:showLegendKey val="0"/>
          <c:showVal val="1"/>
          <c:showCatName val="0"/>
          <c:showSerName val="0"/>
          <c:showPercent val="0"/>
          <c:showBubbleSize val="0"/>
        </c:dLbls>
        <c:gapWidth val="150"/>
        <c:axId val="307502520"/>
        <c:axId val="307500560"/>
      </c:barChart>
      <c:catAx>
        <c:axId val="307502520"/>
        <c:scaling>
          <c:orientation val="minMax"/>
        </c:scaling>
        <c:delete val="0"/>
        <c:axPos val="b"/>
        <c:numFmt formatCode="General" sourceLinked="1"/>
        <c:majorTickMark val="none"/>
        <c:minorTickMark val="none"/>
        <c:tickLblPos val="high"/>
        <c:spPr>
          <a:ln w="15875">
            <a:solidFill>
              <a:srgbClr val="787878"/>
            </a:solidFill>
          </a:ln>
        </c:spPr>
        <c:crossAx val="307500560"/>
        <c:crossesAt val="0"/>
        <c:auto val="1"/>
        <c:lblAlgn val="ctr"/>
        <c:lblOffset val="100"/>
        <c:noMultiLvlLbl val="0"/>
      </c:catAx>
      <c:valAx>
        <c:axId val="307500560"/>
        <c:scaling>
          <c:orientation val="minMax"/>
        </c:scaling>
        <c:delete val="1"/>
        <c:axPos val="l"/>
        <c:numFmt formatCode="##0.0%_);\(##0.0%\);\-_);* @_)" sourceLinked="0"/>
        <c:majorTickMark val="out"/>
        <c:minorTickMark val="none"/>
        <c:tickLblPos val="nextTo"/>
        <c:crossAx val="307502520"/>
        <c:crosses val="autoZero"/>
        <c:crossBetween val="between"/>
      </c:valAx>
      <c:spPr>
        <a:noFill/>
      </c:spPr>
    </c:plotArea>
    <c:plotVisOnly val="1"/>
    <c:dispBlanksAs val="zero"/>
    <c:showDLblsOverMax val="0"/>
  </c:chart>
  <c:spPr>
    <a:noFill/>
    <a:ln>
      <a:noFill/>
    </a:ln>
  </c:spPr>
  <c:txPr>
    <a:bodyPr/>
    <a:lstStyle/>
    <a:p>
      <a:pPr>
        <a:defRPr sz="900">
          <a:latin typeface="Arial" pitchFamily="34" charset="0"/>
          <a:cs typeface="Arial" pitchFamily="34" charset="0"/>
        </a:defRPr>
      </a:pPr>
      <a:endParaRPr lang="fr-FR"/>
    </a:p>
  </c:txPr>
  <c:externalData r:id="rId2">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1.2317049274545329E-2"/>
          <c:y val="0.1548955173759739"/>
          <c:w val="0.97536590145090929"/>
          <c:h val="0.80910796719531264"/>
        </c:manualLayout>
      </c:layout>
      <c:barChart>
        <c:barDir val="col"/>
        <c:grouping val="clustered"/>
        <c:varyColors val="0"/>
        <c:ser>
          <c:idx val="0"/>
          <c:order val="0"/>
          <c:tx>
            <c:strRef>
              <c:f>TOFE!$A$211</c:f>
              <c:strCache>
                <c:ptCount val="1"/>
                <c:pt idx="0">
                  <c:v>Déficit budgétaire</c:v>
                </c:pt>
              </c:strCache>
            </c:strRef>
          </c:tx>
          <c:spPr>
            <a:solidFill>
              <a:srgbClr val="FE8637">
                <a:lumMod val="60000"/>
                <a:lumOff val="40000"/>
              </a:srgbClr>
            </a:solidFill>
          </c:spPr>
          <c:invertIfNegative val="0"/>
          <c:dLbls>
            <c:numFmt formatCode="0.0%" sourceLinked="0"/>
            <c:spPr>
              <a:noFill/>
              <a:ln>
                <a:noFill/>
              </a:ln>
              <a:effectLst/>
            </c:spPr>
            <c:txPr>
              <a:bodyPr/>
              <a:lstStyle/>
              <a:p>
                <a:pPr>
                  <a:defRPr b="1">
                    <a:solidFill>
                      <a:schemeClr val="tx1"/>
                    </a:solidFill>
                  </a:defRPr>
                </a:pPr>
                <a:endParaRPr lang="fr-FR"/>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numRef>
              <c:f>TOFE!$B$210:$M$210</c:f>
              <c:numCache>
                <c:formatCode>General</c:formatCode>
                <c:ptCount val="12"/>
                <c:pt idx="0">
                  <c:v>2009</c:v>
                </c:pt>
                <c:pt idx="1">
                  <c:v>2010</c:v>
                </c:pt>
                <c:pt idx="2">
                  <c:v>2011</c:v>
                </c:pt>
                <c:pt idx="3">
                  <c:v>2012</c:v>
                </c:pt>
                <c:pt idx="4">
                  <c:v>2013</c:v>
                </c:pt>
                <c:pt idx="5">
                  <c:v>2014</c:v>
                </c:pt>
                <c:pt idx="6">
                  <c:v>2015</c:v>
                </c:pt>
                <c:pt idx="7">
                  <c:v>2016</c:v>
                </c:pt>
                <c:pt idx="8">
                  <c:v>2017</c:v>
                </c:pt>
                <c:pt idx="9">
                  <c:v>2018</c:v>
                </c:pt>
                <c:pt idx="10">
                  <c:v>2019</c:v>
                </c:pt>
                <c:pt idx="11">
                  <c:v>2020</c:v>
                </c:pt>
              </c:numCache>
            </c:numRef>
          </c:cat>
          <c:val>
            <c:numRef>
              <c:f>TOFE!$B$211:$M$211</c:f>
              <c:numCache>
                <c:formatCode>0.00%</c:formatCode>
                <c:ptCount val="12"/>
                <c:pt idx="0">
                  <c:v>-3.7999999999999999E-2</c:v>
                </c:pt>
                <c:pt idx="1">
                  <c:v>-4.2000000000000003E-2</c:v>
                </c:pt>
                <c:pt idx="2">
                  <c:v>-5.3999999999999999E-2</c:v>
                </c:pt>
                <c:pt idx="3">
                  <c:v>-4.5999999999999999E-2</c:v>
                </c:pt>
                <c:pt idx="4">
                  <c:v>-4.2999999999999997E-2</c:v>
                </c:pt>
                <c:pt idx="5">
                  <c:v>-3.9E-2</c:v>
                </c:pt>
                <c:pt idx="6">
                  <c:v>-3.6999999999999998E-2</c:v>
                </c:pt>
                <c:pt idx="7">
                  <c:v>-3.3000000000000002E-2</c:v>
                </c:pt>
                <c:pt idx="8">
                  <c:v>-0.03</c:v>
                </c:pt>
                <c:pt idx="9">
                  <c:v>-3.6999999999999998E-2</c:v>
                </c:pt>
                <c:pt idx="10">
                  <c:v>-3.9E-2</c:v>
                </c:pt>
                <c:pt idx="11">
                  <c:v>-6.0999999999999999E-2</c:v>
                </c:pt>
              </c:numCache>
            </c:numRef>
          </c:val>
        </c:ser>
        <c:dLbls>
          <c:dLblPos val="outEnd"/>
          <c:showLegendKey val="0"/>
          <c:showVal val="1"/>
          <c:showCatName val="0"/>
          <c:showSerName val="0"/>
          <c:showPercent val="0"/>
          <c:showBubbleSize val="0"/>
        </c:dLbls>
        <c:gapWidth val="150"/>
        <c:axId val="392824792"/>
        <c:axId val="392827536"/>
      </c:barChart>
      <c:catAx>
        <c:axId val="392824792"/>
        <c:scaling>
          <c:orientation val="minMax"/>
        </c:scaling>
        <c:delete val="0"/>
        <c:axPos val="b"/>
        <c:numFmt formatCode="General" sourceLinked="1"/>
        <c:majorTickMark val="none"/>
        <c:minorTickMark val="none"/>
        <c:tickLblPos val="high"/>
        <c:spPr>
          <a:ln w="15875">
            <a:solidFill>
              <a:srgbClr val="787878"/>
            </a:solidFill>
          </a:ln>
        </c:spPr>
        <c:crossAx val="392827536"/>
        <c:crossesAt val="0"/>
        <c:auto val="1"/>
        <c:lblAlgn val="ctr"/>
        <c:lblOffset val="100"/>
        <c:noMultiLvlLbl val="0"/>
      </c:catAx>
      <c:valAx>
        <c:axId val="392827536"/>
        <c:scaling>
          <c:orientation val="minMax"/>
        </c:scaling>
        <c:delete val="1"/>
        <c:axPos val="l"/>
        <c:numFmt formatCode="##0.0%_);\(##0.0%\);\-_);* @_)" sourceLinked="0"/>
        <c:majorTickMark val="out"/>
        <c:minorTickMark val="none"/>
        <c:tickLblPos val="nextTo"/>
        <c:crossAx val="392824792"/>
        <c:crosses val="autoZero"/>
        <c:crossBetween val="between"/>
      </c:valAx>
      <c:spPr>
        <a:noFill/>
      </c:spPr>
    </c:plotArea>
    <c:plotVisOnly val="1"/>
    <c:dispBlanksAs val="zero"/>
    <c:showDLblsOverMax val="0"/>
  </c:chart>
  <c:spPr>
    <a:noFill/>
    <a:ln>
      <a:noFill/>
    </a:ln>
  </c:spPr>
  <c:txPr>
    <a:bodyPr/>
    <a:lstStyle/>
    <a:p>
      <a:pPr>
        <a:defRPr sz="900">
          <a:latin typeface="Arial" pitchFamily="34" charset="0"/>
          <a:cs typeface="Arial" pitchFamily="34" charset="0"/>
        </a:defRPr>
      </a:pPr>
      <a:endParaRPr lang="fr-FR"/>
    </a:p>
  </c:txPr>
  <c:externalData r:id="rId2">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cap="none" spc="20" baseline="0">
                <a:solidFill>
                  <a:schemeClr val="tx1">
                    <a:lumMod val="50000"/>
                    <a:lumOff val="50000"/>
                  </a:schemeClr>
                </a:solidFill>
                <a:latin typeface="+mn-lt"/>
                <a:ea typeface="+mn-ea"/>
                <a:cs typeface="+mn-cs"/>
              </a:defRPr>
            </a:pPr>
            <a:r>
              <a:rPr lang="fr-FR" dirty="0" smtClean="0"/>
              <a:t>Dépenses</a:t>
            </a:r>
            <a:r>
              <a:rPr lang="fr-FR" baseline="0" dirty="0" smtClean="0"/>
              <a:t> totales en % du PIB</a:t>
            </a:r>
            <a:endParaRPr lang="fr-FR" dirty="0"/>
          </a:p>
        </c:rich>
      </c:tx>
      <c:layout/>
      <c:overlay val="0"/>
      <c:spPr>
        <a:noFill/>
        <a:ln>
          <a:noFill/>
        </a:ln>
        <a:effectLst/>
      </c:spPr>
      <c:txPr>
        <a:bodyPr rot="0" spcFirstLastPara="1" vertOverflow="ellipsis" vert="horz" wrap="square" anchor="ctr" anchorCtr="1"/>
        <a:lstStyle/>
        <a:p>
          <a:pPr>
            <a:defRPr sz="1400" b="0" i="0" u="none" strike="noStrike" kern="1200" cap="none" spc="20" baseline="0">
              <a:solidFill>
                <a:schemeClr val="tx1">
                  <a:lumMod val="50000"/>
                  <a:lumOff val="50000"/>
                </a:schemeClr>
              </a:solidFill>
              <a:latin typeface="+mn-lt"/>
              <a:ea typeface="+mn-ea"/>
              <a:cs typeface="+mn-cs"/>
            </a:defRPr>
          </a:pPr>
          <a:endParaRPr lang="fr-FR"/>
        </a:p>
      </c:txPr>
    </c:title>
    <c:autoTitleDeleted val="0"/>
    <c:plotArea>
      <c:layout/>
      <c:barChart>
        <c:barDir val="col"/>
        <c:grouping val="clustered"/>
        <c:varyColors val="0"/>
        <c:ser>
          <c:idx val="0"/>
          <c:order val="0"/>
          <c:tx>
            <c:strRef>
              <c:f>TOFE!$A$267</c:f>
              <c:strCache>
                <c:ptCount val="1"/>
                <c:pt idx="0">
                  <c:v>DEP COUR/PIB</c:v>
                </c:pt>
              </c:strCache>
            </c:strRef>
          </c:tx>
          <c:spPr>
            <a:solidFill>
              <a:schemeClr val="accent1">
                <a:lumMod val="75000"/>
              </a:schemeClr>
            </a:solidFill>
            <a:ln w="9525" cap="flat" cmpd="sng" algn="ctr">
              <a:solidFill>
                <a:schemeClr val="accent1">
                  <a:lumMod val="75000"/>
                </a:schemeClr>
              </a:solidFill>
              <a:round/>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tx1"/>
                    </a:solidFill>
                    <a:latin typeface="+mn-lt"/>
                    <a:ea typeface="+mn-ea"/>
                    <a:cs typeface="+mn-cs"/>
                  </a:defRPr>
                </a:pPr>
                <a:endParaRPr lang="fr-FR"/>
              </a:p>
            </c:txP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a:solidFill>
                        <a:schemeClr val="tx1">
                          <a:lumMod val="35000"/>
                          <a:lumOff val="65000"/>
                        </a:schemeClr>
                      </a:solidFill>
                    </a:ln>
                    <a:effectLst/>
                  </c:spPr>
                </c15:leaderLines>
              </c:ext>
            </c:extLst>
          </c:dLbls>
          <c:cat>
            <c:numRef>
              <c:f>TOFE!$B$266:$H$266</c:f>
              <c:numCache>
                <c:formatCode>General</c:formatCode>
                <c:ptCount val="7"/>
                <c:pt idx="0">
                  <c:v>2014</c:v>
                </c:pt>
                <c:pt idx="1">
                  <c:v>2015</c:v>
                </c:pt>
                <c:pt idx="2">
                  <c:v>2016</c:v>
                </c:pt>
                <c:pt idx="3">
                  <c:v>2017</c:v>
                </c:pt>
                <c:pt idx="4">
                  <c:v>2018</c:v>
                </c:pt>
                <c:pt idx="5">
                  <c:v>2019</c:v>
                </c:pt>
                <c:pt idx="6">
                  <c:v>2020</c:v>
                </c:pt>
              </c:numCache>
            </c:numRef>
          </c:cat>
          <c:val>
            <c:numRef>
              <c:f>TOFE!$B$267:$H$267</c:f>
              <c:numCache>
                <c:formatCode>0.0%</c:formatCode>
                <c:ptCount val="7"/>
                <c:pt idx="0">
                  <c:v>0.14417333782504602</c:v>
                </c:pt>
                <c:pt idx="1">
                  <c:v>0.14314926269368569</c:v>
                </c:pt>
                <c:pt idx="2">
                  <c:v>0.14293480437981615</c:v>
                </c:pt>
                <c:pt idx="3">
                  <c:v>0.13666906462927297</c:v>
                </c:pt>
                <c:pt idx="4">
                  <c:v>0.14338959802701798</c:v>
                </c:pt>
                <c:pt idx="5">
                  <c:v>0.14686668065650185</c:v>
                </c:pt>
                <c:pt idx="6">
                  <c:v>0.1714</c:v>
                </c:pt>
              </c:numCache>
            </c:numRef>
          </c:val>
        </c:ser>
        <c:ser>
          <c:idx val="1"/>
          <c:order val="1"/>
          <c:tx>
            <c:strRef>
              <c:f>TOFE!$A$268</c:f>
              <c:strCache>
                <c:ptCount val="1"/>
                <c:pt idx="0">
                  <c:v>DEP INV/PIB</c:v>
                </c:pt>
              </c:strCache>
            </c:strRef>
          </c:tx>
          <c:spPr>
            <a:solidFill>
              <a:schemeClr val="accent6">
                <a:lumMod val="75000"/>
              </a:schemeClr>
            </a:solidFill>
            <a:ln w="9525" cap="flat" cmpd="sng" algn="ctr">
              <a:solidFill>
                <a:schemeClr val="accent6">
                  <a:lumMod val="75000"/>
                </a:schemeClr>
              </a:solidFill>
              <a:round/>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tx1"/>
                    </a:solidFill>
                    <a:latin typeface="+mn-lt"/>
                    <a:ea typeface="+mn-ea"/>
                    <a:cs typeface="+mn-cs"/>
                  </a:defRPr>
                </a:pPr>
                <a:endParaRPr lang="fr-FR"/>
              </a:p>
            </c:txP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a:solidFill>
                        <a:schemeClr val="tx1">
                          <a:lumMod val="35000"/>
                          <a:lumOff val="65000"/>
                        </a:schemeClr>
                      </a:solidFill>
                    </a:ln>
                    <a:effectLst/>
                  </c:spPr>
                </c15:leaderLines>
              </c:ext>
            </c:extLst>
          </c:dLbls>
          <c:cat>
            <c:numRef>
              <c:f>TOFE!$B$266:$H$266</c:f>
              <c:numCache>
                <c:formatCode>General</c:formatCode>
                <c:ptCount val="7"/>
                <c:pt idx="0">
                  <c:v>2014</c:v>
                </c:pt>
                <c:pt idx="1">
                  <c:v>2015</c:v>
                </c:pt>
                <c:pt idx="2">
                  <c:v>2016</c:v>
                </c:pt>
                <c:pt idx="3">
                  <c:v>2017</c:v>
                </c:pt>
                <c:pt idx="4">
                  <c:v>2018</c:v>
                </c:pt>
                <c:pt idx="5">
                  <c:v>2019</c:v>
                </c:pt>
                <c:pt idx="6">
                  <c:v>2020</c:v>
                </c:pt>
              </c:numCache>
            </c:numRef>
          </c:cat>
          <c:val>
            <c:numRef>
              <c:f>TOFE!$B$268:$H$268</c:f>
              <c:numCache>
                <c:formatCode>0.0%</c:formatCode>
                <c:ptCount val="7"/>
                <c:pt idx="0">
                  <c:v>9.1979172666216483E-2</c:v>
                </c:pt>
                <c:pt idx="1">
                  <c:v>8.6328881527789031E-2</c:v>
                </c:pt>
                <c:pt idx="2">
                  <c:v>9.6696065617124474E-2</c:v>
                </c:pt>
                <c:pt idx="3">
                  <c:v>8.8581785918221592E-2</c:v>
                </c:pt>
                <c:pt idx="4">
                  <c:v>7.9123475847364469E-2</c:v>
                </c:pt>
                <c:pt idx="5">
                  <c:v>9.3921262001030861E-2</c:v>
                </c:pt>
                <c:pt idx="6">
                  <c:v>9.98E-2</c:v>
                </c:pt>
              </c:numCache>
            </c:numRef>
          </c:val>
        </c:ser>
        <c:dLbls>
          <c:showLegendKey val="0"/>
          <c:showVal val="0"/>
          <c:showCatName val="0"/>
          <c:showSerName val="0"/>
          <c:showPercent val="0"/>
          <c:showBubbleSize val="0"/>
        </c:dLbls>
        <c:gapWidth val="219"/>
        <c:overlap val="-27"/>
        <c:axId val="392827144"/>
        <c:axId val="392827928"/>
      </c:barChart>
      <c:lineChart>
        <c:grouping val="standard"/>
        <c:varyColors val="0"/>
        <c:ser>
          <c:idx val="2"/>
          <c:order val="2"/>
          <c:tx>
            <c:strRef>
              <c:f>TOFE!$A$269</c:f>
              <c:strCache>
                <c:ptCount val="1"/>
                <c:pt idx="0">
                  <c:v>Dépenses totales/PIB</c:v>
                </c:pt>
              </c:strCache>
            </c:strRef>
          </c:tx>
          <c:spPr>
            <a:ln w="15875" cap="rnd">
              <a:solidFill>
                <a:schemeClr val="accent3"/>
              </a:solidFill>
              <a:round/>
            </a:ln>
            <a:effectLst/>
          </c:spPr>
          <c:marker>
            <c:symbol val="none"/>
          </c:marker>
          <c:dLbls>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tx1"/>
                    </a:solidFill>
                    <a:latin typeface="+mn-lt"/>
                    <a:ea typeface="+mn-ea"/>
                    <a:cs typeface="+mn-cs"/>
                  </a:defRPr>
                </a:pPr>
                <a:endParaRPr lang="fr-FR"/>
              </a:p>
            </c:txP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a:solidFill>
                        <a:schemeClr val="tx1">
                          <a:lumMod val="35000"/>
                          <a:lumOff val="65000"/>
                        </a:schemeClr>
                      </a:solidFill>
                    </a:ln>
                    <a:effectLst/>
                  </c:spPr>
                </c15:leaderLines>
              </c:ext>
            </c:extLst>
          </c:dLbls>
          <c:cat>
            <c:numRef>
              <c:f>TOFE!$B$266:$H$266</c:f>
              <c:numCache>
                <c:formatCode>General</c:formatCode>
                <c:ptCount val="7"/>
                <c:pt idx="0">
                  <c:v>2014</c:v>
                </c:pt>
                <c:pt idx="1">
                  <c:v>2015</c:v>
                </c:pt>
                <c:pt idx="2">
                  <c:v>2016</c:v>
                </c:pt>
                <c:pt idx="3">
                  <c:v>2017</c:v>
                </c:pt>
                <c:pt idx="4">
                  <c:v>2018</c:v>
                </c:pt>
                <c:pt idx="5">
                  <c:v>2019</c:v>
                </c:pt>
                <c:pt idx="6">
                  <c:v>2020</c:v>
                </c:pt>
              </c:numCache>
            </c:numRef>
          </c:cat>
          <c:val>
            <c:numRef>
              <c:f>TOFE!$B$269:$H$269</c:f>
              <c:numCache>
                <c:formatCode>0.0%</c:formatCode>
                <c:ptCount val="7"/>
                <c:pt idx="0">
                  <c:v>0.23720621472712289</c:v>
                </c:pt>
                <c:pt idx="1">
                  <c:v>0.22947814422147469</c:v>
                </c:pt>
                <c:pt idx="2">
                  <c:v>0.23963086999694061</c:v>
                </c:pt>
                <c:pt idx="3">
                  <c:v>0.22525085054749455</c:v>
                </c:pt>
                <c:pt idx="4">
                  <c:v>0.22251307387438246</c:v>
                </c:pt>
                <c:pt idx="5">
                  <c:v>0.24078794265753273</c:v>
                </c:pt>
                <c:pt idx="6">
                  <c:v>0.2712</c:v>
                </c:pt>
              </c:numCache>
            </c:numRef>
          </c:val>
          <c:smooth val="0"/>
        </c:ser>
        <c:dLbls>
          <c:showLegendKey val="0"/>
          <c:showVal val="0"/>
          <c:showCatName val="0"/>
          <c:showSerName val="0"/>
          <c:showPercent val="0"/>
          <c:showBubbleSize val="0"/>
        </c:dLbls>
        <c:marker val="1"/>
        <c:smooth val="0"/>
        <c:axId val="392827144"/>
        <c:axId val="392827928"/>
      </c:lineChart>
      <c:catAx>
        <c:axId val="39282714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50000"/>
                    <a:lumOff val="50000"/>
                  </a:schemeClr>
                </a:solidFill>
                <a:latin typeface="+mn-lt"/>
                <a:ea typeface="+mn-ea"/>
                <a:cs typeface="+mn-cs"/>
              </a:defRPr>
            </a:pPr>
            <a:endParaRPr lang="fr-FR"/>
          </a:p>
        </c:txPr>
        <c:crossAx val="392827928"/>
        <c:crosses val="autoZero"/>
        <c:auto val="1"/>
        <c:lblAlgn val="ctr"/>
        <c:lblOffset val="100"/>
        <c:noMultiLvlLbl val="0"/>
      </c:catAx>
      <c:valAx>
        <c:axId val="392827928"/>
        <c:scaling>
          <c:orientation val="minMax"/>
        </c:scaling>
        <c:delete val="0"/>
        <c:axPos val="l"/>
        <c:majorGridlines>
          <c:spPr>
            <a:ln w="9525" cap="flat" cmpd="sng" algn="ctr">
              <a:solidFill>
                <a:schemeClr val="tx1">
                  <a:lumMod val="15000"/>
                  <a:lumOff val="85000"/>
                </a:schemeClr>
              </a:solidFill>
              <a:round/>
            </a:ln>
            <a:effectLst/>
          </c:spPr>
        </c:majorGridlines>
        <c:numFmt formatCode="0.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50000"/>
                    <a:lumOff val="50000"/>
                  </a:schemeClr>
                </a:solidFill>
                <a:latin typeface="+mn-lt"/>
                <a:ea typeface="+mn-ea"/>
                <a:cs typeface="+mn-cs"/>
              </a:defRPr>
            </a:pPr>
            <a:endParaRPr lang="fr-FR"/>
          </a:p>
        </c:txPr>
        <c:crossAx val="392827144"/>
        <c:crosses val="autoZero"/>
        <c:crossBetween val="between"/>
      </c:valAx>
      <c:spPr>
        <a:solidFill>
          <a:schemeClr val="bg1">
            <a:lumMod val="85000"/>
          </a:schemeClr>
        </a:solidFill>
        <a:ln>
          <a:noFill/>
        </a:ln>
        <a:effectLst/>
      </c:spPr>
    </c:plotArea>
    <c:legend>
      <c:legendPos val="b"/>
      <c:layou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50000"/>
                  <a:lumOff val="50000"/>
                </a:schemeClr>
              </a:solidFill>
              <a:latin typeface="+mn-lt"/>
              <a:ea typeface="+mn-ea"/>
              <a:cs typeface="+mn-cs"/>
            </a:defRPr>
          </a:pPr>
          <a:endParaRPr lang="fr-FR"/>
        </a:p>
      </c:txPr>
    </c:legend>
    <c:plotVisOnly val="1"/>
    <c:dispBlanksAs val="gap"/>
    <c:showDLblsOverMax val="0"/>
  </c:chart>
  <c:spPr>
    <a:noFill/>
    <a:ln>
      <a:noFill/>
    </a:ln>
    <a:effectLst/>
  </c:spPr>
  <c:txPr>
    <a:bodyPr/>
    <a:lstStyle/>
    <a:p>
      <a:pPr>
        <a:defRPr/>
      </a:pPr>
      <a:endParaRPr lang="fr-FR"/>
    </a:p>
  </c:txPr>
  <c:externalData r:id="rId3">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800" b="1" i="0" u="none" strike="noStrike" kern="1200" cap="all" spc="150" baseline="0">
                <a:solidFill>
                  <a:schemeClr val="tx1">
                    <a:lumMod val="50000"/>
                    <a:lumOff val="50000"/>
                  </a:schemeClr>
                </a:solidFill>
                <a:latin typeface="+mn-lt"/>
                <a:ea typeface="+mn-ea"/>
                <a:cs typeface="+mn-cs"/>
              </a:defRPr>
            </a:pPr>
            <a:r>
              <a:rPr lang="fr-FR" dirty="0" smtClean="0"/>
              <a:t>Recettes </a:t>
            </a:r>
            <a:r>
              <a:rPr lang="fr-FR" dirty="0" err="1" smtClean="0"/>
              <a:t>budgetaires</a:t>
            </a:r>
            <a:r>
              <a:rPr lang="fr-FR" baseline="0" dirty="0" smtClean="0"/>
              <a:t> et pression fiscales en % du </a:t>
            </a:r>
            <a:r>
              <a:rPr lang="fr-FR" baseline="0" dirty="0" err="1" smtClean="0"/>
              <a:t>pib</a:t>
            </a:r>
            <a:endParaRPr lang="fr-FR" dirty="0"/>
          </a:p>
        </c:rich>
      </c:tx>
      <c:layout/>
      <c:overlay val="0"/>
      <c:spPr>
        <a:noFill/>
        <a:ln>
          <a:noFill/>
        </a:ln>
        <a:effectLst/>
      </c:spPr>
      <c:txPr>
        <a:bodyPr rot="0" spcFirstLastPara="1" vertOverflow="ellipsis" vert="horz" wrap="square" anchor="ctr" anchorCtr="1"/>
        <a:lstStyle/>
        <a:p>
          <a:pPr>
            <a:defRPr sz="1800" b="1" i="0" u="none" strike="noStrike" kern="1200" cap="all" spc="150" baseline="0">
              <a:solidFill>
                <a:schemeClr val="tx1">
                  <a:lumMod val="50000"/>
                  <a:lumOff val="50000"/>
                </a:schemeClr>
              </a:solidFill>
              <a:latin typeface="+mn-lt"/>
              <a:ea typeface="+mn-ea"/>
              <a:cs typeface="+mn-cs"/>
            </a:defRPr>
          </a:pPr>
          <a:endParaRPr lang="fr-FR"/>
        </a:p>
      </c:txPr>
    </c:title>
    <c:autoTitleDeleted val="0"/>
    <c:plotArea>
      <c:layout/>
      <c:barChart>
        <c:barDir val="col"/>
        <c:grouping val="clustered"/>
        <c:varyColors val="0"/>
        <c:ser>
          <c:idx val="0"/>
          <c:order val="0"/>
          <c:tx>
            <c:strRef>
              <c:f>TOFE!$A$230</c:f>
              <c:strCache>
                <c:ptCount val="1"/>
                <c:pt idx="0">
                  <c:v>Recettes totales/PIB</c:v>
                </c:pt>
              </c:strCache>
            </c:strRef>
          </c:tx>
          <c:spPr>
            <a:solidFill>
              <a:srgbClr val="FE8637"/>
            </a:solidFill>
            <a:ln>
              <a:noFill/>
            </a:ln>
            <a:effectLst>
              <a:innerShdw blurRad="114300">
                <a:schemeClr val="accent1"/>
              </a:inn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fr-FR"/>
              </a:p>
            </c:txP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a:solidFill>
                        <a:schemeClr val="tx1">
                          <a:lumMod val="35000"/>
                          <a:lumOff val="65000"/>
                        </a:schemeClr>
                      </a:solidFill>
                    </a:ln>
                    <a:effectLst/>
                  </c:spPr>
                </c15:leaderLines>
              </c:ext>
            </c:extLst>
          </c:dLbls>
          <c:cat>
            <c:numRef>
              <c:f>TOFE!$B$229:$H$229</c:f>
              <c:numCache>
                <c:formatCode>General</c:formatCode>
                <c:ptCount val="7"/>
                <c:pt idx="0">
                  <c:v>2014</c:v>
                </c:pt>
                <c:pt idx="1">
                  <c:v>2015</c:v>
                </c:pt>
                <c:pt idx="2">
                  <c:v>2016</c:v>
                </c:pt>
                <c:pt idx="3">
                  <c:v>2017</c:v>
                </c:pt>
                <c:pt idx="4">
                  <c:v>2018</c:v>
                </c:pt>
                <c:pt idx="5">
                  <c:v>2019</c:v>
                </c:pt>
                <c:pt idx="6">
                  <c:v>2020</c:v>
                </c:pt>
              </c:numCache>
            </c:numRef>
          </c:cat>
          <c:val>
            <c:numRef>
              <c:f>TOFE!$B$230:$H$230</c:f>
              <c:numCache>
                <c:formatCode>0.0%</c:formatCode>
                <c:ptCount val="7"/>
                <c:pt idx="0">
                  <c:v>0.1971347633497933</c:v>
                </c:pt>
                <c:pt idx="1">
                  <c:v>0.1928053170181708</c:v>
                </c:pt>
                <c:pt idx="2">
                  <c:v>0.20690756577186512</c:v>
                </c:pt>
                <c:pt idx="3">
                  <c:v>0.19546123002733873</c:v>
                </c:pt>
                <c:pt idx="4">
                  <c:v>0.18591429837150902</c:v>
                </c:pt>
                <c:pt idx="5">
                  <c:v>0.20260365345526843</c:v>
                </c:pt>
                <c:pt idx="6">
                  <c:v>0.1754</c:v>
                </c:pt>
              </c:numCache>
            </c:numRef>
          </c:val>
        </c:ser>
        <c:dLbls>
          <c:showLegendKey val="0"/>
          <c:showVal val="0"/>
          <c:showCatName val="0"/>
          <c:showSerName val="0"/>
          <c:showPercent val="0"/>
          <c:showBubbleSize val="0"/>
        </c:dLbls>
        <c:gapWidth val="219"/>
        <c:overlap val="-27"/>
        <c:axId val="392822832"/>
        <c:axId val="392823616"/>
      </c:barChart>
      <c:lineChart>
        <c:grouping val="standard"/>
        <c:varyColors val="0"/>
        <c:ser>
          <c:idx val="1"/>
          <c:order val="1"/>
          <c:tx>
            <c:strRef>
              <c:f>TOFE!$A$231</c:f>
              <c:strCache>
                <c:ptCount val="1"/>
                <c:pt idx="0">
                  <c:v>Taux de pression fiscale</c:v>
                </c:pt>
              </c:strCache>
            </c:strRef>
          </c:tx>
          <c:spPr>
            <a:ln w="28575" cap="rnd">
              <a:solidFill>
                <a:schemeClr val="accent2"/>
              </a:solidFill>
              <a:round/>
            </a:ln>
            <a:effectLst/>
          </c:spPr>
          <c:marker>
            <c:symbol val="none"/>
          </c:marker>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fr-FR"/>
              </a:p>
            </c:txP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a:solidFill>
                        <a:schemeClr val="tx1">
                          <a:lumMod val="35000"/>
                          <a:lumOff val="65000"/>
                        </a:schemeClr>
                      </a:solidFill>
                    </a:ln>
                    <a:effectLst/>
                  </c:spPr>
                </c15:leaderLines>
              </c:ext>
            </c:extLst>
          </c:dLbls>
          <c:cat>
            <c:numRef>
              <c:f>TOFE!$B$229:$H$229</c:f>
              <c:numCache>
                <c:formatCode>General</c:formatCode>
                <c:ptCount val="7"/>
                <c:pt idx="0">
                  <c:v>2014</c:v>
                </c:pt>
                <c:pt idx="1">
                  <c:v>2015</c:v>
                </c:pt>
                <c:pt idx="2">
                  <c:v>2016</c:v>
                </c:pt>
                <c:pt idx="3">
                  <c:v>2017</c:v>
                </c:pt>
                <c:pt idx="4">
                  <c:v>2018</c:v>
                </c:pt>
                <c:pt idx="5">
                  <c:v>2019</c:v>
                </c:pt>
                <c:pt idx="6">
                  <c:v>2020</c:v>
                </c:pt>
              </c:numCache>
            </c:numRef>
          </c:cat>
          <c:val>
            <c:numRef>
              <c:f>TOFE!$B$231:$H$231</c:f>
              <c:numCache>
                <c:formatCode>0.0%</c:formatCode>
                <c:ptCount val="7"/>
                <c:pt idx="0">
                  <c:v>0.151661798996403</c:v>
                </c:pt>
                <c:pt idx="1">
                  <c:v>0.15197895016800447</c:v>
                </c:pt>
                <c:pt idx="2">
                  <c:v>0.15874653340182335</c:v>
                </c:pt>
                <c:pt idx="3">
                  <c:v>0.15173453131125897</c:v>
                </c:pt>
                <c:pt idx="4">
                  <c:v>0.1525678445738462</c:v>
                </c:pt>
                <c:pt idx="5">
                  <c:v>0.1742056433618609</c:v>
                </c:pt>
                <c:pt idx="6">
                  <c:v>0.16500000000000001</c:v>
                </c:pt>
              </c:numCache>
            </c:numRef>
          </c:val>
          <c:smooth val="0"/>
        </c:ser>
        <c:dLbls>
          <c:showLegendKey val="0"/>
          <c:showVal val="0"/>
          <c:showCatName val="0"/>
          <c:showSerName val="0"/>
          <c:showPercent val="0"/>
          <c:showBubbleSize val="0"/>
        </c:dLbls>
        <c:marker val="1"/>
        <c:smooth val="0"/>
        <c:axId val="392822832"/>
        <c:axId val="392823616"/>
      </c:lineChart>
      <c:catAx>
        <c:axId val="392822832"/>
        <c:scaling>
          <c:orientation val="minMax"/>
        </c:scaling>
        <c:delete val="0"/>
        <c:axPos val="b"/>
        <c:numFmt formatCode="General" sourceLinked="1"/>
        <c:majorTickMark val="none"/>
        <c:minorTickMark val="none"/>
        <c:tickLblPos val="nextTo"/>
        <c:spPr>
          <a:noFill/>
          <a:ln w="19050" cap="flat" cmpd="sng" algn="ctr">
            <a:solidFill>
              <a:schemeClr val="tx1">
                <a:lumMod val="25000"/>
                <a:lumOff val="7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r-FR"/>
          </a:p>
        </c:txPr>
        <c:crossAx val="392823616"/>
        <c:crosses val="autoZero"/>
        <c:auto val="1"/>
        <c:lblAlgn val="ctr"/>
        <c:lblOffset val="100"/>
        <c:noMultiLvlLbl val="0"/>
      </c:catAx>
      <c:valAx>
        <c:axId val="392823616"/>
        <c:scaling>
          <c:orientation val="minMax"/>
        </c:scaling>
        <c:delete val="0"/>
        <c:axPos val="l"/>
        <c:majorGridlines>
          <c:spPr>
            <a:ln>
              <a:solidFill>
                <a:schemeClr val="tx1">
                  <a:lumMod val="15000"/>
                  <a:lumOff val="85000"/>
                </a:schemeClr>
              </a:solidFill>
            </a:ln>
            <a:effectLst/>
          </c:spPr>
        </c:majorGridlines>
        <c:numFmt formatCode="0.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r-FR"/>
          </a:p>
        </c:txPr>
        <c:crossAx val="392822832"/>
        <c:crosses val="autoZero"/>
        <c:crossBetween val="between"/>
      </c:valAx>
      <c:spPr>
        <a:solidFill>
          <a:srgbClr val="575F6D">
            <a:lumMod val="20000"/>
            <a:lumOff val="80000"/>
          </a:srgbClr>
        </a:solidFill>
        <a:ln>
          <a:noFill/>
        </a:ln>
        <a:effectLst/>
      </c:spPr>
    </c:plotArea>
    <c:legend>
      <c:legendPos val="b"/>
      <c:layou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r-FR"/>
        </a:p>
      </c:txPr>
    </c:legend>
    <c:plotVisOnly val="1"/>
    <c:dispBlanksAs val="gap"/>
    <c:showDLblsOverMax val="0"/>
  </c:chart>
  <c:spPr>
    <a:noFill/>
    <a:ln>
      <a:noFill/>
    </a:ln>
    <a:effectLst/>
  </c:spPr>
  <c:txPr>
    <a:bodyPr/>
    <a:lstStyle/>
    <a:p>
      <a:pPr>
        <a:defRPr/>
      </a:pPr>
      <a:endParaRPr lang="fr-FR"/>
    </a:p>
  </c:txPr>
  <c:externalData r:id="rId4">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fr-FR"/>
              <a:t>Evolution</a:t>
            </a:r>
            <a:r>
              <a:rPr lang="fr-FR" baseline="0"/>
              <a:t> de l'encours de la dette</a:t>
            </a:r>
            <a:endParaRPr lang="fr-FR"/>
          </a:p>
        </c:rich>
      </c:tx>
      <c:layout/>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fr-FR"/>
        </a:p>
      </c:txPr>
    </c:title>
    <c:autoTitleDeleted val="0"/>
    <c:plotArea>
      <c:layout/>
      <c:barChart>
        <c:barDir val="col"/>
        <c:grouping val="clustered"/>
        <c:varyColors val="0"/>
        <c:ser>
          <c:idx val="0"/>
          <c:order val="0"/>
          <c:tx>
            <c:strRef>
              <c:f>TOFE!$B$288</c:f>
              <c:strCache>
                <c:ptCount val="1"/>
                <c:pt idx="0">
                  <c:v>Dette publique/PIB</c:v>
                </c:pt>
              </c:strCache>
            </c:strRef>
          </c:tx>
          <c:spPr>
            <a:solidFill>
              <a:schemeClr val="accent1"/>
            </a:solidFill>
            <a:ln>
              <a:noFill/>
            </a:ln>
            <a:effectLst/>
          </c:spPr>
          <c:invertIfNegative val="0"/>
          <c:cat>
            <c:strRef>
              <c:f>TOFE!$C$287:$P$287</c:f>
              <c:strCache>
                <c:ptCount val="14"/>
                <c:pt idx="0">
                  <c:v>2007</c:v>
                </c:pt>
                <c:pt idx="1">
                  <c:v>2008</c:v>
                </c:pt>
                <c:pt idx="2">
                  <c:v>2009</c:v>
                </c:pt>
                <c:pt idx="3">
                  <c:v>2010</c:v>
                </c:pt>
                <c:pt idx="4">
                  <c:v>2011</c:v>
                </c:pt>
                <c:pt idx="5">
                  <c:v>2012</c:v>
                </c:pt>
                <c:pt idx="6">
                  <c:v>2013</c:v>
                </c:pt>
                <c:pt idx="7">
                  <c:v>2014</c:v>
                </c:pt>
                <c:pt idx="8">
                  <c:v>2015</c:v>
                </c:pt>
                <c:pt idx="9">
                  <c:v>2016</c:v>
                </c:pt>
                <c:pt idx="10">
                  <c:v>2017</c:v>
                </c:pt>
                <c:pt idx="11">
                  <c:v>2018</c:v>
                </c:pt>
                <c:pt idx="12">
                  <c:v>2019</c:v>
                </c:pt>
                <c:pt idx="13">
                  <c:v>2020 est</c:v>
                </c:pt>
              </c:strCache>
            </c:strRef>
          </c:cat>
          <c:val>
            <c:numRef>
              <c:f>TOFE!$C$288:$P$288</c:f>
              <c:numCache>
                <c:formatCode>0.00%</c:formatCode>
                <c:ptCount val="14"/>
                <c:pt idx="0">
                  <c:v>0.186</c:v>
                </c:pt>
                <c:pt idx="1">
                  <c:v>0.189</c:v>
                </c:pt>
                <c:pt idx="2">
                  <c:v>0.25700000000000001</c:v>
                </c:pt>
                <c:pt idx="3">
                  <c:v>0.27800000000000002</c:v>
                </c:pt>
                <c:pt idx="4">
                  <c:v>0.32100000000000001</c:v>
                </c:pt>
                <c:pt idx="5">
                  <c:v>0.33800000000000002</c:v>
                </c:pt>
                <c:pt idx="6">
                  <c:v>0.35699999999999998</c:v>
                </c:pt>
                <c:pt idx="7">
                  <c:v>0.42099999999999999</c:v>
                </c:pt>
                <c:pt idx="8">
                  <c:v>0.438</c:v>
                </c:pt>
                <c:pt idx="9">
                  <c:v>0.46500000000000002</c:v>
                </c:pt>
                <c:pt idx="10">
                  <c:v>0.47699999999999998</c:v>
                </c:pt>
                <c:pt idx="11">
                  <c:v>0.54700000000000004</c:v>
                </c:pt>
                <c:pt idx="12">
                  <c:v>0.56599999999999995</c:v>
                </c:pt>
                <c:pt idx="13">
                  <c:v>0.61499999999999999</c:v>
                </c:pt>
              </c:numCache>
            </c:numRef>
          </c:val>
        </c:ser>
        <c:dLbls>
          <c:showLegendKey val="0"/>
          <c:showVal val="0"/>
          <c:showCatName val="0"/>
          <c:showSerName val="0"/>
          <c:showPercent val="0"/>
          <c:showBubbleSize val="0"/>
        </c:dLbls>
        <c:gapWidth val="219"/>
        <c:overlap val="-27"/>
        <c:axId val="392825576"/>
        <c:axId val="392824008"/>
      </c:barChart>
      <c:lineChart>
        <c:grouping val="standard"/>
        <c:varyColors val="0"/>
        <c:ser>
          <c:idx val="1"/>
          <c:order val="1"/>
          <c:tx>
            <c:strRef>
              <c:f>TOFE!$B$289</c:f>
              <c:strCache>
                <c:ptCount val="1"/>
                <c:pt idx="0">
                  <c:v>Variation annuelle</c:v>
                </c:pt>
              </c:strCache>
            </c:strRef>
          </c:tx>
          <c:spPr>
            <a:ln w="28575" cap="rnd">
              <a:solidFill>
                <a:schemeClr val="accent2"/>
              </a:solidFill>
              <a:round/>
            </a:ln>
            <a:effectLst/>
          </c:spPr>
          <c:marker>
            <c:symbol val="none"/>
          </c:marker>
          <c:cat>
            <c:strRef>
              <c:f>TOFE!$C$287:$P$287</c:f>
              <c:strCache>
                <c:ptCount val="14"/>
                <c:pt idx="0">
                  <c:v>2007</c:v>
                </c:pt>
                <c:pt idx="1">
                  <c:v>2008</c:v>
                </c:pt>
                <c:pt idx="2">
                  <c:v>2009</c:v>
                </c:pt>
                <c:pt idx="3">
                  <c:v>2010</c:v>
                </c:pt>
                <c:pt idx="4">
                  <c:v>2011</c:v>
                </c:pt>
                <c:pt idx="5">
                  <c:v>2012</c:v>
                </c:pt>
                <c:pt idx="6">
                  <c:v>2013</c:v>
                </c:pt>
                <c:pt idx="7">
                  <c:v>2014</c:v>
                </c:pt>
                <c:pt idx="8">
                  <c:v>2015</c:v>
                </c:pt>
                <c:pt idx="9">
                  <c:v>2016</c:v>
                </c:pt>
                <c:pt idx="10">
                  <c:v>2017</c:v>
                </c:pt>
                <c:pt idx="11">
                  <c:v>2018</c:v>
                </c:pt>
                <c:pt idx="12">
                  <c:v>2019</c:v>
                </c:pt>
                <c:pt idx="13">
                  <c:v>2020 est</c:v>
                </c:pt>
              </c:strCache>
            </c:strRef>
          </c:cat>
          <c:val>
            <c:numRef>
              <c:f>TOFE!$C$289:$P$289</c:f>
              <c:numCache>
                <c:formatCode>0.00%</c:formatCode>
                <c:ptCount val="14"/>
                <c:pt idx="0">
                  <c:v>0.245</c:v>
                </c:pt>
                <c:pt idx="1">
                  <c:v>1.612903225806453E-2</c:v>
                </c:pt>
                <c:pt idx="2">
                  <c:v>0.35978835978835982</c:v>
                </c:pt>
                <c:pt idx="3">
                  <c:v>8.1712062256809409E-2</c:v>
                </c:pt>
                <c:pt idx="4">
                  <c:v>0.15467625899280568</c:v>
                </c:pt>
                <c:pt idx="5">
                  <c:v>5.2959501557632446E-2</c:v>
                </c:pt>
                <c:pt idx="6">
                  <c:v>5.6213017751479175E-2</c:v>
                </c:pt>
                <c:pt idx="7">
                  <c:v>0.17927170868347339</c:v>
                </c:pt>
                <c:pt idx="8">
                  <c:v>4.038004750593828E-2</c:v>
                </c:pt>
                <c:pt idx="9">
                  <c:v>6.1643835616438408E-2</c:v>
                </c:pt>
                <c:pt idx="10">
                  <c:v>2.5806451612903129E-2</c:v>
                </c:pt>
                <c:pt idx="11">
                  <c:v>0.14675052410901482</c:v>
                </c:pt>
                <c:pt idx="12">
                  <c:v>3.4734917733089406E-2</c:v>
                </c:pt>
                <c:pt idx="13">
                  <c:v>8.6572438162544257E-2</c:v>
                </c:pt>
              </c:numCache>
            </c:numRef>
          </c:val>
          <c:smooth val="0"/>
        </c:ser>
        <c:dLbls>
          <c:showLegendKey val="0"/>
          <c:showVal val="0"/>
          <c:showCatName val="0"/>
          <c:showSerName val="0"/>
          <c:showPercent val="0"/>
          <c:showBubbleSize val="0"/>
        </c:dLbls>
        <c:marker val="1"/>
        <c:smooth val="0"/>
        <c:axId val="392825576"/>
        <c:axId val="392824008"/>
      </c:lineChart>
      <c:catAx>
        <c:axId val="39282557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r-FR"/>
          </a:p>
        </c:txPr>
        <c:crossAx val="392824008"/>
        <c:crosses val="autoZero"/>
        <c:auto val="1"/>
        <c:lblAlgn val="ctr"/>
        <c:lblOffset val="100"/>
        <c:noMultiLvlLbl val="0"/>
      </c:catAx>
      <c:valAx>
        <c:axId val="392824008"/>
        <c:scaling>
          <c:orientation val="minMax"/>
        </c:scaling>
        <c:delete val="0"/>
        <c:axPos val="l"/>
        <c:majorGridlines>
          <c:spPr>
            <a:ln w="9525" cap="flat" cmpd="sng" algn="ctr">
              <a:solidFill>
                <a:schemeClr val="tx1">
                  <a:lumMod val="15000"/>
                  <a:lumOff val="85000"/>
                </a:schemeClr>
              </a:solidFill>
              <a:round/>
            </a:ln>
            <a:effectLst/>
          </c:spPr>
        </c:majorGridlines>
        <c:numFmt formatCode="0.0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r-FR"/>
          </a:p>
        </c:txPr>
        <c:crossAx val="392825576"/>
        <c:crosses val="autoZero"/>
        <c:crossBetween val="between"/>
      </c:valAx>
      <c:spPr>
        <a:noFill/>
        <a:ln>
          <a:noFill/>
        </a:ln>
        <a:effectLst/>
      </c:spPr>
    </c:plotArea>
    <c:legend>
      <c:legendPos val="b"/>
      <c:layou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r-FR"/>
        </a:p>
      </c:txPr>
    </c:legend>
    <c:plotVisOnly val="1"/>
    <c:dispBlanksAs val="gap"/>
    <c:showDLblsOverMax val="0"/>
  </c:chart>
  <c:spPr>
    <a:noFill/>
    <a:ln>
      <a:noFill/>
    </a:ln>
    <a:effectLst/>
  </c:spPr>
  <c:txPr>
    <a:bodyPr/>
    <a:lstStyle/>
    <a:p>
      <a:pPr>
        <a:defRPr/>
      </a:pPr>
      <a:endParaRPr lang="fr-FR"/>
    </a:p>
  </c:txPr>
  <c:externalData r:id="rId3">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2.0063750962823857E-2"/>
          <c:y val="0.16595525940028558"/>
          <c:w val="0.97266414884667429"/>
          <c:h val="0.79378472836064462"/>
        </c:manualLayout>
      </c:layout>
      <c:barChart>
        <c:barDir val="col"/>
        <c:grouping val="clustered"/>
        <c:varyColors val="0"/>
        <c:ser>
          <c:idx val="0"/>
          <c:order val="0"/>
          <c:tx>
            <c:strRef>
              <c:f>'Balances des paiements'!$H$332</c:f>
              <c:strCache>
                <c:ptCount val="1"/>
                <c:pt idx="0">
                  <c:v>Déficit compte courant</c:v>
                </c:pt>
              </c:strCache>
            </c:strRef>
          </c:tx>
          <c:spPr>
            <a:solidFill>
              <a:srgbClr val="FE8637"/>
            </a:solidFill>
          </c:spPr>
          <c:invertIfNegative val="0"/>
          <c:dLbls>
            <c:numFmt formatCode="0.0%" sourceLinked="0"/>
            <c:spPr>
              <a:noFill/>
              <a:ln>
                <a:noFill/>
              </a:ln>
              <a:effectLst/>
            </c:spPr>
            <c:txPr>
              <a:bodyPr/>
              <a:lstStyle/>
              <a:p>
                <a:pPr>
                  <a:defRPr b="1">
                    <a:solidFill>
                      <a:schemeClr val="tx1"/>
                    </a:solidFill>
                  </a:defRPr>
                </a:pPr>
                <a:endParaRPr lang="fr-FR"/>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numRef>
              <c:f>'Balances des paiements'!$I$331:$T$331</c:f>
              <c:numCache>
                <c:formatCode>General</c:formatCode>
                <c:ptCount val="12"/>
                <c:pt idx="0">
                  <c:v>2009</c:v>
                </c:pt>
                <c:pt idx="1">
                  <c:v>2010</c:v>
                </c:pt>
                <c:pt idx="2">
                  <c:v>2011</c:v>
                </c:pt>
                <c:pt idx="3">
                  <c:v>2012</c:v>
                </c:pt>
                <c:pt idx="4">
                  <c:v>2013</c:v>
                </c:pt>
                <c:pt idx="5">
                  <c:v>2014</c:v>
                </c:pt>
                <c:pt idx="6">
                  <c:v>2015</c:v>
                </c:pt>
                <c:pt idx="7">
                  <c:v>2016</c:v>
                </c:pt>
                <c:pt idx="8">
                  <c:v>2017</c:v>
                </c:pt>
                <c:pt idx="9">
                  <c:v>2018</c:v>
                </c:pt>
                <c:pt idx="10">
                  <c:v>2019</c:v>
                </c:pt>
                <c:pt idx="11">
                  <c:v>2020</c:v>
                </c:pt>
              </c:numCache>
            </c:numRef>
          </c:cat>
          <c:val>
            <c:numRef>
              <c:f>'Balances des paiements'!$I$332:$T$332</c:f>
              <c:numCache>
                <c:formatCode>0.00%</c:formatCode>
                <c:ptCount val="12"/>
                <c:pt idx="0">
                  <c:v>-5.2999999999999999E-2</c:v>
                </c:pt>
                <c:pt idx="1">
                  <c:v>-3.5999999999999997E-2</c:v>
                </c:pt>
                <c:pt idx="2">
                  <c:v>-6.4000000000000001E-2</c:v>
                </c:pt>
                <c:pt idx="3">
                  <c:v>-8.5999999999999993E-2</c:v>
                </c:pt>
                <c:pt idx="4">
                  <c:v>-8.2000000000000003E-2</c:v>
                </c:pt>
                <c:pt idx="5">
                  <c:v>-6.8000000000000005E-2</c:v>
                </c:pt>
                <c:pt idx="6">
                  <c:v>-5.2999999999999999E-2</c:v>
                </c:pt>
                <c:pt idx="7">
                  <c:v>-4.2000000000000003E-2</c:v>
                </c:pt>
                <c:pt idx="8">
                  <c:v>-7.2999999999999995E-2</c:v>
                </c:pt>
                <c:pt idx="9">
                  <c:v>-8.8999999999999996E-2</c:v>
                </c:pt>
                <c:pt idx="10">
                  <c:v>-8.6999999999999994E-2</c:v>
                </c:pt>
                <c:pt idx="11">
                  <c:v>-0.1143</c:v>
                </c:pt>
              </c:numCache>
            </c:numRef>
          </c:val>
        </c:ser>
        <c:dLbls>
          <c:dLblPos val="outEnd"/>
          <c:showLegendKey val="0"/>
          <c:showVal val="1"/>
          <c:showCatName val="0"/>
          <c:showSerName val="0"/>
          <c:showPercent val="0"/>
          <c:showBubbleSize val="0"/>
        </c:dLbls>
        <c:gapWidth val="150"/>
        <c:axId val="392826360"/>
        <c:axId val="392826752"/>
      </c:barChart>
      <c:catAx>
        <c:axId val="392826360"/>
        <c:scaling>
          <c:orientation val="minMax"/>
        </c:scaling>
        <c:delete val="0"/>
        <c:axPos val="b"/>
        <c:numFmt formatCode="General" sourceLinked="1"/>
        <c:majorTickMark val="none"/>
        <c:minorTickMark val="none"/>
        <c:tickLblPos val="high"/>
        <c:spPr>
          <a:ln w="15875">
            <a:solidFill>
              <a:srgbClr val="787878"/>
            </a:solidFill>
          </a:ln>
        </c:spPr>
        <c:crossAx val="392826752"/>
        <c:crossesAt val="0"/>
        <c:auto val="1"/>
        <c:lblAlgn val="ctr"/>
        <c:lblOffset val="100"/>
        <c:noMultiLvlLbl val="0"/>
      </c:catAx>
      <c:valAx>
        <c:axId val="392826752"/>
        <c:scaling>
          <c:orientation val="minMax"/>
        </c:scaling>
        <c:delete val="1"/>
        <c:axPos val="l"/>
        <c:numFmt formatCode="##0.0%_);\(##0.0%\);\-_);* @_)" sourceLinked="0"/>
        <c:majorTickMark val="out"/>
        <c:minorTickMark val="none"/>
        <c:tickLblPos val="nextTo"/>
        <c:crossAx val="392826360"/>
        <c:crosses val="autoZero"/>
        <c:crossBetween val="between"/>
      </c:valAx>
      <c:spPr>
        <a:noFill/>
      </c:spPr>
    </c:plotArea>
    <c:plotVisOnly val="1"/>
    <c:dispBlanksAs val="zero"/>
    <c:showDLblsOverMax val="0"/>
  </c:chart>
  <c:spPr>
    <a:noFill/>
    <a:ln>
      <a:noFill/>
    </a:ln>
  </c:spPr>
  <c:txPr>
    <a:bodyPr/>
    <a:lstStyle/>
    <a:p>
      <a:pPr>
        <a:defRPr sz="900">
          <a:latin typeface="Arial" pitchFamily="34" charset="0"/>
          <a:cs typeface="Arial" pitchFamily="34" charset="0"/>
        </a:defRPr>
      </a:pPr>
      <a:endParaRPr lang="fr-FR"/>
    </a:p>
  </c:txPr>
  <c:externalData r:id="rId2">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0.xml><?xml version="1.0" encoding="utf-8"?>
<cs:chartStyle xmlns:cs="http://schemas.microsoft.com/office/drawing/2012/chartStyle" xmlns:a="http://schemas.openxmlformats.org/drawingml/2006/main" id="203">
  <cs:axisTitle>
    <cs:lnRef idx="0"/>
    <cs:fillRef idx="0"/>
    <cs:effectRef idx="0"/>
    <cs:fontRef idx="minor">
      <a:schemeClr val="tx1">
        <a:lumMod val="65000"/>
        <a:lumOff val="35000"/>
      </a:schemeClr>
    </cs:fontRef>
    <cs:defRPr sz="900" b="1" kern="1200"/>
  </cs:axisTitle>
  <cs:categoryAxis>
    <cs:lnRef idx="0"/>
    <cs:fillRef idx="0"/>
    <cs:effectRef idx="0"/>
    <cs:fontRef idx="minor">
      <a:schemeClr val="tx1">
        <a:lumMod val="65000"/>
        <a:lumOff val="35000"/>
      </a:schemeClr>
    </cs:fontRef>
    <cs:spPr>
      <a:ln w="19050" cap="flat" cmpd="sng" algn="ctr">
        <a:solidFill>
          <a:schemeClr val="tx1">
            <a:lumMod val="25000"/>
            <a:lumOff val="75000"/>
          </a:schemeClr>
        </a:solidFill>
        <a:round/>
      </a:ln>
    </cs:spPr>
    <cs:defRPr sz="900" kern="1200"/>
  </cs:categoryAxis>
  <cs:chartArea mods="allowNoFillOverride allowNoLineOverride">
    <cs:lnRef idx="0"/>
    <cs:fillRef idx="0"/>
    <cs:effectRef idx="0"/>
    <cs:fontRef idx="minor">
      <a:schemeClr val="dk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styleClr val="auto"/>
    </cs:effectRef>
    <cs:fontRef idx="minor">
      <a:schemeClr val="dk1"/>
    </cs:fontRef>
    <cs:spPr>
      <a:pattFill prst="narHorz">
        <a:fgClr>
          <a:schemeClr val="phClr"/>
        </a:fgClr>
        <a:bgClr>
          <a:schemeClr val="phClr">
            <a:lumMod val="20000"/>
            <a:lumOff val="80000"/>
          </a:schemeClr>
        </a:bgClr>
      </a:pattFill>
      <a:effectLst>
        <a:innerShdw blurRad="114300">
          <a:schemeClr val="phClr"/>
        </a:innerShdw>
      </a:effectLst>
    </cs:spPr>
  </cs:dataPoint>
  <cs:dataPoint3D>
    <cs:lnRef idx="0"/>
    <cs:fillRef idx="0">
      <cs:styleClr val="auto"/>
    </cs:fillRef>
    <cs:effectRef idx="0"/>
    <cs:fontRef idx="minor">
      <a:schemeClr val="dk1"/>
    </cs:fontRef>
    <cs:spPr>
      <a:pattFill prst="narHorz">
        <a:fgClr>
          <a:schemeClr val="phClr"/>
        </a:fgClr>
        <a:bgClr>
          <a:schemeClr val="phClr">
            <a:lumMod val="20000"/>
            <a:lumOff val="80000"/>
          </a:schemeClr>
        </a:bgClr>
      </a:pattFill>
      <a:effectLst>
        <a:innerShdw blurRad="114300">
          <a:schemeClr val="phClr"/>
        </a:innerShdw>
      </a:effectLst>
    </cs:spPr>
  </cs:dataPoint3D>
  <cs:dataPointLine>
    <cs:lnRef idx="0">
      <cs:styleClr val="auto"/>
    </cs:lnRef>
    <cs:fillRef idx="0"/>
    <cs:effectRef idx="0"/>
    <cs:fontRef idx="minor">
      <a:schemeClr val="dk1"/>
    </cs:fontRef>
    <cs:spPr>
      <a:ln w="28575" cap="rnd">
        <a:solidFill>
          <a:schemeClr val="phClr"/>
        </a:solidFill>
        <a:round/>
      </a:ln>
    </cs:spPr>
  </cs:dataPointLine>
  <cs:dataPointMarker>
    <cs:lnRef idx="0"/>
    <cs:fillRef idx="0">
      <cs:styleClr val="auto"/>
    </cs:fillRef>
    <cs:effectRef idx="0"/>
    <cs:fontRef idx="minor">
      <a:schemeClr val="dk1"/>
    </cs:fontRef>
    <cs:spPr>
      <a:solidFill>
        <a:schemeClr val="ph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900" kern="1200"/>
  </cs:dataTable>
  <cs:downBar>
    <cs:lnRef idx="0"/>
    <cs:fillRef idx="0"/>
    <cs:effectRef idx="0"/>
    <cs:fontRef idx="minor">
      <a:schemeClr val="dk1"/>
    </cs:fontRef>
    <cs:spPr>
      <a:solidFill>
        <a:schemeClr val="dk1">
          <a:lumMod val="75000"/>
          <a:lumOff val="25000"/>
        </a:schemeClr>
      </a:solidFill>
      <a:ln w="9525">
        <a:solidFill>
          <a:schemeClr val="tx1">
            <a:lumMod val="50000"/>
            <a:lumOff val="50000"/>
          </a:schemeClr>
        </a:solidFill>
      </a:ln>
    </cs:spPr>
  </cs:downBar>
  <cs:dropLine>
    <cs:lnRef idx="0"/>
    <cs:fillRef idx="0"/>
    <cs:effectRef idx="0"/>
    <cs:fontRef idx="minor">
      <a:schemeClr val="dk1"/>
    </cs:fontRef>
    <cs:spPr>
      <a:ln w="9525">
        <a:solidFill>
          <a:schemeClr val="tx1">
            <a:lumMod val="35000"/>
            <a:lumOff val="65000"/>
          </a:schemeClr>
        </a:solidFill>
        <a:round/>
      </a:ln>
    </cs:spPr>
  </cs:dropLine>
  <cs:errorBar>
    <cs:lnRef idx="0"/>
    <cs:fillRef idx="0"/>
    <cs:effectRef idx="0"/>
    <cs:fontRef idx="minor">
      <a:schemeClr val="dk1"/>
    </cs:fontRef>
    <cs:spPr>
      <a:ln w="9525">
        <a:solidFill>
          <a:schemeClr val="tx1">
            <a:lumMod val="50000"/>
            <a:lumOff val="50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a:solidFill>
          <a:schemeClr val="tx1">
            <a:lumMod val="15000"/>
            <a:lumOff val="85000"/>
          </a:schemeClr>
        </a:solidFill>
      </a:ln>
    </cs:spPr>
  </cs:gridlineMajor>
  <cs:gridlineMinor>
    <cs:lnRef idx="0"/>
    <cs:fillRef idx="0"/>
    <cs:effectRef idx="0"/>
    <cs:fontRef idx="minor">
      <a:schemeClr val="dk1"/>
    </cs:fontRef>
    <cs:spPr>
      <a:ln>
        <a:solidFill>
          <a:schemeClr val="tx1">
            <a:lumMod val="5000"/>
            <a:lumOff val="95000"/>
          </a:schemeClr>
        </a:solidFill>
      </a:ln>
    </cs:spPr>
  </cs:gridlineMinor>
  <cs:hiLoLine>
    <cs:lnRef idx="0"/>
    <cs:fillRef idx="0"/>
    <cs:effectRef idx="0"/>
    <cs:fontRef idx="minor">
      <a:schemeClr val="dk1"/>
    </cs:fontRef>
    <cs:spPr>
      <a:ln w="9525">
        <a:solidFill>
          <a:schemeClr val="tx1">
            <a:lumMod val="35000"/>
            <a:lumOff val="65000"/>
          </a:schemeClr>
        </a:solidFill>
        <a:round/>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inor">
      <a:schemeClr val="tx1">
        <a:lumMod val="50000"/>
        <a:lumOff val="50000"/>
      </a:schemeClr>
    </cs:fontRef>
    <cs:defRPr sz="1800" b="1" kern="1200" cap="all" spc="15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50000"/>
            <a:lumOff val="50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dk1"/>
    </cs:fontRef>
  </cs:wall>
</cs:chartStyle>
</file>

<file path=ppt/charts/style1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53">
  <cs:axisTitle>
    <cs:lnRef idx="0"/>
    <cs:fillRef idx="0"/>
    <cs:effectRef idx="0"/>
    <cs:fontRef idx="minor">
      <a:schemeClr val="dk1">
        <a:lumMod val="75000"/>
        <a:lumOff val="25000"/>
      </a:schemeClr>
    </cs:fontRef>
    <cs:defRPr sz="900" b="1" kern="1200"/>
  </cs:axisTitle>
  <cs:categoryAxis>
    <cs:lnRef idx="0"/>
    <cs:fillRef idx="0"/>
    <cs:effectRef idx="0"/>
    <cs:fontRef idx="minor">
      <a:schemeClr val="dk1">
        <a:lumMod val="75000"/>
        <a:lumOff val="25000"/>
      </a:schemeClr>
    </cs:fontRef>
    <cs:spPr>
      <a:ln w="19050" cap="flat" cmpd="sng" algn="ctr">
        <a:solidFill>
          <a:schemeClr val="dk1">
            <a:lumMod val="75000"/>
            <a:lumOff val="25000"/>
          </a:schemeClr>
        </a:solidFill>
        <a:round/>
      </a:ln>
    </cs:spPr>
    <cs:defRPr sz="900" kern="1200" cap="all" baseline="0"/>
  </cs:categoryAxis>
  <cs:chartArea>
    <cs:lnRef idx="0"/>
    <cs:fillRef idx="0"/>
    <cs:effectRef idx="0"/>
    <cs:fontRef idx="minor">
      <a:schemeClr val="dk1"/>
    </cs:fontRef>
    <cs: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cs:spPr>
    <cs:defRPr sz="900" kern="1200"/>
  </cs:chartArea>
  <cs:dataLabel>
    <cs:lnRef idx="0"/>
    <cs:fillRef idx="0"/>
    <cs:effectRef idx="0"/>
    <cs:fontRef idx="minor">
      <a:schemeClr val="lt1"/>
    </cs:fontRef>
    <cs:spPr>
      <a:pattFill prst="pct75">
        <a:fgClr>
          <a:schemeClr val="dk1">
            <a:lumMod val="75000"/>
            <a:lumOff val="25000"/>
          </a:schemeClr>
        </a:fgClr>
        <a:bgClr>
          <a:schemeClr val="dk1">
            <a:lumMod val="65000"/>
            <a:lumOff val="35000"/>
          </a:schemeClr>
        </a:bgClr>
      </a:pattFill>
      <a:effectLst>
        <a:outerShdw blurRad="50800" dist="38100" dir="2700000" algn="tl" rotWithShape="0">
          <a:prstClr val="black">
            <a:alpha val="40000"/>
          </a:prstClr>
        </a:outerShdw>
      </a:effectLst>
    </cs:spPr>
    <cs:defRPr sz="1000" b="1" i="0" u="none" strike="noStrike" kern="1200" baseline="0"/>
  </cs:dataLabel>
  <cs:dataLabelCallout>
    <cs:lnRef idx="0"/>
    <cs:fillRef idx="0"/>
    <cs:effectRef idx="0"/>
    <cs:fontRef idx="minor">
      <a:schemeClr val="lt1"/>
    </cs:fontRef>
    <cs:spPr>
      <a:pattFill prst="pct75">
        <a:fgClr>
          <a:schemeClr val="dk1">
            <a:lumMod val="75000"/>
            <a:lumOff val="25000"/>
          </a:schemeClr>
        </a:fgClr>
        <a:bgClr>
          <a:schemeClr val="dk1">
            <a:lumMod val="65000"/>
            <a:lumOff val="35000"/>
          </a:schemeClr>
        </a:bgClr>
      </a:pattFill>
      <a:effectLst>
        <a:outerShdw blurRad="50800" dist="38100" dir="2700000" algn="tl" rotWithShape="0">
          <a:prstClr val="black">
            <a:alpha val="40000"/>
          </a:prstClr>
        </a:outerShdw>
      </a:effectLst>
    </cs:spPr>
    <cs:defRPr sz="1000" b="1" i="0" u="none" strike="noStrike" kern="1200" baseline="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254000" sx="102000" sy="102000" algn="ctr" rotWithShape="0">
          <a:prstClr val="black">
            <a:alpha val="20000"/>
          </a:prstClr>
        </a:outerShdw>
      </a:effectLst>
    </cs:spPr>
  </cs:dataPoint>
  <cs:dataPoint3D>
    <cs:lnRef idx="0"/>
    <cs:fillRef idx="0">
      <cs:styleClr val="auto"/>
    </cs:fillRef>
    <cs:effectRef idx="0"/>
    <cs:fontRef idx="minor">
      <a:schemeClr val="dk1"/>
    </cs:fontRef>
    <cs:spPr>
      <a:solidFill>
        <a:schemeClr val="phClr"/>
      </a:solidFill>
      <a:effectLst>
        <a:outerShdw blurRad="254000" sx="102000" sy="102000" algn="ctr" rotWithShape="0">
          <a:prstClr val="black">
            <a:alpha val="20000"/>
          </a:prstClr>
        </a:outerShdw>
      </a:effectLst>
    </cs:spPr>
  </cs:dataPoint3D>
  <cs:dataPointLine>
    <cs:lnRef idx="0">
      <cs:styleClr val="auto"/>
    </cs:lnRef>
    <cs:fillRef idx="0"/>
    <cs:effectRef idx="0"/>
    <cs:fontRef idx="minor">
      <a:schemeClr val="dk1"/>
    </cs:fontRef>
    <cs:spPr>
      <a:ln w="31750" cap="rnd">
        <a:solidFill>
          <a:schemeClr val="phClr">
            <a:alpha val="85000"/>
          </a:schemeClr>
        </a:solidFill>
        <a:round/>
      </a:ln>
    </cs:spPr>
  </cs:dataPointLine>
  <cs:dataPointMarker>
    <cs:lnRef idx="0"/>
    <cs:fillRef idx="0">
      <cs:styleClr val="auto"/>
    </cs:fillRef>
    <cs:effectRef idx="0"/>
    <cs:fontRef idx="minor">
      <a:schemeClr val="dk1"/>
    </cs:fontRef>
    <cs:spPr>
      <a:solidFill>
        <a:schemeClr val="phClr">
          <a:alpha val="85000"/>
        </a:scheme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75000"/>
        <a:lumOff val="25000"/>
      </a:schemeClr>
    </cs:fontRef>
    <cs:spPr>
      <a:ln w="9525">
        <a:solidFill>
          <a:schemeClr val="dk1">
            <a:lumMod val="35000"/>
            <a:lumOff val="65000"/>
          </a:schemeClr>
        </a:solidFill>
      </a:ln>
    </cs:spPr>
    <cs:defRPr sz="900" kern="1200"/>
  </cs:dataTable>
  <cs:downBar>
    <cs:lnRef idx="0"/>
    <cs:fillRef idx="0"/>
    <cs:effectRef idx="0"/>
    <cs:fontRef idx="minor">
      <a:schemeClr val="dk1"/>
    </cs:fontRef>
    <cs:spPr>
      <a:solidFill>
        <a:schemeClr val="dk1">
          <a:lumMod val="50000"/>
          <a:lumOff val="50000"/>
        </a:schemeClr>
      </a:solidFill>
      <a:ln w="9525">
        <a:solidFill>
          <a:schemeClr val="dk1">
            <a:lumMod val="65000"/>
            <a:lumOff val="35000"/>
          </a:schemeClr>
        </a:solidFill>
      </a:ln>
    </cs:spPr>
  </cs:downBar>
  <cs:dropLine>
    <cs:lnRef idx="0"/>
    <cs:fillRef idx="0"/>
    <cs:effectRef idx="0"/>
    <cs:fontRef idx="minor">
      <a:schemeClr val="dk1"/>
    </cs:fontRef>
    <cs:spPr>
      <a:ln w="9525">
        <a:solidFill>
          <a:schemeClr val="dk1">
            <a:lumMod val="35000"/>
            <a:lumOff val="65000"/>
          </a:schemeClr>
        </a:solidFill>
        <a:prstDash val="dash"/>
      </a:ln>
    </cs:spPr>
  </cs:dropLine>
  <cs:errorBar>
    <cs:lnRef idx="0"/>
    <cs:fillRef idx="0"/>
    <cs:effectRef idx="0"/>
    <cs:fontRef idx="minor">
      <a:schemeClr val="dk1"/>
    </cs:fontRef>
    <cs:spPr>
      <a:ln w="9525">
        <a:solidFill>
          <a:schemeClr val="dk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gradFill>
          <a:gsLst>
            <a:gs pos="100000">
              <a:schemeClr val="dk1">
                <a:lumMod val="95000"/>
                <a:lumOff val="5000"/>
                <a:alpha val="42000"/>
              </a:schemeClr>
            </a:gs>
            <a:gs pos="0">
              <a:schemeClr val="lt1">
                <a:lumMod val="75000"/>
                <a:alpha val="36000"/>
              </a:schemeClr>
            </a:gs>
          </a:gsLst>
          <a:lin ang="5400000" scaled="0"/>
        </a:gradFill>
        <a:round/>
      </a:ln>
    </cs:spPr>
  </cs:gridlineMajor>
  <cs:gridlineMinor>
    <cs:lnRef idx="0"/>
    <cs:fillRef idx="0"/>
    <cs:effectRef idx="0"/>
    <cs:fontRef idx="minor">
      <a:schemeClr val="dk1"/>
    </cs:fontRef>
    <cs:spPr>
      <a:ln>
        <a:gradFill>
          <a:gsLst>
            <a:gs pos="100000">
              <a:schemeClr val="dk1">
                <a:lumMod val="95000"/>
                <a:lumOff val="5000"/>
                <a:alpha val="42000"/>
              </a:schemeClr>
            </a:gs>
            <a:gs pos="0">
              <a:schemeClr val="lt1">
                <a:lumMod val="75000"/>
                <a:alpha val="36000"/>
              </a:schemeClr>
            </a:gs>
          </a:gsLst>
          <a:lin ang="5400000" scaled="0"/>
        </a:gradFill>
      </a:ln>
    </cs:spPr>
  </cs:gridlineMinor>
  <cs:hiLoLine>
    <cs:lnRef idx="0"/>
    <cs:fillRef idx="0"/>
    <cs:effectRef idx="0"/>
    <cs:fontRef idx="minor">
      <a:schemeClr val="dk1"/>
    </cs:fontRef>
    <cs:spPr>
      <a:ln w="9525">
        <a:solidFill>
          <a:schemeClr val="dk1">
            <a:lumMod val="35000"/>
            <a:lumOff val="65000"/>
          </a:schemeClr>
        </a:solidFill>
        <a:prstDash val="dash"/>
      </a:ln>
    </cs:spPr>
  </cs:hiLoLine>
  <cs:leaderLine>
    <cs:lnRef idx="0"/>
    <cs:fillRef idx="0"/>
    <cs:effectRef idx="0"/>
    <cs:fontRef idx="minor">
      <a:schemeClr val="dk1"/>
    </cs:fontRef>
    <cs:spPr>
      <a:ln w="9525">
        <a:solidFill>
          <a:schemeClr val="dk1">
            <a:lumMod val="50000"/>
            <a:lumOff val="50000"/>
          </a:schemeClr>
        </a:solidFill>
      </a:ln>
    </cs:spPr>
  </cs:leaderLine>
  <cs:legend>
    <cs:lnRef idx="0"/>
    <cs:fillRef idx="0"/>
    <cs:effectRef idx="0"/>
    <cs:fontRef idx="minor">
      <a:schemeClr val="dk1">
        <a:lumMod val="75000"/>
        <a:lumOff val="25000"/>
      </a:schemeClr>
    </cs:fontRef>
    <cs:spPr>
      <a:solidFill>
        <a:schemeClr val="lt1">
          <a:lumMod val="95000"/>
          <a:alpha val="39000"/>
        </a:schemeClr>
      </a:solidFill>
    </cs:spPr>
    <cs:defRPr sz="900"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75000"/>
        <a:lumOff val="25000"/>
      </a:schemeClr>
    </cs:fontRef>
    <cs:spPr>
      <a:ln w="31750" cap="flat" cmpd="sng" algn="ctr">
        <a:solidFill>
          <a:schemeClr val="dk1">
            <a:lumMod val="75000"/>
            <a:lumOff val="25000"/>
          </a:schemeClr>
        </a:solidFill>
        <a:round/>
      </a:ln>
    </cs:spPr>
    <cs:defRPr sz="900" kern="1200"/>
  </cs:seriesAxis>
  <cs:seriesLine>
    <cs:lnRef idx="0"/>
    <cs:fillRef idx="0"/>
    <cs:effectRef idx="0"/>
    <cs:fontRef idx="minor">
      <a:schemeClr val="dk1"/>
    </cs:fontRef>
    <cs:spPr>
      <a:ln w="9525">
        <a:solidFill>
          <a:schemeClr val="dk1">
            <a:lumMod val="50000"/>
            <a:lumOff val="50000"/>
          </a:schemeClr>
        </a:solidFill>
        <a:round/>
      </a:ln>
    </cs:spPr>
  </cs:seriesLine>
  <cs:title>
    <cs:lnRef idx="0"/>
    <cs:fillRef idx="0"/>
    <cs:effectRef idx="0"/>
    <cs:fontRef idx="minor">
      <a:schemeClr val="dk1">
        <a:lumMod val="75000"/>
        <a:lumOff val="25000"/>
      </a:schemeClr>
    </cs:fontRef>
    <cs:defRPr sz="1800" b="1" kern="120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75000"/>
        <a:lumOff val="25000"/>
      </a:schemeClr>
    </cs:fontRef>
    <cs:defRPr sz="900" kern="1200"/>
  </cs:trendlineLabel>
  <cs:upBar>
    <cs:lnRef idx="0"/>
    <cs:fillRef idx="0"/>
    <cs:effectRef idx="0"/>
    <cs:fontRef idx="minor">
      <a:schemeClr val="dk1"/>
    </cs:fontRef>
    <cs:spPr>
      <a:solidFill>
        <a:schemeClr val="lt1"/>
      </a:solidFill>
      <a:ln w="9525">
        <a:solidFill>
          <a:schemeClr val="dk1">
            <a:lumMod val="65000"/>
            <a:lumOff val="35000"/>
          </a:schemeClr>
        </a:solidFill>
      </a:ln>
    </cs:spPr>
  </cs:upBar>
  <cs:valueAxis>
    <cs:lnRef idx="0"/>
    <cs:fillRef idx="0"/>
    <cs:effectRef idx="0"/>
    <cs:fontRef idx="minor">
      <a:schemeClr val="dk1">
        <a:lumMod val="75000"/>
        <a:lumOff val="25000"/>
      </a:schemeClr>
    </cs:fontRef>
    <cs:spPr>
      <a:ln>
        <a:noFill/>
      </a:ln>
    </cs:spPr>
    <cs:defRPr sz="900" kern="1200"/>
  </cs:valueAxis>
  <cs:wall>
    <cs:lnRef idx="0"/>
    <cs:fillRef idx="0"/>
    <cs:effectRef idx="0"/>
    <cs:fontRef idx="minor">
      <a:schemeClr val="dk1"/>
    </cs:fontRef>
  </cs:wall>
</cs:chartStyle>
</file>

<file path=ppt/charts/style4.xml><?xml version="1.0" encoding="utf-8"?>
<cs:chartStyle xmlns:cs="http://schemas.microsoft.com/office/drawing/2012/chartStyle" xmlns:a="http://schemas.openxmlformats.org/drawingml/2006/main" id="325">
  <cs:axisTitle>
    <cs:lnRef idx="0"/>
    <cs:fillRef idx="0"/>
    <cs:effectRef idx="0"/>
    <cs:fontRef idx="minor">
      <a:schemeClr val="tx1">
        <a:lumMod val="50000"/>
        <a:lumOff val="50000"/>
      </a:schemeClr>
    </cs:fontRef>
    <cs:defRPr sz="900" kern="1200" cap="all"/>
  </cs:axisTitle>
  <cs:categoryAxis>
    <cs:lnRef idx="0"/>
    <cs:fillRef idx="0"/>
    <cs:effectRef idx="0"/>
    <cs:fontRef idx="minor">
      <a:schemeClr val="tx1">
        <a:lumMod val="50000"/>
        <a:lumOff val="50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dk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50000"/>
        <a:lumOff val="50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styleClr val="auto"/>
    </cs:lnRef>
    <cs:fillRef idx="2">
      <cs:styleClr val="auto"/>
    </cs:fillRef>
    <cs:effectRef idx="1"/>
    <cs:fontRef idx="minor">
      <a:schemeClr val="dk1"/>
    </cs:fontRef>
    <cs:spPr>
      <a:ln w="9525" cap="flat" cmpd="sng" algn="ctr">
        <a:solidFill>
          <a:schemeClr val="phClr">
            <a:shade val="95000"/>
          </a:schemeClr>
        </a:solidFill>
        <a:round/>
      </a:ln>
    </cs:spPr>
  </cs:dataPoint>
  <cs:dataPoint3D>
    <cs:lnRef idx="0">
      <cs:styleClr val="auto"/>
    </cs:lnRef>
    <cs:fillRef idx="2">
      <cs:styleClr val="auto"/>
    </cs:fillRef>
    <cs:effectRef idx="1"/>
    <cs:fontRef idx="minor">
      <a:schemeClr val="dk1"/>
    </cs:fontRef>
    <cs:spPr>
      <a:ln w="9525" cap="flat" cmpd="sng" algn="ctr">
        <a:solidFill>
          <a:schemeClr val="phClr">
            <a:shade val="95000"/>
          </a:schemeClr>
        </a:solidFill>
        <a:round/>
      </a:ln>
    </cs:spPr>
  </cs:dataPoint3D>
  <cs:dataPointLine>
    <cs:lnRef idx="0">
      <cs:styleClr val="auto"/>
    </cs:lnRef>
    <cs:fillRef idx="2">
      <cs:styleClr val="auto"/>
    </cs:fillRef>
    <cs:effectRef idx="1"/>
    <cs:fontRef idx="minor">
      <a:schemeClr val="dk1"/>
    </cs:fontRef>
    <cs:spPr>
      <a:ln w="15875" cap="rnd">
        <a:solidFill>
          <a:schemeClr val="phClr"/>
        </a:solidFill>
        <a:round/>
      </a:ln>
    </cs:spPr>
  </cs:dataPointLine>
  <cs:dataPointMarker>
    <cs:lnRef idx="0">
      <cs:styleClr val="auto"/>
    </cs:lnRef>
    <cs:fillRef idx="2">
      <cs:styleClr val="auto"/>
    </cs:fillRef>
    <cs:effectRef idx="1"/>
    <cs:fontRef idx="minor">
      <a:schemeClr val="dk1"/>
    </cs:fontRef>
    <cs:spPr>
      <a:ln w="9525" cap="flat" cmpd="sng" algn="ctr">
        <a:solidFill>
          <a:schemeClr val="phClr">
            <a:shade val="95000"/>
          </a:schemeClr>
        </a:solidFill>
        <a:round/>
      </a:ln>
    </cs:spPr>
  </cs:dataPointMarker>
  <cs:dataPointMarkerLayout symbol="circle" size="5"/>
  <cs:dataPointWireframe>
    <cs:lnRef idx="0">
      <cs:styleClr val="auto"/>
    </cs:lnRef>
    <cs:fillRef idx="2"/>
    <cs:effectRef idx="0"/>
    <cs:fontRef idx="minor">
      <a:schemeClr val="dk1"/>
    </cs:fontRef>
    <cs:spPr>
      <a:ln w="9525" cap="rnd">
        <a:solidFill>
          <a:schemeClr val="phClr"/>
        </a:solidFill>
        <a:round/>
      </a:ln>
    </cs:spPr>
  </cs:dataPointWireframe>
  <cs:dataTable>
    <cs:lnRef idx="0"/>
    <cs:fillRef idx="0"/>
    <cs:effectRef idx="0"/>
    <cs:fontRef idx="minor">
      <a:schemeClr val="tx1">
        <a:lumMod val="50000"/>
        <a:lumOff val="50000"/>
      </a:schemeClr>
    </cs:fontRef>
    <cs:spPr>
      <a:ln w="9525">
        <a:solidFill>
          <a:schemeClr val="tx1">
            <a:lumMod val="15000"/>
            <a:lumOff val="85000"/>
          </a:schemeClr>
        </a:solidFill>
      </a:ln>
    </cs:spPr>
    <cs:defRPr sz="900" kern="1200"/>
  </cs:dataTable>
  <cs:downBar>
    <cs:lnRef idx="0"/>
    <cs:fillRef idx="0"/>
    <cs:effectRef idx="0"/>
    <cs:fontRef idx="minor">
      <a:schemeClr val="dk1"/>
    </cs:fontRef>
    <cs:spPr>
      <a:solidFill>
        <a:schemeClr val="dk1">
          <a:lumMod val="75000"/>
          <a:lumOff val="25000"/>
        </a:schemeClr>
      </a:solidFill>
      <a:ln w="9525">
        <a:solidFill>
          <a:schemeClr val="tx1">
            <a:lumMod val="75000"/>
            <a:lumOff val="25000"/>
          </a:schemeClr>
        </a:solidFill>
      </a:ln>
    </cs:spPr>
  </cs:downBar>
  <cs:dropLine>
    <cs:lnRef idx="0"/>
    <cs:fillRef idx="0"/>
    <cs:effectRef idx="0"/>
    <cs:fontRef idx="minor">
      <a:schemeClr val="dk1"/>
    </cs:fontRef>
    <cs:spPr>
      <a:ln w="9525">
        <a:solidFill>
          <a:schemeClr val="tx1">
            <a:lumMod val="75000"/>
            <a:lumOff val="25000"/>
          </a:schemeClr>
        </a:solidFill>
      </a:ln>
    </cs:spPr>
  </cs:dropLine>
  <cs:errorBar>
    <cs:lnRef idx="0"/>
    <cs:fillRef idx="0"/>
    <cs:effectRef idx="0"/>
    <cs:fontRef idx="minor">
      <a:schemeClr val="dk1"/>
    </cs:fontRef>
    <cs:spPr>
      <a:ln w="9525">
        <a:solidFill>
          <a:schemeClr val="tx1">
            <a:lumMod val="50000"/>
            <a:lumOff val="50000"/>
          </a:schemeClr>
        </a:solidFill>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tx1">
            <a:lumMod val="15000"/>
            <a:lumOff val="85000"/>
          </a:schemeClr>
        </a:solidFill>
        <a:round/>
      </a:ln>
    </cs:spPr>
  </cs:gridlineMajor>
  <cs:gridlineMinor>
    <cs:lnRef idx="0"/>
    <cs:fillRef idx="0"/>
    <cs:effectRef idx="0"/>
    <cs:fontRef idx="minor">
      <a:schemeClr val="dk1"/>
    </cs:fontRef>
    <cs:spPr>
      <a:ln>
        <a:solidFill>
          <a:schemeClr val="tx1">
            <a:lumMod val="5000"/>
            <a:lumOff val="95000"/>
          </a:schemeClr>
        </a:solidFill>
      </a:ln>
    </cs:spPr>
  </cs:gridlineMinor>
  <cs:hiLoLine>
    <cs:lnRef idx="0"/>
    <cs:fillRef idx="0"/>
    <cs:effectRef idx="0"/>
    <cs:fontRef idx="minor">
      <a:schemeClr val="dk1"/>
    </cs:fontRef>
    <cs:spPr>
      <a:ln w="9525">
        <a:solidFill>
          <a:schemeClr val="tx1">
            <a:lumMod val="75000"/>
            <a:lumOff val="25000"/>
          </a:schemeClr>
        </a:solidFill>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50000"/>
        <a:lumOff val="50000"/>
      </a:schemeClr>
    </cs:fontRef>
    <cs:defRPr sz="900"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50000"/>
        <a:lumOff val="50000"/>
      </a:schemeClr>
    </cs:fontRef>
    <cs:spPr>
      <a:ln w="9525" cap="flat" cmpd="sng" algn="ctr">
        <a:solidFill>
          <a:schemeClr val="tx1">
            <a:lumMod val="15000"/>
            <a:lumOff val="85000"/>
          </a:schemeClr>
        </a:solidFill>
        <a:round/>
      </a:ln>
    </cs:spPr>
    <cs:defRPr sz="900" kern="1200"/>
  </cs:seriesAxis>
  <cs:seriesLine>
    <cs:lnRef idx="0"/>
    <cs:fillRef idx="0"/>
    <cs:effectRef idx="0"/>
    <cs:fontRef idx="minor">
      <a:schemeClr val="dk1"/>
    </cs:fontRef>
    <cs:spPr>
      <a:ln w="9525">
        <a:solidFill>
          <a:schemeClr val="tx1">
            <a:lumMod val="35000"/>
            <a:lumOff val="65000"/>
          </a:schemeClr>
        </a:solidFill>
        <a:prstDash val="dash"/>
      </a:ln>
    </cs:spPr>
  </cs:seriesLine>
  <cs:title>
    <cs:lnRef idx="0"/>
    <cs:fillRef idx="0"/>
    <cs:effectRef idx="0"/>
    <cs:fontRef idx="minor">
      <a:schemeClr val="tx1">
        <a:lumMod val="50000"/>
        <a:lumOff val="50000"/>
      </a:schemeClr>
    </cs:fontRef>
    <cs:defRPr sz="1400" kern="1200" cap="none" spc="20" baseline="0"/>
  </cs:title>
  <cs:trendline>
    <cs:lnRef idx="0">
      <cs:styleClr val="auto"/>
    </cs:lnRef>
    <cs:fillRef idx="2"/>
    <cs:effectRef idx="0"/>
    <cs:fontRef idx="minor">
      <a:schemeClr val="dk1"/>
    </cs:fontRef>
    <cs:spPr>
      <a:ln w="9525" cap="rnd">
        <a:solidFill>
          <a:schemeClr val="phClr"/>
        </a:solidFill>
      </a:ln>
    </cs:spPr>
  </cs:trendline>
  <cs:trendlineLabel>
    <cs:lnRef idx="0"/>
    <cs:fillRef idx="0"/>
    <cs:effectRef idx="0"/>
    <cs:fontRef idx="minor">
      <a:schemeClr val="tx1">
        <a:lumMod val="50000"/>
        <a:lumOff val="50000"/>
      </a:schemeClr>
    </cs:fontRef>
    <cs:defRPr sz="900" kern="1200"/>
  </cs:trendlineLabel>
  <cs:upBar>
    <cs:lnRef idx="0"/>
    <cs:fillRef idx="0"/>
    <cs:effectRef idx="0"/>
    <cs:fontRef idx="minor">
      <a:schemeClr val="dk1"/>
    </cs:fontRef>
    <cs:spPr>
      <a:solidFill>
        <a:schemeClr val="lt1"/>
      </a:solidFill>
      <a:ln w="9525">
        <a:solidFill>
          <a:schemeClr val="tx1">
            <a:lumMod val="50000"/>
            <a:lumOff val="50000"/>
          </a:schemeClr>
        </a:solidFill>
      </a:ln>
    </cs:spPr>
  </cs:upBar>
  <cs:valueAxis>
    <cs:lnRef idx="0"/>
    <cs:fillRef idx="0"/>
    <cs:effectRef idx="0"/>
    <cs:fontRef idx="minor">
      <a:schemeClr val="tx1">
        <a:lumMod val="50000"/>
        <a:lumOff val="50000"/>
      </a:schemeClr>
    </cs:fontRef>
    <cs:defRPr sz="900" kern="1200"/>
  </cs:valueAxis>
  <cs:wall>
    <cs:lnRef idx="0"/>
    <cs:fillRef idx="0"/>
    <cs:effectRef idx="0"/>
    <cs:fontRef idx="minor">
      <a:schemeClr val="dk1"/>
    </cs:fontRef>
  </cs:wall>
</cs:chartStyle>
</file>

<file path=ppt/charts/style5.xml><?xml version="1.0" encoding="utf-8"?>
<cs:chartStyle xmlns:cs="http://schemas.microsoft.com/office/drawing/2012/chartStyle" xmlns:a="http://schemas.openxmlformats.org/drawingml/2006/main" id="323">
  <cs:axisTitle>
    <cs:lnRef idx="0"/>
    <cs:fillRef idx="0"/>
    <cs:effectRef idx="0"/>
    <cs:fontRef idx="minor">
      <a:schemeClr val="tx1">
        <a:lumMod val="65000"/>
        <a:lumOff val="35000"/>
      </a:schemeClr>
    </cs:fontRef>
    <cs:defRPr sz="900" b="1" kern="1200"/>
  </cs:axisTitle>
  <cs:categoryAxis>
    <cs:lnRef idx="0"/>
    <cs:fillRef idx="0"/>
    <cs:effectRef idx="0"/>
    <cs:fontRef idx="minor">
      <a:schemeClr val="tx1">
        <a:lumMod val="65000"/>
        <a:lumOff val="35000"/>
      </a:schemeClr>
    </cs:fontRef>
    <cs:spPr>
      <a:ln w="19050" cap="flat" cmpd="sng" algn="ctr">
        <a:solidFill>
          <a:schemeClr val="tx1">
            <a:lumMod val="25000"/>
            <a:lumOff val="75000"/>
          </a:schemeClr>
        </a:solidFill>
        <a:round/>
      </a:ln>
    </cs:spPr>
    <cs:defRPr sz="900" kern="1200"/>
  </cs:categoryAxis>
  <cs:chartArea mods="allowNoFillOverride allowNoLineOverride">
    <cs:lnRef idx="0"/>
    <cs:fillRef idx="0"/>
    <cs:effectRef idx="0"/>
    <cs:fontRef idx="minor">
      <a:schemeClr val="dk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styleClr val="auto"/>
    </cs:effectRef>
    <cs:fontRef idx="minor">
      <a:schemeClr val="dk1"/>
    </cs:fontRef>
    <cs:spPr>
      <a:pattFill prst="narHorz">
        <a:fgClr>
          <a:schemeClr val="phClr"/>
        </a:fgClr>
        <a:bgClr>
          <a:schemeClr val="phClr">
            <a:lumMod val="20000"/>
            <a:lumOff val="80000"/>
          </a:schemeClr>
        </a:bgClr>
      </a:pattFill>
      <a:effectLst>
        <a:innerShdw blurRad="114300">
          <a:schemeClr val="phClr"/>
        </a:innerShdw>
      </a:effectLst>
    </cs:spPr>
  </cs:dataPoint>
  <cs:dataPoint3D>
    <cs:lnRef idx="0"/>
    <cs:fillRef idx="0">
      <cs:styleClr val="auto"/>
    </cs:fillRef>
    <cs:effectRef idx="0"/>
    <cs:fontRef idx="minor">
      <a:schemeClr val="dk1"/>
    </cs:fontRef>
    <cs:spPr>
      <a:pattFill prst="narHorz">
        <a:fgClr>
          <a:schemeClr val="phClr"/>
        </a:fgClr>
        <a:bgClr>
          <a:schemeClr val="phClr">
            <a:lumMod val="20000"/>
            <a:lumOff val="80000"/>
          </a:schemeClr>
        </a:bgClr>
      </a:pattFill>
      <a:effectLst>
        <a:innerShdw blurRad="114300">
          <a:schemeClr val="phClr"/>
        </a:innerShdw>
      </a:effectLst>
    </cs:spPr>
  </cs:dataPoint3D>
  <cs:dataPointLine>
    <cs:lnRef idx="0">
      <cs:styleClr val="auto"/>
    </cs:lnRef>
    <cs:fillRef idx="0"/>
    <cs:effectRef idx="0"/>
    <cs:fontRef idx="minor">
      <a:schemeClr val="dk1"/>
    </cs:fontRef>
    <cs:spPr>
      <a:ln w="28575" cap="rnd">
        <a:solidFill>
          <a:schemeClr val="phClr"/>
        </a:solidFill>
        <a:round/>
      </a:ln>
    </cs:spPr>
  </cs:dataPointLine>
  <cs:dataPointMarker>
    <cs:lnRef idx="0"/>
    <cs:fillRef idx="0">
      <cs:styleClr val="auto"/>
    </cs:fillRef>
    <cs:effectRef idx="0"/>
    <cs:fontRef idx="minor">
      <a:schemeClr val="dk1"/>
    </cs:fontRef>
    <cs:spPr>
      <a:solidFill>
        <a:schemeClr val="ph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900" kern="1200"/>
  </cs:dataTable>
  <cs:downBar>
    <cs:lnRef idx="0"/>
    <cs:fillRef idx="0"/>
    <cs:effectRef idx="0"/>
    <cs:fontRef idx="minor">
      <a:schemeClr val="dk1"/>
    </cs:fontRef>
    <cs:spPr>
      <a:solidFill>
        <a:schemeClr val="dk1">
          <a:lumMod val="65000"/>
          <a:lumOff val="35000"/>
        </a:schemeClr>
      </a:solidFill>
      <a:ln w="9525" cap="flat" cmpd="sng" algn="ctr">
        <a:solidFill>
          <a:schemeClr val="tx1">
            <a:lumMod val="65000"/>
            <a:lumOff val="35000"/>
          </a:schemeClr>
        </a:solidFill>
        <a:round/>
      </a:ln>
    </cs:spPr>
  </cs:downBar>
  <cs:dropLine>
    <cs:lnRef idx="0"/>
    <cs:fillRef idx="0"/>
    <cs:effectRef idx="0"/>
    <cs:fontRef idx="minor">
      <a:schemeClr val="dk1"/>
    </cs:fontRef>
    <cs:spPr>
      <a:ln w="9525">
        <a:solidFill>
          <a:schemeClr val="tx1">
            <a:lumMod val="35000"/>
            <a:lumOff val="65000"/>
          </a:schemeClr>
        </a:solidFill>
        <a:round/>
      </a:ln>
    </cs:spPr>
  </cs:dropLine>
  <cs:errorBar>
    <cs:lnRef idx="0"/>
    <cs:fillRef idx="0"/>
    <cs:effectRef idx="0"/>
    <cs:fontRef idx="minor">
      <a:schemeClr val="dk1"/>
    </cs:fontRef>
    <cs:spPr>
      <a:ln w="9525">
        <a:solidFill>
          <a:schemeClr val="tx1">
            <a:lumMod val="50000"/>
            <a:lumOff val="50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a:solidFill>
          <a:schemeClr val="tx1">
            <a:lumMod val="15000"/>
            <a:lumOff val="85000"/>
          </a:schemeClr>
        </a:solidFill>
      </a:ln>
    </cs:spPr>
  </cs:gridlineMajor>
  <cs:gridlineMinor>
    <cs:lnRef idx="0"/>
    <cs:fillRef idx="0"/>
    <cs:effectRef idx="0"/>
    <cs:fontRef idx="minor">
      <a:schemeClr val="dk1"/>
    </cs:fontRef>
    <cs:spPr>
      <a:ln>
        <a:solidFill>
          <a:schemeClr val="tx1">
            <a:lumMod val="5000"/>
            <a:lumOff val="95000"/>
          </a:schemeClr>
        </a:solidFill>
      </a:ln>
    </cs:spPr>
  </cs:gridlineMinor>
  <cs:hiLoLine>
    <cs:lnRef idx="0"/>
    <cs:fillRef idx="0"/>
    <cs:effectRef idx="0"/>
    <cs:fontRef idx="minor">
      <a:schemeClr val="dk1"/>
    </cs:fontRef>
    <cs:spPr>
      <a:ln w="15875" cap="flat" cmpd="sng" algn="ctr">
        <a:solidFill>
          <a:schemeClr val="tx1">
            <a:lumMod val="65000"/>
            <a:lumOff val="35000"/>
          </a:schemeClr>
        </a:solidFill>
        <a:round/>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inor">
      <a:schemeClr val="tx1">
        <a:lumMod val="50000"/>
        <a:lumOff val="50000"/>
      </a:schemeClr>
    </cs:fontRef>
    <cs:defRPr sz="1800" b="1" kern="1200" cap="all" spc="15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50000"/>
            <a:lumOff val="50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dk1"/>
    </cs:fontRef>
  </cs:wall>
</cs:chartStyle>
</file>

<file path=ppt/charts/style6.xml><?xml version="1.0" encoding="utf-8"?>
<cs:chartStyle xmlns:cs="http://schemas.microsoft.com/office/drawing/2012/chartStyle" xmlns:a="http://schemas.openxmlformats.org/drawingml/2006/main" id="322">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29">
  <cs:axisTitle>
    <cs:lnRef idx="0"/>
    <cs:fillRef idx="0"/>
    <cs:effectRef idx="0"/>
    <cs:fontRef idx="minor">
      <a:schemeClr val="lt1"/>
    </cs:fontRef>
    <cs:defRPr sz="900" b="1" kern="1200"/>
  </cs:axisTitle>
  <cs:categoryAxis>
    <cs:lnRef idx="0">
      <cs:styleClr val="0"/>
    </cs:lnRef>
    <cs:fillRef idx="0"/>
    <cs:effectRef idx="0"/>
    <cs:fontRef idx="minor">
      <a:schemeClr val="lt1"/>
    </cs:fontRef>
    <cs:spPr>
      <a:ln w="12700" cap="flat" cmpd="sng" algn="ctr">
        <a:solidFill>
          <a:schemeClr val="lt1"/>
        </a:solidFill>
        <a:round/>
      </a:ln>
    </cs:spPr>
    <cs:defRPr sz="900" kern="1200" spc="100" baseline="0"/>
  </cs:categoryAxis>
  <cs:chartArea>
    <cs:lnRef idx="0">
      <cs:styleClr val="0"/>
    </cs:lnRef>
    <cs:fillRef idx="0">
      <cs:styleClr val="0"/>
    </cs:fillRef>
    <cs:effectRef idx="0"/>
    <cs:fontRef idx="minor">
      <a:schemeClr val="dk1"/>
    </cs:fontRef>
    <cs:spPr>
      <a:solidFill>
        <a:schemeClr val="phClr"/>
      </a:solidFill>
      <a:ln w="9525" cap="flat" cmpd="sng" algn="ctr">
        <a:solidFill>
          <a:schemeClr val="phClr"/>
        </a:solidFill>
        <a:round/>
      </a:ln>
    </cs:spPr>
    <cs:defRPr sz="1000" kern="1200"/>
  </cs:chartArea>
  <cs:dataLabel>
    <cs:lnRef idx="0"/>
    <cs:fillRef idx="0"/>
    <cs:effectRef idx="0"/>
    <cs:fontRef idx="minor">
      <a:schemeClr val="lt1"/>
    </cs:fontRef>
    <cs:defRPr sz="900" b="1" kern="1200"/>
  </cs:dataLabel>
  <cs:dataLabelCallout>
    <cs:lnRef idx="0">
      <cs:styleClr val="auto"/>
    </cs:lnRef>
    <cs:fillRef idx="0"/>
    <cs:effectRef idx="0"/>
    <cs:fontRef idx="minor">
      <cs:styleClr val="auto"/>
    </cs:fontRef>
    <cs:spPr>
      <a:solidFill>
        <a:schemeClr val="lt1"/>
      </a:solidFill>
      <a:ln>
        <a:solidFill>
          <a:schemeClr val="phClr"/>
        </a:solidFill>
      </a:ln>
    </cs:spPr>
    <cs:defRPr sz="900"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pattFill prst="ltUpDiag">
        <a:fgClr>
          <a:schemeClr val="phClr"/>
        </a:fgClr>
        <a:bgClr>
          <a:schemeClr val="lt1"/>
        </a:bgClr>
      </a:pattFill>
    </cs:spPr>
  </cs:dataPoint>
  <cs:dataPoint3D>
    <cs:lnRef idx="0"/>
    <cs:fillRef idx="0">
      <cs:styleClr val="auto"/>
    </cs:fillRef>
    <cs:effectRef idx="0"/>
    <cs:fontRef idx="minor">
      <a:schemeClr val="dk1"/>
    </cs:fontRef>
    <cs:spPr>
      <a:pattFill prst="ltUpDiag">
        <a:fgClr>
          <a:schemeClr val="phClr"/>
        </a:fgClr>
        <a:bgClr>
          <a:schemeClr val="lt1"/>
        </a:bgClr>
      </a:pattFill>
    </cs:spPr>
  </cs:dataPoint3D>
  <cs:dataPointLine>
    <cs:lnRef idx="0">
      <cs:styleClr val="auto"/>
    </cs:lnRef>
    <cs:fillRef idx="0"/>
    <cs:effectRef idx="0">
      <cs:styleClr val="auto"/>
    </cs:effectRef>
    <cs:fontRef idx="minor">
      <a:schemeClr val="dk1"/>
    </cs:fontRef>
    <cs:spPr>
      <a:ln w="34925" cap="rnd">
        <a:solidFill>
          <a:schemeClr val="lt1"/>
        </a:solidFill>
        <a:round/>
      </a:ln>
      <a:effectLst>
        <a:outerShdw dist="25400" dir="2700000" algn="tl" rotWithShape="0">
          <a:schemeClr val="phClr"/>
        </a:outerShdw>
      </a:effectLst>
    </cs:spPr>
  </cs:dataPointLine>
  <cs:dataPointMarker>
    <cs:lnRef idx="0"/>
    <cs:fillRef idx="0">
      <cs:styleClr val="auto"/>
    </cs:fillRef>
    <cs:effectRef idx="0"/>
    <cs:fontRef idx="minor">
      <a:schemeClr val="dk1"/>
    </cs:fontRef>
    <cs:spPr>
      <a:solidFill>
        <a:schemeClr val="phClr"/>
      </a:solidFill>
      <a:ln w="22225">
        <a:solidFill>
          <a:schemeClr val="lt1"/>
        </a:solidFill>
        <a:round/>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styleClr val="0"/>
    </cs:lnRef>
    <cs:fillRef idx="0"/>
    <cs:effectRef idx="0"/>
    <cs:fontRef idx="minor">
      <a:schemeClr val="lt1"/>
    </cs:fontRef>
    <cs:spPr>
      <a:ln w="9525">
        <a:solidFill>
          <a:schemeClr val="phClr">
            <a:lumMod val="60000"/>
            <a:lumOff val="40000"/>
          </a:schemeClr>
        </a:solidFill>
      </a:ln>
    </cs:spPr>
    <cs:defRPr sz="900" kern="1200"/>
  </cs:dataTable>
  <cs:downBar>
    <cs:lnRef idx="0">
      <cs:styleClr val="0"/>
    </cs:lnRef>
    <cs:fillRef idx="0"/>
    <cs:effectRef idx="0"/>
    <cs:fontRef idx="minor">
      <a:schemeClr val="dk1"/>
    </cs:fontRef>
    <cs:spPr>
      <a:solidFill>
        <a:schemeClr val="dk1">
          <a:lumMod val="35000"/>
          <a:lumOff val="65000"/>
        </a:schemeClr>
      </a:solidFill>
      <a:ln w="9525">
        <a:solidFill>
          <a:schemeClr val="phClr">
            <a:lumMod val="60000"/>
            <a:lumOff val="40000"/>
          </a:schemeClr>
        </a:solidFill>
      </a:ln>
    </cs:spPr>
  </cs:downBar>
  <cs:dropLine>
    <cs:lnRef idx="0"/>
    <cs:fillRef idx="0"/>
    <cs:effectRef idx="0"/>
    <cs:fontRef idx="minor">
      <a:schemeClr val="dk1"/>
    </cs:fontRef>
    <cs:spPr>
      <a:ln w="9525" cap="flat" cmpd="sng" algn="ctr">
        <a:gradFill>
          <a:gsLst>
            <a:gs pos="0">
              <a:schemeClr val="lt1"/>
            </a:gs>
            <a:gs pos="100000">
              <a:schemeClr val="lt1">
                <a:alpha val="0"/>
              </a:schemeClr>
            </a:gs>
          </a:gsLst>
          <a:lin ang="5400000" scaled="0"/>
        </a:gradFill>
        <a:round/>
      </a:ln>
    </cs:spPr>
  </cs:dropLine>
  <cs:errorBar>
    <cs:lnRef idx="0">
      <cs:styleClr val="0"/>
    </cs:lnRef>
    <cs:fillRef idx="0"/>
    <cs:effectRef idx="0"/>
    <cs:fontRef idx="minor">
      <a:schemeClr val="dk1"/>
    </cs:fontRef>
    <cs:spPr>
      <a:ln w="9525">
        <a:solidFill>
          <a:schemeClr val="phClr">
            <a:lumMod val="60000"/>
            <a:lumOff val="40000"/>
          </a:schemeClr>
        </a:solidFill>
        <a:round/>
      </a:ln>
      <a:effectLst>
        <a:glow rad="25400">
          <a:schemeClr val="lt1"/>
        </a:glow>
      </a:effectLst>
    </cs:spPr>
  </cs:errorBar>
  <cs:floor>
    <cs:lnRef idx="0"/>
    <cs:fillRef idx="0"/>
    <cs:effectRef idx="0"/>
    <cs:fontRef idx="minor">
      <a:schemeClr val="dk1"/>
    </cs:fontRef>
  </cs:floor>
  <cs:gridlineMajor>
    <cs:lnRef idx="0">
      <cs:styleClr val="0"/>
    </cs:lnRef>
    <cs:fillRef idx="0"/>
    <cs:effectRef idx="0"/>
    <cs:fontRef idx="minor">
      <a:schemeClr val="dk1"/>
    </cs:fontRef>
    <cs:spPr>
      <a:ln w="9525" cap="flat" cmpd="sng" algn="ctr">
        <a:solidFill>
          <a:schemeClr val="lt1">
            <a:alpha val="25000"/>
          </a:schemeClr>
        </a:solidFill>
        <a:round/>
      </a:ln>
    </cs:spPr>
  </cs:gridlineMajor>
  <cs:gridlineMinor>
    <cs:lnRef idx="0">
      <cs:styleClr val="0"/>
    </cs:lnRef>
    <cs:fillRef idx="0"/>
    <cs:effectRef idx="0"/>
    <cs:fontRef idx="minor">
      <a:schemeClr val="dk1"/>
    </cs:fontRef>
    <cs:spPr>
      <a:ln>
        <a:solidFill>
          <a:schemeClr val="lt1">
            <a:alpha val="10000"/>
          </a:schemeClr>
        </a:solidFill>
      </a:ln>
    </cs:spPr>
  </cs:gridlineMinor>
  <cs:hiLoLine>
    <cs:lnRef idx="0">
      <cs:styleClr val="0"/>
    </cs:lnRef>
    <cs:fillRef idx="0"/>
    <cs:effectRef idx="0"/>
    <cs:fontRef idx="minor">
      <a:schemeClr val="dk1"/>
    </cs:fontRef>
    <cs:spPr>
      <a:ln w="9525">
        <a:solidFill>
          <a:schemeClr val="phClr">
            <a:lumMod val="60000"/>
            <a:lumOff val="40000"/>
          </a:schemeClr>
        </a:solidFill>
        <a:prstDash val="dash"/>
      </a:ln>
    </cs:spPr>
  </cs:hiLoLine>
  <cs:leaderLine>
    <cs:lnRef idx="0">
      <cs:styleClr val="0"/>
    </cs:lnRef>
    <cs:fillRef idx="0"/>
    <cs:effectRef idx="0"/>
    <cs:fontRef idx="minor">
      <a:schemeClr val="dk1"/>
    </cs:fontRef>
    <cs:spPr>
      <a:ln w="9525">
        <a:solidFill>
          <a:schemeClr val="phClr">
            <a:lumMod val="60000"/>
            <a:lumOff val="40000"/>
          </a:schemeClr>
        </a:solidFill>
      </a:ln>
    </cs:spPr>
  </cs:leaderLine>
  <cs:legend>
    <cs:lnRef idx="0"/>
    <cs:fillRef idx="0"/>
    <cs:effectRef idx="0"/>
    <cs:fontRef idx="minor">
      <a:schemeClr val="lt1"/>
    </cs:fontRef>
    <cs:defRPr sz="900" kern="1200"/>
  </cs:legend>
  <cs:plotArea>
    <cs:lnRef idx="0"/>
    <cs:fillRef idx="0"/>
    <cs:effectRef idx="0"/>
    <cs:fontRef idx="minor">
      <a:schemeClr val="dk1"/>
    </cs:fontRef>
  </cs:plotArea>
  <cs:plotArea3D>
    <cs:lnRef idx="0"/>
    <cs:fillRef idx="0"/>
    <cs:effectRef idx="0"/>
    <cs:fontRef idx="minor">
      <a:schemeClr val="dk1"/>
    </cs:fontRef>
  </cs:plotArea3D>
  <cs:seriesAxis>
    <cs:lnRef idx="0">
      <cs:styleClr val="0"/>
    </cs:lnRef>
    <cs:fillRef idx="0"/>
    <cs:effectRef idx="0"/>
    <cs:fontRef idx="minor">
      <a:schemeClr val="lt1"/>
    </cs:fontRef>
    <cs:spPr>
      <a:ln w="3175" cap="flat" cmpd="sng" algn="ctr">
        <a:solidFill>
          <a:schemeClr val="phClr">
            <a:lumMod val="60000"/>
            <a:lumOff val="40000"/>
          </a:schemeClr>
        </a:solidFill>
        <a:round/>
      </a:ln>
    </cs:spPr>
    <cs:defRPr sz="900" kern="1200"/>
  </cs:seriesAxis>
  <cs:seriesLine>
    <cs:lnRef idx="0">
      <cs:styleClr val="0"/>
    </cs:lnRef>
    <cs:fillRef idx="0"/>
    <cs:effectRef idx="0"/>
    <cs:fontRef idx="minor">
      <a:schemeClr val="dk1"/>
    </cs:fontRef>
    <cs:spPr>
      <a:ln w="9525">
        <a:solidFill>
          <a:schemeClr val="phClr">
            <a:lumMod val="60000"/>
            <a:lumOff val="40000"/>
            <a:tint val="50000"/>
          </a:schemeClr>
        </a:solidFill>
        <a:prstDash val="dash"/>
      </a:ln>
    </cs:spPr>
  </cs:seriesLine>
  <cs:title>
    <cs:lnRef idx="0"/>
    <cs:fillRef idx="0"/>
    <cs:effectRef idx="0"/>
    <cs:fontRef idx="minor">
      <a:schemeClr val="lt1"/>
    </cs:fontRef>
    <cs:defRPr sz="1500" b="1" kern="1200" cap="all" spc="100" normalizeH="0" baseline="0"/>
  </cs:title>
  <cs:trendline>
    <cs:lnRef idx="0"/>
    <cs:fillRef idx="0"/>
    <cs:effectRef idx="0"/>
    <cs:fontRef idx="minor">
      <a:schemeClr val="dk1"/>
    </cs:fontRef>
    <cs:spPr>
      <a:ln w="28575" cap="rnd">
        <a:solidFill>
          <a:schemeClr val="lt1">
            <a:alpha val="50000"/>
          </a:schemeClr>
        </a:solidFill>
        <a:round/>
      </a:ln>
    </cs:spPr>
  </cs:trendline>
  <cs:trendlineLabel>
    <cs:lnRef idx="0"/>
    <cs:fillRef idx="0"/>
    <cs:effectRef idx="0"/>
    <cs:fontRef idx="minor">
      <a:schemeClr val="lt1"/>
    </cs:fontRef>
    <cs:defRPr sz="900" kern="1200"/>
  </cs:trendlineLabel>
  <cs:upBar>
    <cs:lnRef idx="0">
      <cs:styleClr val="0"/>
    </cs:lnRef>
    <cs:fillRef idx="0"/>
    <cs:effectRef idx="0"/>
    <cs:fontRef idx="minor">
      <a:schemeClr val="dk1"/>
    </cs:fontRef>
    <cs:spPr>
      <a:solidFill>
        <a:schemeClr val="lt1">
          <a:lumMod val="95000"/>
        </a:schemeClr>
      </a:solidFill>
      <a:ln w="9525">
        <a:solidFill>
          <a:schemeClr val="phClr">
            <a:lumMod val="60000"/>
            <a:lumOff val="40000"/>
          </a:schemeClr>
        </a:solidFill>
      </a:ln>
    </cs:spPr>
  </cs:upBar>
  <cs:valueAxis>
    <cs:lnRef idx="0"/>
    <cs:fillRef idx="0"/>
    <cs:effectRef idx="0"/>
    <cs:fontRef idx="minor">
      <a:schemeClr val="lt1"/>
    </cs:fontRef>
    <cs:defRPr sz="900" kern="1200"/>
  </cs:valueAxis>
  <cs:wall>
    <cs:lnRef idx="0"/>
    <cs:fillRef idx="0"/>
    <cs:effectRef idx="0"/>
    <cs:fontRef idx="minor">
      <a:schemeClr val="dk1"/>
    </cs:fontRef>
  </cs:wall>
</cs:chartStyle>
</file>

<file path=ppt/charts/style8.xml><?xml version="1.0" encoding="utf-8"?>
<cs:chartStyle xmlns:cs="http://schemas.microsoft.com/office/drawing/2012/chartStyle" xmlns:a="http://schemas.openxmlformats.org/drawingml/2006/main" id="322">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9.xml><?xml version="1.0" encoding="utf-8"?>
<cs:chartStyle xmlns:cs="http://schemas.microsoft.com/office/drawing/2012/chartStyle" xmlns:a="http://schemas.openxmlformats.org/drawingml/2006/main" id="214">
  <cs:axisTitle>
    <cs:lnRef idx="0"/>
    <cs:fillRef idx="0"/>
    <cs:effectRef idx="0"/>
    <cs:fontRef idx="minor">
      <a:schemeClr val="lt1"/>
    </cs:fontRef>
    <cs:defRPr sz="900" b="1" kern="1200"/>
  </cs:axisTitle>
  <cs:categoryAxis>
    <cs:lnRef idx="0">
      <cs:styleClr val="0"/>
    </cs:lnRef>
    <cs:fillRef idx="0"/>
    <cs:effectRef idx="0"/>
    <cs:fontRef idx="minor">
      <a:schemeClr val="lt1"/>
    </cs:fontRef>
    <cs:spPr>
      <a:ln w="3175" cap="flat" cmpd="sng" algn="ctr">
        <a:solidFill>
          <a:schemeClr val="phClr">
            <a:lumMod val="60000"/>
            <a:lumOff val="40000"/>
          </a:schemeClr>
        </a:solidFill>
        <a:round/>
      </a:ln>
    </cs:spPr>
    <cs:defRPr sz="800" kern="1200" cap="all" spc="150" normalizeH="0" baseline="0"/>
  </cs:categoryAxis>
  <cs:chartArea>
    <cs:lnRef idx="0">
      <cs:styleClr val="0"/>
    </cs:lnRef>
    <cs:fillRef idx="0">
      <cs:styleClr val="0"/>
    </cs:fillRef>
    <cs:effectRef idx="0"/>
    <cs:fontRef idx="minor">
      <a:schemeClr val="dk1"/>
    </cs:fontRef>
    <cs:spPr>
      <a:solidFill>
        <a:schemeClr val="phClr"/>
      </a:solidFill>
      <a:ln w="9525" cap="flat" cmpd="sng" algn="ctr">
        <a:solidFill>
          <a:schemeClr val="phClr"/>
        </a:solidFill>
        <a:round/>
      </a:ln>
    </cs:spPr>
    <cs:defRPr sz="1000" kern="1200"/>
  </cs:chartArea>
  <cs:dataLabel>
    <cs:lnRef idx="0"/>
    <cs:fillRef idx="0">
      <cs:styleClr val="auto"/>
    </cs:fillRef>
    <cs:effectRef idx="0"/>
    <cs:fontRef idx="minor">
      <a:schemeClr val="lt1"/>
    </cs:fontRef>
    <cs:spPr>
      <a:solidFill>
        <a:schemeClr val="phClr">
          <a:alpha val="70000"/>
        </a:schemeClr>
      </a:solidFill>
    </cs:spPr>
    <cs:defRPr sz="900" kern="1200"/>
  </cs:dataLabel>
  <cs:dataLabelCallout>
    <cs:lnRef idx="0">
      <cs:styleClr val="auto"/>
    </cs:lnRef>
    <cs:fillRef idx="0"/>
    <cs:effectRef idx="0"/>
    <cs:fontRef idx="minor">
      <cs:styleClr val="auto"/>
    </cs:fontRef>
    <cs:spPr>
      <a:solidFill>
        <a:schemeClr val="lt1"/>
      </a:solidFill>
      <a:ln>
        <a:solidFill>
          <a:schemeClr val="phClr"/>
        </a:solidFill>
      </a:ln>
    </cs:spPr>
    <cs:defRPr sz="900"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pattFill prst="ltUpDiag">
        <a:fgClr>
          <a:schemeClr val="phClr"/>
        </a:fgClr>
        <a:bgClr>
          <a:schemeClr val="lt1"/>
        </a:bgClr>
      </a:pattFill>
    </cs:spPr>
  </cs:dataPoint>
  <cs:dataPoint3D>
    <cs:lnRef idx="0"/>
    <cs:fillRef idx="0">
      <cs:styleClr val="auto"/>
    </cs:fillRef>
    <cs:effectRef idx="0"/>
    <cs:fontRef idx="minor">
      <a:schemeClr val="dk1"/>
    </cs:fontRef>
    <cs:spPr>
      <a:pattFill prst="ltUpDiag">
        <a:fgClr>
          <a:schemeClr val="phClr"/>
        </a:fgClr>
        <a:bgClr>
          <a:schemeClr val="lt1"/>
        </a:bgClr>
      </a:pattFill>
    </cs:spPr>
  </cs:dataPoint3D>
  <cs:dataPointLine>
    <cs:lnRef idx="0">
      <cs:styleClr val="auto"/>
    </cs:lnRef>
    <cs:fillRef idx="0"/>
    <cs:effectRef idx="0">
      <cs:styleClr val="auto"/>
    </cs:effectRef>
    <cs:fontRef idx="minor">
      <a:schemeClr val="dk1"/>
    </cs:fontRef>
    <cs:spPr>
      <a:ln w="34925" cap="rnd">
        <a:solidFill>
          <a:schemeClr val="lt1"/>
        </a:solidFill>
        <a:round/>
      </a:ln>
      <a:effectLst>
        <a:outerShdw dist="25400" dir="2700000" algn="tl" rotWithShape="0">
          <a:schemeClr val="phClr"/>
        </a:outerShdw>
      </a:effectLst>
    </cs:spPr>
  </cs:dataPointLine>
  <cs:dataPointMarker>
    <cs:lnRef idx="0"/>
    <cs:fillRef idx="0">
      <cs:styleClr val="auto"/>
    </cs:fillRef>
    <cs:effectRef idx="0"/>
    <cs:fontRef idx="minor">
      <a:schemeClr val="dk1"/>
    </cs:fontRef>
    <cs:spPr>
      <a:solidFill>
        <a:schemeClr val="phClr"/>
      </a:solidFill>
      <a:ln w="22225">
        <a:solidFill>
          <a:schemeClr val="lt1"/>
        </a:solidFill>
        <a:round/>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styleClr val="0"/>
    </cs:lnRef>
    <cs:fillRef idx="0"/>
    <cs:effectRef idx="0"/>
    <cs:fontRef idx="minor">
      <a:schemeClr val="lt1"/>
    </cs:fontRef>
    <cs:spPr>
      <a:ln w="9525">
        <a:solidFill>
          <a:schemeClr val="phClr">
            <a:lumMod val="60000"/>
            <a:lumOff val="40000"/>
          </a:schemeClr>
        </a:solidFill>
      </a:ln>
    </cs:spPr>
    <cs:defRPr sz="900" kern="1200"/>
  </cs:dataTable>
  <cs:downBar>
    <cs:lnRef idx="0">
      <cs:styleClr val="0"/>
    </cs:lnRef>
    <cs:fillRef idx="0"/>
    <cs:effectRef idx="0"/>
    <cs:fontRef idx="minor">
      <a:schemeClr val="dk1"/>
    </cs:fontRef>
    <cs:spPr>
      <a:solidFill>
        <a:schemeClr val="dk1">
          <a:lumMod val="35000"/>
          <a:lumOff val="65000"/>
        </a:schemeClr>
      </a:solidFill>
      <a:ln w="9525">
        <a:solidFill>
          <a:schemeClr val="phClr">
            <a:lumMod val="60000"/>
            <a:lumOff val="40000"/>
          </a:schemeClr>
        </a:solidFill>
      </a:ln>
    </cs:spPr>
  </cs:downBar>
  <cs:dropLine>
    <cs:lnRef idx="0">
      <cs:styleClr val="0"/>
    </cs:lnRef>
    <cs:fillRef idx="0"/>
    <cs:effectRef idx="0"/>
    <cs:fontRef idx="minor">
      <a:schemeClr val="dk1"/>
    </cs:fontRef>
    <cs:spPr>
      <a:ln w="9525">
        <a:solidFill>
          <a:schemeClr val="phClr">
            <a:lumMod val="60000"/>
            <a:lumOff val="40000"/>
          </a:schemeClr>
        </a:solidFill>
        <a:prstDash val="dash"/>
      </a:ln>
    </cs:spPr>
  </cs:dropLine>
  <cs:errorBar>
    <cs:lnRef idx="0">
      <cs:styleClr val="0"/>
    </cs:lnRef>
    <cs:fillRef idx="0"/>
    <cs:effectRef idx="0"/>
    <cs:fontRef idx="minor">
      <a:schemeClr val="dk1"/>
    </cs:fontRef>
    <cs:spPr>
      <a:ln w="9525">
        <a:solidFill>
          <a:schemeClr val="phClr">
            <a:lumMod val="60000"/>
            <a:lumOff val="40000"/>
          </a:schemeClr>
        </a:solidFill>
        <a:round/>
      </a:ln>
      <a:effectLst>
        <a:glow rad="25400">
          <a:schemeClr val="lt1"/>
        </a:glow>
      </a:effectLst>
    </cs:spPr>
  </cs:errorBar>
  <cs:floor>
    <cs:lnRef idx="0"/>
    <cs:fillRef idx="0"/>
    <cs:effectRef idx="0"/>
    <cs:fontRef idx="minor">
      <a:schemeClr val="dk1"/>
    </cs:fontRef>
  </cs:floor>
  <cs:gridlineMajor>
    <cs:lnRef idx="0">
      <cs:styleClr val="0"/>
    </cs:lnRef>
    <cs:fillRef idx="0"/>
    <cs:effectRef idx="0"/>
    <cs:fontRef idx="minor">
      <a:schemeClr val="dk1"/>
    </cs:fontRef>
    <cs:spPr>
      <a:ln w="9525" cap="flat" cmpd="sng" algn="ctr">
        <a:solidFill>
          <a:schemeClr val="lt1">
            <a:alpha val="25000"/>
          </a:schemeClr>
        </a:solidFill>
        <a:round/>
      </a:ln>
    </cs:spPr>
  </cs:gridlineMajor>
  <cs:gridlineMinor>
    <cs:lnRef idx="0">
      <cs:styleClr val="0"/>
    </cs:lnRef>
    <cs:fillRef idx="0"/>
    <cs:effectRef idx="0"/>
    <cs:fontRef idx="minor">
      <a:schemeClr val="dk1"/>
    </cs:fontRef>
    <cs:spPr>
      <a:ln>
        <a:solidFill>
          <a:schemeClr val="lt1">
            <a:alpha val="10000"/>
          </a:schemeClr>
        </a:solidFill>
      </a:ln>
    </cs:spPr>
  </cs:gridlineMinor>
  <cs:hiLoLine>
    <cs:lnRef idx="0">
      <cs:styleClr val="0"/>
    </cs:lnRef>
    <cs:fillRef idx="0"/>
    <cs:effectRef idx="0"/>
    <cs:fontRef idx="minor">
      <a:schemeClr val="dk1"/>
    </cs:fontRef>
    <cs:spPr>
      <a:ln w="9525">
        <a:solidFill>
          <a:schemeClr val="phClr">
            <a:lumMod val="60000"/>
            <a:lumOff val="40000"/>
          </a:schemeClr>
        </a:solidFill>
        <a:prstDash val="dash"/>
      </a:ln>
    </cs:spPr>
  </cs:hiLoLine>
  <cs:leaderLine>
    <cs:lnRef idx="0">
      <cs:styleClr val="0"/>
    </cs:lnRef>
    <cs:fillRef idx="0"/>
    <cs:effectRef idx="0"/>
    <cs:fontRef idx="minor">
      <a:schemeClr val="dk1"/>
    </cs:fontRef>
    <cs:spPr>
      <a:ln w="9525">
        <a:solidFill>
          <a:schemeClr val="phClr">
            <a:lumMod val="60000"/>
            <a:lumOff val="40000"/>
          </a:schemeClr>
        </a:solidFill>
      </a:ln>
    </cs:spPr>
  </cs:leaderLine>
  <cs:legend>
    <cs:lnRef idx="0"/>
    <cs:fillRef idx="0"/>
    <cs:effectRef idx="0"/>
    <cs:fontRef idx="minor">
      <a:schemeClr val="lt1"/>
    </cs:fontRef>
    <cs:defRPr sz="900" kern="1200"/>
  </cs:legend>
  <cs:plotArea>
    <cs:lnRef idx="0"/>
    <cs:fillRef idx="0"/>
    <cs:effectRef idx="0"/>
    <cs:fontRef idx="minor">
      <a:schemeClr val="dk1"/>
    </cs:fontRef>
  </cs:plotArea>
  <cs:plotArea3D>
    <cs:lnRef idx="0"/>
    <cs:fillRef idx="0"/>
    <cs:effectRef idx="0"/>
    <cs:fontRef idx="minor">
      <a:schemeClr val="dk1"/>
    </cs:fontRef>
  </cs:plotArea3D>
  <cs:seriesAxis>
    <cs:lnRef idx="0">
      <cs:styleClr val="0"/>
    </cs:lnRef>
    <cs:fillRef idx="0"/>
    <cs:effectRef idx="0"/>
    <cs:fontRef idx="minor">
      <a:schemeClr val="lt1"/>
    </cs:fontRef>
    <cs:spPr>
      <a:ln w="3175" cap="flat" cmpd="sng" algn="ctr">
        <a:solidFill>
          <a:schemeClr val="phClr">
            <a:lumMod val="60000"/>
            <a:lumOff val="40000"/>
          </a:schemeClr>
        </a:solidFill>
        <a:round/>
      </a:ln>
    </cs:spPr>
    <cs:defRPr sz="900" kern="1200"/>
  </cs:seriesAxis>
  <cs:seriesLine>
    <cs:lnRef idx="0">
      <cs:styleClr val="0"/>
    </cs:lnRef>
    <cs:fillRef idx="0"/>
    <cs:effectRef idx="0"/>
    <cs:fontRef idx="minor">
      <a:schemeClr val="dk1"/>
    </cs:fontRef>
    <cs:spPr>
      <a:ln w="9525">
        <a:solidFill>
          <a:schemeClr val="phClr">
            <a:lumMod val="60000"/>
            <a:lumOff val="40000"/>
            <a:tint val="50000"/>
          </a:schemeClr>
        </a:solidFill>
        <a:prstDash val="dash"/>
      </a:ln>
    </cs:spPr>
  </cs:seriesLine>
  <cs:title>
    <cs:lnRef idx="0"/>
    <cs:fillRef idx="0"/>
    <cs:effectRef idx="0"/>
    <cs:fontRef idx="minor">
      <a:schemeClr val="lt1"/>
    </cs:fontRef>
    <cs:defRPr sz="1500" b="1" kern="1200" cap="all" spc="100" normalizeH="0" baseline="0"/>
  </cs:title>
  <cs:trendline>
    <cs:lnRef idx="0"/>
    <cs:fillRef idx="0"/>
    <cs:effectRef idx="0"/>
    <cs:fontRef idx="minor">
      <a:schemeClr val="dk1"/>
    </cs:fontRef>
    <cs:spPr>
      <a:ln w="28575" cap="rnd">
        <a:solidFill>
          <a:schemeClr val="lt1">
            <a:alpha val="50000"/>
          </a:schemeClr>
        </a:solidFill>
        <a:round/>
      </a:ln>
    </cs:spPr>
  </cs:trendline>
  <cs:trendlineLabel>
    <cs:lnRef idx="0"/>
    <cs:fillRef idx="0"/>
    <cs:effectRef idx="0"/>
    <cs:fontRef idx="minor">
      <a:schemeClr val="lt1"/>
    </cs:fontRef>
    <cs:defRPr sz="900" kern="1200"/>
  </cs:trendlineLabel>
  <cs:upBar>
    <cs:lnRef idx="0">
      <cs:styleClr val="0"/>
    </cs:lnRef>
    <cs:fillRef idx="0"/>
    <cs:effectRef idx="0"/>
    <cs:fontRef idx="minor">
      <a:schemeClr val="dk1"/>
    </cs:fontRef>
    <cs:spPr>
      <a:solidFill>
        <a:schemeClr val="lt1">
          <a:lumMod val="95000"/>
        </a:schemeClr>
      </a:solidFill>
      <a:ln w="9525">
        <a:solidFill>
          <a:schemeClr val="phClr">
            <a:lumMod val="60000"/>
            <a:lumOff val="40000"/>
          </a:schemeClr>
        </a:solidFill>
      </a:ln>
    </cs:spPr>
  </cs:upBar>
  <cs:valueAxis>
    <cs:lnRef idx="0"/>
    <cs:fillRef idx="0"/>
    <cs:effectRef idx="0"/>
    <cs:fontRef idx="minor">
      <a:schemeClr val="lt1"/>
    </cs:fontRef>
    <cs:defRPr sz="900" kern="1200"/>
  </cs:valueAxis>
  <cs:wall>
    <cs:lnRef idx="0"/>
    <cs:fillRef idx="0"/>
    <cs:effectRef idx="0"/>
    <cs:fontRef idx="minor">
      <a:schemeClr val="dk1"/>
    </cs:fontRef>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97364"/>
          </a:xfrm>
          <a:prstGeom prst="rect">
            <a:avLst/>
          </a:prstGeom>
        </p:spPr>
        <p:txBody>
          <a:bodyPr vert="horz" lIns="91440" tIns="45720" rIns="91440" bIns="45720" rtlCol="0"/>
          <a:lstStyle>
            <a:lvl1pPr algn="l">
              <a:defRPr sz="1200"/>
            </a:lvl1pPr>
          </a:lstStyle>
          <a:p>
            <a:r>
              <a:rPr lang="fr-FR" smtClean="0"/>
              <a:t>STRATEGIE DE FINANCEMENT DE MARCHE DE L'ETAT DU SENEGAL L'ENDETTEMENT</a:t>
            </a:r>
            <a:endParaRPr lang="fr-FR"/>
          </a:p>
        </p:txBody>
      </p:sp>
      <p:sp>
        <p:nvSpPr>
          <p:cNvPr id="3" name="Espace réservé de la date 2"/>
          <p:cNvSpPr>
            <a:spLocks noGrp="1"/>
          </p:cNvSpPr>
          <p:nvPr>
            <p:ph type="dt" sz="quarter" idx="1"/>
          </p:nvPr>
        </p:nvSpPr>
        <p:spPr>
          <a:xfrm>
            <a:off x="3884613" y="0"/>
            <a:ext cx="2971800" cy="497364"/>
          </a:xfrm>
          <a:prstGeom prst="rect">
            <a:avLst/>
          </a:prstGeom>
        </p:spPr>
        <p:txBody>
          <a:bodyPr vert="horz" lIns="91440" tIns="45720" rIns="91440" bIns="45720" rtlCol="0"/>
          <a:lstStyle>
            <a:lvl1pPr algn="r">
              <a:defRPr sz="1200"/>
            </a:lvl1pPr>
          </a:lstStyle>
          <a:p>
            <a:fld id="{04DE7F89-DDAC-4413-B215-0E47108D72C5}" type="datetimeFigureOut">
              <a:rPr lang="fr-FR" smtClean="0"/>
              <a:pPr/>
              <a:t>21/01/2021</a:t>
            </a:fld>
            <a:endParaRPr lang="fr-FR"/>
          </a:p>
        </p:txBody>
      </p:sp>
      <p:sp>
        <p:nvSpPr>
          <p:cNvPr id="4" name="Espace réservé du pied de page 3"/>
          <p:cNvSpPr>
            <a:spLocks noGrp="1"/>
          </p:cNvSpPr>
          <p:nvPr>
            <p:ph type="ftr" sz="quarter" idx="2"/>
          </p:nvPr>
        </p:nvSpPr>
        <p:spPr>
          <a:xfrm>
            <a:off x="0" y="9448185"/>
            <a:ext cx="2971800" cy="497364"/>
          </a:xfrm>
          <a:prstGeom prst="rect">
            <a:avLst/>
          </a:prstGeom>
        </p:spPr>
        <p:txBody>
          <a:bodyPr vert="horz" lIns="91440" tIns="45720" rIns="91440" bIns="45720" rtlCol="0" anchor="b"/>
          <a:lstStyle>
            <a:lvl1pPr algn="l">
              <a:defRPr sz="1200"/>
            </a:lvl1pPr>
          </a:lstStyle>
          <a:p>
            <a:endParaRPr lang="fr-FR"/>
          </a:p>
        </p:txBody>
      </p:sp>
      <p:sp>
        <p:nvSpPr>
          <p:cNvPr id="5" name="Espace réservé du numéro de diapositive 4"/>
          <p:cNvSpPr>
            <a:spLocks noGrp="1"/>
          </p:cNvSpPr>
          <p:nvPr>
            <p:ph type="sldNum" sz="quarter" idx="3"/>
          </p:nvPr>
        </p:nvSpPr>
        <p:spPr>
          <a:xfrm>
            <a:off x="3884613" y="9448185"/>
            <a:ext cx="2971800" cy="497364"/>
          </a:xfrm>
          <a:prstGeom prst="rect">
            <a:avLst/>
          </a:prstGeom>
        </p:spPr>
        <p:txBody>
          <a:bodyPr vert="horz" lIns="91440" tIns="45720" rIns="91440" bIns="45720" rtlCol="0" anchor="b"/>
          <a:lstStyle>
            <a:lvl1pPr algn="r">
              <a:defRPr sz="1200"/>
            </a:lvl1pPr>
          </a:lstStyle>
          <a:p>
            <a:fld id="{57B9E0D0-868B-4BB6-B2C8-2065DC799398}" type="slidenum">
              <a:rPr lang="fr-FR" smtClean="0"/>
              <a:pPr/>
              <a:t>‹N°›</a:t>
            </a:fld>
            <a:endParaRPr lang="fr-FR"/>
          </a:p>
        </p:txBody>
      </p:sp>
    </p:spTree>
    <p:extLst>
      <p:ext uri="{BB962C8B-B14F-4D97-AF65-F5344CB8AC3E}">
        <p14:creationId xmlns:p14="http://schemas.microsoft.com/office/powerpoint/2010/main" val="3757309791"/>
      </p:ext>
    </p:extLst>
  </p:cSld>
  <p:clrMap bg1="lt1" tx1="dk1" bg2="lt2" tx2="dk2" accent1="accent1" accent2="accent2" accent3="accent3" accent4="accent4" accent5="accent5" accent6="accent6" hlink="hlink" folHlink="folHlink"/>
  <p:hf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97364"/>
          </a:xfrm>
          <a:prstGeom prst="rect">
            <a:avLst/>
          </a:prstGeom>
        </p:spPr>
        <p:txBody>
          <a:bodyPr vert="horz" lIns="91440" tIns="45720" rIns="91440" bIns="45720" rtlCol="0"/>
          <a:lstStyle>
            <a:lvl1pPr algn="l">
              <a:defRPr sz="1200"/>
            </a:lvl1pPr>
          </a:lstStyle>
          <a:p>
            <a:r>
              <a:rPr lang="fr-FR" smtClean="0"/>
              <a:t>STRATEGIE DE FINANCEMENT DE MARCHE DE L'ETAT DU SENEGAL L'ENDETTEMENT</a:t>
            </a:r>
            <a:endParaRPr lang="fr-FR"/>
          </a:p>
        </p:txBody>
      </p:sp>
      <p:sp>
        <p:nvSpPr>
          <p:cNvPr id="3" name="Espace réservé de la date 2"/>
          <p:cNvSpPr>
            <a:spLocks noGrp="1"/>
          </p:cNvSpPr>
          <p:nvPr>
            <p:ph type="dt" idx="1"/>
          </p:nvPr>
        </p:nvSpPr>
        <p:spPr>
          <a:xfrm>
            <a:off x="3884613" y="0"/>
            <a:ext cx="2971800" cy="497364"/>
          </a:xfrm>
          <a:prstGeom prst="rect">
            <a:avLst/>
          </a:prstGeom>
        </p:spPr>
        <p:txBody>
          <a:bodyPr vert="horz" lIns="91440" tIns="45720" rIns="91440" bIns="45720" rtlCol="0"/>
          <a:lstStyle>
            <a:lvl1pPr algn="r">
              <a:defRPr sz="1200"/>
            </a:lvl1pPr>
          </a:lstStyle>
          <a:p>
            <a:fld id="{8C2776FD-735B-48CA-B8A2-80B489B7F9F2}" type="datetimeFigureOut">
              <a:rPr lang="fr-FR" smtClean="0"/>
              <a:pPr/>
              <a:t>21/01/2021</a:t>
            </a:fld>
            <a:endParaRPr lang="fr-FR"/>
          </a:p>
        </p:txBody>
      </p:sp>
      <p:sp>
        <p:nvSpPr>
          <p:cNvPr id="4" name="Espace réservé de l'image des diapositives 3"/>
          <p:cNvSpPr>
            <a:spLocks noGrp="1" noRot="1" noChangeAspect="1"/>
          </p:cNvSpPr>
          <p:nvPr>
            <p:ph type="sldImg" idx="2"/>
          </p:nvPr>
        </p:nvSpPr>
        <p:spPr>
          <a:xfrm>
            <a:off x="942975" y="746125"/>
            <a:ext cx="4972050" cy="3730625"/>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commentaires 4"/>
          <p:cNvSpPr>
            <a:spLocks noGrp="1"/>
          </p:cNvSpPr>
          <p:nvPr>
            <p:ph type="body" sz="quarter" idx="3"/>
          </p:nvPr>
        </p:nvSpPr>
        <p:spPr>
          <a:xfrm>
            <a:off x="685800" y="4724956"/>
            <a:ext cx="5486400" cy="4476274"/>
          </a:xfrm>
          <a:prstGeom prst="rect">
            <a:avLst/>
          </a:prstGeom>
        </p:spPr>
        <p:txBody>
          <a:bodyPr vert="horz" lIns="91440" tIns="45720" rIns="91440" bIns="45720" rtlCol="0">
            <a:normAutofit/>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6" name="Espace réservé du pied de page 5"/>
          <p:cNvSpPr>
            <a:spLocks noGrp="1"/>
          </p:cNvSpPr>
          <p:nvPr>
            <p:ph type="ftr" sz="quarter" idx="4"/>
          </p:nvPr>
        </p:nvSpPr>
        <p:spPr>
          <a:xfrm>
            <a:off x="0" y="9448185"/>
            <a:ext cx="2971800" cy="497364"/>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84613" y="9448185"/>
            <a:ext cx="2971800" cy="497364"/>
          </a:xfrm>
          <a:prstGeom prst="rect">
            <a:avLst/>
          </a:prstGeom>
        </p:spPr>
        <p:txBody>
          <a:bodyPr vert="horz" lIns="91440" tIns="45720" rIns="91440" bIns="45720" rtlCol="0" anchor="b"/>
          <a:lstStyle>
            <a:lvl1pPr algn="r">
              <a:defRPr sz="1200"/>
            </a:lvl1pPr>
          </a:lstStyle>
          <a:p>
            <a:fld id="{50DBD52F-7AD1-416C-8CCA-1611DE01CBF6}" type="slidenum">
              <a:rPr lang="fr-FR" smtClean="0"/>
              <a:pPr/>
              <a:t>‹N°›</a:t>
            </a:fld>
            <a:endParaRPr lang="fr-FR"/>
          </a:p>
        </p:txBody>
      </p:sp>
    </p:spTree>
    <p:extLst>
      <p:ext uri="{BB962C8B-B14F-4D97-AF65-F5344CB8AC3E}">
        <p14:creationId xmlns:p14="http://schemas.microsoft.com/office/powerpoint/2010/main" val="3259246937"/>
      </p:ext>
    </p:extLst>
  </p:cSld>
  <p:clrMap bg1="lt1" tx1="dk1" bg2="lt2" tx2="dk2" accent1="accent1" accent2="accent2" accent3="accent3" accent4="accent4" accent5="accent5" accent6="accent6" hlink="hlink" folHlink="folHlink"/>
  <p:hf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e l'en-tête 3"/>
          <p:cNvSpPr>
            <a:spLocks noGrp="1"/>
          </p:cNvSpPr>
          <p:nvPr>
            <p:ph type="hdr" sz="quarter" idx="10"/>
          </p:nvPr>
        </p:nvSpPr>
        <p:spPr/>
        <p:txBody>
          <a:bodyPr/>
          <a:lstStyle/>
          <a:p>
            <a:r>
              <a:rPr lang="fr-FR" smtClean="0"/>
              <a:t>STRATEGIE DE FINANCEMENT DE MARCHE DE L'ETAT DU SENEGAL L'ENDETTEMENT</a:t>
            </a:r>
            <a:endParaRPr lang="fr-FR"/>
          </a:p>
        </p:txBody>
      </p:sp>
      <p:sp>
        <p:nvSpPr>
          <p:cNvPr id="5" name="Espace réservé du numéro de diapositive 4"/>
          <p:cNvSpPr>
            <a:spLocks noGrp="1"/>
          </p:cNvSpPr>
          <p:nvPr>
            <p:ph type="sldNum" sz="quarter" idx="11"/>
          </p:nvPr>
        </p:nvSpPr>
        <p:spPr/>
        <p:txBody>
          <a:bodyPr/>
          <a:lstStyle/>
          <a:p>
            <a:fld id="{50DBD52F-7AD1-416C-8CCA-1611DE01CBF6}" type="slidenum">
              <a:rPr lang="fr-FR" smtClean="0"/>
              <a:pPr/>
              <a:t>1</a:t>
            </a:fld>
            <a:endParaRPr lang="fr-FR"/>
          </a:p>
        </p:txBody>
      </p:sp>
    </p:spTree>
    <p:extLst>
      <p:ext uri="{BB962C8B-B14F-4D97-AF65-F5344CB8AC3E}">
        <p14:creationId xmlns:p14="http://schemas.microsoft.com/office/powerpoint/2010/main" val="185130055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e l'en-tête 3"/>
          <p:cNvSpPr>
            <a:spLocks noGrp="1"/>
          </p:cNvSpPr>
          <p:nvPr>
            <p:ph type="hdr" sz="quarter" idx="10"/>
          </p:nvPr>
        </p:nvSpPr>
        <p:spPr/>
        <p:txBody>
          <a:bodyPr/>
          <a:lstStyle/>
          <a:p>
            <a:r>
              <a:rPr lang="fr-FR" smtClean="0"/>
              <a:t>STRATEGIE DE FINANCEMENT DE MARCHE DE L'ETAT DU SENEGAL L'ENDETTEMENT</a:t>
            </a:r>
            <a:endParaRPr lang="fr-FR"/>
          </a:p>
        </p:txBody>
      </p:sp>
      <p:sp>
        <p:nvSpPr>
          <p:cNvPr id="5" name="Espace réservé du numéro de diapositive 4"/>
          <p:cNvSpPr>
            <a:spLocks noGrp="1"/>
          </p:cNvSpPr>
          <p:nvPr>
            <p:ph type="sldNum" sz="quarter" idx="11"/>
          </p:nvPr>
        </p:nvSpPr>
        <p:spPr/>
        <p:txBody>
          <a:bodyPr/>
          <a:lstStyle/>
          <a:p>
            <a:fld id="{50DBD52F-7AD1-416C-8CCA-1611DE01CBF6}" type="slidenum">
              <a:rPr lang="fr-FR" smtClean="0"/>
              <a:pPr/>
              <a:t>21</a:t>
            </a:fld>
            <a:endParaRPr lang="fr-FR"/>
          </a:p>
        </p:txBody>
      </p:sp>
    </p:spTree>
    <p:extLst>
      <p:ext uri="{BB962C8B-B14F-4D97-AF65-F5344CB8AC3E}">
        <p14:creationId xmlns:p14="http://schemas.microsoft.com/office/powerpoint/2010/main" val="311296427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e l'en-tête 3"/>
          <p:cNvSpPr>
            <a:spLocks noGrp="1"/>
          </p:cNvSpPr>
          <p:nvPr>
            <p:ph type="hdr" sz="quarter" idx="10"/>
          </p:nvPr>
        </p:nvSpPr>
        <p:spPr/>
        <p:txBody>
          <a:bodyPr/>
          <a:lstStyle/>
          <a:p>
            <a:r>
              <a:rPr lang="fr-FR" smtClean="0"/>
              <a:t>STRATEGIE DE FINANCEMENT DE MARCHE DE L'ETAT DU SENEGAL L'ENDETTEMENT</a:t>
            </a:r>
            <a:endParaRPr lang="fr-FR"/>
          </a:p>
        </p:txBody>
      </p:sp>
      <p:sp>
        <p:nvSpPr>
          <p:cNvPr id="5" name="Espace réservé du numéro de diapositive 4"/>
          <p:cNvSpPr>
            <a:spLocks noGrp="1"/>
          </p:cNvSpPr>
          <p:nvPr>
            <p:ph type="sldNum" sz="quarter" idx="11"/>
          </p:nvPr>
        </p:nvSpPr>
        <p:spPr/>
        <p:txBody>
          <a:bodyPr/>
          <a:lstStyle/>
          <a:p>
            <a:fld id="{50DBD52F-7AD1-416C-8CCA-1611DE01CBF6}" type="slidenum">
              <a:rPr lang="fr-FR" smtClean="0"/>
              <a:pPr/>
              <a:t>22</a:t>
            </a:fld>
            <a:endParaRPr lang="fr-FR"/>
          </a:p>
        </p:txBody>
      </p:sp>
    </p:spTree>
    <p:extLst>
      <p:ext uri="{BB962C8B-B14F-4D97-AF65-F5344CB8AC3E}">
        <p14:creationId xmlns:p14="http://schemas.microsoft.com/office/powerpoint/2010/main" val="311296427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e l'en-tête 3"/>
          <p:cNvSpPr>
            <a:spLocks noGrp="1"/>
          </p:cNvSpPr>
          <p:nvPr>
            <p:ph type="hdr" sz="quarter" idx="10"/>
          </p:nvPr>
        </p:nvSpPr>
        <p:spPr/>
        <p:txBody>
          <a:bodyPr/>
          <a:lstStyle/>
          <a:p>
            <a:r>
              <a:rPr lang="fr-FR" smtClean="0"/>
              <a:t>STRATEGIE DE FINANCEMENT DE MARCHE DE L'ETAT DU SENEGAL L'ENDETTEMENT</a:t>
            </a:r>
            <a:endParaRPr lang="fr-FR"/>
          </a:p>
        </p:txBody>
      </p:sp>
      <p:sp>
        <p:nvSpPr>
          <p:cNvPr id="5" name="Espace réservé du numéro de diapositive 4"/>
          <p:cNvSpPr>
            <a:spLocks noGrp="1"/>
          </p:cNvSpPr>
          <p:nvPr>
            <p:ph type="sldNum" sz="quarter" idx="11"/>
          </p:nvPr>
        </p:nvSpPr>
        <p:spPr/>
        <p:txBody>
          <a:bodyPr/>
          <a:lstStyle/>
          <a:p>
            <a:fld id="{50DBD52F-7AD1-416C-8CCA-1611DE01CBF6}" type="slidenum">
              <a:rPr lang="fr-FR" smtClean="0"/>
              <a:pPr/>
              <a:t>23</a:t>
            </a:fld>
            <a:endParaRPr lang="fr-FR"/>
          </a:p>
        </p:txBody>
      </p:sp>
    </p:spTree>
    <p:extLst>
      <p:ext uri="{BB962C8B-B14F-4D97-AF65-F5344CB8AC3E}">
        <p14:creationId xmlns:p14="http://schemas.microsoft.com/office/powerpoint/2010/main" val="379563254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e l'en-tête 3"/>
          <p:cNvSpPr>
            <a:spLocks noGrp="1"/>
          </p:cNvSpPr>
          <p:nvPr>
            <p:ph type="hdr" sz="quarter" idx="10"/>
          </p:nvPr>
        </p:nvSpPr>
        <p:spPr/>
        <p:txBody>
          <a:bodyPr/>
          <a:lstStyle/>
          <a:p>
            <a:r>
              <a:rPr lang="fr-FR" smtClean="0"/>
              <a:t>STRATEGIE DE FINANCEMENT DE MARCHE DE L'ETAT DU SENEGAL L'ENDETTEMENT</a:t>
            </a:r>
            <a:endParaRPr lang="fr-FR"/>
          </a:p>
        </p:txBody>
      </p:sp>
      <p:sp>
        <p:nvSpPr>
          <p:cNvPr id="5" name="Espace réservé du numéro de diapositive 4"/>
          <p:cNvSpPr>
            <a:spLocks noGrp="1"/>
          </p:cNvSpPr>
          <p:nvPr>
            <p:ph type="sldNum" sz="quarter" idx="11"/>
          </p:nvPr>
        </p:nvSpPr>
        <p:spPr/>
        <p:txBody>
          <a:bodyPr/>
          <a:lstStyle/>
          <a:p>
            <a:fld id="{50DBD52F-7AD1-416C-8CCA-1611DE01CBF6}" type="slidenum">
              <a:rPr lang="fr-FR" smtClean="0"/>
              <a:pPr/>
              <a:t>24</a:t>
            </a:fld>
            <a:endParaRPr lang="fr-FR"/>
          </a:p>
        </p:txBody>
      </p:sp>
    </p:spTree>
    <p:extLst>
      <p:ext uri="{BB962C8B-B14F-4D97-AF65-F5344CB8AC3E}">
        <p14:creationId xmlns:p14="http://schemas.microsoft.com/office/powerpoint/2010/main" val="311296427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e l'en-tête 3"/>
          <p:cNvSpPr>
            <a:spLocks noGrp="1"/>
          </p:cNvSpPr>
          <p:nvPr>
            <p:ph type="hdr" sz="quarter" idx="10"/>
          </p:nvPr>
        </p:nvSpPr>
        <p:spPr/>
        <p:txBody>
          <a:bodyPr/>
          <a:lstStyle/>
          <a:p>
            <a:r>
              <a:rPr lang="fr-FR" smtClean="0">
                <a:solidFill>
                  <a:prstClr val="black"/>
                </a:solidFill>
              </a:rPr>
              <a:t>STRATEGIE DE FINANCEMENT DE MARCHE DE L'ETAT DU SENEGAL L'ENDETTEMENT</a:t>
            </a:r>
            <a:endParaRPr lang="fr-FR">
              <a:solidFill>
                <a:prstClr val="black"/>
              </a:solidFill>
            </a:endParaRPr>
          </a:p>
        </p:txBody>
      </p:sp>
      <p:sp>
        <p:nvSpPr>
          <p:cNvPr id="5" name="Espace réservé du numéro de diapositive 4"/>
          <p:cNvSpPr>
            <a:spLocks noGrp="1"/>
          </p:cNvSpPr>
          <p:nvPr>
            <p:ph type="sldNum" sz="quarter" idx="11"/>
          </p:nvPr>
        </p:nvSpPr>
        <p:spPr/>
        <p:txBody>
          <a:bodyPr/>
          <a:lstStyle/>
          <a:p>
            <a:fld id="{50DBD52F-7AD1-416C-8CCA-1611DE01CBF6}" type="slidenum">
              <a:rPr lang="fr-FR" smtClean="0">
                <a:solidFill>
                  <a:prstClr val="black"/>
                </a:solidFill>
              </a:rPr>
              <a:pPr/>
              <a:t>25</a:t>
            </a:fld>
            <a:endParaRPr lang="fr-FR">
              <a:solidFill>
                <a:prstClr val="black"/>
              </a:solidFill>
            </a:endParaRPr>
          </a:p>
        </p:txBody>
      </p:sp>
    </p:spTree>
    <p:extLst>
      <p:ext uri="{BB962C8B-B14F-4D97-AF65-F5344CB8AC3E}">
        <p14:creationId xmlns:p14="http://schemas.microsoft.com/office/powerpoint/2010/main" val="106389171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e l'en-tête 3"/>
          <p:cNvSpPr>
            <a:spLocks noGrp="1"/>
          </p:cNvSpPr>
          <p:nvPr>
            <p:ph type="hdr" sz="quarter" idx="10"/>
          </p:nvPr>
        </p:nvSpPr>
        <p:spPr/>
        <p:txBody>
          <a:bodyPr/>
          <a:lstStyle/>
          <a:p>
            <a:r>
              <a:rPr lang="fr-FR" smtClean="0">
                <a:solidFill>
                  <a:prstClr val="black"/>
                </a:solidFill>
              </a:rPr>
              <a:t>STRATEGIE DE FINANCEMENT DE MARCHE DE L'ETAT DU SENEGAL L'ENDETTEMENT</a:t>
            </a:r>
            <a:endParaRPr lang="fr-FR">
              <a:solidFill>
                <a:prstClr val="black"/>
              </a:solidFill>
            </a:endParaRPr>
          </a:p>
        </p:txBody>
      </p:sp>
      <p:sp>
        <p:nvSpPr>
          <p:cNvPr id="5" name="Espace réservé du numéro de diapositive 4"/>
          <p:cNvSpPr>
            <a:spLocks noGrp="1"/>
          </p:cNvSpPr>
          <p:nvPr>
            <p:ph type="sldNum" sz="quarter" idx="11"/>
          </p:nvPr>
        </p:nvSpPr>
        <p:spPr/>
        <p:txBody>
          <a:bodyPr/>
          <a:lstStyle/>
          <a:p>
            <a:fld id="{50DBD52F-7AD1-416C-8CCA-1611DE01CBF6}" type="slidenum">
              <a:rPr lang="fr-FR" smtClean="0">
                <a:solidFill>
                  <a:prstClr val="black"/>
                </a:solidFill>
              </a:rPr>
              <a:pPr/>
              <a:t>26</a:t>
            </a:fld>
            <a:endParaRPr lang="fr-FR">
              <a:solidFill>
                <a:prstClr val="black"/>
              </a:solidFill>
            </a:endParaRPr>
          </a:p>
        </p:txBody>
      </p:sp>
    </p:spTree>
    <p:extLst>
      <p:ext uri="{BB962C8B-B14F-4D97-AF65-F5344CB8AC3E}">
        <p14:creationId xmlns:p14="http://schemas.microsoft.com/office/powerpoint/2010/main" val="24075465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e l'en-tête 3"/>
          <p:cNvSpPr>
            <a:spLocks noGrp="1"/>
          </p:cNvSpPr>
          <p:nvPr>
            <p:ph type="hdr" sz="quarter" idx="10"/>
          </p:nvPr>
        </p:nvSpPr>
        <p:spPr/>
        <p:txBody>
          <a:bodyPr/>
          <a:lstStyle/>
          <a:p>
            <a:r>
              <a:rPr lang="fr-FR" smtClean="0"/>
              <a:t>STRATEGIE DE FINANCEMENT DE MARCHE DE L'ETAT DU SENEGAL L'ENDETTEMENT</a:t>
            </a:r>
            <a:endParaRPr lang="fr-FR"/>
          </a:p>
        </p:txBody>
      </p:sp>
      <p:sp>
        <p:nvSpPr>
          <p:cNvPr id="5" name="Espace réservé du numéro de diapositive 4"/>
          <p:cNvSpPr>
            <a:spLocks noGrp="1"/>
          </p:cNvSpPr>
          <p:nvPr>
            <p:ph type="sldNum" sz="quarter" idx="11"/>
          </p:nvPr>
        </p:nvSpPr>
        <p:spPr/>
        <p:txBody>
          <a:bodyPr/>
          <a:lstStyle/>
          <a:p>
            <a:fld id="{50DBD52F-7AD1-416C-8CCA-1611DE01CBF6}" type="slidenum">
              <a:rPr lang="fr-FR" smtClean="0"/>
              <a:pPr/>
              <a:t>27</a:t>
            </a:fld>
            <a:endParaRPr lang="fr-FR"/>
          </a:p>
        </p:txBody>
      </p:sp>
    </p:spTree>
    <p:extLst>
      <p:ext uri="{BB962C8B-B14F-4D97-AF65-F5344CB8AC3E}">
        <p14:creationId xmlns:p14="http://schemas.microsoft.com/office/powerpoint/2010/main" val="332021800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e l'en-tête 3"/>
          <p:cNvSpPr>
            <a:spLocks noGrp="1"/>
          </p:cNvSpPr>
          <p:nvPr>
            <p:ph type="hdr" sz="quarter" idx="10"/>
          </p:nvPr>
        </p:nvSpPr>
        <p:spPr/>
        <p:txBody>
          <a:bodyPr/>
          <a:lstStyle/>
          <a:p>
            <a:r>
              <a:rPr lang="fr-FR" smtClean="0"/>
              <a:t>STRATEGIE DE FINANCEMENT DE MARCHE DE L'ETAT DU SENEGAL L'ENDETTEMENT</a:t>
            </a:r>
            <a:endParaRPr lang="fr-FR"/>
          </a:p>
        </p:txBody>
      </p:sp>
      <p:sp>
        <p:nvSpPr>
          <p:cNvPr id="5" name="Espace réservé du numéro de diapositive 4"/>
          <p:cNvSpPr>
            <a:spLocks noGrp="1"/>
          </p:cNvSpPr>
          <p:nvPr>
            <p:ph type="sldNum" sz="quarter" idx="11"/>
          </p:nvPr>
        </p:nvSpPr>
        <p:spPr/>
        <p:txBody>
          <a:bodyPr/>
          <a:lstStyle/>
          <a:p>
            <a:fld id="{50DBD52F-7AD1-416C-8CCA-1611DE01CBF6}" type="slidenum">
              <a:rPr lang="fr-FR" smtClean="0"/>
              <a:pPr/>
              <a:t>28</a:t>
            </a:fld>
            <a:endParaRPr lang="fr-FR"/>
          </a:p>
        </p:txBody>
      </p:sp>
    </p:spTree>
    <p:extLst>
      <p:ext uri="{BB962C8B-B14F-4D97-AF65-F5344CB8AC3E}">
        <p14:creationId xmlns:p14="http://schemas.microsoft.com/office/powerpoint/2010/main" val="311296427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e l'en-tête 3"/>
          <p:cNvSpPr>
            <a:spLocks noGrp="1"/>
          </p:cNvSpPr>
          <p:nvPr>
            <p:ph type="hdr" sz="quarter" idx="10"/>
          </p:nvPr>
        </p:nvSpPr>
        <p:spPr/>
        <p:txBody>
          <a:bodyPr/>
          <a:lstStyle/>
          <a:p>
            <a:r>
              <a:rPr lang="fr-FR" smtClean="0"/>
              <a:t>STRATEGIE DE FINANCEMENT DE MARCHE DE L'ETAT DU SENEGAL L'ENDETTEMENT</a:t>
            </a:r>
            <a:endParaRPr lang="fr-FR"/>
          </a:p>
        </p:txBody>
      </p:sp>
      <p:sp>
        <p:nvSpPr>
          <p:cNvPr id="5" name="Espace réservé du numéro de diapositive 4"/>
          <p:cNvSpPr>
            <a:spLocks noGrp="1"/>
          </p:cNvSpPr>
          <p:nvPr>
            <p:ph type="sldNum" sz="quarter" idx="11"/>
          </p:nvPr>
        </p:nvSpPr>
        <p:spPr/>
        <p:txBody>
          <a:bodyPr/>
          <a:lstStyle/>
          <a:p>
            <a:fld id="{50DBD52F-7AD1-416C-8CCA-1611DE01CBF6}" type="slidenum">
              <a:rPr lang="fr-FR" smtClean="0"/>
              <a:pPr/>
              <a:t>29</a:t>
            </a:fld>
            <a:endParaRPr lang="fr-FR"/>
          </a:p>
        </p:txBody>
      </p:sp>
    </p:spTree>
    <p:extLst>
      <p:ext uri="{BB962C8B-B14F-4D97-AF65-F5344CB8AC3E}">
        <p14:creationId xmlns:p14="http://schemas.microsoft.com/office/powerpoint/2010/main" val="413660763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e l'en-tête 3"/>
          <p:cNvSpPr>
            <a:spLocks noGrp="1"/>
          </p:cNvSpPr>
          <p:nvPr>
            <p:ph type="hdr" sz="quarter" idx="10"/>
          </p:nvPr>
        </p:nvSpPr>
        <p:spPr/>
        <p:txBody>
          <a:bodyPr/>
          <a:lstStyle/>
          <a:p>
            <a:r>
              <a:rPr lang="fr-FR" smtClean="0"/>
              <a:t>STRATEGIE DE FINANCEMENT DE MARCHE DE L'ETAT DU SENEGAL L'ENDETTEMENT</a:t>
            </a:r>
            <a:endParaRPr lang="fr-FR"/>
          </a:p>
        </p:txBody>
      </p:sp>
      <p:sp>
        <p:nvSpPr>
          <p:cNvPr id="5" name="Espace réservé du numéro de diapositive 4"/>
          <p:cNvSpPr>
            <a:spLocks noGrp="1"/>
          </p:cNvSpPr>
          <p:nvPr>
            <p:ph type="sldNum" sz="quarter" idx="11"/>
          </p:nvPr>
        </p:nvSpPr>
        <p:spPr/>
        <p:txBody>
          <a:bodyPr/>
          <a:lstStyle/>
          <a:p>
            <a:fld id="{50DBD52F-7AD1-416C-8CCA-1611DE01CBF6}" type="slidenum">
              <a:rPr lang="fr-FR" smtClean="0"/>
              <a:pPr/>
              <a:t>30</a:t>
            </a:fld>
            <a:endParaRPr lang="fr-FR"/>
          </a:p>
        </p:txBody>
      </p:sp>
    </p:spTree>
    <p:extLst>
      <p:ext uri="{BB962C8B-B14F-4D97-AF65-F5344CB8AC3E}">
        <p14:creationId xmlns:p14="http://schemas.microsoft.com/office/powerpoint/2010/main" val="311296427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e l'en-tête 3"/>
          <p:cNvSpPr>
            <a:spLocks noGrp="1"/>
          </p:cNvSpPr>
          <p:nvPr>
            <p:ph type="hdr" sz="quarter" idx="10"/>
          </p:nvPr>
        </p:nvSpPr>
        <p:spPr/>
        <p:txBody>
          <a:bodyPr/>
          <a:lstStyle/>
          <a:p>
            <a:r>
              <a:rPr lang="fr-FR" smtClean="0"/>
              <a:t>STRATEGIE DE FINANCEMENT DE MARCHE DE L'ETAT DU SENEGAL L'ENDETTEMENT</a:t>
            </a:r>
            <a:endParaRPr lang="fr-FR"/>
          </a:p>
        </p:txBody>
      </p:sp>
      <p:sp>
        <p:nvSpPr>
          <p:cNvPr id="5" name="Espace réservé du numéro de diapositive 4"/>
          <p:cNvSpPr>
            <a:spLocks noGrp="1"/>
          </p:cNvSpPr>
          <p:nvPr>
            <p:ph type="sldNum" sz="quarter" idx="11"/>
          </p:nvPr>
        </p:nvSpPr>
        <p:spPr/>
        <p:txBody>
          <a:bodyPr/>
          <a:lstStyle/>
          <a:p>
            <a:fld id="{50DBD52F-7AD1-416C-8CCA-1611DE01CBF6}" type="slidenum">
              <a:rPr lang="fr-FR" smtClean="0"/>
              <a:pPr/>
              <a:t>5</a:t>
            </a:fld>
            <a:endParaRPr lang="fr-FR"/>
          </a:p>
        </p:txBody>
      </p:sp>
    </p:spTree>
    <p:extLst>
      <p:ext uri="{BB962C8B-B14F-4D97-AF65-F5344CB8AC3E}">
        <p14:creationId xmlns:p14="http://schemas.microsoft.com/office/powerpoint/2010/main" val="429081221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e l'en-tête 3"/>
          <p:cNvSpPr>
            <a:spLocks noGrp="1"/>
          </p:cNvSpPr>
          <p:nvPr>
            <p:ph type="hdr" sz="quarter" idx="10"/>
          </p:nvPr>
        </p:nvSpPr>
        <p:spPr/>
        <p:txBody>
          <a:bodyPr/>
          <a:lstStyle/>
          <a:p>
            <a:r>
              <a:rPr lang="fr-FR" smtClean="0"/>
              <a:t>STRATEGIE DE FINANCEMENT DE MARCHE DE L'ETAT DU SENEGAL L'ENDETTEMENT</a:t>
            </a:r>
            <a:endParaRPr lang="fr-FR"/>
          </a:p>
        </p:txBody>
      </p:sp>
      <p:sp>
        <p:nvSpPr>
          <p:cNvPr id="5" name="Espace réservé du numéro de diapositive 4"/>
          <p:cNvSpPr>
            <a:spLocks noGrp="1"/>
          </p:cNvSpPr>
          <p:nvPr>
            <p:ph type="sldNum" sz="quarter" idx="11"/>
          </p:nvPr>
        </p:nvSpPr>
        <p:spPr/>
        <p:txBody>
          <a:bodyPr/>
          <a:lstStyle/>
          <a:p>
            <a:fld id="{50DBD52F-7AD1-416C-8CCA-1611DE01CBF6}" type="slidenum">
              <a:rPr lang="fr-FR" smtClean="0"/>
              <a:pPr/>
              <a:t>6</a:t>
            </a:fld>
            <a:endParaRPr lang="fr-FR"/>
          </a:p>
        </p:txBody>
      </p:sp>
    </p:spTree>
    <p:extLst>
      <p:ext uri="{BB962C8B-B14F-4D97-AF65-F5344CB8AC3E}">
        <p14:creationId xmlns:p14="http://schemas.microsoft.com/office/powerpoint/2010/main" val="429081221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e l'en-tête 3"/>
          <p:cNvSpPr>
            <a:spLocks noGrp="1"/>
          </p:cNvSpPr>
          <p:nvPr>
            <p:ph type="hdr" sz="quarter" idx="10"/>
          </p:nvPr>
        </p:nvSpPr>
        <p:spPr/>
        <p:txBody>
          <a:bodyPr/>
          <a:lstStyle/>
          <a:p>
            <a:r>
              <a:rPr lang="fr-FR" smtClean="0"/>
              <a:t>STRATEGIE DE FINANCEMENT DE MARCHE DE L'ETAT DU SENEGAL L'ENDETTEMENT</a:t>
            </a:r>
            <a:endParaRPr lang="fr-FR"/>
          </a:p>
        </p:txBody>
      </p:sp>
      <p:sp>
        <p:nvSpPr>
          <p:cNvPr id="5" name="Espace réservé du numéro de diapositive 4"/>
          <p:cNvSpPr>
            <a:spLocks noGrp="1"/>
          </p:cNvSpPr>
          <p:nvPr>
            <p:ph type="sldNum" sz="quarter" idx="11"/>
          </p:nvPr>
        </p:nvSpPr>
        <p:spPr/>
        <p:txBody>
          <a:bodyPr/>
          <a:lstStyle/>
          <a:p>
            <a:fld id="{50DBD52F-7AD1-416C-8CCA-1611DE01CBF6}" type="slidenum">
              <a:rPr lang="fr-FR" smtClean="0"/>
              <a:pPr/>
              <a:t>13</a:t>
            </a:fld>
            <a:endParaRPr lang="fr-FR"/>
          </a:p>
        </p:txBody>
      </p:sp>
    </p:spTree>
    <p:extLst>
      <p:ext uri="{BB962C8B-B14F-4D97-AF65-F5344CB8AC3E}">
        <p14:creationId xmlns:p14="http://schemas.microsoft.com/office/powerpoint/2010/main" val="137141638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dirty="0"/>
          </a:p>
        </p:txBody>
      </p:sp>
      <p:sp>
        <p:nvSpPr>
          <p:cNvPr id="5" name="Espace réservé de l'en-tête 4"/>
          <p:cNvSpPr>
            <a:spLocks noGrp="1"/>
          </p:cNvSpPr>
          <p:nvPr>
            <p:ph type="hdr" sz="quarter" idx="11"/>
          </p:nvPr>
        </p:nvSpPr>
        <p:spPr/>
        <p:txBody>
          <a:bodyPr/>
          <a:lstStyle/>
          <a:p>
            <a:r>
              <a:rPr lang="fr-FR" smtClean="0"/>
              <a:t>STRATEGIE DE FINANCEMENT DE MARCHE DE L'ETAT DU SENEGAL L'ENDETTEMENT</a:t>
            </a:r>
            <a:endParaRPr lang="fr-FR" dirty="0"/>
          </a:p>
        </p:txBody>
      </p:sp>
      <p:sp>
        <p:nvSpPr>
          <p:cNvPr id="4" name="Espace réservé du numéro de diapositive 3"/>
          <p:cNvSpPr>
            <a:spLocks noGrp="1"/>
          </p:cNvSpPr>
          <p:nvPr>
            <p:ph type="sldNum" sz="quarter" idx="12"/>
          </p:nvPr>
        </p:nvSpPr>
        <p:spPr/>
        <p:txBody>
          <a:bodyPr/>
          <a:lstStyle/>
          <a:p>
            <a:fld id="{50DBD52F-7AD1-416C-8CCA-1611DE01CBF6}" type="slidenum">
              <a:rPr lang="fr-FR" smtClean="0"/>
              <a:pPr/>
              <a:t>14</a:t>
            </a:fld>
            <a:endParaRPr lang="fr-FR"/>
          </a:p>
        </p:txBody>
      </p:sp>
    </p:spTree>
    <p:extLst>
      <p:ext uri="{BB962C8B-B14F-4D97-AF65-F5344CB8AC3E}">
        <p14:creationId xmlns:p14="http://schemas.microsoft.com/office/powerpoint/2010/main" val="84423636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dirty="0"/>
          </a:p>
        </p:txBody>
      </p:sp>
      <p:sp>
        <p:nvSpPr>
          <p:cNvPr id="5" name="Espace réservé de l'en-tête 4"/>
          <p:cNvSpPr>
            <a:spLocks noGrp="1"/>
          </p:cNvSpPr>
          <p:nvPr>
            <p:ph type="hdr" sz="quarter" idx="11"/>
          </p:nvPr>
        </p:nvSpPr>
        <p:spPr/>
        <p:txBody>
          <a:bodyPr/>
          <a:lstStyle/>
          <a:p>
            <a:r>
              <a:rPr lang="fr-FR" smtClean="0"/>
              <a:t>STRATEGIE DE FINANCEMENT DE MARCHE DE L'ETAT DU SENEGAL L'ENDETTEMENT</a:t>
            </a:r>
            <a:endParaRPr lang="fr-FR" dirty="0"/>
          </a:p>
        </p:txBody>
      </p:sp>
      <p:sp>
        <p:nvSpPr>
          <p:cNvPr id="4" name="Espace réservé du numéro de diapositive 3"/>
          <p:cNvSpPr>
            <a:spLocks noGrp="1"/>
          </p:cNvSpPr>
          <p:nvPr>
            <p:ph type="sldNum" sz="quarter" idx="12"/>
          </p:nvPr>
        </p:nvSpPr>
        <p:spPr/>
        <p:txBody>
          <a:bodyPr/>
          <a:lstStyle/>
          <a:p>
            <a:fld id="{50DBD52F-7AD1-416C-8CCA-1611DE01CBF6}" type="slidenum">
              <a:rPr lang="fr-FR" smtClean="0"/>
              <a:pPr/>
              <a:t>15</a:t>
            </a:fld>
            <a:endParaRPr lang="fr-FR"/>
          </a:p>
        </p:txBody>
      </p:sp>
    </p:spTree>
    <p:extLst>
      <p:ext uri="{BB962C8B-B14F-4D97-AF65-F5344CB8AC3E}">
        <p14:creationId xmlns:p14="http://schemas.microsoft.com/office/powerpoint/2010/main" val="341930663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dirty="0"/>
          </a:p>
        </p:txBody>
      </p:sp>
      <p:sp>
        <p:nvSpPr>
          <p:cNvPr id="5" name="Espace réservé de l'en-tête 4"/>
          <p:cNvSpPr>
            <a:spLocks noGrp="1"/>
          </p:cNvSpPr>
          <p:nvPr>
            <p:ph type="hdr" sz="quarter" idx="11"/>
          </p:nvPr>
        </p:nvSpPr>
        <p:spPr/>
        <p:txBody>
          <a:bodyPr/>
          <a:lstStyle/>
          <a:p>
            <a:r>
              <a:rPr lang="fr-FR" smtClean="0"/>
              <a:t>STRATEGIE DE FINANCEMENT DE MARCHE DE L'ETAT DU SENEGAL L'ENDETTEMENT</a:t>
            </a:r>
            <a:endParaRPr lang="fr-FR" dirty="0"/>
          </a:p>
        </p:txBody>
      </p:sp>
      <p:sp>
        <p:nvSpPr>
          <p:cNvPr id="4" name="Espace réservé du numéro de diapositive 3"/>
          <p:cNvSpPr>
            <a:spLocks noGrp="1"/>
          </p:cNvSpPr>
          <p:nvPr>
            <p:ph type="sldNum" sz="quarter" idx="12"/>
          </p:nvPr>
        </p:nvSpPr>
        <p:spPr/>
        <p:txBody>
          <a:bodyPr/>
          <a:lstStyle/>
          <a:p>
            <a:fld id="{50DBD52F-7AD1-416C-8CCA-1611DE01CBF6}" type="slidenum">
              <a:rPr lang="fr-FR" smtClean="0"/>
              <a:pPr/>
              <a:t>16</a:t>
            </a:fld>
            <a:endParaRPr lang="fr-FR"/>
          </a:p>
        </p:txBody>
      </p:sp>
    </p:spTree>
    <p:extLst>
      <p:ext uri="{BB962C8B-B14F-4D97-AF65-F5344CB8AC3E}">
        <p14:creationId xmlns:p14="http://schemas.microsoft.com/office/powerpoint/2010/main" val="341930663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dirty="0"/>
          </a:p>
        </p:txBody>
      </p:sp>
      <p:sp>
        <p:nvSpPr>
          <p:cNvPr id="5" name="Espace réservé de l'en-tête 4"/>
          <p:cNvSpPr>
            <a:spLocks noGrp="1"/>
          </p:cNvSpPr>
          <p:nvPr>
            <p:ph type="hdr" sz="quarter" idx="11"/>
          </p:nvPr>
        </p:nvSpPr>
        <p:spPr/>
        <p:txBody>
          <a:bodyPr/>
          <a:lstStyle/>
          <a:p>
            <a:r>
              <a:rPr lang="fr-FR" smtClean="0"/>
              <a:t>STRATEGIE DE FINANCEMENT DE MARCHE DE L'ETAT DU SENEGAL L'ENDETTEMENT</a:t>
            </a:r>
            <a:endParaRPr lang="fr-FR" dirty="0"/>
          </a:p>
        </p:txBody>
      </p:sp>
      <p:sp>
        <p:nvSpPr>
          <p:cNvPr id="4" name="Espace réservé du numéro de diapositive 3"/>
          <p:cNvSpPr>
            <a:spLocks noGrp="1"/>
          </p:cNvSpPr>
          <p:nvPr>
            <p:ph type="sldNum" sz="quarter" idx="12"/>
          </p:nvPr>
        </p:nvSpPr>
        <p:spPr/>
        <p:txBody>
          <a:bodyPr/>
          <a:lstStyle/>
          <a:p>
            <a:fld id="{50DBD52F-7AD1-416C-8CCA-1611DE01CBF6}" type="slidenum">
              <a:rPr lang="fr-FR" smtClean="0"/>
              <a:pPr/>
              <a:t>17</a:t>
            </a:fld>
            <a:endParaRPr lang="fr-FR"/>
          </a:p>
        </p:txBody>
      </p:sp>
    </p:spTree>
    <p:extLst>
      <p:ext uri="{BB962C8B-B14F-4D97-AF65-F5344CB8AC3E}">
        <p14:creationId xmlns:p14="http://schemas.microsoft.com/office/powerpoint/2010/main" val="341930663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dirty="0"/>
          </a:p>
        </p:txBody>
      </p:sp>
      <p:sp>
        <p:nvSpPr>
          <p:cNvPr id="5" name="Espace réservé de l'en-tête 4"/>
          <p:cNvSpPr>
            <a:spLocks noGrp="1"/>
          </p:cNvSpPr>
          <p:nvPr>
            <p:ph type="hdr" sz="quarter" idx="11"/>
          </p:nvPr>
        </p:nvSpPr>
        <p:spPr/>
        <p:txBody>
          <a:bodyPr/>
          <a:lstStyle/>
          <a:p>
            <a:r>
              <a:rPr lang="fr-FR" smtClean="0"/>
              <a:t>STRATEGIE DE FINANCEMENT DE MARCHE DE L'ETAT DU SENEGAL L'ENDETTEMENT</a:t>
            </a:r>
            <a:endParaRPr lang="fr-FR" dirty="0"/>
          </a:p>
        </p:txBody>
      </p:sp>
      <p:sp>
        <p:nvSpPr>
          <p:cNvPr id="4" name="Espace réservé du numéro de diapositive 3"/>
          <p:cNvSpPr>
            <a:spLocks noGrp="1"/>
          </p:cNvSpPr>
          <p:nvPr>
            <p:ph type="sldNum" sz="quarter" idx="12"/>
          </p:nvPr>
        </p:nvSpPr>
        <p:spPr/>
        <p:txBody>
          <a:bodyPr/>
          <a:lstStyle/>
          <a:p>
            <a:fld id="{50DBD52F-7AD1-416C-8CCA-1611DE01CBF6}" type="slidenum">
              <a:rPr lang="fr-FR" smtClean="0"/>
              <a:pPr/>
              <a:t>18</a:t>
            </a:fld>
            <a:endParaRPr lang="fr-FR"/>
          </a:p>
        </p:txBody>
      </p:sp>
    </p:spTree>
    <p:extLst>
      <p:ext uri="{BB962C8B-B14F-4D97-AF65-F5344CB8AC3E}">
        <p14:creationId xmlns:p14="http://schemas.microsoft.com/office/powerpoint/2010/main" val="341930663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e de titre">
    <p:bg>
      <p:bgRef idx="1001">
        <a:schemeClr val="bg1"/>
      </p:bgRef>
    </p:bg>
    <p:spTree>
      <p:nvGrpSpPr>
        <p:cNvPr id="1" name=""/>
        <p:cNvGrpSpPr/>
        <p:nvPr/>
      </p:nvGrpSpPr>
      <p:grpSpPr>
        <a:xfrm>
          <a:off x="0" y="0"/>
          <a:ext cx="0" cy="0"/>
          <a:chOff x="0" y="0"/>
          <a:chExt cx="0" cy="0"/>
        </a:xfrm>
      </p:grpSpPr>
      <p:sp>
        <p:nvSpPr>
          <p:cNvPr id="8" name="Titre 7"/>
          <p:cNvSpPr>
            <a:spLocks noGrp="1"/>
          </p:cNvSpPr>
          <p:nvPr>
            <p:ph type="ctrTitle"/>
          </p:nvPr>
        </p:nvSpPr>
        <p:spPr>
          <a:xfrm>
            <a:off x="2286000" y="3124200"/>
            <a:ext cx="6172200" cy="1894362"/>
          </a:xfrm>
        </p:spPr>
        <p:txBody>
          <a:bodyPr/>
          <a:lstStyle>
            <a:lvl1pPr>
              <a:defRPr b="1"/>
            </a:lvl1pPr>
          </a:lstStyle>
          <a:p>
            <a:r>
              <a:rPr kumimoji="0" lang="fr-FR" smtClean="0"/>
              <a:t>Cliquez pour modifier le style du titre</a:t>
            </a:r>
            <a:endParaRPr kumimoji="0" lang="en-US"/>
          </a:p>
        </p:txBody>
      </p:sp>
      <p:sp>
        <p:nvSpPr>
          <p:cNvPr id="9" name="Sous-titre 8"/>
          <p:cNvSpPr>
            <a:spLocks noGrp="1"/>
          </p:cNvSpPr>
          <p:nvPr>
            <p:ph type="subTitle" idx="1"/>
          </p:nvPr>
        </p:nvSpPr>
        <p:spPr>
          <a:xfrm>
            <a:off x="2286000" y="5003322"/>
            <a:ext cx="6172200" cy="1371600"/>
          </a:xfrm>
        </p:spPr>
        <p:txBody>
          <a:bodyPr/>
          <a:lstStyle>
            <a:lvl1pPr marL="0" indent="0" algn="l">
              <a:buNone/>
              <a:defRPr sz="1800" b="1">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fr-FR" smtClean="0"/>
              <a:t>Cliquez pour modifier le style des sous-titres du masque</a:t>
            </a:r>
            <a:endParaRPr kumimoji="0" lang="en-US"/>
          </a:p>
        </p:txBody>
      </p:sp>
      <p:sp>
        <p:nvSpPr>
          <p:cNvPr id="28" name="Espace réservé de la date 27"/>
          <p:cNvSpPr>
            <a:spLocks noGrp="1"/>
          </p:cNvSpPr>
          <p:nvPr>
            <p:ph type="dt" sz="half" idx="10"/>
          </p:nvPr>
        </p:nvSpPr>
        <p:spPr bwMode="auto">
          <a:xfrm rot="5400000">
            <a:off x="7764621" y="1174097"/>
            <a:ext cx="2286000" cy="381000"/>
          </a:xfrm>
        </p:spPr>
        <p:txBody>
          <a:bodyPr/>
          <a:lstStyle/>
          <a:p>
            <a:fld id="{AD6D1809-CB99-41C4-937F-BA79ED472F6B}" type="datetime1">
              <a:rPr lang="fr-FR" smtClean="0"/>
              <a:pPr/>
              <a:t>21/01/2021</a:t>
            </a:fld>
            <a:endParaRPr lang="fr-FR"/>
          </a:p>
        </p:txBody>
      </p:sp>
      <p:sp>
        <p:nvSpPr>
          <p:cNvPr id="17" name="Espace réservé du pied de page 16"/>
          <p:cNvSpPr>
            <a:spLocks noGrp="1"/>
          </p:cNvSpPr>
          <p:nvPr>
            <p:ph type="ftr" sz="quarter" idx="11"/>
          </p:nvPr>
        </p:nvSpPr>
        <p:spPr bwMode="auto">
          <a:xfrm rot="5400000">
            <a:off x="7077269" y="4181669"/>
            <a:ext cx="3657600" cy="384048"/>
          </a:xfrm>
        </p:spPr>
        <p:txBody>
          <a:bodyPr/>
          <a:lstStyle/>
          <a:p>
            <a:endParaRPr lang="fr-FR"/>
          </a:p>
        </p:txBody>
      </p:sp>
      <p:sp>
        <p:nvSpPr>
          <p:cNvPr id="10" name="Rectangle 9"/>
          <p:cNvSpPr/>
          <p:nvPr/>
        </p:nvSpPr>
        <p:spPr bwMode="auto">
          <a:xfrm>
            <a:off x="381000" y="0"/>
            <a:ext cx="609600" cy="68580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Rectangle 11"/>
          <p:cNvSpPr/>
          <p:nvPr/>
        </p:nvSpPr>
        <p:spPr bwMode="auto">
          <a:xfrm>
            <a:off x="276336" y="0"/>
            <a:ext cx="104664" cy="68580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4" name="Rectangle 13"/>
          <p:cNvSpPr/>
          <p:nvPr/>
        </p:nvSpPr>
        <p:spPr bwMode="auto">
          <a:xfrm>
            <a:off x="990600" y="0"/>
            <a:ext cx="181872" cy="68580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9" name="Rectangle 18"/>
          <p:cNvSpPr/>
          <p:nvPr/>
        </p:nvSpPr>
        <p:spPr bwMode="auto">
          <a:xfrm>
            <a:off x="1141320" y="0"/>
            <a:ext cx="230280" cy="68580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Connecteur droit 10"/>
          <p:cNvSpPr>
            <a:spLocks noChangeShapeType="1"/>
          </p:cNvSpPr>
          <p:nvPr/>
        </p:nvSpPr>
        <p:spPr bwMode="auto">
          <a:xfrm>
            <a:off x="106344" y="0"/>
            <a:ext cx="0" cy="68580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8" name="Connecteur droit 17"/>
          <p:cNvSpPr>
            <a:spLocks noChangeShapeType="1"/>
          </p:cNvSpPr>
          <p:nvPr/>
        </p:nvSpPr>
        <p:spPr bwMode="auto">
          <a:xfrm>
            <a:off x="914400" y="0"/>
            <a:ext cx="0" cy="68580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0" name="Connecteur droit 19"/>
          <p:cNvSpPr>
            <a:spLocks noChangeShapeType="1"/>
          </p:cNvSpPr>
          <p:nvPr/>
        </p:nvSpPr>
        <p:spPr bwMode="auto">
          <a:xfrm>
            <a:off x="854112" y="0"/>
            <a:ext cx="0" cy="68580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6" name="Connecteur droit 15"/>
          <p:cNvSpPr>
            <a:spLocks noChangeShapeType="1"/>
          </p:cNvSpPr>
          <p:nvPr/>
        </p:nvSpPr>
        <p:spPr bwMode="auto">
          <a:xfrm>
            <a:off x="1726640" y="0"/>
            <a:ext cx="0" cy="68580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5" name="Connecteur droit 14"/>
          <p:cNvSpPr>
            <a:spLocks noChangeShapeType="1"/>
          </p:cNvSpPr>
          <p:nvPr/>
        </p:nvSpPr>
        <p:spPr bwMode="auto">
          <a:xfrm>
            <a:off x="1066800" y="0"/>
            <a:ext cx="0" cy="68580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2" name="Connecteur droit 21"/>
          <p:cNvSpPr>
            <a:spLocks noChangeShapeType="1"/>
          </p:cNvSpPr>
          <p:nvPr/>
        </p:nvSpPr>
        <p:spPr bwMode="auto">
          <a:xfrm>
            <a:off x="9113856"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7" name="Rectangle 26"/>
          <p:cNvSpPr/>
          <p:nvPr/>
        </p:nvSpPr>
        <p:spPr bwMode="auto">
          <a:xfrm>
            <a:off x="1219200" y="0"/>
            <a:ext cx="76200" cy="68580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1" name="Ellipse 20"/>
          <p:cNvSpPr/>
          <p:nvPr/>
        </p:nvSpPr>
        <p:spPr bwMode="auto">
          <a:xfrm>
            <a:off x="609600" y="3429000"/>
            <a:ext cx="1295400" cy="1295400"/>
          </a:xfrm>
          <a:prstGeom prst="ellipse">
            <a:avLst/>
          </a:prstGeom>
          <a:solidFill>
            <a:schemeClr val="accent1"/>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Ellipse 22"/>
          <p:cNvSpPr/>
          <p:nvPr/>
        </p:nvSpPr>
        <p:spPr bwMode="auto">
          <a:xfrm>
            <a:off x="1309632" y="4866752"/>
            <a:ext cx="641424" cy="641424"/>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4" name="Ellipse 23"/>
          <p:cNvSpPr/>
          <p:nvPr/>
        </p:nvSpPr>
        <p:spPr bwMode="auto">
          <a:xfrm>
            <a:off x="1091080" y="5500632"/>
            <a:ext cx="137160" cy="13716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6" name="Ellipse 25"/>
          <p:cNvSpPr/>
          <p:nvPr/>
        </p:nvSpPr>
        <p:spPr bwMode="auto">
          <a:xfrm>
            <a:off x="1664208" y="5788152"/>
            <a:ext cx="274320" cy="27432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5" name="Ellipse 24"/>
          <p:cNvSpPr/>
          <p:nvPr/>
        </p:nvSpPr>
        <p:spPr>
          <a:xfrm>
            <a:off x="1905000" y="4495800"/>
            <a:ext cx="365760" cy="365760"/>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9" name="Espace réservé du numéro de diapositive 28"/>
          <p:cNvSpPr>
            <a:spLocks noGrp="1"/>
          </p:cNvSpPr>
          <p:nvPr>
            <p:ph type="sldNum" sz="quarter" idx="12"/>
          </p:nvPr>
        </p:nvSpPr>
        <p:spPr bwMode="auto">
          <a:xfrm>
            <a:off x="1325544" y="4928702"/>
            <a:ext cx="609600" cy="517524"/>
          </a:xfrm>
        </p:spPr>
        <p:txBody>
          <a:bodyPr/>
          <a:lstStyle/>
          <a:p>
            <a:fld id="{26A935AA-A7B2-4507-9B20-F692C0B0BA29}" type="slidenum">
              <a:rPr lang="fr-FR" smtClean="0"/>
              <a:pPr/>
              <a:t>‹N°›</a:t>
            </a:fld>
            <a:endParaRPr lang="fr-FR"/>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kumimoji="0" lang="fr-FR" smtClean="0"/>
              <a:t>Cliquez pour modifier le style du titre</a:t>
            </a:r>
            <a:endParaRPr kumimoji="0" lang="en-US"/>
          </a:p>
        </p:txBody>
      </p:sp>
      <p:sp>
        <p:nvSpPr>
          <p:cNvPr id="3" name="Espace réservé du texte vertical 2"/>
          <p:cNvSpPr>
            <a:spLocks noGrp="1"/>
          </p:cNvSpPr>
          <p:nvPr>
            <p:ph type="body" orient="vert" idx="1"/>
          </p:nvPr>
        </p:nvSpPr>
        <p:spPr/>
        <p:txBody>
          <a:bodyPr vert="eaVert"/>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4" name="Espace réservé de la date 3"/>
          <p:cNvSpPr>
            <a:spLocks noGrp="1"/>
          </p:cNvSpPr>
          <p:nvPr>
            <p:ph type="dt" sz="half" idx="10"/>
          </p:nvPr>
        </p:nvSpPr>
        <p:spPr/>
        <p:txBody>
          <a:bodyPr/>
          <a:lstStyle/>
          <a:p>
            <a:fld id="{9DCD3E0E-A9A8-4CCC-9A5D-3E23DC93C3A3}" type="datetime1">
              <a:rPr lang="fr-FR" smtClean="0"/>
              <a:pPr/>
              <a:t>21/01/2021</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26A935AA-A7B2-4507-9B20-F692C0B0BA29}" type="slidenum">
              <a:rPr lang="fr-FR" smtClean="0"/>
              <a:pPr/>
              <a:t>‹N°›</a:t>
            </a:fld>
            <a:endParaRPr lang="fr-F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629400" y="274639"/>
            <a:ext cx="1676400" cy="5851525"/>
          </a:xfrm>
        </p:spPr>
        <p:txBody>
          <a:bodyPr vert="eaVert"/>
          <a:lstStyle/>
          <a:p>
            <a:r>
              <a:rPr kumimoji="0" lang="fr-FR" smtClean="0"/>
              <a:t>Cliquez pour modifier le style du titre</a:t>
            </a:r>
            <a:endParaRPr kumimoji="0" lang="en-US"/>
          </a:p>
        </p:txBody>
      </p:sp>
      <p:sp>
        <p:nvSpPr>
          <p:cNvPr id="3" name="Espace réservé du texte vertical 2"/>
          <p:cNvSpPr>
            <a:spLocks noGrp="1"/>
          </p:cNvSpPr>
          <p:nvPr>
            <p:ph type="body" orient="vert" idx="1"/>
          </p:nvPr>
        </p:nvSpPr>
        <p:spPr>
          <a:xfrm>
            <a:off x="457200" y="274638"/>
            <a:ext cx="6019800" cy="5851525"/>
          </a:xfrm>
        </p:spPr>
        <p:txBody>
          <a:bodyPr vert="eaVert"/>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4" name="Espace réservé de la date 3"/>
          <p:cNvSpPr>
            <a:spLocks noGrp="1"/>
          </p:cNvSpPr>
          <p:nvPr>
            <p:ph type="dt" sz="half" idx="10"/>
          </p:nvPr>
        </p:nvSpPr>
        <p:spPr/>
        <p:txBody>
          <a:bodyPr/>
          <a:lstStyle/>
          <a:p>
            <a:fld id="{10CACC58-5AF9-403F-90C2-61212CC2D74A}" type="datetime1">
              <a:rPr lang="fr-FR" smtClean="0"/>
              <a:pPr/>
              <a:t>21/01/2021</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26A935AA-A7B2-4507-9B20-F692C0B0BA29}" type="slidenum">
              <a:rPr lang="fr-FR" smtClean="0"/>
              <a:pPr/>
              <a:t>‹N°›</a:t>
            </a:fld>
            <a:endParaRPr lang="fr-F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1">
        <a:schemeClr val="bg2"/>
      </p:bgRef>
    </p:bg>
    <p:spTree>
      <p:nvGrpSpPr>
        <p:cNvPr id="1" name=""/>
        <p:cNvGrpSpPr/>
        <p:nvPr/>
      </p:nvGrpSpPr>
      <p:grpSpPr>
        <a:xfrm>
          <a:off x="0" y="0"/>
          <a:ext cx="0" cy="0"/>
          <a:chOff x="0" y="0"/>
          <a:chExt cx="0" cy="0"/>
        </a:xfrm>
      </p:grpSpPr>
      <p:sp>
        <p:nvSpPr>
          <p:cNvPr id="7" name="Rectangle 6"/>
          <p:cNvSpPr/>
          <p:nvPr/>
        </p:nvSpPr>
        <p:spPr bwMode="white">
          <a:xfrm>
            <a:off x="0" y="5971032"/>
            <a:ext cx="9144000" cy="886968"/>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10" name="Rectangle 9"/>
          <p:cNvSpPr/>
          <p:nvPr/>
        </p:nvSpPr>
        <p:spPr>
          <a:xfrm>
            <a:off x="-9144" y="6053328"/>
            <a:ext cx="2249424" cy="71323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11" name="Rectangle 10"/>
          <p:cNvSpPr/>
          <p:nvPr/>
        </p:nvSpPr>
        <p:spPr>
          <a:xfrm>
            <a:off x="2359152" y="6044184"/>
            <a:ext cx="6784848" cy="713232"/>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8" name="Title 7"/>
          <p:cNvSpPr>
            <a:spLocks noGrp="1"/>
          </p:cNvSpPr>
          <p:nvPr>
            <p:ph type="ctrTitle"/>
          </p:nvPr>
        </p:nvSpPr>
        <p:spPr>
          <a:xfrm>
            <a:off x="2362200" y="4038600"/>
            <a:ext cx="6477000" cy="1828800"/>
          </a:xfrm>
        </p:spPr>
        <p:txBody>
          <a:bodyPr anchor="b"/>
          <a:lstStyle>
            <a:lvl1pPr>
              <a:defRPr cap="all" baseline="0"/>
            </a:lvl1pPr>
          </a:lstStyle>
          <a:p>
            <a:r>
              <a:rPr kumimoji="0" lang="en-US" smtClean="0"/>
              <a:t>Click to edit Master title style</a:t>
            </a:r>
            <a:endParaRPr kumimoji="0" lang="en-US"/>
          </a:p>
        </p:txBody>
      </p:sp>
      <p:sp>
        <p:nvSpPr>
          <p:cNvPr id="9" name="Subtitle 8"/>
          <p:cNvSpPr>
            <a:spLocks noGrp="1"/>
          </p:cNvSpPr>
          <p:nvPr>
            <p:ph type="subTitle" idx="1"/>
          </p:nvPr>
        </p:nvSpPr>
        <p:spPr>
          <a:xfrm>
            <a:off x="2362200" y="6050037"/>
            <a:ext cx="6705600" cy="685800"/>
          </a:xfrm>
        </p:spPr>
        <p:txBody>
          <a:bodyPr anchor="ctr">
            <a:normAutofit/>
          </a:bodyPr>
          <a:lstStyle>
            <a:lvl1pPr marL="0" indent="0" algn="l">
              <a:buNone/>
              <a:defRPr sz="2600">
                <a:solidFill>
                  <a:srgbClr val="FFFFFF"/>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28" name="Date Placeholder 27"/>
          <p:cNvSpPr>
            <a:spLocks noGrp="1"/>
          </p:cNvSpPr>
          <p:nvPr>
            <p:ph type="dt" sz="half" idx="10"/>
          </p:nvPr>
        </p:nvSpPr>
        <p:spPr>
          <a:xfrm>
            <a:off x="76200" y="6068699"/>
            <a:ext cx="2057400" cy="685800"/>
          </a:xfrm>
        </p:spPr>
        <p:txBody>
          <a:bodyPr>
            <a:noAutofit/>
          </a:bodyPr>
          <a:lstStyle>
            <a:lvl1pPr algn="ctr">
              <a:defRPr sz="2000">
                <a:solidFill>
                  <a:srgbClr val="FFFFFF"/>
                </a:solidFill>
              </a:defRPr>
            </a:lvl1pPr>
          </a:lstStyle>
          <a:p>
            <a:fld id="{2CEB5666-A731-4C1F-A4CA-BDBE69F333DF}" type="datetimeFigureOut">
              <a:rPr lang="fr-FR" smtClean="0"/>
              <a:pPr/>
              <a:t>21/01/2021</a:t>
            </a:fld>
            <a:endParaRPr lang="fr-FR"/>
          </a:p>
        </p:txBody>
      </p:sp>
      <p:sp>
        <p:nvSpPr>
          <p:cNvPr id="17" name="Footer Placeholder 16"/>
          <p:cNvSpPr>
            <a:spLocks noGrp="1"/>
          </p:cNvSpPr>
          <p:nvPr>
            <p:ph type="ftr" sz="quarter" idx="11"/>
          </p:nvPr>
        </p:nvSpPr>
        <p:spPr>
          <a:xfrm>
            <a:off x="2085393" y="236538"/>
            <a:ext cx="5867400" cy="365125"/>
          </a:xfrm>
        </p:spPr>
        <p:txBody>
          <a:bodyPr/>
          <a:lstStyle>
            <a:lvl1pPr algn="r">
              <a:defRPr>
                <a:solidFill>
                  <a:schemeClr val="tx2"/>
                </a:solidFill>
              </a:defRPr>
            </a:lvl1pPr>
          </a:lstStyle>
          <a:p>
            <a:endParaRPr lang="fr-FR">
              <a:solidFill>
                <a:srgbClr val="EBDDC3"/>
              </a:solidFill>
            </a:endParaRPr>
          </a:p>
        </p:txBody>
      </p:sp>
      <p:sp>
        <p:nvSpPr>
          <p:cNvPr id="29" name="Slide Number Placeholder 28"/>
          <p:cNvSpPr>
            <a:spLocks noGrp="1"/>
          </p:cNvSpPr>
          <p:nvPr>
            <p:ph type="sldNum" sz="quarter" idx="12"/>
          </p:nvPr>
        </p:nvSpPr>
        <p:spPr>
          <a:xfrm>
            <a:off x="8001000" y="228600"/>
            <a:ext cx="838200" cy="381000"/>
          </a:xfrm>
        </p:spPr>
        <p:txBody>
          <a:bodyPr/>
          <a:lstStyle>
            <a:lvl1pPr>
              <a:defRPr>
                <a:solidFill>
                  <a:schemeClr val="tx2"/>
                </a:solidFill>
              </a:defRPr>
            </a:lvl1pPr>
          </a:lstStyle>
          <a:p>
            <a:fld id="{43CA04BF-C7B4-4504-9648-1152DBEE1F21}" type="slidenum">
              <a:rPr lang="fr-FR" smtClean="0">
                <a:solidFill>
                  <a:srgbClr val="EBDDC3"/>
                </a:solidFill>
              </a:rPr>
              <a:pPr/>
              <a:t>‹N°›</a:t>
            </a:fld>
            <a:endParaRPr lang="fr-FR">
              <a:solidFill>
                <a:srgbClr val="EBDDC3"/>
              </a:solidFill>
            </a:endParaRPr>
          </a:p>
        </p:txBody>
      </p:sp>
    </p:spTree>
    <p:extLst>
      <p:ext uri="{BB962C8B-B14F-4D97-AF65-F5344CB8AC3E}">
        <p14:creationId xmlns:p14="http://schemas.microsoft.com/office/powerpoint/2010/main" val="2247712442"/>
      </p:ext>
    </p:extLst>
  </p:cSld>
  <p:clrMapOvr>
    <a:overrideClrMapping bg1="dk1" tx1="lt1" bg2="dk2" tx2="lt2" accent1="accent1" accent2="accent2" accent3="accent3" accent4="accent4" accent5="accent5" accent6="accent6" hlink="hlink" folHlink="folHlink"/>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12648" y="228600"/>
            <a:ext cx="8153400" cy="990600"/>
          </a:xfrm>
        </p:spPr>
        <p:txBody>
          <a:bodyPr/>
          <a:lstStyle/>
          <a:p>
            <a:r>
              <a:rPr kumimoji="0" lang="en-US" smtClean="0"/>
              <a:t>Click to edit Master title style</a:t>
            </a:r>
            <a:endParaRPr kumimoji="0" lang="en-US"/>
          </a:p>
        </p:txBody>
      </p:sp>
      <p:sp>
        <p:nvSpPr>
          <p:cNvPr id="4" name="Date Placeholder 3"/>
          <p:cNvSpPr>
            <a:spLocks noGrp="1"/>
          </p:cNvSpPr>
          <p:nvPr>
            <p:ph type="dt" sz="half" idx="10"/>
          </p:nvPr>
        </p:nvSpPr>
        <p:spPr/>
        <p:txBody>
          <a:bodyPr/>
          <a:lstStyle/>
          <a:p>
            <a:fld id="{2CEB5666-A731-4C1F-A4CA-BDBE69F333DF}" type="datetimeFigureOut">
              <a:rPr lang="fr-FR" smtClean="0">
                <a:solidFill>
                  <a:srgbClr val="775F55"/>
                </a:solidFill>
              </a:rPr>
              <a:pPr/>
              <a:t>21/01/2021</a:t>
            </a:fld>
            <a:endParaRPr lang="fr-FR">
              <a:solidFill>
                <a:srgbClr val="775F55"/>
              </a:solidFill>
            </a:endParaRPr>
          </a:p>
        </p:txBody>
      </p:sp>
      <p:sp>
        <p:nvSpPr>
          <p:cNvPr id="5" name="Footer Placeholder 4"/>
          <p:cNvSpPr>
            <a:spLocks noGrp="1"/>
          </p:cNvSpPr>
          <p:nvPr>
            <p:ph type="ftr" sz="quarter" idx="11"/>
          </p:nvPr>
        </p:nvSpPr>
        <p:spPr/>
        <p:txBody>
          <a:bodyPr/>
          <a:lstStyle/>
          <a:p>
            <a:endParaRPr lang="fr-FR">
              <a:solidFill>
                <a:srgbClr val="775F55"/>
              </a:solidFill>
            </a:endParaRPr>
          </a:p>
        </p:txBody>
      </p:sp>
      <p:sp>
        <p:nvSpPr>
          <p:cNvPr id="6" name="Slide Number Placeholder 5"/>
          <p:cNvSpPr>
            <a:spLocks noGrp="1"/>
          </p:cNvSpPr>
          <p:nvPr>
            <p:ph type="sldNum" sz="quarter" idx="12"/>
          </p:nvPr>
        </p:nvSpPr>
        <p:spPr/>
        <p:txBody>
          <a:bodyPr/>
          <a:lstStyle>
            <a:lvl1pPr>
              <a:defRPr>
                <a:solidFill>
                  <a:srgbClr val="FFFFFF"/>
                </a:solidFill>
              </a:defRPr>
            </a:lvl1pPr>
          </a:lstStyle>
          <a:p>
            <a:fld id="{43CA04BF-C7B4-4504-9648-1152DBEE1F21}" type="slidenum">
              <a:rPr lang="fr-FR" smtClean="0"/>
              <a:pPr/>
              <a:t>‹N°›</a:t>
            </a:fld>
            <a:endParaRPr lang="fr-FR"/>
          </a:p>
        </p:txBody>
      </p:sp>
      <p:sp>
        <p:nvSpPr>
          <p:cNvPr id="8" name="Content Placeholder 7"/>
          <p:cNvSpPr>
            <a:spLocks noGrp="1"/>
          </p:cNvSpPr>
          <p:nvPr>
            <p:ph sz="quarter" idx="1"/>
          </p:nvPr>
        </p:nvSpPr>
        <p:spPr>
          <a:xfrm>
            <a:off x="612648" y="1600200"/>
            <a:ext cx="8153400" cy="44958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extLst>
      <p:ext uri="{BB962C8B-B14F-4D97-AF65-F5344CB8AC3E}">
        <p14:creationId xmlns:p14="http://schemas.microsoft.com/office/powerpoint/2010/main" val="186418589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3">
        <a:schemeClr val="bg1"/>
      </p:bgRef>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371600" y="2743200"/>
            <a:ext cx="7123113" cy="1673225"/>
          </a:xfrm>
        </p:spPr>
        <p:txBody>
          <a:bodyPr anchor="t"/>
          <a:lstStyle>
            <a:lvl1pPr marL="0" indent="0">
              <a:buNone/>
              <a:defRPr sz="280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7" name="Rectangle 6"/>
          <p:cNvSpPr/>
          <p:nvPr/>
        </p:nvSpPr>
        <p:spPr bwMode="white">
          <a:xfrm>
            <a:off x="0" y="1524000"/>
            <a:ext cx="9144000" cy="1143000"/>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8" name="Rectangle 7"/>
          <p:cNvSpPr/>
          <p:nvPr/>
        </p:nvSpPr>
        <p:spPr>
          <a:xfrm>
            <a:off x="0" y="1600200"/>
            <a:ext cx="1295400" cy="99060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9" name="Rectangle 8"/>
          <p:cNvSpPr/>
          <p:nvPr/>
        </p:nvSpPr>
        <p:spPr>
          <a:xfrm>
            <a:off x="1371600" y="1600200"/>
            <a:ext cx="7772400" cy="99060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2" name="Title 1"/>
          <p:cNvSpPr>
            <a:spLocks noGrp="1"/>
          </p:cNvSpPr>
          <p:nvPr>
            <p:ph type="title"/>
          </p:nvPr>
        </p:nvSpPr>
        <p:spPr>
          <a:xfrm>
            <a:off x="1371600" y="1600200"/>
            <a:ext cx="7620000" cy="990600"/>
          </a:xfrm>
        </p:spPr>
        <p:txBody>
          <a:bodyPr/>
          <a:lstStyle>
            <a:lvl1pPr algn="l">
              <a:buNone/>
              <a:defRPr sz="4400" b="0" cap="none">
                <a:solidFill>
                  <a:srgbClr val="FFFFFF"/>
                </a:solidFill>
              </a:defRPr>
            </a:lvl1pPr>
          </a:lstStyle>
          <a:p>
            <a:r>
              <a:rPr kumimoji="0" lang="en-US" smtClean="0"/>
              <a:t>Click to edit Master title style</a:t>
            </a:r>
            <a:endParaRPr kumimoji="0" lang="en-US"/>
          </a:p>
        </p:txBody>
      </p:sp>
      <p:sp>
        <p:nvSpPr>
          <p:cNvPr id="12" name="Date Placeholder 11"/>
          <p:cNvSpPr>
            <a:spLocks noGrp="1"/>
          </p:cNvSpPr>
          <p:nvPr>
            <p:ph type="dt" sz="half" idx="10"/>
          </p:nvPr>
        </p:nvSpPr>
        <p:spPr/>
        <p:txBody>
          <a:bodyPr/>
          <a:lstStyle/>
          <a:p>
            <a:fld id="{2CEB5666-A731-4C1F-A4CA-BDBE69F333DF}" type="datetimeFigureOut">
              <a:rPr lang="fr-FR" smtClean="0">
                <a:solidFill>
                  <a:srgbClr val="775F55"/>
                </a:solidFill>
              </a:rPr>
              <a:pPr/>
              <a:t>21/01/2021</a:t>
            </a:fld>
            <a:endParaRPr lang="fr-FR">
              <a:solidFill>
                <a:srgbClr val="775F55"/>
              </a:solidFill>
            </a:endParaRPr>
          </a:p>
        </p:txBody>
      </p:sp>
      <p:sp>
        <p:nvSpPr>
          <p:cNvPr id="13" name="Slide Number Placeholder 12"/>
          <p:cNvSpPr>
            <a:spLocks noGrp="1"/>
          </p:cNvSpPr>
          <p:nvPr>
            <p:ph type="sldNum" sz="quarter" idx="11"/>
          </p:nvPr>
        </p:nvSpPr>
        <p:spPr>
          <a:xfrm>
            <a:off x="0" y="1752600"/>
            <a:ext cx="1295400" cy="701676"/>
          </a:xfrm>
        </p:spPr>
        <p:txBody>
          <a:bodyPr>
            <a:noAutofit/>
          </a:bodyPr>
          <a:lstStyle>
            <a:lvl1pPr>
              <a:defRPr sz="2400">
                <a:solidFill>
                  <a:srgbClr val="FFFFFF"/>
                </a:solidFill>
              </a:defRPr>
            </a:lvl1pPr>
          </a:lstStyle>
          <a:p>
            <a:fld id="{43CA04BF-C7B4-4504-9648-1152DBEE1F21}" type="slidenum">
              <a:rPr lang="fr-FR" smtClean="0"/>
              <a:pPr/>
              <a:t>‹N°›</a:t>
            </a:fld>
            <a:endParaRPr lang="fr-FR"/>
          </a:p>
        </p:txBody>
      </p:sp>
      <p:sp>
        <p:nvSpPr>
          <p:cNvPr id="14" name="Footer Placeholder 13"/>
          <p:cNvSpPr>
            <a:spLocks noGrp="1"/>
          </p:cNvSpPr>
          <p:nvPr>
            <p:ph type="ftr" sz="quarter" idx="12"/>
          </p:nvPr>
        </p:nvSpPr>
        <p:spPr/>
        <p:txBody>
          <a:bodyPr/>
          <a:lstStyle/>
          <a:p>
            <a:endParaRPr lang="fr-FR">
              <a:solidFill>
                <a:srgbClr val="775F55"/>
              </a:solidFill>
            </a:endParaRPr>
          </a:p>
        </p:txBody>
      </p:sp>
    </p:spTree>
    <p:extLst>
      <p:ext uri="{BB962C8B-B14F-4D97-AF65-F5344CB8AC3E}">
        <p14:creationId xmlns:p14="http://schemas.microsoft.com/office/powerpoint/2010/main" val="4206338276"/>
      </p:ext>
    </p:extLst>
  </p:cSld>
  <p:clrMapOvr>
    <a:overrideClrMapping bg1="lt1" tx1="dk1" bg2="lt2" tx2="dk2" accent1="accent1" accent2="accent2" accent3="accent3" accent4="accent4" accent5="accent5" accent6="accent6" hlink="hlink" folHlink="folHlink"/>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9" name="Content Placeholder 8"/>
          <p:cNvSpPr>
            <a:spLocks noGrp="1"/>
          </p:cNvSpPr>
          <p:nvPr>
            <p:ph sz="quarter" idx="1"/>
          </p:nvPr>
        </p:nvSpPr>
        <p:spPr>
          <a:xfrm>
            <a:off x="609600" y="1589567"/>
            <a:ext cx="388620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1" name="Content Placeholder 10"/>
          <p:cNvSpPr>
            <a:spLocks noGrp="1"/>
          </p:cNvSpPr>
          <p:nvPr>
            <p:ph sz="quarter" idx="2"/>
          </p:nvPr>
        </p:nvSpPr>
        <p:spPr>
          <a:xfrm>
            <a:off x="4844901" y="1589567"/>
            <a:ext cx="388620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8" name="Date Placeholder 7"/>
          <p:cNvSpPr>
            <a:spLocks noGrp="1"/>
          </p:cNvSpPr>
          <p:nvPr>
            <p:ph type="dt" sz="half" idx="15"/>
          </p:nvPr>
        </p:nvSpPr>
        <p:spPr/>
        <p:txBody>
          <a:bodyPr rtlCol="0"/>
          <a:lstStyle/>
          <a:p>
            <a:fld id="{2CEB5666-A731-4C1F-A4CA-BDBE69F333DF}" type="datetimeFigureOut">
              <a:rPr lang="fr-FR" smtClean="0">
                <a:solidFill>
                  <a:srgbClr val="775F55"/>
                </a:solidFill>
              </a:rPr>
              <a:pPr/>
              <a:t>21/01/2021</a:t>
            </a:fld>
            <a:endParaRPr lang="fr-FR">
              <a:solidFill>
                <a:srgbClr val="775F55"/>
              </a:solidFill>
            </a:endParaRPr>
          </a:p>
        </p:txBody>
      </p:sp>
      <p:sp>
        <p:nvSpPr>
          <p:cNvPr id="10" name="Slide Number Placeholder 9"/>
          <p:cNvSpPr>
            <a:spLocks noGrp="1"/>
          </p:cNvSpPr>
          <p:nvPr>
            <p:ph type="sldNum" sz="quarter" idx="16"/>
          </p:nvPr>
        </p:nvSpPr>
        <p:spPr/>
        <p:txBody>
          <a:bodyPr rtlCol="0"/>
          <a:lstStyle/>
          <a:p>
            <a:fld id="{43CA04BF-C7B4-4504-9648-1152DBEE1F21}" type="slidenum">
              <a:rPr lang="fr-FR" smtClean="0"/>
              <a:pPr/>
              <a:t>‹N°›</a:t>
            </a:fld>
            <a:endParaRPr lang="fr-FR"/>
          </a:p>
        </p:txBody>
      </p:sp>
      <p:sp>
        <p:nvSpPr>
          <p:cNvPr id="12" name="Footer Placeholder 11"/>
          <p:cNvSpPr>
            <a:spLocks noGrp="1"/>
          </p:cNvSpPr>
          <p:nvPr>
            <p:ph type="ftr" sz="quarter" idx="17"/>
          </p:nvPr>
        </p:nvSpPr>
        <p:spPr/>
        <p:txBody>
          <a:bodyPr rtlCol="0"/>
          <a:lstStyle/>
          <a:p>
            <a:endParaRPr lang="fr-FR">
              <a:solidFill>
                <a:srgbClr val="775F55"/>
              </a:solidFill>
            </a:endParaRPr>
          </a:p>
        </p:txBody>
      </p:sp>
    </p:spTree>
    <p:extLst>
      <p:ext uri="{BB962C8B-B14F-4D97-AF65-F5344CB8AC3E}">
        <p14:creationId xmlns:p14="http://schemas.microsoft.com/office/powerpoint/2010/main" val="192301988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33400" y="273050"/>
            <a:ext cx="8153400" cy="869950"/>
          </a:xfrm>
        </p:spPr>
        <p:txBody>
          <a:bodyPr anchor="ctr"/>
          <a:lstStyle>
            <a:lvl1pPr>
              <a:defRPr/>
            </a:lvl1pPr>
          </a:lstStyle>
          <a:p>
            <a:r>
              <a:rPr kumimoji="0" lang="en-US" smtClean="0"/>
              <a:t>Click to edit Master title style</a:t>
            </a:r>
            <a:endParaRPr kumimoji="0" lang="en-US"/>
          </a:p>
        </p:txBody>
      </p:sp>
      <p:sp>
        <p:nvSpPr>
          <p:cNvPr id="11" name="Content Placeholder 10"/>
          <p:cNvSpPr>
            <a:spLocks noGrp="1"/>
          </p:cNvSpPr>
          <p:nvPr>
            <p:ph sz="quarter" idx="2"/>
          </p:nvPr>
        </p:nvSpPr>
        <p:spPr>
          <a:xfrm>
            <a:off x="609600" y="2438400"/>
            <a:ext cx="3886200" cy="35814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3" name="Content Placeholder 12"/>
          <p:cNvSpPr>
            <a:spLocks noGrp="1"/>
          </p:cNvSpPr>
          <p:nvPr>
            <p:ph sz="quarter" idx="4"/>
          </p:nvPr>
        </p:nvSpPr>
        <p:spPr>
          <a:xfrm>
            <a:off x="4800600" y="2438400"/>
            <a:ext cx="3886200" cy="35814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0" name="Date Placeholder 9"/>
          <p:cNvSpPr>
            <a:spLocks noGrp="1"/>
          </p:cNvSpPr>
          <p:nvPr>
            <p:ph type="dt" sz="half" idx="15"/>
          </p:nvPr>
        </p:nvSpPr>
        <p:spPr/>
        <p:txBody>
          <a:bodyPr rtlCol="0"/>
          <a:lstStyle/>
          <a:p>
            <a:fld id="{2CEB5666-A731-4C1F-A4CA-BDBE69F333DF}" type="datetimeFigureOut">
              <a:rPr lang="fr-FR" smtClean="0">
                <a:solidFill>
                  <a:srgbClr val="775F55"/>
                </a:solidFill>
              </a:rPr>
              <a:pPr/>
              <a:t>21/01/2021</a:t>
            </a:fld>
            <a:endParaRPr lang="fr-FR">
              <a:solidFill>
                <a:srgbClr val="775F55"/>
              </a:solidFill>
            </a:endParaRPr>
          </a:p>
        </p:txBody>
      </p:sp>
      <p:sp>
        <p:nvSpPr>
          <p:cNvPr id="12" name="Slide Number Placeholder 11"/>
          <p:cNvSpPr>
            <a:spLocks noGrp="1"/>
          </p:cNvSpPr>
          <p:nvPr>
            <p:ph type="sldNum" sz="quarter" idx="16"/>
          </p:nvPr>
        </p:nvSpPr>
        <p:spPr/>
        <p:txBody>
          <a:bodyPr rtlCol="0"/>
          <a:lstStyle/>
          <a:p>
            <a:fld id="{43CA04BF-C7B4-4504-9648-1152DBEE1F21}" type="slidenum">
              <a:rPr lang="fr-FR" smtClean="0"/>
              <a:pPr/>
              <a:t>‹N°›</a:t>
            </a:fld>
            <a:endParaRPr lang="fr-FR"/>
          </a:p>
        </p:txBody>
      </p:sp>
      <p:sp>
        <p:nvSpPr>
          <p:cNvPr id="14" name="Footer Placeholder 13"/>
          <p:cNvSpPr>
            <a:spLocks noGrp="1"/>
          </p:cNvSpPr>
          <p:nvPr>
            <p:ph type="ftr" sz="quarter" idx="17"/>
          </p:nvPr>
        </p:nvSpPr>
        <p:spPr/>
        <p:txBody>
          <a:bodyPr rtlCol="0"/>
          <a:lstStyle/>
          <a:p>
            <a:endParaRPr lang="fr-FR">
              <a:solidFill>
                <a:srgbClr val="775F55"/>
              </a:solidFill>
            </a:endParaRPr>
          </a:p>
        </p:txBody>
      </p:sp>
      <p:sp>
        <p:nvSpPr>
          <p:cNvPr id="16" name="Text Placeholder 15"/>
          <p:cNvSpPr>
            <a:spLocks noGrp="1"/>
          </p:cNvSpPr>
          <p:nvPr>
            <p:ph type="body" sz="quarter" idx="1"/>
          </p:nvPr>
        </p:nvSpPr>
        <p:spPr>
          <a:xfrm>
            <a:off x="609600" y="1752600"/>
            <a:ext cx="3886200" cy="640080"/>
          </a:xfrm>
          <a:solidFill>
            <a:schemeClr val="accent2"/>
          </a:solidFill>
        </p:spPr>
        <p:txBody>
          <a:bodyPr rtlCol="0" anchor="ctr"/>
          <a:lstStyle>
            <a:lvl1pPr marL="0" indent="0">
              <a:buFontTx/>
              <a:buNone/>
              <a:defRPr sz="2000" b="1">
                <a:solidFill>
                  <a:srgbClr val="FFFFFF"/>
                </a:solidFill>
              </a:defRPr>
            </a:lvl1pPr>
          </a:lstStyle>
          <a:p>
            <a:pPr lvl="0" eaLnBrk="1" latinLnBrk="0" hangingPunct="1"/>
            <a:r>
              <a:rPr kumimoji="0" lang="en-US" smtClean="0"/>
              <a:t>Click to edit Master text styles</a:t>
            </a:r>
          </a:p>
        </p:txBody>
      </p:sp>
      <p:sp>
        <p:nvSpPr>
          <p:cNvPr id="15" name="Text Placeholder 14"/>
          <p:cNvSpPr>
            <a:spLocks noGrp="1"/>
          </p:cNvSpPr>
          <p:nvPr>
            <p:ph type="body" sz="quarter" idx="3"/>
          </p:nvPr>
        </p:nvSpPr>
        <p:spPr>
          <a:xfrm>
            <a:off x="4800600" y="1752600"/>
            <a:ext cx="3886200" cy="640080"/>
          </a:xfrm>
          <a:solidFill>
            <a:schemeClr val="accent4"/>
          </a:solidFill>
        </p:spPr>
        <p:txBody>
          <a:bodyPr rtlCol="0" anchor="ctr"/>
          <a:lstStyle>
            <a:lvl1pPr marL="0" indent="0">
              <a:buFontTx/>
              <a:buNone/>
              <a:defRPr sz="2000" b="1">
                <a:solidFill>
                  <a:srgbClr val="FFFFFF"/>
                </a:solidFill>
              </a:defRPr>
            </a:lvl1pPr>
          </a:lstStyle>
          <a:p>
            <a:pPr lvl="0" eaLnBrk="1" latinLnBrk="0" hangingPunct="1"/>
            <a:r>
              <a:rPr kumimoji="0" lang="en-US" smtClean="0"/>
              <a:t>Click to edit Master text styles</a:t>
            </a:r>
          </a:p>
        </p:txBody>
      </p:sp>
    </p:spTree>
    <p:extLst>
      <p:ext uri="{BB962C8B-B14F-4D97-AF65-F5344CB8AC3E}">
        <p14:creationId xmlns:p14="http://schemas.microsoft.com/office/powerpoint/2010/main" val="306570856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2CEB5666-A731-4C1F-A4CA-BDBE69F333DF}" type="datetimeFigureOut">
              <a:rPr lang="fr-FR" smtClean="0">
                <a:solidFill>
                  <a:srgbClr val="775F55"/>
                </a:solidFill>
              </a:rPr>
              <a:pPr/>
              <a:t>21/01/2021</a:t>
            </a:fld>
            <a:endParaRPr lang="fr-FR">
              <a:solidFill>
                <a:srgbClr val="775F55"/>
              </a:solidFill>
            </a:endParaRPr>
          </a:p>
        </p:txBody>
      </p:sp>
      <p:sp>
        <p:nvSpPr>
          <p:cNvPr id="4" name="Footer Placeholder 3"/>
          <p:cNvSpPr>
            <a:spLocks noGrp="1"/>
          </p:cNvSpPr>
          <p:nvPr>
            <p:ph type="ftr" sz="quarter" idx="11"/>
          </p:nvPr>
        </p:nvSpPr>
        <p:spPr/>
        <p:txBody>
          <a:bodyPr/>
          <a:lstStyle/>
          <a:p>
            <a:endParaRPr lang="fr-FR">
              <a:solidFill>
                <a:srgbClr val="775F55"/>
              </a:solidFill>
            </a:endParaRPr>
          </a:p>
        </p:txBody>
      </p:sp>
      <p:sp>
        <p:nvSpPr>
          <p:cNvPr id="5" name="Slide Number Placeholder 4"/>
          <p:cNvSpPr>
            <a:spLocks noGrp="1"/>
          </p:cNvSpPr>
          <p:nvPr>
            <p:ph type="sldNum" sz="quarter" idx="12"/>
          </p:nvPr>
        </p:nvSpPr>
        <p:spPr/>
        <p:txBody>
          <a:bodyPr/>
          <a:lstStyle>
            <a:lvl1pPr>
              <a:defRPr>
                <a:solidFill>
                  <a:srgbClr val="FFFFFF"/>
                </a:solidFill>
              </a:defRPr>
            </a:lvl1pPr>
          </a:lstStyle>
          <a:p>
            <a:fld id="{43CA04BF-C7B4-4504-9648-1152DBEE1F21}" type="slidenum">
              <a:rPr lang="fr-FR" smtClean="0"/>
              <a:pPr/>
              <a:t>‹N°›</a:t>
            </a:fld>
            <a:endParaRPr lang="fr-FR"/>
          </a:p>
        </p:txBody>
      </p:sp>
    </p:spTree>
    <p:extLst>
      <p:ext uri="{BB962C8B-B14F-4D97-AF65-F5344CB8AC3E}">
        <p14:creationId xmlns:p14="http://schemas.microsoft.com/office/powerpoint/2010/main" val="359089465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CEB5666-A731-4C1F-A4CA-BDBE69F333DF}" type="datetimeFigureOut">
              <a:rPr lang="fr-FR" smtClean="0">
                <a:solidFill>
                  <a:srgbClr val="775F55"/>
                </a:solidFill>
              </a:rPr>
              <a:pPr/>
              <a:t>21/01/2021</a:t>
            </a:fld>
            <a:endParaRPr lang="fr-FR">
              <a:solidFill>
                <a:srgbClr val="775F55"/>
              </a:solidFill>
            </a:endParaRPr>
          </a:p>
        </p:txBody>
      </p:sp>
      <p:sp>
        <p:nvSpPr>
          <p:cNvPr id="3" name="Footer Placeholder 2"/>
          <p:cNvSpPr>
            <a:spLocks noGrp="1"/>
          </p:cNvSpPr>
          <p:nvPr>
            <p:ph type="ftr" sz="quarter" idx="11"/>
          </p:nvPr>
        </p:nvSpPr>
        <p:spPr/>
        <p:txBody>
          <a:bodyPr/>
          <a:lstStyle/>
          <a:p>
            <a:endParaRPr lang="fr-FR">
              <a:solidFill>
                <a:srgbClr val="775F55"/>
              </a:solidFill>
            </a:endParaRPr>
          </a:p>
        </p:txBody>
      </p:sp>
      <p:sp>
        <p:nvSpPr>
          <p:cNvPr id="4" name="Slide Number Placeholder 3"/>
          <p:cNvSpPr>
            <a:spLocks noGrp="1"/>
          </p:cNvSpPr>
          <p:nvPr>
            <p:ph type="sldNum" sz="quarter" idx="12"/>
          </p:nvPr>
        </p:nvSpPr>
        <p:spPr>
          <a:xfrm>
            <a:off x="0" y="6248400"/>
            <a:ext cx="533400" cy="381000"/>
          </a:xfrm>
        </p:spPr>
        <p:txBody>
          <a:bodyPr/>
          <a:lstStyle>
            <a:lvl1pPr>
              <a:defRPr>
                <a:solidFill>
                  <a:schemeClr val="tx2"/>
                </a:solidFill>
              </a:defRPr>
            </a:lvl1pPr>
          </a:lstStyle>
          <a:p>
            <a:fld id="{43CA04BF-C7B4-4504-9648-1152DBEE1F21}" type="slidenum">
              <a:rPr lang="fr-FR" smtClean="0">
                <a:solidFill>
                  <a:srgbClr val="775F55"/>
                </a:solidFill>
              </a:rPr>
              <a:pPr/>
              <a:t>‹N°›</a:t>
            </a:fld>
            <a:endParaRPr lang="fr-FR">
              <a:solidFill>
                <a:srgbClr val="775F55"/>
              </a:solidFill>
            </a:endParaRPr>
          </a:p>
        </p:txBody>
      </p:sp>
    </p:spTree>
    <p:extLst>
      <p:ext uri="{BB962C8B-B14F-4D97-AF65-F5344CB8AC3E}">
        <p14:creationId xmlns:p14="http://schemas.microsoft.com/office/powerpoint/2010/main" val="192151178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3050"/>
            <a:ext cx="8077200" cy="869950"/>
          </a:xfrm>
        </p:spPr>
        <p:txBody>
          <a:bodyPr anchor="ctr"/>
          <a:lstStyle>
            <a:lvl1pPr algn="l">
              <a:buNone/>
              <a:defRPr sz="4400" b="0"/>
            </a:lvl1pPr>
          </a:lstStyle>
          <a:p>
            <a:r>
              <a:rPr kumimoji="0" lang="en-US" smtClean="0"/>
              <a:t>Click to edit Master title style</a:t>
            </a:r>
            <a:endParaRPr kumimoji="0" lang="en-US"/>
          </a:p>
        </p:txBody>
      </p:sp>
      <p:sp>
        <p:nvSpPr>
          <p:cNvPr id="5" name="Date Placeholder 4"/>
          <p:cNvSpPr>
            <a:spLocks noGrp="1"/>
          </p:cNvSpPr>
          <p:nvPr>
            <p:ph type="dt" sz="half" idx="10"/>
          </p:nvPr>
        </p:nvSpPr>
        <p:spPr/>
        <p:txBody>
          <a:bodyPr/>
          <a:lstStyle/>
          <a:p>
            <a:fld id="{2CEB5666-A731-4C1F-A4CA-BDBE69F333DF}" type="datetimeFigureOut">
              <a:rPr lang="fr-FR" smtClean="0">
                <a:solidFill>
                  <a:srgbClr val="775F55"/>
                </a:solidFill>
              </a:rPr>
              <a:pPr/>
              <a:t>21/01/2021</a:t>
            </a:fld>
            <a:endParaRPr lang="fr-FR">
              <a:solidFill>
                <a:srgbClr val="775F55"/>
              </a:solidFill>
            </a:endParaRPr>
          </a:p>
        </p:txBody>
      </p:sp>
      <p:sp>
        <p:nvSpPr>
          <p:cNvPr id="6" name="Footer Placeholder 5"/>
          <p:cNvSpPr>
            <a:spLocks noGrp="1"/>
          </p:cNvSpPr>
          <p:nvPr>
            <p:ph type="ftr" sz="quarter" idx="11"/>
          </p:nvPr>
        </p:nvSpPr>
        <p:spPr/>
        <p:txBody>
          <a:bodyPr/>
          <a:lstStyle/>
          <a:p>
            <a:endParaRPr lang="fr-FR">
              <a:solidFill>
                <a:srgbClr val="775F55"/>
              </a:solidFill>
            </a:endParaRPr>
          </a:p>
        </p:txBody>
      </p:sp>
      <p:sp>
        <p:nvSpPr>
          <p:cNvPr id="7" name="Slide Number Placeholder 6"/>
          <p:cNvSpPr>
            <a:spLocks noGrp="1"/>
          </p:cNvSpPr>
          <p:nvPr>
            <p:ph type="sldNum" sz="quarter" idx="12"/>
          </p:nvPr>
        </p:nvSpPr>
        <p:spPr/>
        <p:txBody>
          <a:bodyPr/>
          <a:lstStyle>
            <a:lvl1pPr>
              <a:defRPr>
                <a:solidFill>
                  <a:srgbClr val="FFFFFF"/>
                </a:solidFill>
              </a:defRPr>
            </a:lvl1pPr>
          </a:lstStyle>
          <a:p>
            <a:fld id="{43CA04BF-C7B4-4504-9648-1152DBEE1F21}" type="slidenum">
              <a:rPr lang="fr-FR" smtClean="0"/>
              <a:pPr/>
              <a:t>‹N°›</a:t>
            </a:fld>
            <a:endParaRPr lang="fr-FR"/>
          </a:p>
        </p:txBody>
      </p:sp>
      <p:sp>
        <p:nvSpPr>
          <p:cNvPr id="3" name="Text Placeholder 2"/>
          <p:cNvSpPr>
            <a:spLocks noGrp="1"/>
          </p:cNvSpPr>
          <p:nvPr>
            <p:ph type="body" idx="2"/>
          </p:nvPr>
        </p:nvSpPr>
        <p:spPr>
          <a:xfrm>
            <a:off x="609600" y="1752600"/>
            <a:ext cx="1600200" cy="4343400"/>
          </a:xfrm>
          <a:ln w="50800" cap="sq" cmpd="dbl" algn="ctr">
            <a:solidFill>
              <a:schemeClr val="accent2"/>
            </a:solidFill>
            <a:prstDash val="solid"/>
            <a:miter lim="800000"/>
          </a:ln>
          <a:effectLst/>
        </p:spPr>
        <p:style>
          <a:lnRef idx="3">
            <a:schemeClr val="lt1"/>
          </a:lnRef>
          <a:fillRef idx="1">
            <a:schemeClr val="accent2"/>
          </a:fillRef>
          <a:effectRef idx="1">
            <a:schemeClr val="accent2"/>
          </a:effectRef>
          <a:fontRef idx="minor">
            <a:schemeClr val="lt1"/>
          </a:fontRef>
        </p:style>
        <p:txBody>
          <a:bodyPr lIns="137160" tIns="182880" rIns="137160" bIns="91440"/>
          <a:lstStyle>
            <a:lvl1pPr marL="0" indent="0">
              <a:spcAft>
                <a:spcPts val="1000"/>
              </a:spcAft>
              <a:buNone/>
              <a:defRPr sz="18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9" name="Content Placeholder 8"/>
          <p:cNvSpPr>
            <a:spLocks noGrp="1"/>
          </p:cNvSpPr>
          <p:nvPr>
            <p:ph sz="quarter" idx="1"/>
          </p:nvPr>
        </p:nvSpPr>
        <p:spPr>
          <a:xfrm>
            <a:off x="2362200" y="1752600"/>
            <a:ext cx="6400800" cy="44196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extLst>
      <p:ext uri="{BB962C8B-B14F-4D97-AF65-F5344CB8AC3E}">
        <p14:creationId xmlns:p14="http://schemas.microsoft.com/office/powerpoint/2010/main" val="226477504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kumimoji="0" lang="fr-FR" smtClean="0"/>
              <a:t>Cliquez pour modifier le style du titre</a:t>
            </a:r>
            <a:endParaRPr kumimoji="0" lang="en-US"/>
          </a:p>
        </p:txBody>
      </p:sp>
      <p:sp>
        <p:nvSpPr>
          <p:cNvPr id="8" name="Espace réservé du contenu 7"/>
          <p:cNvSpPr>
            <a:spLocks noGrp="1"/>
          </p:cNvSpPr>
          <p:nvPr>
            <p:ph sz="quarter" idx="1"/>
          </p:nvPr>
        </p:nvSpPr>
        <p:spPr>
          <a:xfrm>
            <a:off x="457200" y="1600200"/>
            <a:ext cx="7467600" cy="4873752"/>
          </a:xfrm>
        </p:spPr>
        <p:txBody>
          <a:bodyPr/>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7" name="Espace réservé de la date 6"/>
          <p:cNvSpPr>
            <a:spLocks noGrp="1"/>
          </p:cNvSpPr>
          <p:nvPr>
            <p:ph type="dt" sz="half" idx="14"/>
          </p:nvPr>
        </p:nvSpPr>
        <p:spPr/>
        <p:txBody>
          <a:bodyPr rtlCol="0"/>
          <a:lstStyle/>
          <a:p>
            <a:fld id="{9752CF7B-2EE1-40F0-9355-6EC6DAC81D94}" type="datetime1">
              <a:rPr lang="fr-FR" smtClean="0"/>
              <a:pPr/>
              <a:t>21/01/2021</a:t>
            </a:fld>
            <a:endParaRPr lang="fr-FR"/>
          </a:p>
        </p:txBody>
      </p:sp>
      <p:sp>
        <p:nvSpPr>
          <p:cNvPr id="9" name="Espace réservé du numéro de diapositive 8"/>
          <p:cNvSpPr>
            <a:spLocks noGrp="1"/>
          </p:cNvSpPr>
          <p:nvPr>
            <p:ph type="sldNum" sz="quarter" idx="15"/>
          </p:nvPr>
        </p:nvSpPr>
        <p:spPr/>
        <p:txBody>
          <a:bodyPr rtlCol="0"/>
          <a:lstStyle/>
          <a:p>
            <a:fld id="{26A935AA-A7B2-4507-9B20-F692C0B0BA29}" type="slidenum">
              <a:rPr lang="fr-FR" smtClean="0"/>
              <a:pPr/>
              <a:t>‹N°›</a:t>
            </a:fld>
            <a:endParaRPr lang="fr-FR"/>
          </a:p>
        </p:txBody>
      </p:sp>
      <p:sp>
        <p:nvSpPr>
          <p:cNvPr id="10" name="Espace réservé du pied de page 9"/>
          <p:cNvSpPr>
            <a:spLocks noGrp="1"/>
          </p:cNvSpPr>
          <p:nvPr>
            <p:ph type="ftr" sz="quarter" idx="16"/>
          </p:nvPr>
        </p:nvSpPr>
        <p:spPr/>
        <p:txBody>
          <a:bodyPr rtlCol="0"/>
          <a:lstStyle/>
          <a:p>
            <a:endParaRPr lang="fr-F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3">
        <a:schemeClr val="bg2"/>
      </p:bgRef>
    </p:bg>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1600200" y="5486400"/>
            <a:ext cx="7315200" cy="685800"/>
          </a:xfrm>
        </p:spPr>
        <p:txBody>
          <a:bodyPr/>
          <a:lstStyle>
            <a:lvl1pPr marL="0" indent="0">
              <a:buFontTx/>
              <a:buNone/>
              <a:defRPr sz="1700"/>
            </a:lvl1pPr>
            <a:lvl2pPr>
              <a:buFontTx/>
              <a:buNone/>
              <a:defRPr sz="1200"/>
            </a:lvl2pPr>
            <a:lvl3pPr>
              <a:buFontTx/>
              <a:buNone/>
              <a:defRPr sz="1000"/>
            </a:lvl3pPr>
            <a:lvl4pPr>
              <a:buFontTx/>
              <a:buNone/>
              <a:defRPr sz="900"/>
            </a:lvl4pPr>
            <a:lvl5pPr>
              <a:buFontTx/>
              <a:buNone/>
              <a:defRPr sz="900"/>
            </a:lvl5pPr>
          </a:lstStyle>
          <a:p>
            <a:pPr lvl="0" eaLnBrk="1" latinLnBrk="0" hangingPunct="1"/>
            <a:r>
              <a:rPr kumimoji="0" lang="en-US" smtClean="0"/>
              <a:t>Click to edit Master text styles</a:t>
            </a:r>
          </a:p>
        </p:txBody>
      </p:sp>
      <p:sp>
        <p:nvSpPr>
          <p:cNvPr id="8" name="Rectangle 7"/>
          <p:cNvSpPr/>
          <p:nvPr/>
        </p:nvSpPr>
        <p:spPr bwMode="white">
          <a:xfrm>
            <a:off x="-9144" y="4572000"/>
            <a:ext cx="9144000" cy="886968"/>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9" name="Rectangle 8"/>
          <p:cNvSpPr/>
          <p:nvPr/>
        </p:nvSpPr>
        <p:spPr>
          <a:xfrm>
            <a:off x="-9144" y="4663440"/>
            <a:ext cx="1463040" cy="71323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10" name="Rectangle 9"/>
          <p:cNvSpPr/>
          <p:nvPr/>
        </p:nvSpPr>
        <p:spPr>
          <a:xfrm>
            <a:off x="1545336" y="4654296"/>
            <a:ext cx="7598664" cy="713232"/>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2" name="Title 1"/>
          <p:cNvSpPr>
            <a:spLocks noGrp="1"/>
          </p:cNvSpPr>
          <p:nvPr>
            <p:ph type="title"/>
          </p:nvPr>
        </p:nvSpPr>
        <p:spPr>
          <a:xfrm>
            <a:off x="1600200" y="4648200"/>
            <a:ext cx="7315200" cy="685800"/>
          </a:xfrm>
        </p:spPr>
        <p:txBody>
          <a:bodyPr anchor="ctr"/>
          <a:lstStyle>
            <a:lvl1pPr algn="l">
              <a:buNone/>
              <a:defRPr sz="2800" b="0">
                <a:solidFill>
                  <a:srgbClr val="FFFFFF"/>
                </a:solidFill>
              </a:defRPr>
            </a:lvl1pPr>
          </a:lstStyle>
          <a:p>
            <a:r>
              <a:rPr kumimoji="0" lang="en-US" smtClean="0"/>
              <a:t>Click to edit Master title style</a:t>
            </a:r>
            <a:endParaRPr kumimoji="0" lang="en-US"/>
          </a:p>
        </p:txBody>
      </p:sp>
      <p:sp>
        <p:nvSpPr>
          <p:cNvPr id="11" name="Rectangle 10"/>
          <p:cNvSpPr/>
          <p:nvPr/>
        </p:nvSpPr>
        <p:spPr bwMode="white">
          <a:xfrm>
            <a:off x="1447800" y="0"/>
            <a:ext cx="100584" cy="6867144"/>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12" name="Date Placeholder 11"/>
          <p:cNvSpPr>
            <a:spLocks noGrp="1"/>
          </p:cNvSpPr>
          <p:nvPr>
            <p:ph type="dt" sz="half" idx="10"/>
          </p:nvPr>
        </p:nvSpPr>
        <p:spPr>
          <a:xfrm>
            <a:off x="6248400" y="6248400"/>
            <a:ext cx="2667000" cy="365125"/>
          </a:xfrm>
        </p:spPr>
        <p:txBody>
          <a:bodyPr rtlCol="0"/>
          <a:lstStyle/>
          <a:p>
            <a:fld id="{2CEB5666-A731-4C1F-A4CA-BDBE69F333DF}" type="datetimeFigureOut">
              <a:rPr lang="fr-FR" smtClean="0">
                <a:solidFill>
                  <a:srgbClr val="775F55"/>
                </a:solidFill>
              </a:rPr>
              <a:pPr/>
              <a:t>21/01/2021</a:t>
            </a:fld>
            <a:endParaRPr lang="fr-FR">
              <a:solidFill>
                <a:srgbClr val="775F55"/>
              </a:solidFill>
            </a:endParaRPr>
          </a:p>
        </p:txBody>
      </p:sp>
      <p:sp>
        <p:nvSpPr>
          <p:cNvPr id="13" name="Slide Number Placeholder 12"/>
          <p:cNvSpPr>
            <a:spLocks noGrp="1"/>
          </p:cNvSpPr>
          <p:nvPr>
            <p:ph type="sldNum" sz="quarter" idx="11"/>
          </p:nvPr>
        </p:nvSpPr>
        <p:spPr>
          <a:xfrm>
            <a:off x="0" y="4667249"/>
            <a:ext cx="1447800" cy="663578"/>
          </a:xfrm>
        </p:spPr>
        <p:txBody>
          <a:bodyPr rtlCol="0"/>
          <a:lstStyle>
            <a:lvl1pPr>
              <a:defRPr sz="2800"/>
            </a:lvl1pPr>
          </a:lstStyle>
          <a:p>
            <a:fld id="{43CA04BF-C7B4-4504-9648-1152DBEE1F21}" type="slidenum">
              <a:rPr lang="fr-FR" smtClean="0"/>
              <a:pPr/>
              <a:t>‹N°›</a:t>
            </a:fld>
            <a:endParaRPr lang="fr-FR"/>
          </a:p>
        </p:txBody>
      </p:sp>
      <p:sp>
        <p:nvSpPr>
          <p:cNvPr id="14" name="Footer Placeholder 13"/>
          <p:cNvSpPr>
            <a:spLocks noGrp="1"/>
          </p:cNvSpPr>
          <p:nvPr>
            <p:ph type="ftr" sz="quarter" idx="12"/>
          </p:nvPr>
        </p:nvSpPr>
        <p:spPr>
          <a:xfrm>
            <a:off x="1600200" y="6248206"/>
            <a:ext cx="4572000" cy="365125"/>
          </a:xfrm>
        </p:spPr>
        <p:txBody>
          <a:bodyPr rtlCol="0"/>
          <a:lstStyle/>
          <a:p>
            <a:endParaRPr lang="fr-FR">
              <a:solidFill>
                <a:srgbClr val="775F55"/>
              </a:solidFill>
            </a:endParaRPr>
          </a:p>
        </p:txBody>
      </p:sp>
      <p:sp>
        <p:nvSpPr>
          <p:cNvPr id="3" name="Picture Placeholder 2"/>
          <p:cNvSpPr>
            <a:spLocks noGrp="1"/>
          </p:cNvSpPr>
          <p:nvPr>
            <p:ph type="pic" idx="1"/>
          </p:nvPr>
        </p:nvSpPr>
        <p:spPr>
          <a:xfrm>
            <a:off x="1560576" y="0"/>
            <a:ext cx="7583424" cy="4568952"/>
          </a:xfrm>
          <a:solidFill>
            <a:schemeClr val="accent1">
              <a:tint val="40000"/>
            </a:schemeClr>
          </a:solidFill>
          <a:ln>
            <a:noFill/>
          </a:ln>
        </p:spPr>
        <p:txBody>
          <a:bodyPr/>
          <a:lstStyle>
            <a:lvl1pPr marL="0" indent="0">
              <a:buNone/>
              <a:defRPr sz="3200"/>
            </a:lvl1pPr>
          </a:lstStyle>
          <a:p>
            <a:r>
              <a:rPr kumimoji="0" lang="en-US" smtClean="0"/>
              <a:t>Click icon to add picture</a:t>
            </a:r>
            <a:endParaRPr kumimoji="0" lang="en-US" dirty="0"/>
          </a:p>
        </p:txBody>
      </p:sp>
    </p:spTree>
    <p:extLst>
      <p:ext uri="{BB962C8B-B14F-4D97-AF65-F5344CB8AC3E}">
        <p14:creationId xmlns:p14="http://schemas.microsoft.com/office/powerpoint/2010/main" val="1550514787"/>
      </p:ext>
    </p:extLst>
  </p:cSld>
  <p:clrMapOvr>
    <a:overrideClrMapping bg1="lt1" tx1="dk1" bg2="lt2" tx2="dk2" accent1="accent1" accent2="accent2" accent3="accent3" accent4="accent4" accent5="accent5" accent6="accent6" hlink="hlink" folHlink="folHlink"/>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2CEB5666-A731-4C1F-A4CA-BDBE69F333DF}" type="datetimeFigureOut">
              <a:rPr lang="fr-FR" smtClean="0">
                <a:solidFill>
                  <a:srgbClr val="775F55"/>
                </a:solidFill>
              </a:rPr>
              <a:pPr/>
              <a:t>21/01/2021</a:t>
            </a:fld>
            <a:endParaRPr lang="fr-FR">
              <a:solidFill>
                <a:srgbClr val="775F55"/>
              </a:solidFill>
            </a:endParaRPr>
          </a:p>
        </p:txBody>
      </p:sp>
      <p:sp>
        <p:nvSpPr>
          <p:cNvPr id="5" name="Footer Placeholder 4"/>
          <p:cNvSpPr>
            <a:spLocks noGrp="1"/>
          </p:cNvSpPr>
          <p:nvPr>
            <p:ph type="ftr" sz="quarter" idx="11"/>
          </p:nvPr>
        </p:nvSpPr>
        <p:spPr/>
        <p:txBody>
          <a:bodyPr/>
          <a:lstStyle/>
          <a:p>
            <a:endParaRPr lang="fr-FR">
              <a:solidFill>
                <a:srgbClr val="775F55"/>
              </a:solidFill>
            </a:endParaRPr>
          </a:p>
        </p:txBody>
      </p:sp>
      <p:sp>
        <p:nvSpPr>
          <p:cNvPr id="6" name="Slide Number Placeholder 5"/>
          <p:cNvSpPr>
            <a:spLocks noGrp="1"/>
          </p:cNvSpPr>
          <p:nvPr>
            <p:ph type="sldNum" sz="quarter" idx="12"/>
          </p:nvPr>
        </p:nvSpPr>
        <p:spPr/>
        <p:txBody>
          <a:bodyPr/>
          <a:lstStyle/>
          <a:p>
            <a:fld id="{43CA04BF-C7B4-4504-9648-1152DBEE1F21}" type="slidenum">
              <a:rPr lang="fr-FR" smtClean="0"/>
              <a:pPr/>
              <a:t>‹N°›</a:t>
            </a:fld>
            <a:endParaRPr lang="fr-FR"/>
          </a:p>
        </p:txBody>
      </p:sp>
    </p:spTree>
    <p:extLst>
      <p:ext uri="{BB962C8B-B14F-4D97-AF65-F5344CB8AC3E}">
        <p14:creationId xmlns:p14="http://schemas.microsoft.com/office/powerpoint/2010/main" val="41747591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bg>
      <p:bgRef idx="1001">
        <a:schemeClr val="bg1"/>
      </p:bgRef>
    </p:bg>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53200" y="609600"/>
            <a:ext cx="2057400" cy="5516563"/>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609600"/>
            <a:ext cx="5562600" cy="5516564"/>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a:xfrm>
            <a:off x="6553200" y="6248402"/>
            <a:ext cx="2209800" cy="365125"/>
          </a:xfrm>
        </p:spPr>
        <p:txBody>
          <a:bodyPr/>
          <a:lstStyle/>
          <a:p>
            <a:fld id="{2CEB5666-A731-4C1F-A4CA-BDBE69F333DF}" type="datetimeFigureOut">
              <a:rPr lang="fr-FR" smtClean="0">
                <a:solidFill>
                  <a:srgbClr val="775F55"/>
                </a:solidFill>
              </a:rPr>
              <a:pPr/>
              <a:t>21/01/2021</a:t>
            </a:fld>
            <a:endParaRPr lang="fr-FR">
              <a:solidFill>
                <a:srgbClr val="775F55"/>
              </a:solidFill>
            </a:endParaRPr>
          </a:p>
        </p:txBody>
      </p:sp>
      <p:sp>
        <p:nvSpPr>
          <p:cNvPr id="5" name="Footer Placeholder 4"/>
          <p:cNvSpPr>
            <a:spLocks noGrp="1"/>
          </p:cNvSpPr>
          <p:nvPr>
            <p:ph type="ftr" sz="quarter" idx="11"/>
          </p:nvPr>
        </p:nvSpPr>
        <p:spPr>
          <a:xfrm>
            <a:off x="457201" y="6248207"/>
            <a:ext cx="5573483" cy="365125"/>
          </a:xfrm>
        </p:spPr>
        <p:txBody>
          <a:bodyPr/>
          <a:lstStyle/>
          <a:p>
            <a:endParaRPr lang="fr-FR">
              <a:solidFill>
                <a:srgbClr val="775F55"/>
              </a:solidFill>
            </a:endParaRPr>
          </a:p>
        </p:txBody>
      </p:sp>
      <p:sp>
        <p:nvSpPr>
          <p:cNvPr id="7" name="Rectangle 6"/>
          <p:cNvSpPr/>
          <p:nvPr/>
        </p:nvSpPr>
        <p:spPr bwMode="white">
          <a:xfrm>
            <a:off x="6096318" y="0"/>
            <a:ext cx="320040" cy="6858000"/>
          </a:xfrm>
          <a:prstGeom prst="rect">
            <a:avLst/>
          </a:prstGeom>
          <a:solidFill>
            <a:srgbClr val="FFFFFF"/>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8" name="Rectangle 7"/>
          <p:cNvSpPr/>
          <p:nvPr/>
        </p:nvSpPr>
        <p:spPr>
          <a:xfrm>
            <a:off x="6142038" y="609600"/>
            <a:ext cx="228600" cy="6248400"/>
          </a:xfrm>
          <a:prstGeom prst="rect">
            <a:avLst/>
          </a:prstGeom>
          <a:solidFill>
            <a:schemeClr val="accent1"/>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9" name="Rectangle 8"/>
          <p:cNvSpPr/>
          <p:nvPr/>
        </p:nvSpPr>
        <p:spPr>
          <a:xfrm>
            <a:off x="6142038" y="0"/>
            <a:ext cx="228600" cy="533400"/>
          </a:xfrm>
          <a:prstGeom prst="rect">
            <a:avLst/>
          </a:prstGeom>
          <a:solidFill>
            <a:schemeClr val="accent2"/>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6" name="Slide Number Placeholder 5"/>
          <p:cNvSpPr>
            <a:spLocks noGrp="1"/>
          </p:cNvSpPr>
          <p:nvPr>
            <p:ph type="sldNum" sz="quarter" idx="12"/>
          </p:nvPr>
        </p:nvSpPr>
        <p:spPr>
          <a:xfrm rot="5400000">
            <a:off x="5989638" y="144462"/>
            <a:ext cx="533400" cy="244476"/>
          </a:xfrm>
        </p:spPr>
        <p:txBody>
          <a:bodyPr/>
          <a:lstStyle/>
          <a:p>
            <a:fld id="{43CA04BF-C7B4-4504-9648-1152DBEE1F21}" type="slidenum">
              <a:rPr lang="fr-FR" smtClean="0"/>
              <a:pPr/>
              <a:t>‹N°›</a:t>
            </a:fld>
            <a:endParaRPr lang="fr-FR"/>
          </a:p>
        </p:txBody>
      </p:sp>
    </p:spTree>
    <p:extLst>
      <p:ext uri="{BB962C8B-B14F-4D97-AF65-F5344CB8AC3E}">
        <p14:creationId xmlns:p14="http://schemas.microsoft.com/office/powerpoint/2010/main" val="1607702241"/>
      </p:ext>
    </p:extLst>
  </p:cSld>
  <p:clrMapOvr>
    <a:overrideClrMapping bg1="lt1" tx1="dk1" bg2="lt2" tx2="dk2" accent1="accent1" accent2="accent2" accent3="accent3" accent4="accent4" accent5="accent5" accent6="accent6" hlink="hlink" folHlink="folHlink"/>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Titre de section">
    <p:bg>
      <p:bgRef idx="1001">
        <a:schemeClr val="bg2"/>
      </p:bgRef>
    </p:bg>
    <p:spTree>
      <p:nvGrpSpPr>
        <p:cNvPr id="1" name=""/>
        <p:cNvGrpSpPr/>
        <p:nvPr/>
      </p:nvGrpSpPr>
      <p:grpSpPr>
        <a:xfrm>
          <a:off x="0" y="0"/>
          <a:ext cx="0" cy="0"/>
          <a:chOff x="0" y="0"/>
          <a:chExt cx="0" cy="0"/>
        </a:xfrm>
      </p:grpSpPr>
      <p:sp>
        <p:nvSpPr>
          <p:cNvPr id="2" name="Titre 1"/>
          <p:cNvSpPr>
            <a:spLocks noGrp="1"/>
          </p:cNvSpPr>
          <p:nvPr>
            <p:ph type="title"/>
          </p:nvPr>
        </p:nvSpPr>
        <p:spPr>
          <a:xfrm>
            <a:off x="2286000" y="2895600"/>
            <a:ext cx="6172200" cy="2053590"/>
          </a:xfrm>
        </p:spPr>
        <p:txBody>
          <a:bodyPr/>
          <a:lstStyle>
            <a:lvl1pPr algn="l">
              <a:buNone/>
              <a:defRPr sz="3000" b="1" cap="small" baseline="0"/>
            </a:lvl1pPr>
          </a:lstStyle>
          <a:p>
            <a:r>
              <a:rPr kumimoji="0" lang="fr-FR" smtClean="0"/>
              <a:t>Cliquez pour modifier le style du titre</a:t>
            </a:r>
            <a:endParaRPr kumimoji="0" lang="en-US"/>
          </a:p>
        </p:txBody>
      </p:sp>
      <p:sp>
        <p:nvSpPr>
          <p:cNvPr id="3" name="Espace réservé du texte 2"/>
          <p:cNvSpPr>
            <a:spLocks noGrp="1"/>
          </p:cNvSpPr>
          <p:nvPr>
            <p:ph type="body" idx="1"/>
          </p:nvPr>
        </p:nvSpPr>
        <p:spPr>
          <a:xfrm>
            <a:off x="2286000" y="5010150"/>
            <a:ext cx="6172200" cy="1371600"/>
          </a:xfrm>
        </p:spPr>
        <p:txBody>
          <a:bodyPr anchor="t"/>
          <a:lstStyle>
            <a:lvl1pPr marL="0" indent="0">
              <a:buNone/>
              <a:defRPr sz="1800" b="1">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fr-FR" smtClean="0"/>
              <a:t>Cliquez pour modifier les styles du texte du masque</a:t>
            </a:r>
          </a:p>
        </p:txBody>
      </p:sp>
      <p:sp>
        <p:nvSpPr>
          <p:cNvPr id="4" name="Espace réservé de la date 3"/>
          <p:cNvSpPr>
            <a:spLocks noGrp="1"/>
          </p:cNvSpPr>
          <p:nvPr>
            <p:ph type="dt" sz="half" idx="10"/>
          </p:nvPr>
        </p:nvSpPr>
        <p:spPr bwMode="auto">
          <a:xfrm rot="5400000">
            <a:off x="7763256" y="1170432"/>
            <a:ext cx="2286000" cy="381000"/>
          </a:xfrm>
        </p:spPr>
        <p:txBody>
          <a:bodyPr/>
          <a:lstStyle/>
          <a:p>
            <a:fld id="{43564A19-36E7-49A6-931E-A37C6F2E81C5}" type="datetime1">
              <a:rPr lang="fr-FR" smtClean="0"/>
              <a:pPr/>
              <a:t>21/01/2021</a:t>
            </a:fld>
            <a:endParaRPr lang="fr-FR"/>
          </a:p>
        </p:txBody>
      </p:sp>
      <p:sp>
        <p:nvSpPr>
          <p:cNvPr id="5" name="Espace réservé du pied de page 4"/>
          <p:cNvSpPr>
            <a:spLocks noGrp="1"/>
          </p:cNvSpPr>
          <p:nvPr>
            <p:ph type="ftr" sz="quarter" idx="11"/>
          </p:nvPr>
        </p:nvSpPr>
        <p:spPr bwMode="auto">
          <a:xfrm rot="5400000">
            <a:off x="7077456" y="4178808"/>
            <a:ext cx="3657600" cy="384048"/>
          </a:xfrm>
        </p:spPr>
        <p:txBody>
          <a:bodyPr/>
          <a:lstStyle/>
          <a:p>
            <a:endParaRPr lang="fr-FR"/>
          </a:p>
        </p:txBody>
      </p:sp>
      <p:sp>
        <p:nvSpPr>
          <p:cNvPr id="9" name="Rectangle 8"/>
          <p:cNvSpPr/>
          <p:nvPr/>
        </p:nvSpPr>
        <p:spPr bwMode="auto">
          <a:xfrm>
            <a:off x="381000" y="0"/>
            <a:ext cx="609600" cy="68580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Rectangle 9"/>
          <p:cNvSpPr/>
          <p:nvPr/>
        </p:nvSpPr>
        <p:spPr bwMode="auto">
          <a:xfrm>
            <a:off x="276336" y="0"/>
            <a:ext cx="104664" cy="68580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Rectangle 10"/>
          <p:cNvSpPr/>
          <p:nvPr/>
        </p:nvSpPr>
        <p:spPr bwMode="auto">
          <a:xfrm>
            <a:off x="990600" y="0"/>
            <a:ext cx="181872" cy="68580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Rectangle 11"/>
          <p:cNvSpPr/>
          <p:nvPr/>
        </p:nvSpPr>
        <p:spPr bwMode="auto">
          <a:xfrm>
            <a:off x="1141320" y="0"/>
            <a:ext cx="230280" cy="68580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Connecteur droit 12"/>
          <p:cNvSpPr>
            <a:spLocks noChangeShapeType="1"/>
          </p:cNvSpPr>
          <p:nvPr/>
        </p:nvSpPr>
        <p:spPr bwMode="auto">
          <a:xfrm>
            <a:off x="106344" y="0"/>
            <a:ext cx="0" cy="68580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4" name="Connecteur droit 13"/>
          <p:cNvSpPr>
            <a:spLocks noChangeShapeType="1"/>
          </p:cNvSpPr>
          <p:nvPr/>
        </p:nvSpPr>
        <p:spPr bwMode="auto">
          <a:xfrm>
            <a:off x="914400" y="0"/>
            <a:ext cx="0" cy="68580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5" name="Connecteur droit 14"/>
          <p:cNvSpPr>
            <a:spLocks noChangeShapeType="1"/>
          </p:cNvSpPr>
          <p:nvPr/>
        </p:nvSpPr>
        <p:spPr bwMode="auto">
          <a:xfrm>
            <a:off x="854112" y="0"/>
            <a:ext cx="0" cy="68580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6" name="Connecteur droit 15"/>
          <p:cNvSpPr>
            <a:spLocks noChangeShapeType="1"/>
          </p:cNvSpPr>
          <p:nvPr/>
        </p:nvSpPr>
        <p:spPr bwMode="auto">
          <a:xfrm>
            <a:off x="1726640" y="0"/>
            <a:ext cx="0" cy="68580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7" name="Connecteur droit 16"/>
          <p:cNvSpPr>
            <a:spLocks noChangeShapeType="1"/>
          </p:cNvSpPr>
          <p:nvPr/>
        </p:nvSpPr>
        <p:spPr bwMode="auto">
          <a:xfrm>
            <a:off x="1066800" y="0"/>
            <a:ext cx="0" cy="68580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8" name="Rectangle 17"/>
          <p:cNvSpPr/>
          <p:nvPr/>
        </p:nvSpPr>
        <p:spPr bwMode="auto">
          <a:xfrm>
            <a:off x="1219200" y="0"/>
            <a:ext cx="76200" cy="68580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9" name="Ellipse 18"/>
          <p:cNvSpPr/>
          <p:nvPr/>
        </p:nvSpPr>
        <p:spPr bwMode="auto">
          <a:xfrm>
            <a:off x="609600" y="3429000"/>
            <a:ext cx="1295400" cy="129540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0" name="Ellipse 19"/>
          <p:cNvSpPr/>
          <p:nvPr/>
        </p:nvSpPr>
        <p:spPr bwMode="auto">
          <a:xfrm>
            <a:off x="1324704" y="4866752"/>
            <a:ext cx="641424" cy="641424"/>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1" name="Ellipse 20"/>
          <p:cNvSpPr/>
          <p:nvPr/>
        </p:nvSpPr>
        <p:spPr bwMode="auto">
          <a:xfrm>
            <a:off x="1091080" y="5500632"/>
            <a:ext cx="137160" cy="13716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2" name="Ellipse 21"/>
          <p:cNvSpPr/>
          <p:nvPr/>
        </p:nvSpPr>
        <p:spPr bwMode="auto">
          <a:xfrm>
            <a:off x="1664208" y="5791200"/>
            <a:ext cx="274320" cy="27432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Ellipse 22"/>
          <p:cNvSpPr/>
          <p:nvPr/>
        </p:nvSpPr>
        <p:spPr bwMode="auto">
          <a:xfrm>
            <a:off x="1879040" y="4479888"/>
            <a:ext cx="365760" cy="365760"/>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6" name="Connecteur droit 25"/>
          <p:cNvSpPr>
            <a:spLocks noChangeShapeType="1"/>
          </p:cNvSpPr>
          <p:nvPr/>
        </p:nvSpPr>
        <p:spPr bwMode="auto">
          <a:xfrm>
            <a:off x="9097944"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6" name="Espace réservé du numéro de diapositive 5"/>
          <p:cNvSpPr>
            <a:spLocks noGrp="1"/>
          </p:cNvSpPr>
          <p:nvPr>
            <p:ph type="sldNum" sz="quarter" idx="12"/>
          </p:nvPr>
        </p:nvSpPr>
        <p:spPr bwMode="auto">
          <a:xfrm>
            <a:off x="1340616" y="4928702"/>
            <a:ext cx="609600" cy="517524"/>
          </a:xfrm>
        </p:spPr>
        <p:txBody>
          <a:bodyPr/>
          <a:lstStyle/>
          <a:p>
            <a:fld id="{26A935AA-A7B2-4507-9B20-F692C0B0BA29}" type="slidenum">
              <a:rPr lang="fr-FR" smtClean="0"/>
              <a:pPr/>
              <a:t>‹N°›</a:t>
            </a:fld>
            <a:endParaRPr lang="fr-FR"/>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kumimoji="0" lang="fr-FR" smtClean="0"/>
              <a:t>Cliquez pour modifier le style du titre</a:t>
            </a:r>
            <a:endParaRPr kumimoji="0" lang="en-US"/>
          </a:p>
        </p:txBody>
      </p:sp>
      <p:sp>
        <p:nvSpPr>
          <p:cNvPr id="5" name="Espace réservé de la date 4"/>
          <p:cNvSpPr>
            <a:spLocks noGrp="1"/>
          </p:cNvSpPr>
          <p:nvPr>
            <p:ph type="dt" sz="half" idx="10"/>
          </p:nvPr>
        </p:nvSpPr>
        <p:spPr/>
        <p:txBody>
          <a:bodyPr/>
          <a:lstStyle/>
          <a:p>
            <a:fld id="{746D0488-05E6-49A3-83D2-22D5E30C4B56}" type="datetime1">
              <a:rPr lang="fr-FR" smtClean="0"/>
              <a:pPr/>
              <a:t>21/01/2021</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26A935AA-A7B2-4507-9B20-F692C0B0BA29}" type="slidenum">
              <a:rPr lang="fr-FR" smtClean="0"/>
              <a:pPr/>
              <a:t>‹N°›</a:t>
            </a:fld>
            <a:endParaRPr lang="fr-FR"/>
          </a:p>
        </p:txBody>
      </p:sp>
      <p:sp>
        <p:nvSpPr>
          <p:cNvPr id="9" name="Espace réservé du contenu 8"/>
          <p:cNvSpPr>
            <a:spLocks noGrp="1"/>
          </p:cNvSpPr>
          <p:nvPr>
            <p:ph sz="quarter" idx="1"/>
          </p:nvPr>
        </p:nvSpPr>
        <p:spPr>
          <a:xfrm>
            <a:off x="457200" y="1600200"/>
            <a:ext cx="3657600" cy="4572000"/>
          </a:xfrm>
        </p:spPr>
        <p:txBody>
          <a:bodyPr/>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11" name="Espace réservé du contenu 10"/>
          <p:cNvSpPr>
            <a:spLocks noGrp="1"/>
          </p:cNvSpPr>
          <p:nvPr>
            <p:ph sz="quarter" idx="2"/>
          </p:nvPr>
        </p:nvSpPr>
        <p:spPr>
          <a:xfrm>
            <a:off x="4270248" y="1600200"/>
            <a:ext cx="3657600" cy="4572000"/>
          </a:xfrm>
        </p:spPr>
        <p:txBody>
          <a:bodyPr/>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a:xfrm>
            <a:off x="457200" y="273050"/>
            <a:ext cx="7543800" cy="1143000"/>
          </a:xfrm>
        </p:spPr>
        <p:txBody>
          <a:bodyPr anchor="b"/>
          <a:lstStyle>
            <a:lvl1pPr>
              <a:defRPr/>
            </a:lvl1pPr>
          </a:lstStyle>
          <a:p>
            <a:r>
              <a:rPr kumimoji="0" lang="fr-FR" smtClean="0"/>
              <a:t>Cliquez pour modifier le style du titre</a:t>
            </a:r>
            <a:endParaRPr kumimoji="0" lang="en-US"/>
          </a:p>
        </p:txBody>
      </p:sp>
      <p:sp>
        <p:nvSpPr>
          <p:cNvPr id="7" name="Espace réservé de la date 6"/>
          <p:cNvSpPr>
            <a:spLocks noGrp="1"/>
          </p:cNvSpPr>
          <p:nvPr>
            <p:ph type="dt" sz="half" idx="10"/>
          </p:nvPr>
        </p:nvSpPr>
        <p:spPr/>
        <p:txBody>
          <a:bodyPr/>
          <a:lstStyle/>
          <a:p>
            <a:fld id="{DE971E3B-391C-4ECA-9B0B-11093A6A601A}" type="datetime1">
              <a:rPr lang="fr-FR" smtClean="0"/>
              <a:pPr/>
              <a:t>21/01/2021</a:t>
            </a:fld>
            <a:endParaRPr lang="fr-FR"/>
          </a:p>
        </p:txBody>
      </p:sp>
      <p:sp>
        <p:nvSpPr>
          <p:cNvPr id="8" name="Espace réservé du pied de page 7"/>
          <p:cNvSpPr>
            <a:spLocks noGrp="1"/>
          </p:cNvSpPr>
          <p:nvPr>
            <p:ph type="ftr" sz="quarter" idx="11"/>
          </p:nvPr>
        </p:nvSpPr>
        <p:spPr/>
        <p:txBody>
          <a:bodyPr/>
          <a:lstStyle/>
          <a:p>
            <a:endParaRPr lang="fr-FR"/>
          </a:p>
        </p:txBody>
      </p:sp>
      <p:sp>
        <p:nvSpPr>
          <p:cNvPr id="9" name="Espace réservé du numéro de diapositive 8"/>
          <p:cNvSpPr>
            <a:spLocks noGrp="1"/>
          </p:cNvSpPr>
          <p:nvPr>
            <p:ph type="sldNum" sz="quarter" idx="12"/>
          </p:nvPr>
        </p:nvSpPr>
        <p:spPr/>
        <p:txBody>
          <a:bodyPr/>
          <a:lstStyle/>
          <a:p>
            <a:fld id="{26A935AA-A7B2-4507-9B20-F692C0B0BA29}" type="slidenum">
              <a:rPr lang="fr-FR" smtClean="0"/>
              <a:pPr/>
              <a:t>‹N°›</a:t>
            </a:fld>
            <a:endParaRPr lang="fr-FR"/>
          </a:p>
        </p:txBody>
      </p:sp>
      <p:sp>
        <p:nvSpPr>
          <p:cNvPr id="11" name="Espace réservé du contenu 10"/>
          <p:cNvSpPr>
            <a:spLocks noGrp="1"/>
          </p:cNvSpPr>
          <p:nvPr>
            <p:ph sz="quarter" idx="2"/>
          </p:nvPr>
        </p:nvSpPr>
        <p:spPr>
          <a:xfrm>
            <a:off x="457200" y="2362200"/>
            <a:ext cx="3657600" cy="3886200"/>
          </a:xfrm>
        </p:spPr>
        <p:txBody>
          <a:bodyPr/>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13" name="Espace réservé du contenu 12"/>
          <p:cNvSpPr>
            <a:spLocks noGrp="1"/>
          </p:cNvSpPr>
          <p:nvPr>
            <p:ph sz="quarter" idx="4"/>
          </p:nvPr>
        </p:nvSpPr>
        <p:spPr>
          <a:xfrm>
            <a:off x="4371975" y="2362200"/>
            <a:ext cx="3657600" cy="3886200"/>
          </a:xfrm>
        </p:spPr>
        <p:txBody>
          <a:bodyPr/>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12" name="Espace réservé du texte 11"/>
          <p:cNvSpPr>
            <a:spLocks noGrp="1"/>
          </p:cNvSpPr>
          <p:nvPr>
            <p:ph type="body" sz="quarter" idx="1"/>
          </p:nvPr>
        </p:nvSpPr>
        <p:spPr>
          <a:xfrm>
            <a:off x="457200" y="1569720"/>
            <a:ext cx="3657600" cy="658368"/>
          </a:xfrm>
          <a:prstGeom prst="roundRect">
            <a:avLst>
              <a:gd name="adj" fmla="val 16667"/>
            </a:avLst>
          </a:prstGeom>
          <a:solidFill>
            <a:schemeClr val="accent1"/>
          </a:solidFill>
        </p:spPr>
        <p:txBody>
          <a:bodyPr rtlCol="0" anchor="ctr">
            <a:noAutofit/>
          </a:bodyPr>
          <a:lstStyle>
            <a:lvl1pPr marL="0" indent="0">
              <a:buFontTx/>
              <a:buNone/>
              <a:defRPr sz="2000" b="1">
                <a:solidFill>
                  <a:srgbClr val="FFFFFF"/>
                </a:solidFill>
              </a:defRPr>
            </a:lvl1pPr>
          </a:lstStyle>
          <a:p>
            <a:pPr lvl="0" eaLnBrk="1" latinLnBrk="0" hangingPunct="1"/>
            <a:r>
              <a:rPr kumimoji="0" lang="fr-FR" smtClean="0"/>
              <a:t>Cliquez pour modifier les styles du texte du masque</a:t>
            </a:r>
          </a:p>
        </p:txBody>
      </p:sp>
      <p:sp>
        <p:nvSpPr>
          <p:cNvPr id="14" name="Espace réservé du texte 13"/>
          <p:cNvSpPr>
            <a:spLocks noGrp="1"/>
          </p:cNvSpPr>
          <p:nvPr>
            <p:ph type="body" sz="quarter" idx="3"/>
          </p:nvPr>
        </p:nvSpPr>
        <p:spPr>
          <a:xfrm>
            <a:off x="4343400" y="1569720"/>
            <a:ext cx="3657600" cy="658368"/>
          </a:xfrm>
          <a:prstGeom prst="roundRect">
            <a:avLst>
              <a:gd name="adj" fmla="val 16667"/>
            </a:avLst>
          </a:prstGeom>
          <a:solidFill>
            <a:schemeClr val="accent1"/>
          </a:solidFill>
        </p:spPr>
        <p:txBody>
          <a:bodyPr rtlCol="0" anchor="ctr">
            <a:noAutofit/>
          </a:bodyPr>
          <a:lstStyle>
            <a:lvl1pPr marL="0" indent="0">
              <a:buFontTx/>
              <a:buNone/>
              <a:defRPr sz="2000" b="1">
                <a:solidFill>
                  <a:srgbClr val="FFFFFF"/>
                </a:solidFill>
              </a:defRPr>
            </a:lvl1pPr>
          </a:lstStyle>
          <a:p>
            <a:pPr lvl="0" eaLnBrk="1" latinLnBrk="0" hangingPunct="1"/>
            <a:r>
              <a:rPr kumimoji="0" lang="fr-FR" smtClean="0"/>
              <a:t>Cliquez pour modifier les styles du texte du masque</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kumimoji="0" lang="fr-FR" smtClean="0"/>
              <a:t>Cliquez pour modifier le style du titre</a:t>
            </a:r>
            <a:endParaRPr kumimoji="0" lang="en-US"/>
          </a:p>
        </p:txBody>
      </p:sp>
      <p:sp>
        <p:nvSpPr>
          <p:cNvPr id="6" name="Espace réservé de la date 5"/>
          <p:cNvSpPr>
            <a:spLocks noGrp="1"/>
          </p:cNvSpPr>
          <p:nvPr>
            <p:ph type="dt" sz="half" idx="10"/>
          </p:nvPr>
        </p:nvSpPr>
        <p:spPr/>
        <p:txBody>
          <a:bodyPr rtlCol="0"/>
          <a:lstStyle/>
          <a:p>
            <a:fld id="{EC7300C6-7DF2-4C68-90B4-B9400C8D89A0}" type="datetime1">
              <a:rPr lang="fr-FR" smtClean="0"/>
              <a:pPr/>
              <a:t>21/01/2021</a:t>
            </a:fld>
            <a:endParaRPr lang="fr-FR"/>
          </a:p>
        </p:txBody>
      </p:sp>
      <p:sp>
        <p:nvSpPr>
          <p:cNvPr id="7" name="Espace réservé du numéro de diapositive 6"/>
          <p:cNvSpPr>
            <a:spLocks noGrp="1"/>
          </p:cNvSpPr>
          <p:nvPr>
            <p:ph type="sldNum" sz="quarter" idx="11"/>
          </p:nvPr>
        </p:nvSpPr>
        <p:spPr/>
        <p:txBody>
          <a:bodyPr rtlCol="0"/>
          <a:lstStyle/>
          <a:p>
            <a:fld id="{26A935AA-A7B2-4507-9B20-F692C0B0BA29}" type="slidenum">
              <a:rPr lang="fr-FR" smtClean="0"/>
              <a:pPr/>
              <a:t>‹N°›</a:t>
            </a:fld>
            <a:endParaRPr lang="fr-FR"/>
          </a:p>
        </p:txBody>
      </p:sp>
      <p:sp>
        <p:nvSpPr>
          <p:cNvPr id="8" name="Espace réservé du pied de page 7"/>
          <p:cNvSpPr>
            <a:spLocks noGrp="1"/>
          </p:cNvSpPr>
          <p:nvPr>
            <p:ph type="ftr" sz="quarter" idx="12"/>
          </p:nvPr>
        </p:nvSpPr>
        <p:spPr/>
        <p:txBody>
          <a:bodyPr rtlCol="0"/>
          <a:lstStyle/>
          <a:p>
            <a:endParaRPr lang="fr-F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67D49676-FCE9-4359-A024-A4D8E07B85C3}" type="datetime1">
              <a:rPr lang="fr-FR" smtClean="0"/>
              <a:pPr/>
              <a:t>21/01/2021</a:t>
            </a:fld>
            <a:endParaRPr lang="fr-FR"/>
          </a:p>
        </p:txBody>
      </p:sp>
      <p:sp>
        <p:nvSpPr>
          <p:cNvPr id="3" name="Espace réservé du pied de page 2"/>
          <p:cNvSpPr>
            <a:spLocks noGrp="1"/>
          </p:cNvSpPr>
          <p:nvPr>
            <p:ph type="ftr" sz="quarter" idx="11"/>
          </p:nvPr>
        </p:nvSpPr>
        <p:spPr/>
        <p:txBody>
          <a:bodyPr/>
          <a:lstStyle/>
          <a:p>
            <a:endParaRPr lang="fr-FR"/>
          </a:p>
        </p:txBody>
      </p:sp>
      <p:sp>
        <p:nvSpPr>
          <p:cNvPr id="4" name="Espace réservé du numéro de diapositive 3"/>
          <p:cNvSpPr>
            <a:spLocks noGrp="1"/>
          </p:cNvSpPr>
          <p:nvPr>
            <p:ph type="sldNum" sz="quarter" idx="12"/>
          </p:nvPr>
        </p:nvSpPr>
        <p:spPr/>
        <p:txBody>
          <a:bodyPr/>
          <a:lstStyle/>
          <a:p>
            <a:fld id="{26A935AA-A7B2-4507-9B20-F692C0B0BA29}" type="slidenum">
              <a:rPr lang="fr-FR" smtClean="0"/>
              <a:pPr/>
              <a:t>‹N°›</a:t>
            </a:fld>
            <a:endParaRPr lang="fr-F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u avec légende">
    <p:bg>
      <p:bgRef idx="1001">
        <a:schemeClr val="bg1"/>
      </p:bgRef>
    </p:bg>
    <p:spTree>
      <p:nvGrpSpPr>
        <p:cNvPr id="1" name=""/>
        <p:cNvGrpSpPr/>
        <p:nvPr/>
      </p:nvGrpSpPr>
      <p:grpSpPr>
        <a:xfrm>
          <a:off x="0" y="0"/>
          <a:ext cx="0" cy="0"/>
          <a:chOff x="0" y="0"/>
          <a:chExt cx="0" cy="0"/>
        </a:xfrm>
      </p:grpSpPr>
      <p:sp>
        <p:nvSpPr>
          <p:cNvPr id="10" name="Connecteur droit 9"/>
          <p:cNvSpPr>
            <a:spLocks noChangeShapeType="1"/>
          </p:cNvSpPr>
          <p:nvPr/>
        </p:nvSpPr>
        <p:spPr bwMode="auto">
          <a:xfrm>
            <a:off x="8763000" y="0"/>
            <a:ext cx="0" cy="68580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 name="Titre 1"/>
          <p:cNvSpPr>
            <a:spLocks noGrp="1"/>
          </p:cNvSpPr>
          <p:nvPr>
            <p:ph type="title"/>
          </p:nvPr>
        </p:nvSpPr>
        <p:spPr>
          <a:xfrm rot="5400000">
            <a:off x="3371850" y="3200400"/>
            <a:ext cx="6309360" cy="457200"/>
          </a:xfrm>
        </p:spPr>
        <p:txBody>
          <a:bodyPr anchor="b"/>
          <a:lstStyle>
            <a:lvl1pPr algn="l">
              <a:buNone/>
              <a:defRPr sz="2000" b="1" cap="small" baseline="0"/>
            </a:lvl1pPr>
          </a:lstStyle>
          <a:p>
            <a:r>
              <a:rPr kumimoji="0" lang="fr-FR" smtClean="0"/>
              <a:t>Cliquez pour modifier le style du titre</a:t>
            </a:r>
            <a:endParaRPr kumimoji="0" lang="en-US"/>
          </a:p>
        </p:txBody>
      </p:sp>
      <p:sp>
        <p:nvSpPr>
          <p:cNvPr id="3" name="Espace réservé du texte 2"/>
          <p:cNvSpPr>
            <a:spLocks noGrp="1"/>
          </p:cNvSpPr>
          <p:nvPr>
            <p:ph type="body" idx="2"/>
          </p:nvPr>
        </p:nvSpPr>
        <p:spPr>
          <a:xfrm>
            <a:off x="6812280" y="274320"/>
            <a:ext cx="1527048" cy="4983480"/>
          </a:xfrm>
        </p:spPr>
        <p:txBody>
          <a:bodyPr/>
          <a:lstStyle>
            <a:lvl1pPr marL="0" indent="0">
              <a:spcBef>
                <a:spcPts val="400"/>
              </a:spcBef>
              <a:spcAft>
                <a:spcPts val="1000"/>
              </a:spcAft>
              <a:buNone/>
              <a:defRPr sz="1200"/>
            </a:lvl1pPr>
            <a:lvl2pPr>
              <a:buNone/>
              <a:defRPr sz="1200"/>
            </a:lvl2pPr>
            <a:lvl3pPr>
              <a:buNone/>
              <a:defRPr sz="1000"/>
            </a:lvl3pPr>
            <a:lvl4pPr>
              <a:buNone/>
              <a:defRPr sz="900"/>
            </a:lvl4pPr>
            <a:lvl5pPr>
              <a:buNone/>
              <a:defRPr sz="900"/>
            </a:lvl5pPr>
          </a:lstStyle>
          <a:p>
            <a:pPr lvl="0" eaLnBrk="1" latinLnBrk="0" hangingPunct="1"/>
            <a:r>
              <a:rPr kumimoji="0" lang="fr-FR" smtClean="0"/>
              <a:t>Cliquez pour modifier les styles du texte du masque</a:t>
            </a:r>
          </a:p>
        </p:txBody>
      </p:sp>
      <p:sp>
        <p:nvSpPr>
          <p:cNvPr id="8" name="Connecteur droit 7"/>
          <p:cNvSpPr>
            <a:spLocks noChangeShapeType="1"/>
          </p:cNvSpPr>
          <p:nvPr/>
        </p:nvSpPr>
        <p:spPr bwMode="auto">
          <a:xfrm>
            <a:off x="62484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9" name="Connecteur droit 8"/>
          <p:cNvSpPr>
            <a:spLocks noChangeShapeType="1"/>
          </p:cNvSpPr>
          <p:nvPr/>
        </p:nvSpPr>
        <p:spPr bwMode="auto">
          <a:xfrm>
            <a:off x="6192296" y="0"/>
            <a:ext cx="0" cy="6858000"/>
          </a:xfrm>
          <a:prstGeom prst="line">
            <a:avLst/>
          </a:prstGeom>
          <a:noFill/>
          <a:ln w="1270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1" name="Connecteur droit 10"/>
          <p:cNvSpPr>
            <a:spLocks noChangeShapeType="1"/>
          </p:cNvSpPr>
          <p:nvPr/>
        </p:nvSpPr>
        <p:spPr bwMode="auto">
          <a:xfrm>
            <a:off x="8991600" y="0"/>
            <a:ext cx="0" cy="6858000"/>
          </a:xfrm>
          <a:prstGeom prst="line">
            <a:avLst/>
          </a:prstGeom>
          <a:noFill/>
          <a:ln w="1905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Rectangle 11"/>
          <p:cNvSpPr/>
          <p:nvPr/>
        </p:nvSpPr>
        <p:spPr bwMode="auto">
          <a:xfrm>
            <a:off x="8839200" y="0"/>
            <a:ext cx="304800" cy="68580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Connecteur droit 12"/>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4" name="Ellipse 13"/>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8" name="Espace réservé du contenu 17"/>
          <p:cNvSpPr>
            <a:spLocks noGrp="1"/>
          </p:cNvSpPr>
          <p:nvPr>
            <p:ph sz="quarter" idx="1"/>
          </p:nvPr>
        </p:nvSpPr>
        <p:spPr>
          <a:xfrm>
            <a:off x="304800" y="274320"/>
            <a:ext cx="5638800" cy="6327648"/>
          </a:xfrm>
        </p:spPr>
        <p:txBody>
          <a:bodyPr/>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21" name="Espace réservé de la date 20"/>
          <p:cNvSpPr>
            <a:spLocks noGrp="1"/>
          </p:cNvSpPr>
          <p:nvPr>
            <p:ph type="dt" sz="half" idx="14"/>
          </p:nvPr>
        </p:nvSpPr>
        <p:spPr/>
        <p:txBody>
          <a:bodyPr rtlCol="0"/>
          <a:lstStyle/>
          <a:p>
            <a:fld id="{88EF50DE-3380-4672-BE62-A88054AFAAED}" type="datetime1">
              <a:rPr lang="fr-FR" smtClean="0"/>
              <a:pPr/>
              <a:t>21/01/2021</a:t>
            </a:fld>
            <a:endParaRPr lang="fr-FR"/>
          </a:p>
        </p:txBody>
      </p:sp>
      <p:sp>
        <p:nvSpPr>
          <p:cNvPr id="22" name="Espace réservé du numéro de diapositive 21"/>
          <p:cNvSpPr>
            <a:spLocks noGrp="1"/>
          </p:cNvSpPr>
          <p:nvPr>
            <p:ph type="sldNum" sz="quarter" idx="15"/>
          </p:nvPr>
        </p:nvSpPr>
        <p:spPr/>
        <p:txBody>
          <a:bodyPr rtlCol="0"/>
          <a:lstStyle/>
          <a:p>
            <a:fld id="{26A935AA-A7B2-4507-9B20-F692C0B0BA29}" type="slidenum">
              <a:rPr lang="fr-FR" smtClean="0"/>
              <a:pPr/>
              <a:t>‹N°›</a:t>
            </a:fld>
            <a:endParaRPr lang="fr-FR"/>
          </a:p>
        </p:txBody>
      </p:sp>
      <p:sp>
        <p:nvSpPr>
          <p:cNvPr id="23" name="Espace réservé du pied de page 22"/>
          <p:cNvSpPr>
            <a:spLocks noGrp="1"/>
          </p:cNvSpPr>
          <p:nvPr>
            <p:ph type="ftr" sz="quarter" idx="16"/>
          </p:nvPr>
        </p:nvSpPr>
        <p:spPr/>
        <p:txBody>
          <a:bodyPr rtlCol="0"/>
          <a:lstStyle/>
          <a:p>
            <a:endParaRPr lang="fr-FR"/>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Image avec légende">
    <p:spTree>
      <p:nvGrpSpPr>
        <p:cNvPr id="1" name=""/>
        <p:cNvGrpSpPr/>
        <p:nvPr/>
      </p:nvGrpSpPr>
      <p:grpSpPr>
        <a:xfrm>
          <a:off x="0" y="0"/>
          <a:ext cx="0" cy="0"/>
          <a:chOff x="0" y="0"/>
          <a:chExt cx="0" cy="0"/>
        </a:xfrm>
      </p:grpSpPr>
      <p:sp>
        <p:nvSpPr>
          <p:cNvPr id="9" name="Connecteur droit 8"/>
          <p:cNvSpPr>
            <a:spLocks noChangeShapeType="1"/>
          </p:cNvSpPr>
          <p:nvPr/>
        </p:nvSpPr>
        <p:spPr bwMode="auto">
          <a:xfrm>
            <a:off x="87630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Ellipse 12"/>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 name="Titre 1"/>
          <p:cNvSpPr>
            <a:spLocks noGrp="1"/>
          </p:cNvSpPr>
          <p:nvPr>
            <p:ph type="title"/>
          </p:nvPr>
        </p:nvSpPr>
        <p:spPr>
          <a:xfrm rot="5400000">
            <a:off x="3350133" y="3200400"/>
            <a:ext cx="6309360" cy="457200"/>
          </a:xfrm>
        </p:spPr>
        <p:txBody>
          <a:bodyPr anchor="b"/>
          <a:lstStyle>
            <a:lvl1pPr algn="l">
              <a:buNone/>
              <a:defRPr sz="2000" b="1"/>
            </a:lvl1pPr>
          </a:lstStyle>
          <a:p>
            <a:r>
              <a:rPr kumimoji="0" lang="fr-FR" smtClean="0"/>
              <a:t>Cliquez pour modifier le style du titre</a:t>
            </a:r>
            <a:endParaRPr kumimoji="0" lang="en-US"/>
          </a:p>
        </p:txBody>
      </p:sp>
      <p:sp>
        <p:nvSpPr>
          <p:cNvPr id="3" name="Espace réservé pour une image  2"/>
          <p:cNvSpPr>
            <a:spLocks noGrp="1"/>
          </p:cNvSpPr>
          <p:nvPr>
            <p:ph type="pic" idx="1"/>
          </p:nvPr>
        </p:nvSpPr>
        <p:spPr>
          <a:xfrm>
            <a:off x="0" y="0"/>
            <a:ext cx="6172200" cy="6858000"/>
          </a:xfrm>
          <a:solidFill>
            <a:schemeClr val="bg2"/>
          </a:solidFill>
          <a:ln w="1270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lstStyle>
            <a:lvl1pPr marL="0" indent="0">
              <a:buNone/>
              <a:defRPr sz="3200"/>
            </a:lvl1pPr>
          </a:lstStyle>
          <a:p>
            <a:pPr algn="ctr" eaLnBrk="1" latinLnBrk="0" hangingPunct="1">
              <a:buFontTx/>
              <a:buNone/>
            </a:pPr>
            <a:r>
              <a:rPr kumimoji="0" lang="fr-FR" smtClean="0"/>
              <a:t>Cliquez sur l'icône pour ajouter une image</a:t>
            </a:r>
            <a:endParaRPr kumimoji="0" lang="en-US" dirty="0"/>
          </a:p>
        </p:txBody>
      </p:sp>
      <p:sp>
        <p:nvSpPr>
          <p:cNvPr id="4" name="Espace réservé du texte 3"/>
          <p:cNvSpPr>
            <a:spLocks noGrp="1"/>
          </p:cNvSpPr>
          <p:nvPr>
            <p:ph type="body" sz="half" idx="2"/>
          </p:nvPr>
        </p:nvSpPr>
        <p:spPr>
          <a:xfrm>
            <a:off x="6765798" y="264795"/>
            <a:ext cx="1524000" cy="4956048"/>
          </a:xfrm>
        </p:spPr>
        <p:txBody>
          <a:bodyPr rot="0" spcFirstLastPara="0" vertOverflow="overflow" horzOverflow="overflow" vert="horz" wrap="square" lIns="91440" tIns="45720" rIns="91440" bIns="45720" numCol="1" spcCol="274320" rtlCol="0" fromWordArt="0" anchor="t" anchorCtr="0" forceAA="0" compatLnSpc="1">
            <a:normAutofit/>
          </a:bodyPr>
          <a:lstStyle>
            <a:lvl1pPr marL="0" indent="0">
              <a:spcBef>
                <a:spcPts val="100"/>
              </a:spcBef>
              <a:spcAft>
                <a:spcPts val="400"/>
              </a:spcAft>
              <a:buFontTx/>
              <a:buNone/>
              <a:defRPr sz="1200"/>
            </a:lvl1pPr>
            <a:lvl2pPr>
              <a:defRPr sz="1200"/>
            </a:lvl2pPr>
            <a:lvl3pPr>
              <a:defRPr sz="1000"/>
            </a:lvl3pPr>
            <a:lvl4pPr>
              <a:defRPr sz="900"/>
            </a:lvl4pPr>
            <a:lvl5pPr>
              <a:defRPr sz="900"/>
            </a:lvl5pPr>
          </a:lstStyle>
          <a:p>
            <a:pPr lvl="0" eaLnBrk="1" latinLnBrk="0" hangingPunct="1"/>
            <a:r>
              <a:rPr kumimoji="0" lang="fr-FR" smtClean="0"/>
              <a:t>Cliquez pour modifier les styles du texte du masque</a:t>
            </a:r>
          </a:p>
        </p:txBody>
      </p:sp>
      <p:sp>
        <p:nvSpPr>
          <p:cNvPr id="10" name="Connecteur droit 9"/>
          <p:cNvSpPr>
            <a:spLocks noChangeShapeType="1"/>
          </p:cNvSpPr>
          <p:nvPr/>
        </p:nvSpPr>
        <p:spPr bwMode="auto">
          <a:xfrm>
            <a:off x="8991600" y="0"/>
            <a:ext cx="0" cy="6858000"/>
          </a:xfrm>
          <a:prstGeom prst="line">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1" name="Rectangle 10"/>
          <p:cNvSpPr/>
          <p:nvPr/>
        </p:nvSpPr>
        <p:spPr bwMode="auto">
          <a:xfrm>
            <a:off x="8839200" y="0"/>
            <a:ext cx="304800" cy="6858000"/>
          </a:xfrm>
          <a:prstGeom prst="rect">
            <a:avLst/>
          </a:prstGeom>
          <a:solidFill>
            <a:schemeClr val="accent1">
              <a:tint val="6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Connecteur droit 11"/>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9" name="Connecteur droit 18"/>
          <p:cNvSpPr>
            <a:spLocks noChangeShapeType="1"/>
          </p:cNvSpPr>
          <p:nvPr/>
        </p:nvSpPr>
        <p:spPr bwMode="auto">
          <a:xfrm>
            <a:off x="62484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0" name="Connecteur droit 19"/>
          <p:cNvSpPr>
            <a:spLocks noChangeShapeType="1"/>
          </p:cNvSpPr>
          <p:nvPr/>
        </p:nvSpPr>
        <p:spPr bwMode="auto">
          <a:xfrm>
            <a:off x="6192296" y="0"/>
            <a:ext cx="0" cy="6858000"/>
          </a:xfrm>
          <a:prstGeom prst="line">
            <a:avLst/>
          </a:prstGeom>
          <a:noFill/>
          <a:ln w="1270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7" name="Espace réservé de la date 16"/>
          <p:cNvSpPr>
            <a:spLocks noGrp="1"/>
          </p:cNvSpPr>
          <p:nvPr>
            <p:ph type="dt" sz="half" idx="10"/>
          </p:nvPr>
        </p:nvSpPr>
        <p:spPr/>
        <p:txBody>
          <a:bodyPr rtlCol="0"/>
          <a:lstStyle/>
          <a:p>
            <a:fld id="{A0A3AA97-EBC2-42D0-8CEA-8D891FEC1C26}" type="datetime1">
              <a:rPr lang="fr-FR" smtClean="0"/>
              <a:pPr/>
              <a:t>21/01/2021</a:t>
            </a:fld>
            <a:endParaRPr lang="fr-FR"/>
          </a:p>
        </p:txBody>
      </p:sp>
      <p:sp>
        <p:nvSpPr>
          <p:cNvPr id="18" name="Espace réservé du numéro de diapositive 17"/>
          <p:cNvSpPr>
            <a:spLocks noGrp="1"/>
          </p:cNvSpPr>
          <p:nvPr>
            <p:ph type="sldNum" sz="quarter" idx="11"/>
          </p:nvPr>
        </p:nvSpPr>
        <p:spPr/>
        <p:txBody>
          <a:bodyPr rtlCol="0"/>
          <a:lstStyle/>
          <a:p>
            <a:fld id="{26A935AA-A7B2-4507-9B20-F692C0B0BA29}" type="slidenum">
              <a:rPr lang="fr-FR" smtClean="0"/>
              <a:pPr/>
              <a:t>‹N°›</a:t>
            </a:fld>
            <a:endParaRPr lang="fr-FR"/>
          </a:p>
        </p:txBody>
      </p:sp>
      <p:sp>
        <p:nvSpPr>
          <p:cNvPr id="21" name="Espace réservé du pied de page 20"/>
          <p:cNvSpPr>
            <a:spLocks noGrp="1"/>
          </p:cNvSpPr>
          <p:nvPr>
            <p:ph type="ftr" sz="quarter" idx="12"/>
          </p:nvPr>
        </p:nvSpPr>
        <p:spPr/>
        <p:txBody>
          <a:bodyPr rtlCol="0"/>
          <a:lstStyle/>
          <a:p>
            <a:endParaRPr lang="fr-F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6" name="Connecteur droit 15"/>
          <p:cNvSpPr>
            <a:spLocks noChangeShapeType="1"/>
          </p:cNvSpPr>
          <p:nvPr/>
        </p:nvSpPr>
        <p:spPr bwMode="auto">
          <a:xfrm>
            <a:off x="8763000" y="0"/>
            <a:ext cx="0" cy="68580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2" name="Espace réservé du titre 21"/>
          <p:cNvSpPr>
            <a:spLocks noGrp="1"/>
          </p:cNvSpPr>
          <p:nvPr>
            <p:ph type="title"/>
          </p:nvPr>
        </p:nvSpPr>
        <p:spPr>
          <a:xfrm>
            <a:off x="457200" y="274638"/>
            <a:ext cx="7467600" cy="1143000"/>
          </a:xfrm>
          <a:prstGeom prst="rect">
            <a:avLst/>
          </a:prstGeom>
        </p:spPr>
        <p:txBody>
          <a:bodyPr vert="horz" anchor="b">
            <a:normAutofit/>
          </a:bodyPr>
          <a:lstStyle/>
          <a:p>
            <a:r>
              <a:rPr kumimoji="0" lang="fr-FR" smtClean="0"/>
              <a:t>Cliquez pour modifier le style du titre</a:t>
            </a:r>
            <a:endParaRPr kumimoji="0" lang="en-US"/>
          </a:p>
        </p:txBody>
      </p:sp>
      <p:sp>
        <p:nvSpPr>
          <p:cNvPr id="13" name="Espace réservé du texte 12"/>
          <p:cNvSpPr>
            <a:spLocks noGrp="1"/>
          </p:cNvSpPr>
          <p:nvPr>
            <p:ph type="body" idx="1"/>
          </p:nvPr>
        </p:nvSpPr>
        <p:spPr>
          <a:xfrm>
            <a:off x="457200" y="1600200"/>
            <a:ext cx="7467600" cy="4873752"/>
          </a:xfrm>
          <a:prstGeom prst="rect">
            <a:avLst/>
          </a:prstGeom>
        </p:spPr>
        <p:txBody>
          <a:bodyPr vert="horz">
            <a:normAutofit/>
          </a:bodyPr>
          <a:lstStyle/>
          <a:p>
            <a:pPr lvl="0" eaLnBrk="1" latinLnBrk="0" hangingPunct="1"/>
            <a:r>
              <a:rPr kumimoji="0" lang="fr-FR" smtClean="0"/>
              <a:t>Cliquez pour modifier les styles du texte du masque</a:t>
            </a:r>
          </a:p>
          <a:p>
            <a:pPr lvl="1" eaLnBrk="1" latinLnBrk="0" hangingPunct="1"/>
            <a:r>
              <a:rPr kumimoji="0" lang="fr-FR" smtClean="0"/>
              <a:t>Deuxième niveau</a:t>
            </a:r>
          </a:p>
          <a:p>
            <a:pPr lvl="2" eaLnBrk="1" latinLnBrk="0" hangingPunct="1"/>
            <a:r>
              <a:rPr kumimoji="0" lang="fr-FR" smtClean="0"/>
              <a:t>Troisième niveau</a:t>
            </a:r>
          </a:p>
          <a:p>
            <a:pPr lvl="3" eaLnBrk="1" latinLnBrk="0" hangingPunct="1"/>
            <a:r>
              <a:rPr kumimoji="0" lang="fr-FR" smtClean="0"/>
              <a:t>Quatrième niveau</a:t>
            </a:r>
          </a:p>
          <a:p>
            <a:pPr lvl="4" eaLnBrk="1" latinLnBrk="0" hangingPunct="1"/>
            <a:r>
              <a:rPr kumimoji="0" lang="fr-FR" smtClean="0"/>
              <a:t>Cinquième niveau</a:t>
            </a:r>
            <a:endParaRPr kumimoji="0" lang="en-US"/>
          </a:p>
        </p:txBody>
      </p:sp>
      <p:sp>
        <p:nvSpPr>
          <p:cNvPr id="14" name="Espace réservé de la date 13"/>
          <p:cNvSpPr>
            <a:spLocks noGrp="1"/>
          </p:cNvSpPr>
          <p:nvPr>
            <p:ph type="dt" sz="half" idx="2"/>
          </p:nvPr>
        </p:nvSpPr>
        <p:spPr>
          <a:xfrm rot="5400000">
            <a:off x="7589520" y="1081851"/>
            <a:ext cx="2011680" cy="384048"/>
          </a:xfrm>
          <a:prstGeom prst="rect">
            <a:avLst/>
          </a:prstGeom>
        </p:spPr>
        <p:txBody>
          <a:bodyPr vert="horz" anchor="ctr" anchorCtr="0"/>
          <a:lstStyle>
            <a:lvl1pPr algn="r" eaLnBrk="1" latinLnBrk="0" hangingPunct="1">
              <a:defRPr kumimoji="0" sz="1200">
                <a:solidFill>
                  <a:schemeClr val="tx2"/>
                </a:solidFill>
              </a:defRPr>
            </a:lvl1pPr>
          </a:lstStyle>
          <a:p>
            <a:fld id="{F71080B2-175D-4B0F-8178-F5FDCF64B286}" type="datetime1">
              <a:rPr lang="fr-FR" smtClean="0"/>
              <a:pPr/>
              <a:t>21/01/2021</a:t>
            </a:fld>
            <a:endParaRPr lang="fr-FR"/>
          </a:p>
        </p:txBody>
      </p:sp>
      <p:sp>
        <p:nvSpPr>
          <p:cNvPr id="3" name="Espace réservé du pied de page 2"/>
          <p:cNvSpPr>
            <a:spLocks noGrp="1"/>
          </p:cNvSpPr>
          <p:nvPr>
            <p:ph type="ftr" sz="quarter" idx="3"/>
          </p:nvPr>
        </p:nvSpPr>
        <p:spPr>
          <a:xfrm rot="5400000">
            <a:off x="6990186" y="3737240"/>
            <a:ext cx="3200400" cy="365760"/>
          </a:xfrm>
          <a:prstGeom prst="rect">
            <a:avLst/>
          </a:prstGeom>
        </p:spPr>
        <p:txBody>
          <a:bodyPr vert="horz" anchor="ctr" anchorCtr="0"/>
          <a:lstStyle>
            <a:lvl1pPr algn="l" eaLnBrk="1" latinLnBrk="0" hangingPunct="1">
              <a:defRPr kumimoji="0" sz="1200">
                <a:solidFill>
                  <a:schemeClr val="tx2"/>
                </a:solidFill>
              </a:defRPr>
            </a:lvl1pPr>
          </a:lstStyle>
          <a:p>
            <a:endParaRPr lang="fr-FR"/>
          </a:p>
        </p:txBody>
      </p:sp>
      <p:sp>
        <p:nvSpPr>
          <p:cNvPr id="7" name="Connecteur droit 6"/>
          <p:cNvSpPr>
            <a:spLocks noChangeShapeType="1"/>
          </p:cNvSpPr>
          <p:nvPr/>
        </p:nvSpPr>
        <p:spPr bwMode="auto">
          <a:xfrm>
            <a:off x="76200"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9" name="Connecteur droit 8"/>
          <p:cNvSpPr>
            <a:spLocks noChangeShapeType="1"/>
          </p:cNvSpPr>
          <p:nvPr/>
        </p:nvSpPr>
        <p:spPr bwMode="auto">
          <a:xfrm>
            <a:off x="8991600" y="0"/>
            <a:ext cx="0" cy="6858000"/>
          </a:xfrm>
          <a:prstGeom prst="line">
            <a:avLst/>
          </a:prstGeom>
          <a:noFill/>
          <a:ln w="1905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0" name="Rectangle 9"/>
          <p:cNvSpPr/>
          <p:nvPr/>
        </p:nvSpPr>
        <p:spPr bwMode="auto">
          <a:xfrm>
            <a:off x="8839200" y="0"/>
            <a:ext cx="304800" cy="68580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Connecteur droit 10"/>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Ellipse 11"/>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Espace réservé du numéro de diapositive 22"/>
          <p:cNvSpPr>
            <a:spLocks noGrp="1"/>
          </p:cNvSpPr>
          <p:nvPr>
            <p:ph type="sldNum" sz="quarter" idx="4"/>
          </p:nvPr>
        </p:nvSpPr>
        <p:spPr>
          <a:xfrm>
            <a:off x="8129016" y="5734050"/>
            <a:ext cx="609600" cy="521208"/>
          </a:xfrm>
          <a:prstGeom prst="rect">
            <a:avLst/>
          </a:prstGeom>
        </p:spPr>
        <p:txBody>
          <a:bodyPr vert="horz" anchor="ctr"/>
          <a:lstStyle>
            <a:lvl1pPr algn="ctr" eaLnBrk="1" latinLnBrk="0" hangingPunct="1">
              <a:defRPr kumimoji="0" sz="1400" b="1">
                <a:solidFill>
                  <a:srgbClr val="FFFFFF"/>
                </a:solidFill>
              </a:defRPr>
            </a:lvl1pPr>
          </a:lstStyle>
          <a:p>
            <a:fld id="{26A935AA-A7B2-4507-9B20-F692C0B0BA29}" type="slidenum">
              <a:rPr lang="fr-FR" smtClean="0"/>
              <a:pPr/>
              <a:t>‹N°›</a:t>
            </a:fld>
            <a:endParaRPr lang="fr-FR"/>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ftr="0" dt="0"/>
  <p:txStyles>
    <p:titleStyle>
      <a:lvl1pPr algn="l" rtl="0" eaLnBrk="1" latinLnBrk="0" hangingPunct="1">
        <a:spcBef>
          <a:spcPct val="0"/>
        </a:spcBef>
        <a:buNone/>
        <a:defRPr kumimoji="0" sz="3000" b="0" kern="1200" cap="small" baseline="0">
          <a:solidFill>
            <a:schemeClr val="tx2"/>
          </a:solidFill>
          <a:latin typeface="+mj-lt"/>
          <a:ea typeface="+mj-ea"/>
          <a:cs typeface="+mj-cs"/>
        </a:defRPr>
      </a:lvl1pPr>
    </p:titleStyle>
    <p:bodyStyle>
      <a:lvl1pPr marL="274320" indent="-274320" algn="l" rtl="0" eaLnBrk="1" latinLnBrk="0" hangingPunct="1">
        <a:spcBef>
          <a:spcPts val="600"/>
        </a:spcBef>
        <a:buClr>
          <a:schemeClr val="accent1"/>
        </a:buClr>
        <a:buSzPct val="70000"/>
        <a:buFont typeface="Wingdings"/>
        <a:buChar char=""/>
        <a:defRPr kumimoji="0" sz="2400" kern="1200">
          <a:solidFill>
            <a:schemeClr val="tx1"/>
          </a:solidFill>
          <a:latin typeface="+mn-lt"/>
          <a:ea typeface="+mn-ea"/>
          <a:cs typeface="+mn-cs"/>
        </a:defRPr>
      </a:lvl1pPr>
      <a:lvl2pPr marL="640080" indent="-274320" algn="l" rtl="0" eaLnBrk="1" latinLnBrk="0" hangingPunct="1">
        <a:spcBef>
          <a:spcPct val="20000"/>
        </a:spcBef>
        <a:buClr>
          <a:schemeClr val="accent1"/>
        </a:buClr>
        <a:buSzPct val="80000"/>
        <a:buFont typeface="Wingdings 2"/>
        <a:buChar char=""/>
        <a:defRPr kumimoji="0" sz="2100" kern="1200">
          <a:solidFill>
            <a:schemeClr val="tx1"/>
          </a:solidFill>
          <a:latin typeface="+mn-lt"/>
          <a:ea typeface="+mn-ea"/>
          <a:cs typeface="+mn-cs"/>
        </a:defRPr>
      </a:lvl2pPr>
      <a:lvl3pPr marL="914400" indent="-182880" algn="l" rtl="0" eaLnBrk="1" latinLnBrk="0" hangingPunct="1">
        <a:spcBef>
          <a:spcPct val="20000"/>
        </a:spcBef>
        <a:buClr>
          <a:schemeClr val="accent1">
            <a:shade val="75000"/>
          </a:schemeClr>
        </a:buClr>
        <a:buSzPct val="60000"/>
        <a:buFont typeface="Wingdings"/>
        <a:buChar char=""/>
        <a:defRPr kumimoji="0" sz="1800" kern="1200">
          <a:solidFill>
            <a:schemeClr val="tx1"/>
          </a:solidFill>
          <a:latin typeface="+mn-lt"/>
          <a:ea typeface="+mn-ea"/>
          <a:cs typeface="+mn-cs"/>
        </a:defRPr>
      </a:lvl3pPr>
      <a:lvl4pPr marL="1188720" indent="-182880" algn="l" rtl="0" eaLnBrk="1" latinLnBrk="0" hangingPunct="1">
        <a:spcBef>
          <a:spcPct val="20000"/>
        </a:spcBef>
        <a:buClr>
          <a:schemeClr val="accent1">
            <a:tint val="60000"/>
          </a:schemeClr>
        </a:buClr>
        <a:buSzPct val="60000"/>
        <a:buFont typeface="Wingdings"/>
        <a:buChar char=""/>
        <a:defRPr kumimoji="0" sz="1800" kern="1200">
          <a:solidFill>
            <a:schemeClr val="tx1"/>
          </a:solidFill>
          <a:latin typeface="+mn-lt"/>
          <a:ea typeface="+mn-ea"/>
          <a:cs typeface="+mn-cs"/>
        </a:defRPr>
      </a:lvl4pPr>
      <a:lvl5pPr marL="1463040" indent="-182880" algn="l" rtl="0" eaLnBrk="1" latinLnBrk="0" hangingPunct="1">
        <a:spcBef>
          <a:spcPct val="20000"/>
        </a:spcBef>
        <a:buClr>
          <a:schemeClr val="accent2">
            <a:tint val="60000"/>
          </a:schemeClr>
        </a:buClr>
        <a:buSzPct val="68000"/>
        <a:buFont typeface="Wingdings 2"/>
        <a:buChar char=""/>
        <a:defRPr kumimoji="0" sz="1600" kern="1200">
          <a:solidFill>
            <a:schemeClr val="tx1"/>
          </a:solidFill>
          <a:latin typeface="+mn-lt"/>
          <a:ea typeface="+mn-ea"/>
          <a:cs typeface="+mn-cs"/>
        </a:defRPr>
      </a:lvl5pPr>
      <a:lvl6pPr marL="1737360" indent="-182880" algn="l" rtl="0" eaLnBrk="1" latinLnBrk="0" hangingPunct="1">
        <a:spcBef>
          <a:spcPct val="20000"/>
        </a:spcBef>
        <a:buClr>
          <a:schemeClr val="accent1"/>
        </a:buClr>
        <a:buChar char="•"/>
        <a:defRPr kumimoji="0" sz="1600" kern="1200">
          <a:solidFill>
            <a:schemeClr val="tx2"/>
          </a:solidFill>
          <a:latin typeface="+mn-lt"/>
          <a:ea typeface="+mn-ea"/>
          <a:cs typeface="+mn-cs"/>
        </a:defRPr>
      </a:lvl6pPr>
      <a:lvl7pPr marL="2011680" indent="-182880" algn="l" rtl="0" eaLnBrk="1" latinLnBrk="0" hangingPunct="1">
        <a:spcBef>
          <a:spcPct val="20000"/>
        </a:spcBef>
        <a:buClr>
          <a:schemeClr val="accent1">
            <a:tint val="60000"/>
          </a:schemeClr>
        </a:buClr>
        <a:buSzPct val="60000"/>
        <a:buFont typeface="Wingdings"/>
        <a:buChar char=""/>
        <a:defRPr kumimoji="0" sz="1400" kern="1200" baseline="0">
          <a:solidFill>
            <a:schemeClr val="tx2"/>
          </a:solidFill>
          <a:latin typeface="+mn-lt"/>
          <a:ea typeface="+mn-ea"/>
          <a:cs typeface="+mn-cs"/>
        </a:defRPr>
      </a:lvl7pPr>
      <a:lvl8pPr marL="2286000" indent="-182880" algn="l" rtl="0" eaLnBrk="1" latinLnBrk="0" hangingPunct="1">
        <a:spcBef>
          <a:spcPct val="20000"/>
        </a:spcBef>
        <a:buClr>
          <a:schemeClr val="accent2"/>
        </a:buClr>
        <a:buChar char="•"/>
        <a:defRPr kumimoji="0" sz="1400" kern="1200" cap="small" baseline="0">
          <a:solidFill>
            <a:schemeClr val="tx2"/>
          </a:solidFill>
          <a:latin typeface="+mn-lt"/>
          <a:ea typeface="+mn-ea"/>
          <a:cs typeface="+mn-cs"/>
        </a:defRPr>
      </a:lvl8pPr>
      <a:lvl9pPr marL="2560320" indent="-182880" algn="l" rtl="0" eaLnBrk="1" latinLnBrk="0" hangingPunct="1">
        <a:spcBef>
          <a:spcPct val="20000"/>
        </a:spcBef>
        <a:buClr>
          <a:schemeClr val="accent1">
            <a:shade val="75000"/>
          </a:schemeClr>
        </a:buClr>
        <a:buChar char="•"/>
        <a:defRPr kumimoji="0" sz="1400" kern="1200" baseline="0">
          <a:solidFill>
            <a:schemeClr val="tx2"/>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2" name="Title Placeholder 21"/>
          <p:cNvSpPr>
            <a:spLocks noGrp="1"/>
          </p:cNvSpPr>
          <p:nvPr>
            <p:ph type="title"/>
          </p:nvPr>
        </p:nvSpPr>
        <p:spPr>
          <a:xfrm>
            <a:off x="609600" y="228600"/>
            <a:ext cx="8153400" cy="990600"/>
          </a:xfrm>
          <a:prstGeom prst="rect">
            <a:avLst/>
          </a:prstGeom>
        </p:spPr>
        <p:txBody>
          <a:bodyPr vert="horz" anchor="ctr">
            <a:normAutofit/>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612648" y="1600200"/>
            <a:ext cx="8153400" cy="4526280"/>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a:off x="6096000" y="6248400"/>
            <a:ext cx="2667000" cy="365125"/>
          </a:xfrm>
          <a:prstGeom prst="rect">
            <a:avLst/>
          </a:prstGeom>
        </p:spPr>
        <p:txBody>
          <a:bodyPr vert="horz" anchor="ctr" anchorCtr="0"/>
          <a:lstStyle>
            <a:lvl1pPr algn="l" eaLnBrk="1" latinLnBrk="0" hangingPunct="1">
              <a:defRPr kumimoji="0" sz="1400">
                <a:solidFill>
                  <a:schemeClr val="tx2"/>
                </a:solidFill>
              </a:defRPr>
            </a:lvl1pPr>
          </a:lstStyle>
          <a:p>
            <a:fld id="{2CEB5666-A731-4C1F-A4CA-BDBE69F333DF}" type="datetimeFigureOut">
              <a:rPr lang="fr-FR" smtClean="0">
                <a:solidFill>
                  <a:srgbClr val="775F55"/>
                </a:solidFill>
              </a:rPr>
              <a:pPr/>
              <a:t>21/01/2021</a:t>
            </a:fld>
            <a:endParaRPr lang="fr-FR">
              <a:solidFill>
                <a:srgbClr val="775F55"/>
              </a:solidFill>
            </a:endParaRPr>
          </a:p>
        </p:txBody>
      </p:sp>
      <p:sp>
        <p:nvSpPr>
          <p:cNvPr id="3" name="Footer Placeholder 2"/>
          <p:cNvSpPr>
            <a:spLocks noGrp="1"/>
          </p:cNvSpPr>
          <p:nvPr>
            <p:ph type="ftr" sz="quarter" idx="3"/>
          </p:nvPr>
        </p:nvSpPr>
        <p:spPr>
          <a:xfrm>
            <a:off x="609600" y="6248206"/>
            <a:ext cx="5421083" cy="365125"/>
          </a:xfrm>
          <a:prstGeom prst="rect">
            <a:avLst/>
          </a:prstGeom>
        </p:spPr>
        <p:txBody>
          <a:bodyPr vert="horz" anchor="ctr"/>
          <a:lstStyle>
            <a:lvl1pPr algn="r" eaLnBrk="1" latinLnBrk="0" hangingPunct="1">
              <a:defRPr kumimoji="0" sz="1400">
                <a:solidFill>
                  <a:schemeClr val="tx2"/>
                </a:solidFill>
              </a:defRPr>
            </a:lvl1pPr>
          </a:lstStyle>
          <a:p>
            <a:endParaRPr lang="fr-FR">
              <a:solidFill>
                <a:srgbClr val="775F55"/>
              </a:solidFill>
            </a:endParaRPr>
          </a:p>
        </p:txBody>
      </p:sp>
      <p:sp>
        <p:nvSpPr>
          <p:cNvPr id="7" name="Rectangle 6"/>
          <p:cNvSpPr/>
          <p:nvPr/>
        </p:nvSpPr>
        <p:spPr bwMode="white">
          <a:xfrm>
            <a:off x="0" y="1234440"/>
            <a:ext cx="9144000" cy="320040"/>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8" name="Rectangle 7"/>
          <p:cNvSpPr/>
          <p:nvPr/>
        </p:nvSpPr>
        <p:spPr>
          <a:xfrm>
            <a:off x="0" y="1280160"/>
            <a:ext cx="533400" cy="22860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9" name="Rectangle 8"/>
          <p:cNvSpPr/>
          <p:nvPr/>
        </p:nvSpPr>
        <p:spPr>
          <a:xfrm>
            <a:off x="590550" y="1280160"/>
            <a:ext cx="8553450" cy="22860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23" name="Slide Number Placeholder 22"/>
          <p:cNvSpPr>
            <a:spLocks noGrp="1"/>
          </p:cNvSpPr>
          <p:nvPr>
            <p:ph type="sldNum" sz="quarter" idx="4"/>
          </p:nvPr>
        </p:nvSpPr>
        <p:spPr>
          <a:xfrm>
            <a:off x="0" y="1272222"/>
            <a:ext cx="533400" cy="244476"/>
          </a:xfrm>
          <a:prstGeom prst="rect">
            <a:avLst/>
          </a:prstGeom>
        </p:spPr>
        <p:txBody>
          <a:bodyPr vert="horz" anchor="ctr" anchorCtr="0">
            <a:normAutofit/>
          </a:bodyPr>
          <a:lstStyle>
            <a:lvl1pPr algn="ctr" eaLnBrk="1" latinLnBrk="0" hangingPunct="1">
              <a:defRPr kumimoji="0" sz="1400" b="1">
                <a:solidFill>
                  <a:srgbClr val="FFFFFF"/>
                </a:solidFill>
              </a:defRPr>
            </a:lvl1pPr>
          </a:lstStyle>
          <a:p>
            <a:fld id="{43CA04BF-C7B4-4504-9648-1152DBEE1F21}" type="slidenum">
              <a:rPr lang="fr-FR" smtClean="0"/>
              <a:pPr/>
              <a:t>‹N°›</a:t>
            </a:fld>
            <a:endParaRPr lang="fr-FR"/>
          </a:p>
        </p:txBody>
      </p:sp>
    </p:spTree>
    <p:extLst>
      <p:ext uri="{BB962C8B-B14F-4D97-AF65-F5344CB8AC3E}">
        <p14:creationId xmlns:p14="http://schemas.microsoft.com/office/powerpoint/2010/main" val="4292656223"/>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rtl="0" eaLnBrk="1" latinLnBrk="0" hangingPunct="1">
        <a:spcBef>
          <a:spcPct val="0"/>
        </a:spcBef>
        <a:buNone/>
        <a:defRPr kumimoji="0" sz="4400" kern="1200">
          <a:solidFill>
            <a:schemeClr val="tx2"/>
          </a:solidFill>
          <a:latin typeface="+mj-lt"/>
          <a:ea typeface="+mj-ea"/>
          <a:cs typeface="+mj-cs"/>
        </a:defRPr>
      </a:lvl1pPr>
    </p:titleStyle>
    <p:bodyStyle>
      <a:lvl1pPr marL="320040" indent="-320040" algn="l" rtl="0" eaLnBrk="1" latinLnBrk="0" hangingPunct="1">
        <a:spcBef>
          <a:spcPts val="700"/>
        </a:spcBef>
        <a:buClr>
          <a:schemeClr val="accent2"/>
        </a:buClr>
        <a:buSzPct val="60000"/>
        <a:buFont typeface="Wingdings"/>
        <a:buChar char=""/>
        <a:defRPr kumimoji="0" sz="2900" kern="1200">
          <a:solidFill>
            <a:schemeClr val="tx1"/>
          </a:solidFill>
          <a:latin typeface="+mn-lt"/>
          <a:ea typeface="+mn-ea"/>
          <a:cs typeface="+mn-cs"/>
        </a:defRPr>
      </a:lvl1pPr>
      <a:lvl2pPr marL="640080" indent="-274320" algn="l" rtl="0" eaLnBrk="1" latinLnBrk="0" hangingPunct="1">
        <a:spcBef>
          <a:spcPts val="550"/>
        </a:spcBef>
        <a:buClr>
          <a:schemeClr val="accent1"/>
        </a:buClr>
        <a:buSzPct val="70000"/>
        <a:buFont typeface="Wingdings 2"/>
        <a:buChar char=""/>
        <a:defRPr kumimoji="0" sz="2600" kern="1200">
          <a:solidFill>
            <a:schemeClr val="tx1"/>
          </a:solidFill>
          <a:latin typeface="+mn-lt"/>
          <a:ea typeface="+mn-ea"/>
          <a:cs typeface="+mn-cs"/>
        </a:defRPr>
      </a:lvl2pPr>
      <a:lvl3pPr marL="914400" indent="-228600" algn="l" rtl="0" eaLnBrk="1" latinLnBrk="0" hangingPunct="1">
        <a:spcBef>
          <a:spcPts val="500"/>
        </a:spcBef>
        <a:buClr>
          <a:schemeClr val="accent2"/>
        </a:buClr>
        <a:buSzPct val="75000"/>
        <a:buFont typeface="Wingdings"/>
        <a:buChar char=""/>
        <a:defRPr kumimoji="0" sz="2300" kern="1200">
          <a:solidFill>
            <a:schemeClr val="tx1"/>
          </a:solidFill>
          <a:latin typeface="+mn-lt"/>
          <a:ea typeface="+mn-ea"/>
          <a:cs typeface="+mn-cs"/>
        </a:defRPr>
      </a:lvl3pPr>
      <a:lvl4pPr marL="1371600" indent="-228600" algn="l" rtl="0" eaLnBrk="1" latinLnBrk="0" hangingPunct="1">
        <a:spcBef>
          <a:spcPts val="400"/>
        </a:spcBef>
        <a:buClr>
          <a:schemeClr val="accent3"/>
        </a:buClr>
        <a:buSzPct val="75000"/>
        <a:buFont typeface="Wingdings"/>
        <a:buChar char=""/>
        <a:defRPr kumimoji="0" sz="2000" kern="1200">
          <a:solidFill>
            <a:schemeClr val="tx1"/>
          </a:solidFill>
          <a:latin typeface="+mn-lt"/>
          <a:ea typeface="+mn-ea"/>
          <a:cs typeface="+mn-cs"/>
        </a:defRPr>
      </a:lvl4pPr>
      <a:lvl5pPr marL="1828800" indent="-228600" algn="l" rtl="0" eaLnBrk="1" latinLnBrk="0" hangingPunct="1">
        <a:spcBef>
          <a:spcPts val="400"/>
        </a:spcBef>
        <a:buClr>
          <a:schemeClr val="accent4"/>
        </a:buClr>
        <a:buSzPct val="65000"/>
        <a:buFont typeface="Wingdings"/>
        <a:buChar char=""/>
        <a:defRPr kumimoji="0" sz="2000" kern="1200">
          <a:solidFill>
            <a:schemeClr val="tx1"/>
          </a:solidFill>
          <a:latin typeface="+mn-lt"/>
          <a:ea typeface="+mn-ea"/>
          <a:cs typeface="+mn-cs"/>
        </a:defRPr>
      </a:lvl5pPr>
      <a:lvl6pPr marL="2103120" indent="-228600" algn="l" rtl="0" eaLnBrk="1" latinLnBrk="0" hangingPunct="1">
        <a:spcBef>
          <a:spcPct val="20000"/>
        </a:spcBef>
        <a:buClr>
          <a:schemeClr val="accent1"/>
        </a:buClr>
        <a:buFont typeface="Wingdings"/>
        <a:buChar char="§"/>
        <a:defRPr kumimoji="0" sz="1800" kern="1200" baseline="0">
          <a:solidFill>
            <a:schemeClr val="tx1"/>
          </a:solidFill>
          <a:latin typeface="+mn-lt"/>
          <a:ea typeface="+mn-ea"/>
          <a:cs typeface="+mn-cs"/>
        </a:defRPr>
      </a:lvl6pPr>
      <a:lvl7pPr marL="2377440" indent="-228600" algn="l" rtl="0" eaLnBrk="1" latinLnBrk="0" hangingPunct="1">
        <a:spcBef>
          <a:spcPct val="20000"/>
        </a:spcBef>
        <a:buClr>
          <a:schemeClr val="accent2"/>
        </a:buClr>
        <a:buFont typeface="Wingdings"/>
        <a:buChar char="§"/>
        <a:defRPr kumimoji="0" sz="1800" kern="1200" baseline="0">
          <a:solidFill>
            <a:schemeClr val="tx1"/>
          </a:solidFill>
          <a:latin typeface="+mn-lt"/>
          <a:ea typeface="+mn-ea"/>
          <a:cs typeface="+mn-cs"/>
        </a:defRPr>
      </a:lvl7pPr>
      <a:lvl8pPr marL="2651760" indent="-228600" algn="l" rtl="0" eaLnBrk="1" latinLnBrk="0" hangingPunct="1">
        <a:spcBef>
          <a:spcPct val="20000"/>
        </a:spcBef>
        <a:buClr>
          <a:schemeClr val="accent3"/>
        </a:buClr>
        <a:buFont typeface="Wingdings"/>
        <a:buChar char="§"/>
        <a:defRPr kumimoji="0" sz="1800" kern="1200" baseline="0">
          <a:solidFill>
            <a:schemeClr val="tx1"/>
          </a:solidFill>
          <a:latin typeface="+mn-lt"/>
          <a:ea typeface="+mn-ea"/>
          <a:cs typeface="+mn-cs"/>
        </a:defRPr>
      </a:lvl8pPr>
      <a:lvl9pPr marL="2926080" indent="-228600" algn="l" rtl="0" eaLnBrk="1" latinLnBrk="0" hangingPunct="1">
        <a:spcBef>
          <a:spcPct val="20000"/>
        </a:spcBef>
        <a:buClr>
          <a:schemeClr val="accent4"/>
        </a:buClr>
        <a:buFont typeface="Wingdings"/>
        <a:buChar char="§"/>
        <a:defRPr kumimoji="0" sz="18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chart" Target="../charts/chart4.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chart" Target="../charts/chart7.xml"/><Relationship Id="rId2" Type="http://schemas.openxmlformats.org/officeDocument/2006/relationships/chart" Target="../charts/chart6.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chart" Target="../charts/chart8.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chart" Target="../charts/chart9.xml"/><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chart" Target="../charts/chart10.xml"/></Relationships>
</file>

<file path=ppt/slides/_rels/slide16.xml.rels><?xml version="1.0" encoding="UTF-8" standalone="yes"?>
<Relationships xmlns="http://schemas.openxmlformats.org/package/2006/relationships"><Relationship Id="rId3" Type="http://schemas.openxmlformats.org/officeDocument/2006/relationships/chart" Target="../charts/chart11.xml"/><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chart" Target="../charts/chart12.xml"/></Relationships>
</file>

<file path=ppt/slides/_rels/slide17.xml.rels><?xml version="1.0" encoding="UTF-8" standalone="yes"?>
<Relationships xmlns="http://schemas.openxmlformats.org/package/2006/relationships"><Relationship Id="rId3" Type="http://schemas.openxmlformats.org/officeDocument/2006/relationships/chart" Target="../charts/chart13.xml"/><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3.xml"/><Relationship Id="rId1" Type="http://schemas.openxmlformats.org/officeDocument/2006/relationships/slideLayout" Target="../slideLayouts/slideLayout2.xml"/><Relationship Id="rId5" Type="http://schemas.openxmlformats.org/officeDocument/2006/relationships/image" Target="../media/image8.jpeg"/><Relationship Id="rId4" Type="http://schemas.openxmlformats.org/officeDocument/2006/relationships/image" Target="../media/image7.jpeg"/></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chart" Target="../charts/chart14.xml"/><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chart" Target="../charts/chart3.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a:xfrm>
            <a:off x="1835696" y="428604"/>
            <a:ext cx="6593956" cy="2071702"/>
          </a:xfrm>
          <a:noFill/>
        </p:spPr>
        <p:txBody>
          <a:bodyPr>
            <a:normAutofit/>
          </a:bodyPr>
          <a:lstStyle/>
          <a:p>
            <a:pPr algn="ctr"/>
            <a:r>
              <a:rPr lang="fr-FR" sz="1100" dirty="0" smtClean="0">
                <a:latin typeface="Tahoma" pitchFamily="34" charset="0"/>
                <a:ea typeface="Tahoma" pitchFamily="34" charset="0"/>
                <a:cs typeface="Tahoma" pitchFamily="34" charset="0"/>
              </a:rPr>
              <a:t>RENCONTRES DU MARCHE DES TITRES PUBLICS</a:t>
            </a:r>
            <a:br>
              <a:rPr lang="fr-FR" sz="1100" dirty="0" smtClean="0">
                <a:latin typeface="Tahoma" pitchFamily="34" charset="0"/>
                <a:ea typeface="Tahoma" pitchFamily="34" charset="0"/>
                <a:cs typeface="Tahoma" pitchFamily="34" charset="0"/>
              </a:rPr>
            </a:br>
            <a:r>
              <a:rPr lang="fr-FR" sz="1100" dirty="0" smtClean="0">
                <a:latin typeface="Tahoma" pitchFamily="34" charset="0"/>
                <a:ea typeface="Tahoma" pitchFamily="34" charset="0"/>
                <a:cs typeface="Tahoma" pitchFamily="34" charset="0"/>
              </a:rPr>
              <a:t>ORGANISEES PAR L’AGENCE UMOA TITRES</a:t>
            </a:r>
            <a:r>
              <a:rPr lang="fr-FR" sz="1800" dirty="0" smtClean="0">
                <a:latin typeface="Tahoma" pitchFamily="34" charset="0"/>
                <a:ea typeface="Tahoma" pitchFamily="34" charset="0"/>
                <a:cs typeface="Tahoma" pitchFamily="34" charset="0"/>
              </a:rPr>
              <a:t/>
            </a:r>
            <a:br>
              <a:rPr lang="fr-FR" sz="1800" dirty="0" smtClean="0">
                <a:latin typeface="Tahoma" pitchFamily="34" charset="0"/>
                <a:ea typeface="Tahoma" pitchFamily="34" charset="0"/>
                <a:cs typeface="Tahoma" pitchFamily="34" charset="0"/>
              </a:rPr>
            </a:br>
            <a:r>
              <a:rPr lang="fr-FR" sz="1800" dirty="0" smtClean="0">
                <a:latin typeface="Tahoma" pitchFamily="34" charset="0"/>
                <a:ea typeface="Tahoma" pitchFamily="34" charset="0"/>
                <a:cs typeface="Tahoma" pitchFamily="34" charset="0"/>
              </a:rPr>
              <a:t>---------------</a:t>
            </a:r>
            <a:br>
              <a:rPr lang="fr-FR" sz="1800" dirty="0" smtClean="0">
                <a:latin typeface="Tahoma" pitchFamily="34" charset="0"/>
                <a:ea typeface="Tahoma" pitchFamily="34" charset="0"/>
                <a:cs typeface="Tahoma" pitchFamily="34" charset="0"/>
              </a:rPr>
            </a:br>
            <a:r>
              <a:rPr lang="fr-FR" sz="800" dirty="0" smtClean="0">
                <a:latin typeface="Tahoma" pitchFamily="34" charset="0"/>
                <a:ea typeface="Tahoma" pitchFamily="34" charset="0"/>
                <a:cs typeface="Tahoma" pitchFamily="34" charset="0"/>
              </a:rPr>
              <a:t>PRESENTATION  AUX  INVESTISSEURS</a:t>
            </a:r>
            <a:br>
              <a:rPr lang="fr-FR" sz="800" dirty="0" smtClean="0">
                <a:latin typeface="Tahoma" pitchFamily="34" charset="0"/>
                <a:ea typeface="Tahoma" pitchFamily="34" charset="0"/>
                <a:cs typeface="Tahoma" pitchFamily="34" charset="0"/>
              </a:rPr>
            </a:br>
            <a:r>
              <a:rPr lang="fr-FR" sz="1800" dirty="0" smtClean="0">
                <a:latin typeface="Tahoma" pitchFamily="34" charset="0"/>
                <a:ea typeface="Tahoma" pitchFamily="34" charset="0"/>
                <a:cs typeface="Tahoma" pitchFamily="34" charset="0"/>
              </a:rPr>
              <a:t>---------------</a:t>
            </a:r>
            <a:br>
              <a:rPr lang="fr-FR" sz="1800" dirty="0" smtClean="0">
                <a:latin typeface="Tahoma" pitchFamily="34" charset="0"/>
                <a:ea typeface="Tahoma" pitchFamily="34" charset="0"/>
                <a:cs typeface="Tahoma" pitchFamily="34" charset="0"/>
              </a:rPr>
            </a:br>
            <a:r>
              <a:rPr lang="fr-FR" sz="1200" dirty="0" smtClean="0">
                <a:latin typeface="Tahoma" pitchFamily="34" charset="0"/>
                <a:ea typeface="Tahoma" pitchFamily="34" charset="0"/>
                <a:cs typeface="Tahoma" pitchFamily="34" charset="0"/>
              </a:rPr>
              <a:t>VISIO – </a:t>
            </a:r>
            <a:r>
              <a:rPr lang="fr-FR" sz="1200" dirty="0" err="1" smtClean="0">
                <a:latin typeface="Tahoma" pitchFamily="34" charset="0"/>
                <a:ea typeface="Tahoma" pitchFamily="34" charset="0"/>
                <a:cs typeface="Tahoma" pitchFamily="34" charset="0"/>
              </a:rPr>
              <a:t>conference</a:t>
            </a:r>
            <a:r>
              <a:rPr lang="fr-FR" sz="1200" dirty="0" smtClean="0">
                <a:latin typeface="Tahoma" pitchFamily="34" charset="0"/>
                <a:ea typeface="Tahoma" pitchFamily="34" charset="0"/>
                <a:cs typeface="Tahoma" pitchFamily="34" charset="0"/>
              </a:rPr>
              <a:t> 20,21, 22 JANVIER 2021</a:t>
            </a:r>
            <a:endParaRPr lang="fr-FR" dirty="0">
              <a:latin typeface="Tahoma" pitchFamily="34" charset="0"/>
              <a:ea typeface="Tahoma" pitchFamily="34" charset="0"/>
              <a:cs typeface="Tahoma" pitchFamily="34" charset="0"/>
            </a:endParaRPr>
          </a:p>
        </p:txBody>
      </p:sp>
      <p:sp>
        <p:nvSpPr>
          <p:cNvPr id="3" name="Sous-titre 2"/>
          <p:cNvSpPr>
            <a:spLocks noGrp="1"/>
          </p:cNvSpPr>
          <p:nvPr>
            <p:ph type="subTitle" idx="1"/>
          </p:nvPr>
        </p:nvSpPr>
        <p:spPr>
          <a:xfrm>
            <a:off x="2286000" y="3284984"/>
            <a:ext cx="6462464" cy="3089938"/>
          </a:xfrm>
        </p:spPr>
        <p:txBody>
          <a:bodyPr>
            <a:noAutofit/>
          </a:bodyPr>
          <a:lstStyle/>
          <a:p>
            <a:pPr algn="ctr"/>
            <a:r>
              <a:rPr lang="fr-FR" sz="1600" dirty="0" smtClean="0">
                <a:latin typeface="Tahoma" pitchFamily="34" charset="0"/>
                <a:ea typeface="Tahoma" pitchFamily="34" charset="0"/>
                <a:cs typeface="Tahoma" pitchFamily="34" charset="0"/>
              </a:rPr>
              <a:t>PROFIL SOCIO - POLITIQUE, SITUATION ET PERSPECTIVES MACROECONOMIQUES, PROJETS STRUCTURANTS</a:t>
            </a:r>
          </a:p>
          <a:p>
            <a:pPr algn="ctr"/>
            <a:r>
              <a:rPr lang="fr-FR" sz="1600" dirty="0" smtClean="0">
                <a:latin typeface="Tahoma" pitchFamily="34" charset="0"/>
                <a:ea typeface="Tahoma" pitchFamily="34" charset="0"/>
                <a:cs typeface="Tahoma" pitchFamily="34" charset="0"/>
              </a:rPr>
              <a:t>ET STRATEGIE DE FINANCEMENT</a:t>
            </a:r>
          </a:p>
          <a:p>
            <a:endParaRPr lang="fr-FR" sz="2000" dirty="0" smtClean="0">
              <a:latin typeface="Tahoma" pitchFamily="34" charset="0"/>
              <a:ea typeface="Tahoma" pitchFamily="34" charset="0"/>
              <a:cs typeface="Tahoma" pitchFamily="34" charset="0"/>
            </a:endParaRPr>
          </a:p>
          <a:p>
            <a:r>
              <a:rPr lang="fr-FR" sz="2000" dirty="0">
                <a:latin typeface="Tahoma" pitchFamily="34" charset="0"/>
                <a:ea typeface="Tahoma" pitchFamily="34" charset="0"/>
                <a:cs typeface="Tahoma" pitchFamily="34" charset="0"/>
              </a:rPr>
              <a:t> </a:t>
            </a:r>
            <a:r>
              <a:rPr lang="fr-FR" sz="2000" dirty="0" smtClean="0">
                <a:latin typeface="Tahoma" pitchFamily="34" charset="0"/>
                <a:ea typeface="Tahoma" pitchFamily="34" charset="0"/>
                <a:cs typeface="Tahoma" pitchFamily="34" charset="0"/>
              </a:rPr>
              <a:t> </a:t>
            </a:r>
            <a:r>
              <a:rPr lang="fr-FR" sz="1200" b="0" dirty="0" smtClean="0">
                <a:latin typeface="Tahoma" pitchFamily="34" charset="0"/>
                <a:ea typeface="Tahoma" pitchFamily="34" charset="0"/>
                <a:cs typeface="Tahoma" pitchFamily="34" charset="0"/>
              </a:rPr>
              <a:t>                    </a:t>
            </a:r>
            <a:r>
              <a:rPr lang="fr-FR" sz="1400" dirty="0" smtClean="0">
                <a:latin typeface="Tahoma" pitchFamily="34" charset="0"/>
                <a:ea typeface="Tahoma" pitchFamily="34" charset="0"/>
                <a:cs typeface="Tahoma" pitchFamily="34" charset="0"/>
              </a:rPr>
              <a:t> MONSIEUR   BABACAR  CISSE</a:t>
            </a:r>
          </a:p>
          <a:p>
            <a:r>
              <a:rPr lang="fr-FR" sz="1200" dirty="0" smtClean="0">
                <a:latin typeface="Tahoma" pitchFamily="34" charset="0"/>
                <a:ea typeface="Tahoma" pitchFamily="34" charset="0"/>
                <a:cs typeface="Tahoma" pitchFamily="34" charset="0"/>
              </a:rPr>
              <a:t>                          DIRECTEUR  DE  LA  DETTE  PUBLIQUE</a:t>
            </a:r>
          </a:p>
          <a:p>
            <a:r>
              <a:rPr lang="fr-FR" sz="1200" dirty="0" smtClean="0">
                <a:latin typeface="Tahoma" pitchFamily="34" charset="0"/>
                <a:ea typeface="Tahoma" pitchFamily="34" charset="0"/>
                <a:cs typeface="Tahoma" pitchFamily="34" charset="0"/>
              </a:rPr>
              <a:t>                          A  LA  DIRECTION  GENERALE  DE  LA  </a:t>
            </a:r>
          </a:p>
          <a:p>
            <a:r>
              <a:rPr lang="fr-FR" sz="1200" dirty="0">
                <a:latin typeface="Tahoma" pitchFamily="34" charset="0"/>
                <a:ea typeface="Tahoma" pitchFamily="34" charset="0"/>
                <a:cs typeface="Tahoma" pitchFamily="34" charset="0"/>
              </a:rPr>
              <a:t> </a:t>
            </a:r>
            <a:r>
              <a:rPr lang="fr-FR" sz="1200" dirty="0" smtClean="0">
                <a:latin typeface="Tahoma" pitchFamily="34" charset="0"/>
                <a:ea typeface="Tahoma" pitchFamily="34" charset="0"/>
                <a:cs typeface="Tahoma" pitchFamily="34" charset="0"/>
              </a:rPr>
              <a:t>                         COMPTABILITE  PUBLIQUE  ET  DU  TRESOR</a:t>
            </a:r>
            <a:r>
              <a:rPr lang="fr-FR" sz="1350" dirty="0" smtClean="0">
                <a:latin typeface="Tahoma" pitchFamily="34" charset="0"/>
                <a:ea typeface="Tahoma" pitchFamily="34" charset="0"/>
                <a:cs typeface="Tahoma" pitchFamily="34" charset="0"/>
              </a:rPr>
              <a:t> </a:t>
            </a:r>
          </a:p>
        </p:txBody>
      </p:sp>
      <p:sp>
        <p:nvSpPr>
          <p:cNvPr id="4" name="Espace réservé du numéro de diapositive 3"/>
          <p:cNvSpPr>
            <a:spLocks noGrp="1"/>
          </p:cNvSpPr>
          <p:nvPr>
            <p:ph type="sldNum" sz="quarter" idx="12"/>
          </p:nvPr>
        </p:nvSpPr>
        <p:spPr/>
        <p:txBody>
          <a:bodyPr/>
          <a:lstStyle/>
          <a:p>
            <a:fld id="{26A935AA-A7B2-4507-9B20-F692C0B0BA29}" type="slidenum">
              <a:rPr lang="fr-FR" smtClean="0"/>
              <a:pPr/>
              <a:t>1</a:t>
            </a:fld>
            <a:endParaRPr lang="fr-FR"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numéro de diapositive 3"/>
          <p:cNvSpPr>
            <a:spLocks noGrp="1"/>
          </p:cNvSpPr>
          <p:nvPr>
            <p:ph type="sldNum" sz="quarter" idx="15"/>
          </p:nvPr>
        </p:nvSpPr>
        <p:spPr/>
        <p:txBody>
          <a:bodyPr/>
          <a:lstStyle/>
          <a:p>
            <a:fld id="{26A935AA-A7B2-4507-9B20-F692C0B0BA29}" type="slidenum">
              <a:rPr lang="fr-FR" smtClean="0"/>
              <a:pPr/>
              <a:t>10</a:t>
            </a:fld>
            <a:endParaRPr lang="fr-FR"/>
          </a:p>
        </p:txBody>
      </p:sp>
      <p:graphicFrame>
        <p:nvGraphicFramePr>
          <p:cNvPr id="15" name="Chart 29"/>
          <p:cNvGraphicFramePr>
            <a:graphicFrameLocks noGrp="1"/>
          </p:cNvGraphicFramePr>
          <p:nvPr>
            <p:ph sz="quarter" idx="1"/>
            <p:extLst>
              <p:ext uri="{D42A27DB-BD31-4B8C-83A1-F6EECF244321}">
                <p14:modId xmlns:p14="http://schemas.microsoft.com/office/powerpoint/2010/main" val="500128210"/>
              </p:ext>
            </p:extLst>
          </p:nvPr>
        </p:nvGraphicFramePr>
        <p:xfrm>
          <a:off x="576698" y="1268760"/>
          <a:ext cx="4725726" cy="2640962"/>
        </p:xfrm>
        <a:graphic>
          <a:graphicData uri="http://schemas.openxmlformats.org/drawingml/2006/chart">
            <c:chart xmlns:c="http://schemas.openxmlformats.org/drawingml/2006/chart" xmlns:r="http://schemas.openxmlformats.org/officeDocument/2006/relationships" r:id="rId2"/>
          </a:graphicData>
        </a:graphic>
      </p:graphicFrame>
      <p:sp>
        <p:nvSpPr>
          <p:cNvPr id="16" name="Text Placeholder 13"/>
          <p:cNvSpPr txBox="1">
            <a:spLocks/>
          </p:cNvSpPr>
          <p:nvPr/>
        </p:nvSpPr>
        <p:spPr>
          <a:xfrm>
            <a:off x="576698" y="776403"/>
            <a:ext cx="3384377" cy="216024"/>
          </a:xfrm>
        </p:spPr>
        <p:txBody>
          <a:bodyPr/>
          <a:lstStyle>
            <a:lvl1pPr marL="274320" indent="-274320" algn="l" rtl="0" eaLnBrk="1" latinLnBrk="0" hangingPunct="1">
              <a:spcBef>
                <a:spcPts val="600"/>
              </a:spcBef>
              <a:buClr>
                <a:schemeClr val="accent1"/>
              </a:buClr>
              <a:buSzPct val="70000"/>
              <a:buFont typeface="Wingdings"/>
              <a:buChar char=""/>
              <a:defRPr kumimoji="0" sz="2400" kern="1200">
                <a:solidFill>
                  <a:schemeClr val="tx1"/>
                </a:solidFill>
                <a:latin typeface="+mn-lt"/>
                <a:ea typeface="+mn-ea"/>
                <a:cs typeface="+mn-cs"/>
              </a:defRPr>
            </a:lvl1pPr>
            <a:lvl2pPr marL="640080" indent="-274320" algn="l" rtl="0" eaLnBrk="1" latinLnBrk="0" hangingPunct="1">
              <a:spcBef>
                <a:spcPct val="20000"/>
              </a:spcBef>
              <a:buClr>
                <a:schemeClr val="accent1"/>
              </a:buClr>
              <a:buSzPct val="80000"/>
              <a:buFont typeface="Wingdings 2"/>
              <a:buChar char=""/>
              <a:defRPr kumimoji="0" sz="2100" kern="1200">
                <a:solidFill>
                  <a:schemeClr val="tx1"/>
                </a:solidFill>
                <a:latin typeface="+mn-lt"/>
                <a:ea typeface="+mn-ea"/>
                <a:cs typeface="+mn-cs"/>
              </a:defRPr>
            </a:lvl2pPr>
            <a:lvl3pPr marL="914400" indent="-182880" algn="l" rtl="0" eaLnBrk="1" latinLnBrk="0" hangingPunct="1">
              <a:spcBef>
                <a:spcPct val="20000"/>
              </a:spcBef>
              <a:buClr>
                <a:schemeClr val="accent1">
                  <a:shade val="75000"/>
                </a:schemeClr>
              </a:buClr>
              <a:buSzPct val="60000"/>
              <a:buFont typeface="Wingdings"/>
              <a:buChar char=""/>
              <a:defRPr kumimoji="0" sz="1800" kern="1200">
                <a:solidFill>
                  <a:schemeClr val="tx1"/>
                </a:solidFill>
                <a:latin typeface="+mn-lt"/>
                <a:ea typeface="+mn-ea"/>
                <a:cs typeface="+mn-cs"/>
              </a:defRPr>
            </a:lvl3pPr>
            <a:lvl4pPr marL="1188720" indent="-182880" algn="l" rtl="0" eaLnBrk="1" latinLnBrk="0" hangingPunct="1">
              <a:spcBef>
                <a:spcPct val="20000"/>
              </a:spcBef>
              <a:buClr>
                <a:schemeClr val="accent1">
                  <a:tint val="60000"/>
                </a:schemeClr>
              </a:buClr>
              <a:buSzPct val="60000"/>
              <a:buFont typeface="Wingdings"/>
              <a:buChar char=""/>
              <a:defRPr kumimoji="0" sz="1800" kern="1200">
                <a:solidFill>
                  <a:schemeClr val="tx1"/>
                </a:solidFill>
                <a:latin typeface="+mn-lt"/>
                <a:ea typeface="+mn-ea"/>
                <a:cs typeface="+mn-cs"/>
              </a:defRPr>
            </a:lvl4pPr>
            <a:lvl5pPr marL="1463040" indent="-182880" algn="l" rtl="0" eaLnBrk="1" latinLnBrk="0" hangingPunct="1">
              <a:spcBef>
                <a:spcPct val="20000"/>
              </a:spcBef>
              <a:buClr>
                <a:schemeClr val="accent2">
                  <a:tint val="60000"/>
                </a:schemeClr>
              </a:buClr>
              <a:buSzPct val="68000"/>
              <a:buFont typeface="Wingdings 2"/>
              <a:buChar char=""/>
              <a:defRPr kumimoji="0" sz="1600" kern="1200">
                <a:solidFill>
                  <a:schemeClr val="tx1"/>
                </a:solidFill>
                <a:latin typeface="+mn-lt"/>
                <a:ea typeface="+mn-ea"/>
                <a:cs typeface="+mn-cs"/>
              </a:defRPr>
            </a:lvl5pPr>
            <a:lvl6pPr marL="1737360" indent="-182880" algn="l" rtl="0" eaLnBrk="1" latinLnBrk="0" hangingPunct="1">
              <a:spcBef>
                <a:spcPct val="20000"/>
              </a:spcBef>
              <a:buClr>
                <a:schemeClr val="accent1"/>
              </a:buClr>
              <a:buChar char="•"/>
              <a:defRPr kumimoji="0" sz="1600" kern="1200">
                <a:solidFill>
                  <a:schemeClr val="tx2"/>
                </a:solidFill>
                <a:latin typeface="+mn-lt"/>
                <a:ea typeface="+mn-ea"/>
                <a:cs typeface="+mn-cs"/>
              </a:defRPr>
            </a:lvl6pPr>
            <a:lvl7pPr marL="2011680" indent="-182880" algn="l" rtl="0" eaLnBrk="1" latinLnBrk="0" hangingPunct="1">
              <a:spcBef>
                <a:spcPct val="20000"/>
              </a:spcBef>
              <a:buClr>
                <a:schemeClr val="accent1">
                  <a:tint val="60000"/>
                </a:schemeClr>
              </a:buClr>
              <a:buSzPct val="60000"/>
              <a:buFont typeface="Wingdings"/>
              <a:buChar char=""/>
              <a:defRPr kumimoji="0" sz="1400" kern="1200" baseline="0">
                <a:solidFill>
                  <a:schemeClr val="tx2"/>
                </a:solidFill>
                <a:latin typeface="+mn-lt"/>
                <a:ea typeface="+mn-ea"/>
                <a:cs typeface="+mn-cs"/>
              </a:defRPr>
            </a:lvl7pPr>
            <a:lvl8pPr marL="2286000" indent="-182880" algn="l" rtl="0" eaLnBrk="1" latinLnBrk="0" hangingPunct="1">
              <a:spcBef>
                <a:spcPct val="20000"/>
              </a:spcBef>
              <a:buClr>
                <a:schemeClr val="accent2"/>
              </a:buClr>
              <a:buChar char="•"/>
              <a:defRPr kumimoji="0" sz="1400" kern="1200" cap="small" baseline="0">
                <a:solidFill>
                  <a:schemeClr val="tx2"/>
                </a:solidFill>
                <a:latin typeface="+mn-lt"/>
                <a:ea typeface="+mn-ea"/>
                <a:cs typeface="+mn-cs"/>
              </a:defRPr>
            </a:lvl8pPr>
            <a:lvl9pPr marL="2560320" indent="-182880" algn="l" rtl="0" eaLnBrk="1" latinLnBrk="0" hangingPunct="1">
              <a:spcBef>
                <a:spcPct val="20000"/>
              </a:spcBef>
              <a:buClr>
                <a:schemeClr val="accent1">
                  <a:shade val="75000"/>
                </a:schemeClr>
              </a:buClr>
              <a:buChar char="•"/>
              <a:defRPr kumimoji="0" sz="1400" kern="1200" baseline="0">
                <a:solidFill>
                  <a:schemeClr val="tx2"/>
                </a:solidFill>
                <a:latin typeface="+mn-lt"/>
                <a:ea typeface="+mn-ea"/>
                <a:cs typeface="+mn-cs"/>
              </a:defRPr>
            </a:lvl9pPr>
          </a:lstStyle>
          <a:p>
            <a:pPr marL="0" indent="0" algn="ctr">
              <a:buFont typeface="Wingdings"/>
              <a:buNone/>
            </a:pPr>
            <a:r>
              <a:rPr lang="fr-FR" sz="1600" b="1" dirty="0" smtClean="0"/>
              <a:t>Déficit budgétaire (% du PIB)</a:t>
            </a:r>
            <a:endParaRPr lang="fr-FR" sz="1600" b="1" dirty="0"/>
          </a:p>
        </p:txBody>
      </p:sp>
      <p:sp>
        <p:nvSpPr>
          <p:cNvPr id="9" name="Espace réservé du contenu 9">
            <a:extLst>
              <a:ext uri="{FF2B5EF4-FFF2-40B4-BE49-F238E27FC236}">
                <a16:creationId xmlns:a16="http://schemas.microsoft.com/office/drawing/2014/main" xmlns="" id="{077B72C8-9C1C-B640-A673-FDEA358FA24A}"/>
              </a:ext>
            </a:extLst>
          </p:cNvPr>
          <p:cNvSpPr txBox="1">
            <a:spLocks/>
          </p:cNvSpPr>
          <p:nvPr/>
        </p:nvSpPr>
        <p:spPr>
          <a:xfrm>
            <a:off x="535245" y="3705332"/>
            <a:ext cx="7925187" cy="45719"/>
          </a:xfrm>
          <a:prstGeom prst="rect">
            <a:avLst/>
          </a:prstGeom>
          <a:solidFill>
            <a:schemeClr val="accent6">
              <a:lumMod val="20000"/>
              <a:lumOff val="80000"/>
            </a:schemeClr>
          </a:solidFill>
        </p:spPr>
        <p:txBody>
          <a:bodyPr vert="horz">
            <a:normAutofit fontScale="25000" lnSpcReduction="20000"/>
          </a:bodyPr>
          <a:lstStyle>
            <a:lvl1pPr marL="274320" indent="-274320" algn="l" rtl="0" eaLnBrk="1" latinLnBrk="0" hangingPunct="1">
              <a:spcBef>
                <a:spcPts val="600"/>
              </a:spcBef>
              <a:buClr>
                <a:schemeClr val="accent1"/>
              </a:buClr>
              <a:buSzPct val="70000"/>
              <a:buFont typeface="Wingdings"/>
              <a:buChar char=""/>
              <a:defRPr kumimoji="0" sz="2400" kern="1200">
                <a:solidFill>
                  <a:schemeClr val="tx1"/>
                </a:solidFill>
                <a:latin typeface="+mn-lt"/>
                <a:ea typeface="+mn-ea"/>
                <a:cs typeface="+mn-cs"/>
              </a:defRPr>
            </a:lvl1pPr>
            <a:lvl2pPr marL="640080" indent="-274320" algn="l" rtl="0" eaLnBrk="1" latinLnBrk="0" hangingPunct="1">
              <a:spcBef>
                <a:spcPct val="20000"/>
              </a:spcBef>
              <a:buClr>
                <a:schemeClr val="accent1"/>
              </a:buClr>
              <a:buSzPct val="80000"/>
              <a:buFont typeface="Wingdings 2"/>
              <a:buChar char=""/>
              <a:defRPr kumimoji="0" sz="2100" kern="1200">
                <a:solidFill>
                  <a:schemeClr val="tx1"/>
                </a:solidFill>
                <a:latin typeface="+mn-lt"/>
                <a:ea typeface="+mn-ea"/>
                <a:cs typeface="+mn-cs"/>
              </a:defRPr>
            </a:lvl2pPr>
            <a:lvl3pPr marL="914400" indent="-182880" algn="l" rtl="0" eaLnBrk="1" latinLnBrk="0" hangingPunct="1">
              <a:spcBef>
                <a:spcPct val="20000"/>
              </a:spcBef>
              <a:buClr>
                <a:schemeClr val="accent1">
                  <a:shade val="75000"/>
                </a:schemeClr>
              </a:buClr>
              <a:buSzPct val="60000"/>
              <a:buFont typeface="Wingdings"/>
              <a:buChar char=""/>
              <a:defRPr kumimoji="0" sz="1800" kern="1200">
                <a:solidFill>
                  <a:schemeClr val="tx1"/>
                </a:solidFill>
                <a:latin typeface="+mn-lt"/>
                <a:ea typeface="+mn-ea"/>
                <a:cs typeface="+mn-cs"/>
              </a:defRPr>
            </a:lvl3pPr>
            <a:lvl4pPr marL="1188720" indent="-182880" algn="l" rtl="0" eaLnBrk="1" latinLnBrk="0" hangingPunct="1">
              <a:spcBef>
                <a:spcPct val="20000"/>
              </a:spcBef>
              <a:buClr>
                <a:schemeClr val="accent1">
                  <a:tint val="60000"/>
                </a:schemeClr>
              </a:buClr>
              <a:buSzPct val="60000"/>
              <a:buFont typeface="Wingdings"/>
              <a:buChar char=""/>
              <a:defRPr kumimoji="0" sz="1800" kern="1200">
                <a:solidFill>
                  <a:schemeClr val="tx1"/>
                </a:solidFill>
                <a:latin typeface="+mn-lt"/>
                <a:ea typeface="+mn-ea"/>
                <a:cs typeface="+mn-cs"/>
              </a:defRPr>
            </a:lvl4pPr>
            <a:lvl5pPr marL="1463040" indent="-182880" algn="l" rtl="0" eaLnBrk="1" latinLnBrk="0" hangingPunct="1">
              <a:spcBef>
                <a:spcPct val="20000"/>
              </a:spcBef>
              <a:buClr>
                <a:schemeClr val="accent2">
                  <a:tint val="60000"/>
                </a:schemeClr>
              </a:buClr>
              <a:buSzPct val="68000"/>
              <a:buFont typeface="Wingdings 2"/>
              <a:buChar char=""/>
              <a:defRPr kumimoji="0" sz="1600" kern="1200">
                <a:solidFill>
                  <a:schemeClr val="tx1"/>
                </a:solidFill>
                <a:latin typeface="+mn-lt"/>
                <a:ea typeface="+mn-ea"/>
                <a:cs typeface="+mn-cs"/>
              </a:defRPr>
            </a:lvl5pPr>
            <a:lvl6pPr marL="1737360" indent="-182880" algn="l" rtl="0" eaLnBrk="1" latinLnBrk="0" hangingPunct="1">
              <a:spcBef>
                <a:spcPct val="20000"/>
              </a:spcBef>
              <a:buClr>
                <a:schemeClr val="accent1"/>
              </a:buClr>
              <a:buChar char="•"/>
              <a:defRPr kumimoji="0" sz="1600" kern="1200">
                <a:solidFill>
                  <a:schemeClr val="tx2"/>
                </a:solidFill>
                <a:latin typeface="+mn-lt"/>
                <a:ea typeface="+mn-ea"/>
                <a:cs typeface="+mn-cs"/>
              </a:defRPr>
            </a:lvl6pPr>
            <a:lvl7pPr marL="2011680" indent="-182880" algn="l" rtl="0" eaLnBrk="1" latinLnBrk="0" hangingPunct="1">
              <a:spcBef>
                <a:spcPct val="20000"/>
              </a:spcBef>
              <a:buClr>
                <a:schemeClr val="accent1">
                  <a:tint val="60000"/>
                </a:schemeClr>
              </a:buClr>
              <a:buSzPct val="60000"/>
              <a:buFont typeface="Wingdings"/>
              <a:buChar char=""/>
              <a:defRPr kumimoji="0" sz="1400" kern="1200" baseline="0">
                <a:solidFill>
                  <a:schemeClr val="tx2"/>
                </a:solidFill>
                <a:latin typeface="+mn-lt"/>
                <a:ea typeface="+mn-ea"/>
                <a:cs typeface="+mn-cs"/>
              </a:defRPr>
            </a:lvl7pPr>
            <a:lvl8pPr marL="2286000" indent="-182880" algn="l" rtl="0" eaLnBrk="1" latinLnBrk="0" hangingPunct="1">
              <a:spcBef>
                <a:spcPct val="20000"/>
              </a:spcBef>
              <a:buClr>
                <a:schemeClr val="accent2"/>
              </a:buClr>
              <a:buChar char="•"/>
              <a:defRPr kumimoji="0" sz="1400" kern="1200" cap="small" baseline="0">
                <a:solidFill>
                  <a:schemeClr val="tx2"/>
                </a:solidFill>
                <a:latin typeface="+mn-lt"/>
                <a:ea typeface="+mn-ea"/>
                <a:cs typeface="+mn-cs"/>
              </a:defRPr>
            </a:lvl8pPr>
            <a:lvl9pPr marL="2560320" indent="-182880" algn="l" rtl="0" eaLnBrk="1" latinLnBrk="0" hangingPunct="1">
              <a:spcBef>
                <a:spcPct val="20000"/>
              </a:spcBef>
              <a:buClr>
                <a:schemeClr val="accent1">
                  <a:shade val="75000"/>
                </a:schemeClr>
              </a:buClr>
              <a:buChar char="•"/>
              <a:defRPr kumimoji="0" sz="1400" kern="1200" baseline="0">
                <a:solidFill>
                  <a:schemeClr val="tx2"/>
                </a:solidFill>
                <a:latin typeface="+mn-lt"/>
                <a:ea typeface="+mn-ea"/>
                <a:cs typeface="+mn-cs"/>
              </a:defRPr>
            </a:lvl9pPr>
          </a:lstStyle>
          <a:p>
            <a:pPr marL="369888" indent="-369888" algn="just"/>
            <a:endParaRPr lang="fr-FR" sz="1300" dirty="0"/>
          </a:p>
        </p:txBody>
      </p:sp>
      <p:sp>
        <p:nvSpPr>
          <p:cNvPr id="11" name="Content Placeholder 35"/>
          <p:cNvSpPr txBox="1"/>
          <p:nvPr/>
        </p:nvSpPr>
        <p:spPr bwMode="gray">
          <a:xfrm>
            <a:off x="5652120" y="788102"/>
            <a:ext cx="2592288" cy="2784914"/>
          </a:xfrm>
          <a:prstGeom prst="rect">
            <a:avLst/>
          </a:prstGeom>
          <a:solidFill>
            <a:schemeClr val="bg1">
              <a:lumMod val="95000"/>
            </a:schemeClr>
          </a:solidFill>
          <a:ln w="9525" algn="ctr">
            <a:noFill/>
            <a:miter lim="800000"/>
            <a:headEnd/>
            <a:tailEnd/>
          </a:ln>
          <a:effectLst/>
        </p:spPr>
        <p:txBody>
          <a:bodyPr vert="horz" wrap="square" lIns="72000" tIns="72000" rIns="72000" bIns="72000" numCol="1" anchor="t" anchorCtr="0" compatLnSpc="1">
            <a:prstTxWarp prst="textNoShape">
              <a:avLst/>
            </a:prstTxWarp>
          </a:bodyPr>
          <a:lstStyle/>
          <a:p>
            <a:pPr marL="0" marR="0" lvl="1" algn="just" defTabSz="1032307" rtl="0" eaLnBrk="1" fontAlgn="base" latinLnBrk="0" hangingPunct="1">
              <a:lnSpc>
                <a:spcPct val="110000"/>
              </a:lnSpc>
              <a:spcBef>
                <a:spcPts val="0"/>
              </a:spcBef>
              <a:spcAft>
                <a:spcPts val="300"/>
              </a:spcAft>
              <a:buClr>
                <a:srgbClr val="00853F"/>
              </a:buClr>
              <a:buSzPct val="100000"/>
            </a:pPr>
            <a:r>
              <a:rPr kumimoji="0" lang="fr-FR" sz="1200" b="1" i="0" u="none" strike="noStrike" kern="1200" cap="none" spc="0" normalizeH="0" baseline="0" noProof="0" dirty="0" smtClean="0">
                <a:ln>
                  <a:noFill/>
                </a:ln>
                <a:solidFill>
                  <a:prstClr val="black"/>
                </a:solidFill>
                <a:effectLst/>
                <a:uLnTx/>
                <a:uFillTx/>
                <a:latin typeface="Tahoma" pitchFamily="34" charset="0"/>
                <a:ea typeface="Tahoma" pitchFamily="34" charset="0"/>
                <a:cs typeface="Tahoma" pitchFamily="34" charset="0"/>
              </a:rPr>
              <a:t>Poursuite de l’effort de réduction du déficit budgétaire.</a:t>
            </a:r>
          </a:p>
          <a:p>
            <a:pPr marL="0" marR="0" lvl="1" algn="just" defTabSz="1032307" rtl="0" eaLnBrk="1" fontAlgn="base" latinLnBrk="0" hangingPunct="1">
              <a:lnSpc>
                <a:spcPct val="110000"/>
              </a:lnSpc>
              <a:spcBef>
                <a:spcPts val="0"/>
              </a:spcBef>
              <a:spcAft>
                <a:spcPts val="300"/>
              </a:spcAft>
              <a:buClr>
                <a:srgbClr val="00853F"/>
              </a:buClr>
              <a:buSzPct val="100000"/>
            </a:pPr>
            <a:r>
              <a:rPr kumimoji="0" lang="fr-FR" sz="1200" b="1" i="0" u="none" strike="noStrike" kern="1200" cap="none" spc="0" normalizeH="0" baseline="0" noProof="0" dirty="0" smtClean="0">
                <a:ln>
                  <a:noFill/>
                </a:ln>
                <a:solidFill>
                  <a:prstClr val="black"/>
                </a:solidFill>
                <a:effectLst/>
                <a:uLnTx/>
                <a:uFillTx/>
                <a:latin typeface="Tahoma" pitchFamily="34" charset="0"/>
                <a:ea typeface="Tahoma" pitchFamily="34" charset="0"/>
                <a:cs typeface="Tahoma" pitchFamily="34" charset="0"/>
              </a:rPr>
              <a:t> </a:t>
            </a:r>
            <a:endParaRPr kumimoji="0" lang="fr-FR" sz="1200" b="1" i="0" u="none" strike="noStrike" kern="1200" cap="none" spc="0" normalizeH="0" baseline="0" noProof="0" dirty="0">
              <a:ln>
                <a:noFill/>
              </a:ln>
              <a:solidFill>
                <a:prstClr val="black"/>
              </a:solidFill>
              <a:effectLst/>
              <a:uLnTx/>
              <a:uFillTx/>
              <a:latin typeface="Tahoma" pitchFamily="34" charset="0"/>
              <a:ea typeface="Tahoma" pitchFamily="34" charset="0"/>
              <a:cs typeface="Tahoma" pitchFamily="34" charset="0"/>
            </a:endParaRPr>
          </a:p>
          <a:p>
            <a:pPr marL="0" marR="0" lvl="1" algn="just" defTabSz="1032307" rtl="0" eaLnBrk="1" fontAlgn="base" latinLnBrk="0" hangingPunct="1">
              <a:lnSpc>
                <a:spcPct val="110000"/>
              </a:lnSpc>
              <a:spcBef>
                <a:spcPts val="0"/>
              </a:spcBef>
              <a:spcAft>
                <a:spcPts val="300"/>
              </a:spcAft>
              <a:buClr>
                <a:srgbClr val="00853F"/>
              </a:buClr>
              <a:buSzPct val="100000"/>
            </a:pPr>
            <a:r>
              <a:rPr kumimoji="0" lang="fr-FR" sz="1200" i="0" u="none" strike="noStrike" kern="1200" cap="none" spc="0" normalizeH="0" baseline="0" noProof="0" dirty="0" smtClean="0">
                <a:ln>
                  <a:noFill/>
                </a:ln>
                <a:solidFill>
                  <a:prstClr val="black"/>
                </a:solidFill>
                <a:effectLst/>
                <a:uLnTx/>
                <a:uFillTx/>
                <a:latin typeface="Tahoma" pitchFamily="34" charset="0"/>
                <a:ea typeface="Tahoma" pitchFamily="34" charset="0"/>
                <a:cs typeface="Tahoma" pitchFamily="34" charset="0"/>
              </a:rPr>
              <a:t>Après un pic de dégradation à 5,4%</a:t>
            </a:r>
            <a:r>
              <a:rPr kumimoji="0" lang="fr-FR" sz="1200" i="0" u="none" strike="noStrike" kern="1200" cap="none" spc="0" normalizeH="0" noProof="0" dirty="0" smtClean="0">
                <a:ln>
                  <a:noFill/>
                </a:ln>
                <a:solidFill>
                  <a:prstClr val="black"/>
                </a:solidFill>
                <a:effectLst/>
                <a:uLnTx/>
                <a:uFillTx/>
                <a:latin typeface="Tahoma" pitchFamily="34" charset="0"/>
                <a:ea typeface="Tahoma" pitchFamily="34" charset="0"/>
                <a:cs typeface="Tahoma" pitchFamily="34" charset="0"/>
              </a:rPr>
              <a:t> en 2011, et une projection à 3,0%, le déficit est </a:t>
            </a:r>
            <a:r>
              <a:rPr lang="fr-FR" sz="1200" dirty="0" smtClean="0">
                <a:solidFill>
                  <a:prstClr val="black"/>
                </a:solidFill>
                <a:latin typeface="Tahoma" pitchFamily="34" charset="0"/>
                <a:ea typeface="Tahoma" pitchFamily="34" charset="0"/>
                <a:cs typeface="Tahoma" pitchFamily="34" charset="0"/>
              </a:rPr>
              <a:t>de</a:t>
            </a:r>
            <a:r>
              <a:rPr kumimoji="0" lang="fr-FR" sz="1200" i="0" u="none" strike="noStrike" kern="1200" cap="none" spc="0" normalizeH="0" noProof="0" dirty="0" smtClean="0">
                <a:ln>
                  <a:noFill/>
                </a:ln>
                <a:solidFill>
                  <a:prstClr val="black"/>
                </a:solidFill>
                <a:effectLst/>
                <a:uLnTx/>
                <a:uFillTx/>
                <a:latin typeface="Tahoma" pitchFamily="34" charset="0"/>
                <a:ea typeface="Tahoma" pitchFamily="34" charset="0"/>
                <a:cs typeface="Tahoma" pitchFamily="34" charset="0"/>
              </a:rPr>
              <a:t> 6,1% en 2020, soit une </a:t>
            </a:r>
            <a:r>
              <a:rPr lang="fr-FR" sz="1200" dirty="0" smtClean="0">
                <a:solidFill>
                  <a:prstClr val="black"/>
                </a:solidFill>
                <a:latin typeface="Tahoma" pitchFamily="34" charset="0"/>
                <a:ea typeface="Tahoma" pitchFamily="34" charset="0"/>
                <a:cs typeface="Tahoma" pitchFamily="34" charset="0"/>
              </a:rPr>
              <a:t>dégradation</a:t>
            </a:r>
            <a:r>
              <a:rPr kumimoji="0" lang="fr-FR" sz="1200" i="0" u="none" strike="noStrike" kern="1200" cap="none" spc="0" normalizeH="0" noProof="0" dirty="0" smtClean="0">
                <a:ln>
                  <a:noFill/>
                </a:ln>
                <a:solidFill>
                  <a:prstClr val="black"/>
                </a:solidFill>
                <a:effectLst/>
                <a:uLnTx/>
                <a:uFillTx/>
                <a:latin typeface="Tahoma" pitchFamily="34" charset="0"/>
                <a:ea typeface="Tahoma" pitchFamily="34" charset="0"/>
                <a:cs typeface="Tahoma" pitchFamily="34" charset="0"/>
              </a:rPr>
              <a:t> de 2,2% par rapport à 2019 et de 3,3% par rapport à la cible initiale de 2020. Cette dégradation s’explique par l’effet de la pandémie de la COVID-19.</a:t>
            </a:r>
          </a:p>
          <a:p>
            <a:pPr marL="0" marR="0" lvl="1" algn="just" defTabSz="1032307" rtl="0" eaLnBrk="1" fontAlgn="base" latinLnBrk="0" hangingPunct="1">
              <a:lnSpc>
                <a:spcPct val="110000"/>
              </a:lnSpc>
              <a:spcBef>
                <a:spcPts val="0"/>
              </a:spcBef>
              <a:spcAft>
                <a:spcPts val="300"/>
              </a:spcAft>
              <a:buClr>
                <a:srgbClr val="00853F"/>
              </a:buClr>
              <a:buSzPct val="100000"/>
            </a:pPr>
            <a:endParaRPr kumimoji="0" lang="fr-FR" sz="1200" i="1" u="none" strike="noStrike" kern="1200" cap="none" spc="0" normalizeH="0" baseline="0" noProof="0" dirty="0">
              <a:ln>
                <a:noFill/>
              </a:ln>
              <a:solidFill>
                <a:prstClr val="black"/>
              </a:solidFill>
              <a:effectLst/>
              <a:uLnTx/>
              <a:uFillTx/>
              <a:latin typeface="Tahoma" pitchFamily="34" charset="0"/>
              <a:ea typeface="Tahoma" pitchFamily="34" charset="0"/>
              <a:cs typeface="Tahoma" pitchFamily="34" charset="0"/>
            </a:endParaRPr>
          </a:p>
        </p:txBody>
      </p:sp>
      <p:sp>
        <p:nvSpPr>
          <p:cNvPr id="12" name="Titre 1"/>
          <p:cNvSpPr txBox="1">
            <a:spLocks/>
          </p:cNvSpPr>
          <p:nvPr/>
        </p:nvSpPr>
        <p:spPr>
          <a:xfrm>
            <a:off x="81328" y="428063"/>
            <a:ext cx="8595128" cy="216024"/>
          </a:xfrm>
          <a:prstGeom prst="rect">
            <a:avLst/>
          </a:prstGeom>
        </p:spPr>
        <p:txBody>
          <a:bodyPr vert="horz" anchor="b">
            <a:noAutofit/>
          </a:bodyPr>
          <a:lstStyle>
            <a:lvl1pPr algn="l" rtl="0" eaLnBrk="1" latinLnBrk="0" hangingPunct="1">
              <a:spcBef>
                <a:spcPct val="0"/>
              </a:spcBef>
              <a:buNone/>
              <a:defRPr kumimoji="0" sz="3000" b="0" kern="1200" cap="small" baseline="0">
                <a:solidFill>
                  <a:schemeClr val="tx2"/>
                </a:solidFill>
                <a:latin typeface="+mj-lt"/>
                <a:ea typeface="+mj-ea"/>
                <a:cs typeface="+mj-cs"/>
              </a:defRPr>
            </a:lvl1pPr>
          </a:lstStyle>
          <a:p>
            <a:pPr algn="ctr"/>
            <a:r>
              <a:rPr lang="fr-FR" sz="1400" b="1" dirty="0" smtClean="0">
                <a:latin typeface="Tahoma" pitchFamily="34" charset="0"/>
                <a:ea typeface="Tahoma" pitchFamily="34" charset="0"/>
                <a:cs typeface="Tahoma" pitchFamily="34" charset="0"/>
              </a:rPr>
              <a:t>DES FINANCES PUBLIQUES CONSOLIDEES … A TRAVERS </a:t>
            </a:r>
            <a:r>
              <a:rPr lang="fr-FR" sz="1400" b="1" i="1" dirty="0" smtClean="0">
                <a:latin typeface="Tahoma" pitchFamily="34" charset="0"/>
                <a:ea typeface="Tahoma" pitchFamily="34" charset="0"/>
                <a:cs typeface="Tahoma" pitchFamily="34" charset="0"/>
              </a:rPr>
              <a:t> (1)  </a:t>
            </a:r>
            <a:r>
              <a:rPr lang="fr-FR" sz="1400" b="1" dirty="0" smtClean="0">
                <a:latin typeface="Tahoma" pitchFamily="34" charset="0"/>
                <a:ea typeface="Tahoma" pitchFamily="34" charset="0"/>
                <a:cs typeface="Tahoma" pitchFamily="34" charset="0"/>
              </a:rPr>
              <a:t>UN</a:t>
            </a:r>
            <a:r>
              <a:rPr lang="fr-FR" sz="1400" b="1" i="1" dirty="0" smtClean="0">
                <a:latin typeface="Tahoma" pitchFamily="34" charset="0"/>
                <a:ea typeface="Tahoma" pitchFamily="34" charset="0"/>
                <a:cs typeface="Tahoma" pitchFamily="34" charset="0"/>
              </a:rPr>
              <a:t> </a:t>
            </a:r>
            <a:r>
              <a:rPr lang="fr-FR" sz="1400" b="1" dirty="0" smtClean="0">
                <a:latin typeface="Tahoma" pitchFamily="34" charset="0"/>
                <a:ea typeface="Tahoma" pitchFamily="34" charset="0"/>
                <a:cs typeface="Tahoma" pitchFamily="34" charset="0"/>
              </a:rPr>
              <a:t>DEFICIT MIEUX MAITRISE</a:t>
            </a:r>
            <a:endParaRPr lang="fr-FR" sz="1400" b="1" dirty="0">
              <a:latin typeface="Tahoma" pitchFamily="34" charset="0"/>
              <a:ea typeface="Tahoma" pitchFamily="34" charset="0"/>
              <a:cs typeface="Tahoma" pitchFamily="34" charset="0"/>
            </a:endParaRPr>
          </a:p>
        </p:txBody>
      </p:sp>
      <p:sp>
        <p:nvSpPr>
          <p:cNvPr id="8" name="Espace réservé du contenu 9">
            <a:extLst>
              <a:ext uri="{FF2B5EF4-FFF2-40B4-BE49-F238E27FC236}">
                <a16:creationId xmlns:a16="http://schemas.microsoft.com/office/drawing/2014/main" xmlns="" id="{077B72C8-9C1C-B640-A673-FDEA358FA24A}"/>
              </a:ext>
            </a:extLst>
          </p:cNvPr>
          <p:cNvSpPr txBox="1">
            <a:spLocks/>
          </p:cNvSpPr>
          <p:nvPr/>
        </p:nvSpPr>
        <p:spPr>
          <a:xfrm>
            <a:off x="535245" y="4042038"/>
            <a:ext cx="7463128" cy="2743954"/>
          </a:xfrm>
          <a:prstGeom prst="rect">
            <a:avLst/>
          </a:prstGeom>
          <a:solidFill>
            <a:schemeClr val="accent6">
              <a:lumMod val="20000"/>
              <a:lumOff val="80000"/>
            </a:schemeClr>
          </a:solidFill>
        </p:spPr>
        <p:txBody>
          <a:bodyPr vert="horz">
            <a:noAutofit/>
          </a:bodyPr>
          <a:lstStyle>
            <a:lvl1pPr marL="274320" indent="-274320" algn="l" rtl="0" eaLnBrk="1" latinLnBrk="0" hangingPunct="1">
              <a:spcBef>
                <a:spcPts val="600"/>
              </a:spcBef>
              <a:buClr>
                <a:schemeClr val="accent1"/>
              </a:buClr>
              <a:buSzPct val="70000"/>
              <a:buFont typeface="Wingdings"/>
              <a:buChar char=""/>
              <a:defRPr kumimoji="0" sz="2400" kern="1200">
                <a:solidFill>
                  <a:schemeClr val="tx1"/>
                </a:solidFill>
                <a:latin typeface="+mn-lt"/>
                <a:ea typeface="+mn-ea"/>
                <a:cs typeface="+mn-cs"/>
              </a:defRPr>
            </a:lvl1pPr>
            <a:lvl2pPr marL="640080" indent="-274320" algn="l" rtl="0" eaLnBrk="1" latinLnBrk="0" hangingPunct="1">
              <a:spcBef>
                <a:spcPct val="20000"/>
              </a:spcBef>
              <a:buClr>
                <a:schemeClr val="accent1"/>
              </a:buClr>
              <a:buSzPct val="80000"/>
              <a:buFont typeface="Wingdings 2"/>
              <a:buChar char=""/>
              <a:defRPr kumimoji="0" sz="2100" kern="1200">
                <a:solidFill>
                  <a:schemeClr val="tx1"/>
                </a:solidFill>
                <a:latin typeface="+mn-lt"/>
                <a:ea typeface="+mn-ea"/>
                <a:cs typeface="+mn-cs"/>
              </a:defRPr>
            </a:lvl2pPr>
            <a:lvl3pPr marL="914400" indent="-182880" algn="l" rtl="0" eaLnBrk="1" latinLnBrk="0" hangingPunct="1">
              <a:spcBef>
                <a:spcPct val="20000"/>
              </a:spcBef>
              <a:buClr>
                <a:schemeClr val="accent1">
                  <a:shade val="75000"/>
                </a:schemeClr>
              </a:buClr>
              <a:buSzPct val="60000"/>
              <a:buFont typeface="Wingdings"/>
              <a:buChar char=""/>
              <a:defRPr kumimoji="0" sz="1800" kern="1200">
                <a:solidFill>
                  <a:schemeClr val="tx1"/>
                </a:solidFill>
                <a:latin typeface="+mn-lt"/>
                <a:ea typeface="+mn-ea"/>
                <a:cs typeface="+mn-cs"/>
              </a:defRPr>
            </a:lvl3pPr>
            <a:lvl4pPr marL="1188720" indent="-182880" algn="l" rtl="0" eaLnBrk="1" latinLnBrk="0" hangingPunct="1">
              <a:spcBef>
                <a:spcPct val="20000"/>
              </a:spcBef>
              <a:buClr>
                <a:schemeClr val="accent1">
                  <a:tint val="60000"/>
                </a:schemeClr>
              </a:buClr>
              <a:buSzPct val="60000"/>
              <a:buFont typeface="Wingdings"/>
              <a:buChar char=""/>
              <a:defRPr kumimoji="0" sz="1800" kern="1200">
                <a:solidFill>
                  <a:schemeClr val="tx1"/>
                </a:solidFill>
                <a:latin typeface="+mn-lt"/>
                <a:ea typeface="+mn-ea"/>
                <a:cs typeface="+mn-cs"/>
              </a:defRPr>
            </a:lvl4pPr>
            <a:lvl5pPr marL="1463040" indent="-182880" algn="l" rtl="0" eaLnBrk="1" latinLnBrk="0" hangingPunct="1">
              <a:spcBef>
                <a:spcPct val="20000"/>
              </a:spcBef>
              <a:buClr>
                <a:schemeClr val="accent2">
                  <a:tint val="60000"/>
                </a:schemeClr>
              </a:buClr>
              <a:buSzPct val="68000"/>
              <a:buFont typeface="Wingdings 2"/>
              <a:buChar char=""/>
              <a:defRPr kumimoji="0" sz="1600" kern="1200">
                <a:solidFill>
                  <a:schemeClr val="tx1"/>
                </a:solidFill>
                <a:latin typeface="+mn-lt"/>
                <a:ea typeface="+mn-ea"/>
                <a:cs typeface="+mn-cs"/>
              </a:defRPr>
            </a:lvl5pPr>
            <a:lvl6pPr marL="1737360" indent="-182880" algn="l" rtl="0" eaLnBrk="1" latinLnBrk="0" hangingPunct="1">
              <a:spcBef>
                <a:spcPct val="20000"/>
              </a:spcBef>
              <a:buClr>
                <a:schemeClr val="accent1"/>
              </a:buClr>
              <a:buChar char="•"/>
              <a:defRPr kumimoji="0" sz="1600" kern="1200">
                <a:solidFill>
                  <a:schemeClr val="tx2"/>
                </a:solidFill>
                <a:latin typeface="+mn-lt"/>
                <a:ea typeface="+mn-ea"/>
                <a:cs typeface="+mn-cs"/>
              </a:defRPr>
            </a:lvl6pPr>
            <a:lvl7pPr marL="2011680" indent="-182880" algn="l" rtl="0" eaLnBrk="1" latinLnBrk="0" hangingPunct="1">
              <a:spcBef>
                <a:spcPct val="20000"/>
              </a:spcBef>
              <a:buClr>
                <a:schemeClr val="accent1">
                  <a:tint val="60000"/>
                </a:schemeClr>
              </a:buClr>
              <a:buSzPct val="60000"/>
              <a:buFont typeface="Wingdings"/>
              <a:buChar char=""/>
              <a:defRPr kumimoji="0" sz="1400" kern="1200" baseline="0">
                <a:solidFill>
                  <a:schemeClr val="tx2"/>
                </a:solidFill>
                <a:latin typeface="+mn-lt"/>
                <a:ea typeface="+mn-ea"/>
                <a:cs typeface="+mn-cs"/>
              </a:defRPr>
            </a:lvl7pPr>
            <a:lvl8pPr marL="2286000" indent="-182880" algn="l" rtl="0" eaLnBrk="1" latinLnBrk="0" hangingPunct="1">
              <a:spcBef>
                <a:spcPct val="20000"/>
              </a:spcBef>
              <a:buClr>
                <a:schemeClr val="accent2"/>
              </a:buClr>
              <a:buChar char="•"/>
              <a:defRPr kumimoji="0" sz="1400" kern="1200" cap="small" baseline="0">
                <a:solidFill>
                  <a:schemeClr val="tx2"/>
                </a:solidFill>
                <a:latin typeface="+mn-lt"/>
                <a:ea typeface="+mn-ea"/>
                <a:cs typeface="+mn-cs"/>
              </a:defRPr>
            </a:lvl8pPr>
            <a:lvl9pPr marL="2560320" indent="-182880" algn="l" rtl="0" eaLnBrk="1" latinLnBrk="0" hangingPunct="1">
              <a:spcBef>
                <a:spcPct val="20000"/>
              </a:spcBef>
              <a:buClr>
                <a:schemeClr val="accent1">
                  <a:shade val="75000"/>
                </a:schemeClr>
              </a:buClr>
              <a:buChar char="•"/>
              <a:defRPr kumimoji="0" sz="1400" kern="1200" baseline="0">
                <a:solidFill>
                  <a:schemeClr val="tx2"/>
                </a:solidFill>
                <a:latin typeface="+mn-lt"/>
                <a:ea typeface="+mn-ea"/>
                <a:cs typeface="+mn-cs"/>
              </a:defRPr>
            </a:lvl9pPr>
          </a:lstStyle>
          <a:p>
            <a:r>
              <a:rPr lang="fr-FR" sz="1200" dirty="0"/>
              <a:t>La gestion budgétaire à court et moyen terme sur la période </a:t>
            </a:r>
            <a:r>
              <a:rPr lang="fr-FR" sz="1200" dirty="0" smtClean="0"/>
              <a:t>2021-2025 </a:t>
            </a:r>
            <a:r>
              <a:rPr lang="fr-FR" sz="1200" dirty="0"/>
              <a:t>devrait </a:t>
            </a:r>
            <a:r>
              <a:rPr lang="fr-FR" sz="1200" dirty="0" smtClean="0"/>
              <a:t>correspondre au retour à la normale, dès 2021 dans le cadre de la lutte contre le coronavirus. Les autorités ont pris des mesures de politiques économiques, sociales et sanitaires dans le cadre du PAP2A. Il est attendu  la </a:t>
            </a:r>
            <a:r>
              <a:rPr lang="fr-FR" sz="1200" dirty="0"/>
              <a:t>consolidation du rythme de croissance économique à la faveur des ambitieux programmes de développement économique </a:t>
            </a:r>
            <a:r>
              <a:rPr lang="fr-FR" sz="1200" dirty="0" smtClean="0"/>
              <a:t>ainsi </a:t>
            </a:r>
            <a:r>
              <a:rPr lang="fr-FR" sz="1200" dirty="0"/>
              <a:t>que par les défis majeurs en terme de mobilisation des ressources budgétaires </a:t>
            </a:r>
            <a:r>
              <a:rPr lang="fr-FR" sz="1200" dirty="0" smtClean="0"/>
              <a:t>internes notamment avec la SRMT. </a:t>
            </a:r>
            <a:r>
              <a:rPr lang="fr-FR" sz="1200" dirty="0"/>
              <a:t>Les orientations budgétaires seront axées essentiellement autour de la maitrise du déficit budgétaire, conformément au pacte communautaire et aux engagements souscrits au niveau du nouveau programme économique et financier </a:t>
            </a:r>
            <a:r>
              <a:rPr lang="fr-FR" sz="1200" dirty="0" smtClean="0"/>
              <a:t>ICPE </a:t>
            </a:r>
            <a:r>
              <a:rPr lang="fr-FR" sz="1200" dirty="0"/>
              <a:t>conclu avec le FMI. Au total</a:t>
            </a:r>
            <a:r>
              <a:rPr lang="fr-FR" sz="1200" dirty="0" smtClean="0"/>
              <a:t>, il est projeté un retour du déficit à la norme de 3% dès 2022, après un niveau prévu de 5% en 2021. </a:t>
            </a:r>
            <a:endParaRPr lang="fr-FR" sz="1200" dirty="0">
              <a:latin typeface="Tahoma" pitchFamily="34" charset="0"/>
              <a:ea typeface="Tahoma" pitchFamily="34" charset="0"/>
              <a:cs typeface="Tahoma" pitchFamily="34" charset="0"/>
            </a:endParaRPr>
          </a:p>
        </p:txBody>
      </p:sp>
      <p:graphicFrame>
        <p:nvGraphicFramePr>
          <p:cNvPr id="10" name="Chart 29"/>
          <p:cNvGraphicFramePr>
            <a:graphicFrameLocks noGrp="1"/>
          </p:cNvGraphicFramePr>
          <p:nvPr>
            <p:extLst>
              <p:ext uri="{D42A27DB-BD31-4B8C-83A1-F6EECF244321}">
                <p14:modId xmlns:p14="http://schemas.microsoft.com/office/powerpoint/2010/main" val="2640885553"/>
              </p:ext>
            </p:extLst>
          </p:nvPr>
        </p:nvGraphicFramePr>
        <p:xfrm>
          <a:off x="251521" y="1124743"/>
          <a:ext cx="5400600" cy="2664298"/>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09610246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numéro de diapositive 3"/>
          <p:cNvSpPr>
            <a:spLocks noGrp="1"/>
          </p:cNvSpPr>
          <p:nvPr>
            <p:ph type="sldNum" sz="quarter" idx="15"/>
          </p:nvPr>
        </p:nvSpPr>
        <p:spPr/>
        <p:txBody>
          <a:bodyPr/>
          <a:lstStyle/>
          <a:p>
            <a:fld id="{26A935AA-A7B2-4507-9B20-F692C0B0BA29}" type="slidenum">
              <a:rPr lang="fr-FR" smtClean="0"/>
              <a:pPr/>
              <a:t>11</a:t>
            </a:fld>
            <a:endParaRPr lang="fr-FR"/>
          </a:p>
        </p:txBody>
      </p:sp>
      <p:sp>
        <p:nvSpPr>
          <p:cNvPr id="17" name="Rectangle 16"/>
          <p:cNvSpPr/>
          <p:nvPr/>
        </p:nvSpPr>
        <p:spPr>
          <a:xfrm>
            <a:off x="5724128" y="1772816"/>
            <a:ext cx="2808312" cy="4832092"/>
          </a:xfrm>
          <a:prstGeom prst="rect">
            <a:avLst/>
          </a:prstGeom>
          <a:solidFill>
            <a:schemeClr val="accent6">
              <a:lumMod val="20000"/>
              <a:lumOff val="80000"/>
            </a:schemeClr>
          </a:solidFill>
        </p:spPr>
        <p:txBody>
          <a:bodyPr wrap="square">
            <a:spAutoFit/>
          </a:bodyPr>
          <a:lstStyle/>
          <a:p>
            <a:pPr marL="273050" indent="-273050" algn="just">
              <a:buFont typeface="Wingdings 2" pitchFamily="18" charset="2"/>
              <a:buChar char=""/>
            </a:pPr>
            <a:r>
              <a:rPr lang="fr-FR" sz="1400" dirty="0" smtClean="0">
                <a:latin typeface="Tahoma" panose="020B0604030504040204" pitchFamily="34" charset="0"/>
                <a:ea typeface="Tahoma" panose="020B0604030504040204" pitchFamily="34" charset="0"/>
                <a:cs typeface="Tahoma" panose="020B0604030504040204" pitchFamily="34" charset="0"/>
              </a:rPr>
              <a:t>Maintien d’un effort soutenu en terme de mobilisation des recettes internes</a:t>
            </a:r>
          </a:p>
          <a:p>
            <a:pPr marL="273050" indent="-273050" algn="just">
              <a:buFont typeface="Wingdings 2" pitchFamily="18" charset="2"/>
              <a:buChar char=""/>
            </a:pPr>
            <a:r>
              <a:rPr lang="fr-FR" sz="1400" dirty="0" smtClean="0">
                <a:latin typeface="Tahoma" panose="020B0604030504040204" pitchFamily="34" charset="0"/>
                <a:ea typeface="Tahoma" panose="020B0604030504040204" pitchFamily="34" charset="0"/>
                <a:cs typeface="Tahoma" panose="020B0604030504040204" pitchFamily="34" charset="0"/>
              </a:rPr>
              <a:t>Léger fléchissement de la fiscale reflétant la baisse des recettes avec la COVID -19 ainsi que tout le programme de soutien fiscal au secteur privé (Suspension d’échéance et exonération).</a:t>
            </a:r>
          </a:p>
          <a:p>
            <a:pPr marL="273050" indent="-273050" algn="just">
              <a:buFont typeface="Wingdings 2" pitchFamily="18" charset="2"/>
              <a:buChar char=""/>
            </a:pPr>
            <a:endParaRPr lang="fr-FR" sz="1400" dirty="0" smtClean="0">
              <a:latin typeface="Tahoma" panose="020B0604030504040204" pitchFamily="34" charset="0"/>
              <a:ea typeface="Tahoma" panose="020B0604030504040204" pitchFamily="34" charset="0"/>
              <a:cs typeface="Tahoma" panose="020B0604030504040204" pitchFamily="34" charset="0"/>
            </a:endParaRPr>
          </a:p>
          <a:p>
            <a:pPr marL="273050" indent="-273050" algn="just">
              <a:buFont typeface="Wingdings 2" pitchFamily="18" charset="2"/>
              <a:buChar char=""/>
            </a:pPr>
            <a:r>
              <a:rPr lang="fr-FR" sz="1400" dirty="0" smtClean="0">
                <a:latin typeface="Tahoma" panose="020B0604030504040204" pitchFamily="34" charset="0"/>
                <a:ea typeface="Tahoma" panose="020B0604030504040204" pitchFamily="34" charset="0"/>
                <a:cs typeface="Tahoma" panose="020B0604030504040204" pitchFamily="34" charset="0"/>
              </a:rPr>
              <a:t>En perspectives, la pression fiscale est attendu à 20,4% à l’horizon 2024 à la faveur de la SRMT. sur la période 2021 – 2025, elle serait de 19,5% (presque égale à la norme communautaire).</a:t>
            </a:r>
          </a:p>
          <a:p>
            <a:pPr marL="273050" indent="-273050" algn="just">
              <a:buFont typeface="Wingdings 2" pitchFamily="18" charset="2"/>
              <a:buChar char=""/>
            </a:pPr>
            <a:r>
              <a:rPr lang="fr-FR" sz="1400" dirty="0" smtClean="0">
                <a:latin typeface="Tahoma" panose="020B0604030504040204" pitchFamily="34" charset="0"/>
                <a:ea typeface="Tahoma" panose="020B0604030504040204" pitchFamily="34" charset="0"/>
                <a:cs typeface="Tahoma" panose="020B0604030504040204" pitchFamily="34" charset="0"/>
              </a:rPr>
              <a:t>Amélioration </a:t>
            </a:r>
            <a:r>
              <a:rPr lang="fr-FR" sz="1400" dirty="0">
                <a:latin typeface="Tahoma" panose="020B0604030504040204" pitchFamily="34" charset="0"/>
                <a:ea typeface="Tahoma" panose="020B0604030504040204" pitchFamily="34" charset="0"/>
                <a:cs typeface="Tahoma" panose="020B0604030504040204" pitchFamily="34" charset="0"/>
              </a:rPr>
              <a:t>de la </a:t>
            </a:r>
            <a:r>
              <a:rPr lang="fr-FR" sz="1400" dirty="0" smtClean="0">
                <a:latin typeface="Tahoma" panose="020B0604030504040204" pitchFamily="34" charset="0"/>
                <a:ea typeface="Tahoma" panose="020B0604030504040204" pitchFamily="34" charset="0"/>
                <a:cs typeface="Tahoma" panose="020B0604030504040204" pitchFamily="34" charset="0"/>
              </a:rPr>
              <a:t>qualité des dépenses. Hausse des dépenses pour faire face aux effets de la pandémie</a:t>
            </a:r>
          </a:p>
        </p:txBody>
      </p:sp>
      <p:sp>
        <p:nvSpPr>
          <p:cNvPr id="12" name="Titre 1"/>
          <p:cNvSpPr txBox="1">
            <a:spLocks noGrp="1"/>
          </p:cNvSpPr>
          <p:nvPr>
            <p:ph type="title"/>
          </p:nvPr>
        </p:nvSpPr>
        <p:spPr>
          <a:xfrm>
            <a:off x="251520" y="274638"/>
            <a:ext cx="8280920" cy="562074"/>
          </a:xfrm>
          <a:prstGeom prst="rect">
            <a:avLst/>
          </a:prstGeom>
        </p:spPr>
        <p:txBody>
          <a:bodyPr vert="horz" anchor="b">
            <a:noAutofit/>
          </a:bodyPr>
          <a:lstStyle>
            <a:lvl1pPr algn="l" rtl="0" eaLnBrk="1" latinLnBrk="0" hangingPunct="1">
              <a:spcBef>
                <a:spcPct val="0"/>
              </a:spcBef>
              <a:buNone/>
              <a:defRPr kumimoji="0" sz="3000" b="0" kern="1200" cap="small" baseline="0">
                <a:solidFill>
                  <a:schemeClr val="tx2"/>
                </a:solidFill>
                <a:latin typeface="+mj-lt"/>
                <a:ea typeface="+mj-ea"/>
                <a:cs typeface="+mj-cs"/>
              </a:defRPr>
            </a:lvl1pPr>
          </a:lstStyle>
          <a:p>
            <a:pPr algn="just"/>
            <a:r>
              <a:rPr lang="fr-FR" sz="1400" b="1" dirty="0" smtClean="0">
                <a:latin typeface="Tahoma" pitchFamily="34" charset="0"/>
                <a:ea typeface="Tahoma" pitchFamily="34" charset="0"/>
                <a:cs typeface="Tahoma" pitchFamily="34" charset="0"/>
              </a:rPr>
              <a:t>…GRACE A LA BONNE TENUE DES RECETTES ET A L’AMELIORATION DE LA QUALITE DES DEPENSES</a:t>
            </a:r>
            <a:endParaRPr lang="fr-FR" sz="1400" b="1" dirty="0">
              <a:latin typeface="Tahoma" pitchFamily="34" charset="0"/>
              <a:ea typeface="Tahoma" pitchFamily="34" charset="0"/>
              <a:cs typeface="Tahoma" pitchFamily="34" charset="0"/>
            </a:endParaRPr>
          </a:p>
        </p:txBody>
      </p:sp>
      <p:graphicFrame>
        <p:nvGraphicFramePr>
          <p:cNvPr id="9" name="Graphique 8"/>
          <p:cNvGraphicFramePr>
            <a:graphicFrameLocks/>
          </p:cNvGraphicFramePr>
          <p:nvPr>
            <p:extLst>
              <p:ext uri="{D42A27DB-BD31-4B8C-83A1-F6EECF244321}">
                <p14:modId xmlns:p14="http://schemas.microsoft.com/office/powerpoint/2010/main" val="247620594"/>
              </p:ext>
            </p:extLst>
          </p:nvPr>
        </p:nvGraphicFramePr>
        <p:xfrm>
          <a:off x="467544" y="3861048"/>
          <a:ext cx="4968552" cy="2736304"/>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1" name="Graphique 10"/>
          <p:cNvGraphicFramePr>
            <a:graphicFrameLocks/>
          </p:cNvGraphicFramePr>
          <p:nvPr>
            <p:extLst>
              <p:ext uri="{D42A27DB-BD31-4B8C-83A1-F6EECF244321}">
                <p14:modId xmlns:p14="http://schemas.microsoft.com/office/powerpoint/2010/main" val="2024632118"/>
              </p:ext>
            </p:extLst>
          </p:nvPr>
        </p:nvGraphicFramePr>
        <p:xfrm>
          <a:off x="539552" y="1124744"/>
          <a:ext cx="5112568" cy="2736304"/>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91551956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numéro de diapositive 3"/>
          <p:cNvSpPr>
            <a:spLocks noGrp="1"/>
          </p:cNvSpPr>
          <p:nvPr>
            <p:ph type="sldNum" sz="quarter" idx="15"/>
          </p:nvPr>
        </p:nvSpPr>
        <p:spPr/>
        <p:txBody>
          <a:bodyPr/>
          <a:lstStyle/>
          <a:p>
            <a:fld id="{26A935AA-A7B2-4507-9B20-F692C0B0BA29}" type="slidenum">
              <a:rPr lang="fr-FR" smtClean="0"/>
              <a:pPr/>
              <a:t>12</a:t>
            </a:fld>
            <a:endParaRPr lang="fr-FR"/>
          </a:p>
        </p:txBody>
      </p:sp>
      <p:sp>
        <p:nvSpPr>
          <p:cNvPr id="7" name="Titre 1"/>
          <p:cNvSpPr txBox="1">
            <a:spLocks noGrp="1"/>
          </p:cNvSpPr>
          <p:nvPr>
            <p:ph type="title"/>
          </p:nvPr>
        </p:nvSpPr>
        <p:spPr>
          <a:xfrm>
            <a:off x="457200" y="274638"/>
            <a:ext cx="7467600" cy="346050"/>
          </a:xfrm>
          <a:prstGeom prst="rect">
            <a:avLst/>
          </a:prstGeom>
        </p:spPr>
        <p:txBody>
          <a:bodyPr vert="horz" anchor="b">
            <a:normAutofit/>
          </a:bodyPr>
          <a:lstStyle>
            <a:lvl1pPr algn="l" rtl="0" eaLnBrk="1" latinLnBrk="0" hangingPunct="1">
              <a:spcBef>
                <a:spcPct val="0"/>
              </a:spcBef>
              <a:buNone/>
              <a:defRPr kumimoji="0" sz="3000" b="0" kern="1200" cap="small" baseline="0">
                <a:solidFill>
                  <a:schemeClr val="tx2"/>
                </a:solidFill>
                <a:latin typeface="+mj-lt"/>
                <a:ea typeface="+mj-ea"/>
                <a:cs typeface="+mj-cs"/>
              </a:defRPr>
            </a:lvl1pPr>
          </a:lstStyle>
          <a:p>
            <a:pPr algn="ctr"/>
            <a:r>
              <a:rPr lang="fr-FR" sz="1400" b="1" dirty="0" smtClean="0">
                <a:latin typeface="Tahoma" pitchFamily="34" charset="0"/>
                <a:ea typeface="Tahoma" pitchFamily="34" charset="0"/>
                <a:cs typeface="Tahoma" pitchFamily="34" charset="0"/>
              </a:rPr>
              <a:t>….ET  </a:t>
            </a:r>
            <a:r>
              <a:rPr lang="fr-FR" sz="1400" b="1" i="1" dirty="0" smtClean="0">
                <a:latin typeface="Tahoma" pitchFamily="34" charset="0"/>
                <a:ea typeface="Tahoma" pitchFamily="34" charset="0"/>
                <a:cs typeface="Tahoma" pitchFamily="34" charset="0"/>
              </a:rPr>
              <a:t>(2)  </a:t>
            </a:r>
            <a:r>
              <a:rPr lang="fr-FR" sz="1400" b="1" dirty="0" smtClean="0">
                <a:latin typeface="Tahoma" pitchFamily="34" charset="0"/>
                <a:ea typeface="Tahoma" pitchFamily="34" charset="0"/>
                <a:cs typeface="Tahoma" pitchFamily="34" charset="0"/>
              </a:rPr>
              <a:t>AVEC UN ENDETTEMENT QUI DEMEURE  SOUTENABLE</a:t>
            </a:r>
            <a:endParaRPr lang="fr-FR" sz="1400" b="1" dirty="0">
              <a:latin typeface="Tahoma" pitchFamily="34" charset="0"/>
              <a:ea typeface="Tahoma" pitchFamily="34" charset="0"/>
              <a:cs typeface="Tahoma" pitchFamily="34" charset="0"/>
            </a:endParaRPr>
          </a:p>
        </p:txBody>
      </p:sp>
      <p:sp>
        <p:nvSpPr>
          <p:cNvPr id="6" name="Rectangle 5"/>
          <p:cNvSpPr/>
          <p:nvPr/>
        </p:nvSpPr>
        <p:spPr>
          <a:xfrm>
            <a:off x="395536" y="5085184"/>
            <a:ext cx="7704856" cy="1415772"/>
          </a:xfrm>
          <a:prstGeom prst="rect">
            <a:avLst/>
          </a:prstGeom>
          <a:solidFill>
            <a:schemeClr val="accent6">
              <a:lumMod val="20000"/>
              <a:lumOff val="80000"/>
            </a:schemeClr>
          </a:solidFill>
        </p:spPr>
        <p:txBody>
          <a:bodyPr wrap="square">
            <a:spAutoFit/>
          </a:bodyPr>
          <a:lstStyle/>
          <a:p>
            <a:pPr marL="273050" indent="-273050" algn="just">
              <a:buFont typeface="Wingdings 2" pitchFamily="18" charset="2"/>
              <a:buChar char=""/>
            </a:pPr>
            <a:r>
              <a:rPr lang="fr-FR" sz="1200" dirty="0" smtClean="0">
                <a:latin typeface="Tahoma" panose="020B0604030504040204" pitchFamily="34" charset="0"/>
                <a:ea typeface="Tahoma" panose="020B0604030504040204" pitchFamily="34" charset="0"/>
                <a:cs typeface="Tahoma" panose="020B0604030504040204" pitchFamily="34" charset="0"/>
              </a:rPr>
              <a:t>En soutien aux investissements publics massifs entamés depuis 2014, la dette publique continue à progresser</a:t>
            </a:r>
          </a:p>
          <a:p>
            <a:pPr marL="273050" indent="-273050" algn="just">
              <a:buFont typeface="Wingdings 2" pitchFamily="18" charset="2"/>
              <a:buChar char=""/>
            </a:pPr>
            <a:r>
              <a:rPr lang="fr-FR" sz="1200" dirty="0" smtClean="0">
                <a:latin typeface="Tahoma" panose="020B0604030504040204" pitchFamily="34" charset="0"/>
                <a:ea typeface="Tahoma" panose="020B0604030504040204" pitchFamily="34" charset="0"/>
                <a:cs typeface="Tahoma" panose="020B0604030504040204" pitchFamily="34" charset="0"/>
              </a:rPr>
              <a:t>….toutefois, à un rythme moyen moins accéléré que sur la période quinquennale précédente 2007-2013</a:t>
            </a:r>
          </a:p>
          <a:p>
            <a:pPr marL="273050" indent="-273050" algn="just">
              <a:buFont typeface="Wingdings 2" pitchFamily="18" charset="2"/>
              <a:buChar char=""/>
            </a:pPr>
            <a:r>
              <a:rPr lang="fr-FR" sz="1200" dirty="0">
                <a:latin typeface="Tahoma" panose="020B0604030504040204" pitchFamily="34" charset="0"/>
                <a:ea typeface="Tahoma" panose="020B0604030504040204" pitchFamily="34" charset="0"/>
                <a:cs typeface="Tahoma" panose="020B0604030504040204" pitchFamily="34" charset="0"/>
              </a:rPr>
              <a:t>En perspective, </a:t>
            </a:r>
            <a:r>
              <a:rPr lang="fr-FR" sz="1200" dirty="0" smtClean="0">
                <a:latin typeface="Tahoma" panose="020B0604030504040204" pitchFamily="34" charset="0"/>
                <a:ea typeface="Tahoma" panose="020B0604030504040204" pitchFamily="34" charset="0"/>
                <a:cs typeface="Tahoma" panose="020B0604030504040204" pitchFamily="34" charset="0"/>
              </a:rPr>
              <a:t>le ratio de l’encours de la dette/PIB pourrait baisser sur la période 2021 -2025, </a:t>
            </a:r>
            <a:r>
              <a:rPr lang="fr-FR" sz="1200" dirty="0">
                <a:latin typeface="Tahoma" panose="020B0604030504040204" pitchFamily="34" charset="0"/>
                <a:ea typeface="Tahoma" panose="020B0604030504040204" pitchFamily="34" charset="0"/>
                <a:cs typeface="Tahoma" panose="020B0604030504040204" pitchFamily="34" charset="0"/>
              </a:rPr>
              <a:t>à la faveur notamment de la maitrise accrue du déficit budgétaire et de l’amélioration de la stratégie d’endettement. </a:t>
            </a:r>
          </a:p>
          <a:p>
            <a:pPr marL="273050" indent="-273050" algn="just">
              <a:buFont typeface="Wingdings 2" pitchFamily="18" charset="2"/>
              <a:buChar char=""/>
            </a:pPr>
            <a:endParaRPr lang="fr-FR" sz="1200" dirty="0" smtClean="0">
              <a:latin typeface="Tahoma" panose="020B0604030504040204" pitchFamily="34" charset="0"/>
              <a:ea typeface="Tahoma" panose="020B0604030504040204" pitchFamily="34" charset="0"/>
              <a:cs typeface="Tahoma" panose="020B0604030504040204" pitchFamily="34" charset="0"/>
            </a:endParaRPr>
          </a:p>
          <a:p>
            <a:pPr marL="273050" indent="-273050" algn="just">
              <a:buFont typeface="Wingdings 2" pitchFamily="18" charset="2"/>
              <a:buChar char=""/>
            </a:pPr>
            <a:endParaRPr lang="fr-FR" sz="1400" dirty="0" smtClean="0">
              <a:latin typeface="Tahoma" panose="020B0604030504040204" pitchFamily="34" charset="0"/>
              <a:ea typeface="Tahoma" panose="020B0604030504040204" pitchFamily="34" charset="0"/>
              <a:cs typeface="Tahoma" panose="020B0604030504040204" pitchFamily="34" charset="0"/>
            </a:endParaRPr>
          </a:p>
        </p:txBody>
      </p:sp>
      <p:graphicFrame>
        <p:nvGraphicFramePr>
          <p:cNvPr id="8" name="Espace réservé du contenu 7"/>
          <p:cNvGraphicFramePr>
            <a:graphicFrameLocks noGrp="1"/>
          </p:cNvGraphicFramePr>
          <p:nvPr>
            <p:ph sz="quarter" idx="1"/>
            <p:extLst>
              <p:ext uri="{D42A27DB-BD31-4B8C-83A1-F6EECF244321}">
                <p14:modId xmlns:p14="http://schemas.microsoft.com/office/powerpoint/2010/main" val="3000277901"/>
              </p:ext>
            </p:extLst>
          </p:nvPr>
        </p:nvGraphicFramePr>
        <p:xfrm>
          <a:off x="457200" y="2132855"/>
          <a:ext cx="7467600" cy="2736305"/>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5" name="Tableau 4"/>
          <p:cNvGraphicFramePr>
            <a:graphicFrameLocks noGrp="1"/>
          </p:cNvGraphicFramePr>
          <p:nvPr>
            <p:extLst>
              <p:ext uri="{D42A27DB-BD31-4B8C-83A1-F6EECF244321}">
                <p14:modId xmlns:p14="http://schemas.microsoft.com/office/powerpoint/2010/main" val="2855998481"/>
              </p:ext>
            </p:extLst>
          </p:nvPr>
        </p:nvGraphicFramePr>
        <p:xfrm>
          <a:off x="457200" y="836713"/>
          <a:ext cx="7859219" cy="1103784"/>
        </p:xfrm>
        <a:graphic>
          <a:graphicData uri="http://schemas.openxmlformats.org/drawingml/2006/table">
            <a:tbl>
              <a:tblPr/>
              <a:tblGrid>
                <a:gridCol w="541376"/>
                <a:gridCol w="487687"/>
                <a:gridCol w="514532"/>
                <a:gridCol w="534709"/>
                <a:gridCol w="514532"/>
                <a:gridCol w="514532"/>
                <a:gridCol w="635598"/>
                <a:gridCol w="514532"/>
                <a:gridCol w="514532"/>
                <a:gridCol w="514532"/>
                <a:gridCol w="514532"/>
                <a:gridCol w="514532"/>
                <a:gridCol w="453489"/>
                <a:gridCol w="514037"/>
                <a:gridCol w="576067"/>
              </a:tblGrid>
              <a:tr h="296374">
                <a:tc>
                  <a:txBody>
                    <a:bodyPr/>
                    <a:lstStyle/>
                    <a:p>
                      <a:pPr algn="l" fontAlgn="b"/>
                      <a:r>
                        <a:rPr lang="fr-FR" sz="1400" b="0" i="0" u="none" strike="noStrike" dirty="0">
                          <a:solidFill>
                            <a:srgbClr val="000000"/>
                          </a:solidFill>
                          <a:effectLst/>
                          <a:latin typeface="Arial" panose="020B0604020202020204" pitchFamily="34" charset="0"/>
                        </a:rPr>
                        <a:t> </a:t>
                      </a:r>
                    </a:p>
                  </a:txBody>
                  <a:tcPr marL="0" marR="0" marT="0" marB="0" anchor="b">
                    <a:lnL>
                      <a:noFill/>
                    </a:lnL>
                    <a:lnR>
                      <a:noFill/>
                    </a:lnR>
                    <a:lnT>
                      <a:noFill/>
                    </a:lnT>
                    <a:lnB>
                      <a:noFill/>
                    </a:lnB>
                    <a:solidFill>
                      <a:srgbClr val="E4E5E6"/>
                    </a:solidFill>
                  </a:tcPr>
                </a:tc>
                <a:tc>
                  <a:txBody>
                    <a:bodyPr/>
                    <a:lstStyle/>
                    <a:p>
                      <a:pPr algn="ctr" rtl="0" fontAlgn="b"/>
                      <a:r>
                        <a:rPr lang="fr-FR" sz="700" b="1" i="0" u="none" strike="noStrike">
                          <a:solidFill>
                            <a:srgbClr val="000000"/>
                          </a:solidFill>
                          <a:effectLst/>
                          <a:latin typeface="Tahoma" panose="020B0604030504040204" pitchFamily="34" charset="0"/>
                        </a:rPr>
                        <a:t>2007</a:t>
                      </a:r>
                    </a:p>
                  </a:txBody>
                  <a:tcPr marL="0" marR="0" marT="0" marB="0" anchor="b">
                    <a:lnL>
                      <a:noFill/>
                    </a:lnL>
                    <a:lnR>
                      <a:noFill/>
                    </a:lnR>
                    <a:lnT>
                      <a:noFill/>
                    </a:lnT>
                    <a:lnB>
                      <a:noFill/>
                    </a:lnB>
                    <a:solidFill>
                      <a:srgbClr val="E4E5E6"/>
                    </a:solidFill>
                  </a:tcPr>
                </a:tc>
                <a:tc>
                  <a:txBody>
                    <a:bodyPr/>
                    <a:lstStyle/>
                    <a:p>
                      <a:pPr algn="ctr" rtl="0" fontAlgn="b"/>
                      <a:r>
                        <a:rPr lang="fr-FR" sz="700" b="1" i="0" u="none" strike="noStrike">
                          <a:solidFill>
                            <a:srgbClr val="000000"/>
                          </a:solidFill>
                          <a:effectLst/>
                          <a:latin typeface="Tahoma" panose="020B0604030504040204" pitchFamily="34" charset="0"/>
                        </a:rPr>
                        <a:t>2008</a:t>
                      </a:r>
                    </a:p>
                  </a:txBody>
                  <a:tcPr marL="0" marR="0" marT="0" marB="0" anchor="b">
                    <a:lnL>
                      <a:noFill/>
                    </a:lnL>
                    <a:lnR>
                      <a:noFill/>
                    </a:lnR>
                    <a:lnT>
                      <a:noFill/>
                    </a:lnT>
                    <a:lnB>
                      <a:noFill/>
                    </a:lnB>
                    <a:solidFill>
                      <a:srgbClr val="E4E5E6"/>
                    </a:solidFill>
                  </a:tcPr>
                </a:tc>
                <a:tc>
                  <a:txBody>
                    <a:bodyPr/>
                    <a:lstStyle/>
                    <a:p>
                      <a:pPr algn="ctr" rtl="0" fontAlgn="b"/>
                      <a:r>
                        <a:rPr lang="fr-FR" sz="700" b="1" i="0" u="none" strike="noStrike">
                          <a:solidFill>
                            <a:srgbClr val="000000"/>
                          </a:solidFill>
                          <a:effectLst/>
                          <a:latin typeface="Tahoma" panose="020B0604030504040204" pitchFamily="34" charset="0"/>
                        </a:rPr>
                        <a:t>2009</a:t>
                      </a:r>
                    </a:p>
                  </a:txBody>
                  <a:tcPr marL="0" marR="0" marT="0" marB="0" anchor="b">
                    <a:lnL>
                      <a:noFill/>
                    </a:lnL>
                    <a:lnR>
                      <a:noFill/>
                    </a:lnR>
                    <a:lnT>
                      <a:noFill/>
                    </a:lnT>
                    <a:lnB>
                      <a:noFill/>
                    </a:lnB>
                    <a:solidFill>
                      <a:srgbClr val="E4E5E6"/>
                    </a:solidFill>
                  </a:tcPr>
                </a:tc>
                <a:tc>
                  <a:txBody>
                    <a:bodyPr/>
                    <a:lstStyle/>
                    <a:p>
                      <a:pPr algn="ctr" rtl="0" fontAlgn="b"/>
                      <a:r>
                        <a:rPr lang="fr-FR" sz="700" b="1" i="0" u="none" strike="noStrike">
                          <a:solidFill>
                            <a:srgbClr val="000000"/>
                          </a:solidFill>
                          <a:effectLst/>
                          <a:latin typeface="Tahoma" panose="020B0604030504040204" pitchFamily="34" charset="0"/>
                        </a:rPr>
                        <a:t>2010</a:t>
                      </a:r>
                    </a:p>
                  </a:txBody>
                  <a:tcPr marL="0" marR="0" marT="0" marB="0" anchor="b">
                    <a:lnL>
                      <a:noFill/>
                    </a:lnL>
                    <a:lnR>
                      <a:noFill/>
                    </a:lnR>
                    <a:lnT>
                      <a:noFill/>
                    </a:lnT>
                    <a:lnB>
                      <a:noFill/>
                    </a:lnB>
                    <a:solidFill>
                      <a:srgbClr val="E4E5E6"/>
                    </a:solidFill>
                  </a:tcPr>
                </a:tc>
                <a:tc>
                  <a:txBody>
                    <a:bodyPr/>
                    <a:lstStyle/>
                    <a:p>
                      <a:pPr algn="ctr" rtl="0" fontAlgn="b"/>
                      <a:r>
                        <a:rPr lang="fr-FR" sz="700" b="1" i="0" u="none" strike="noStrike">
                          <a:solidFill>
                            <a:srgbClr val="000000"/>
                          </a:solidFill>
                          <a:effectLst/>
                          <a:latin typeface="Tahoma" panose="020B0604030504040204" pitchFamily="34" charset="0"/>
                        </a:rPr>
                        <a:t>2011</a:t>
                      </a:r>
                    </a:p>
                  </a:txBody>
                  <a:tcPr marL="0" marR="0" marT="0" marB="0" anchor="b">
                    <a:lnL>
                      <a:noFill/>
                    </a:lnL>
                    <a:lnR>
                      <a:noFill/>
                    </a:lnR>
                    <a:lnT>
                      <a:noFill/>
                    </a:lnT>
                    <a:lnB>
                      <a:noFill/>
                    </a:lnB>
                    <a:solidFill>
                      <a:srgbClr val="E4E5E6"/>
                    </a:solidFill>
                  </a:tcPr>
                </a:tc>
                <a:tc>
                  <a:txBody>
                    <a:bodyPr/>
                    <a:lstStyle/>
                    <a:p>
                      <a:pPr algn="ctr" rtl="0" fontAlgn="b"/>
                      <a:r>
                        <a:rPr lang="fr-FR" sz="700" b="1" i="0" u="none" strike="noStrike">
                          <a:solidFill>
                            <a:srgbClr val="000000"/>
                          </a:solidFill>
                          <a:effectLst/>
                          <a:latin typeface="Tahoma" panose="020B0604030504040204" pitchFamily="34" charset="0"/>
                        </a:rPr>
                        <a:t>2012</a:t>
                      </a:r>
                    </a:p>
                  </a:txBody>
                  <a:tcPr marL="0" marR="0" marT="0" marB="0" anchor="b">
                    <a:lnL>
                      <a:noFill/>
                    </a:lnL>
                    <a:lnR>
                      <a:noFill/>
                    </a:lnR>
                    <a:lnT>
                      <a:noFill/>
                    </a:lnT>
                    <a:lnB>
                      <a:noFill/>
                    </a:lnB>
                    <a:solidFill>
                      <a:srgbClr val="E4E5E6"/>
                    </a:solidFill>
                  </a:tcPr>
                </a:tc>
                <a:tc>
                  <a:txBody>
                    <a:bodyPr/>
                    <a:lstStyle/>
                    <a:p>
                      <a:pPr algn="ctr" rtl="0" fontAlgn="b"/>
                      <a:r>
                        <a:rPr lang="fr-FR" sz="700" b="1" i="0" u="none" strike="noStrike">
                          <a:solidFill>
                            <a:srgbClr val="000000"/>
                          </a:solidFill>
                          <a:effectLst/>
                          <a:latin typeface="Tahoma" panose="020B0604030504040204" pitchFamily="34" charset="0"/>
                        </a:rPr>
                        <a:t>2013</a:t>
                      </a:r>
                    </a:p>
                  </a:txBody>
                  <a:tcPr marL="0" marR="0" marT="0" marB="0" anchor="b">
                    <a:lnL>
                      <a:noFill/>
                    </a:lnL>
                    <a:lnR>
                      <a:noFill/>
                    </a:lnR>
                    <a:lnT>
                      <a:noFill/>
                    </a:lnT>
                    <a:lnB>
                      <a:noFill/>
                    </a:lnB>
                    <a:solidFill>
                      <a:srgbClr val="E4E5E6"/>
                    </a:solidFill>
                  </a:tcPr>
                </a:tc>
                <a:tc>
                  <a:txBody>
                    <a:bodyPr/>
                    <a:lstStyle/>
                    <a:p>
                      <a:pPr algn="ctr" rtl="0" fontAlgn="b"/>
                      <a:r>
                        <a:rPr lang="fr-FR" sz="700" b="1" i="0" u="none" strike="noStrike">
                          <a:solidFill>
                            <a:srgbClr val="000000"/>
                          </a:solidFill>
                          <a:effectLst/>
                          <a:latin typeface="Tahoma" panose="020B0604030504040204" pitchFamily="34" charset="0"/>
                        </a:rPr>
                        <a:t>2014</a:t>
                      </a:r>
                    </a:p>
                  </a:txBody>
                  <a:tcPr marL="0" marR="0" marT="0" marB="0" anchor="b">
                    <a:lnL>
                      <a:noFill/>
                    </a:lnL>
                    <a:lnR>
                      <a:noFill/>
                    </a:lnR>
                    <a:lnT>
                      <a:noFill/>
                    </a:lnT>
                    <a:lnB>
                      <a:noFill/>
                    </a:lnB>
                    <a:solidFill>
                      <a:srgbClr val="E4E5E6"/>
                    </a:solidFill>
                  </a:tcPr>
                </a:tc>
                <a:tc>
                  <a:txBody>
                    <a:bodyPr/>
                    <a:lstStyle/>
                    <a:p>
                      <a:pPr algn="ctr" rtl="0" fontAlgn="b"/>
                      <a:r>
                        <a:rPr lang="fr-FR" sz="700" b="1" i="0" u="none" strike="noStrike">
                          <a:solidFill>
                            <a:srgbClr val="000000"/>
                          </a:solidFill>
                          <a:effectLst/>
                          <a:latin typeface="Tahoma" panose="020B0604030504040204" pitchFamily="34" charset="0"/>
                        </a:rPr>
                        <a:t>2015</a:t>
                      </a:r>
                    </a:p>
                  </a:txBody>
                  <a:tcPr marL="0" marR="0" marT="0" marB="0" anchor="b">
                    <a:lnL>
                      <a:noFill/>
                    </a:lnL>
                    <a:lnR>
                      <a:noFill/>
                    </a:lnR>
                    <a:lnT>
                      <a:noFill/>
                    </a:lnT>
                    <a:lnB>
                      <a:noFill/>
                    </a:lnB>
                    <a:solidFill>
                      <a:srgbClr val="E4E5E6"/>
                    </a:solidFill>
                  </a:tcPr>
                </a:tc>
                <a:tc>
                  <a:txBody>
                    <a:bodyPr/>
                    <a:lstStyle/>
                    <a:p>
                      <a:pPr algn="ctr" rtl="0" fontAlgn="b"/>
                      <a:r>
                        <a:rPr lang="fr-FR" sz="700" b="1" i="0" u="none" strike="noStrike">
                          <a:solidFill>
                            <a:srgbClr val="000000"/>
                          </a:solidFill>
                          <a:effectLst/>
                          <a:latin typeface="Tahoma" panose="020B0604030504040204" pitchFamily="34" charset="0"/>
                        </a:rPr>
                        <a:t>2016</a:t>
                      </a:r>
                    </a:p>
                  </a:txBody>
                  <a:tcPr marL="0" marR="0" marT="0" marB="0" anchor="b">
                    <a:lnL>
                      <a:noFill/>
                    </a:lnL>
                    <a:lnR>
                      <a:noFill/>
                    </a:lnR>
                    <a:lnT>
                      <a:noFill/>
                    </a:lnT>
                    <a:lnB>
                      <a:noFill/>
                    </a:lnB>
                    <a:solidFill>
                      <a:srgbClr val="E4E5E6"/>
                    </a:solidFill>
                  </a:tcPr>
                </a:tc>
                <a:tc>
                  <a:txBody>
                    <a:bodyPr/>
                    <a:lstStyle/>
                    <a:p>
                      <a:pPr algn="ctr" rtl="0" fontAlgn="b"/>
                      <a:r>
                        <a:rPr lang="fr-FR" sz="700" b="1" i="0" u="none" strike="noStrike">
                          <a:solidFill>
                            <a:srgbClr val="000000"/>
                          </a:solidFill>
                          <a:effectLst/>
                          <a:latin typeface="Tahoma" panose="020B0604030504040204" pitchFamily="34" charset="0"/>
                        </a:rPr>
                        <a:t>2017</a:t>
                      </a:r>
                    </a:p>
                  </a:txBody>
                  <a:tcPr marL="0" marR="0" marT="0" marB="0" anchor="b">
                    <a:lnL>
                      <a:noFill/>
                    </a:lnL>
                    <a:lnR>
                      <a:noFill/>
                    </a:lnR>
                    <a:lnT>
                      <a:noFill/>
                    </a:lnT>
                    <a:lnB>
                      <a:noFill/>
                    </a:lnB>
                    <a:solidFill>
                      <a:srgbClr val="E4E5E6"/>
                    </a:solidFill>
                  </a:tcPr>
                </a:tc>
                <a:tc>
                  <a:txBody>
                    <a:bodyPr/>
                    <a:lstStyle/>
                    <a:p>
                      <a:pPr algn="ctr" rtl="0" fontAlgn="b"/>
                      <a:r>
                        <a:rPr lang="fr-FR" sz="700" b="1" i="0" u="none" strike="noStrike">
                          <a:solidFill>
                            <a:srgbClr val="000000"/>
                          </a:solidFill>
                          <a:effectLst/>
                          <a:latin typeface="Tahoma" panose="020B0604030504040204" pitchFamily="34" charset="0"/>
                        </a:rPr>
                        <a:t>2018</a:t>
                      </a:r>
                    </a:p>
                  </a:txBody>
                  <a:tcPr marL="0" marR="0" marT="0" marB="0" anchor="b">
                    <a:lnL>
                      <a:noFill/>
                    </a:lnL>
                    <a:lnR>
                      <a:noFill/>
                    </a:lnR>
                    <a:lnT>
                      <a:noFill/>
                    </a:lnT>
                    <a:lnB>
                      <a:noFill/>
                    </a:lnB>
                    <a:solidFill>
                      <a:srgbClr val="E4E5E6"/>
                    </a:solidFill>
                  </a:tcPr>
                </a:tc>
                <a:tc>
                  <a:txBody>
                    <a:bodyPr/>
                    <a:lstStyle/>
                    <a:p>
                      <a:pPr algn="ctr" rtl="0" fontAlgn="b"/>
                      <a:r>
                        <a:rPr lang="fr-FR" sz="1050" b="1" i="0" u="none" strike="noStrike" dirty="0">
                          <a:solidFill>
                            <a:srgbClr val="000000"/>
                          </a:solidFill>
                          <a:effectLst/>
                          <a:latin typeface="Tahoma" panose="020B0604030504040204" pitchFamily="34" charset="0"/>
                        </a:rPr>
                        <a:t>2019 </a:t>
                      </a:r>
                    </a:p>
                  </a:txBody>
                  <a:tcPr marL="0" marR="0" marT="0" marB="0" anchor="b">
                    <a:lnL>
                      <a:noFill/>
                    </a:lnL>
                    <a:lnR>
                      <a:noFill/>
                    </a:lnR>
                    <a:lnT>
                      <a:noFill/>
                    </a:lnT>
                    <a:lnB>
                      <a:noFill/>
                    </a:lnB>
                    <a:solidFill>
                      <a:srgbClr val="E4E5E6"/>
                    </a:solidFill>
                  </a:tcPr>
                </a:tc>
                <a:tc>
                  <a:txBody>
                    <a:bodyPr/>
                    <a:lstStyle/>
                    <a:p>
                      <a:pPr algn="ctr" rtl="0" fontAlgn="b"/>
                      <a:r>
                        <a:rPr lang="fr-FR" sz="1050" b="1" i="0" u="none" strike="noStrike">
                          <a:solidFill>
                            <a:srgbClr val="000000"/>
                          </a:solidFill>
                          <a:effectLst/>
                          <a:latin typeface="Tahoma" panose="020B0604030504040204" pitchFamily="34" charset="0"/>
                        </a:rPr>
                        <a:t>2020 proj</a:t>
                      </a:r>
                    </a:p>
                  </a:txBody>
                  <a:tcPr marL="0" marR="0" marT="0" marB="0" anchor="b">
                    <a:lnL>
                      <a:noFill/>
                    </a:lnL>
                    <a:lnR>
                      <a:noFill/>
                    </a:lnR>
                    <a:lnT>
                      <a:noFill/>
                    </a:lnT>
                    <a:lnB>
                      <a:noFill/>
                    </a:lnB>
                    <a:solidFill>
                      <a:srgbClr val="E4E5E6"/>
                    </a:solidFill>
                  </a:tcPr>
                </a:tc>
              </a:tr>
              <a:tr h="467612">
                <a:tc>
                  <a:txBody>
                    <a:bodyPr/>
                    <a:lstStyle/>
                    <a:p>
                      <a:pPr algn="l" rtl="0" fontAlgn="b"/>
                      <a:r>
                        <a:rPr lang="fr-FR" sz="700" b="0" i="0" u="none" strike="noStrike">
                          <a:solidFill>
                            <a:srgbClr val="000000"/>
                          </a:solidFill>
                          <a:effectLst/>
                          <a:latin typeface="Tahoma" panose="020B0604030504040204" pitchFamily="34" charset="0"/>
                        </a:rPr>
                        <a:t>Dette publique/PIB</a:t>
                      </a:r>
                    </a:p>
                  </a:txBody>
                  <a:tcPr marL="0" marR="0" marT="0" marB="0" anchor="b">
                    <a:lnL>
                      <a:noFill/>
                    </a:lnL>
                    <a:lnR>
                      <a:noFill/>
                    </a:lnR>
                    <a:lnT>
                      <a:noFill/>
                    </a:lnT>
                    <a:lnB>
                      <a:noFill/>
                    </a:lnB>
                    <a:solidFill>
                      <a:srgbClr val="E4E5E6"/>
                    </a:solidFill>
                  </a:tcPr>
                </a:tc>
                <a:tc>
                  <a:txBody>
                    <a:bodyPr/>
                    <a:lstStyle/>
                    <a:p>
                      <a:pPr algn="ctr" rtl="0" fontAlgn="b"/>
                      <a:r>
                        <a:rPr lang="fr-FR" sz="700" b="0" i="0" u="none" strike="noStrike">
                          <a:solidFill>
                            <a:srgbClr val="000000"/>
                          </a:solidFill>
                          <a:effectLst/>
                          <a:latin typeface="Tahoma" panose="020B0604030504040204" pitchFamily="34" charset="0"/>
                        </a:rPr>
                        <a:t>18,60%</a:t>
                      </a:r>
                    </a:p>
                  </a:txBody>
                  <a:tcPr marL="0" marR="0" marT="0" marB="0" anchor="b">
                    <a:lnL>
                      <a:noFill/>
                    </a:lnL>
                    <a:lnR>
                      <a:noFill/>
                    </a:lnR>
                    <a:lnT>
                      <a:noFill/>
                    </a:lnT>
                    <a:lnB>
                      <a:noFill/>
                    </a:lnB>
                    <a:solidFill>
                      <a:srgbClr val="E4E5E6"/>
                    </a:solidFill>
                  </a:tcPr>
                </a:tc>
                <a:tc>
                  <a:txBody>
                    <a:bodyPr/>
                    <a:lstStyle/>
                    <a:p>
                      <a:pPr algn="ctr" rtl="0" fontAlgn="b"/>
                      <a:r>
                        <a:rPr lang="fr-FR" sz="700" b="0" i="0" u="none" strike="noStrike">
                          <a:solidFill>
                            <a:srgbClr val="000000"/>
                          </a:solidFill>
                          <a:effectLst/>
                          <a:latin typeface="Tahoma" panose="020B0604030504040204" pitchFamily="34" charset="0"/>
                        </a:rPr>
                        <a:t>18,90%</a:t>
                      </a:r>
                    </a:p>
                  </a:txBody>
                  <a:tcPr marL="0" marR="0" marT="0" marB="0" anchor="b">
                    <a:lnL>
                      <a:noFill/>
                    </a:lnL>
                    <a:lnR>
                      <a:noFill/>
                    </a:lnR>
                    <a:lnT>
                      <a:noFill/>
                    </a:lnT>
                    <a:lnB>
                      <a:noFill/>
                    </a:lnB>
                    <a:solidFill>
                      <a:srgbClr val="E4E5E6"/>
                    </a:solidFill>
                  </a:tcPr>
                </a:tc>
                <a:tc>
                  <a:txBody>
                    <a:bodyPr/>
                    <a:lstStyle/>
                    <a:p>
                      <a:pPr algn="ctr" rtl="0" fontAlgn="b"/>
                      <a:r>
                        <a:rPr lang="fr-FR" sz="700" b="0" i="0" u="none" strike="noStrike">
                          <a:solidFill>
                            <a:srgbClr val="000000"/>
                          </a:solidFill>
                          <a:effectLst/>
                          <a:latin typeface="Tahoma" panose="020B0604030504040204" pitchFamily="34" charset="0"/>
                        </a:rPr>
                        <a:t>25,70%</a:t>
                      </a:r>
                    </a:p>
                  </a:txBody>
                  <a:tcPr marL="0" marR="0" marT="0" marB="0" anchor="b">
                    <a:lnL>
                      <a:noFill/>
                    </a:lnL>
                    <a:lnR>
                      <a:noFill/>
                    </a:lnR>
                    <a:lnT>
                      <a:noFill/>
                    </a:lnT>
                    <a:lnB>
                      <a:noFill/>
                    </a:lnB>
                    <a:solidFill>
                      <a:srgbClr val="E4E5E6"/>
                    </a:solidFill>
                  </a:tcPr>
                </a:tc>
                <a:tc>
                  <a:txBody>
                    <a:bodyPr/>
                    <a:lstStyle/>
                    <a:p>
                      <a:pPr algn="ctr" rtl="0" fontAlgn="b"/>
                      <a:r>
                        <a:rPr lang="fr-FR" sz="700" b="0" i="0" u="none" strike="noStrike" dirty="0">
                          <a:solidFill>
                            <a:srgbClr val="000000"/>
                          </a:solidFill>
                          <a:effectLst/>
                          <a:latin typeface="Tahoma" panose="020B0604030504040204" pitchFamily="34" charset="0"/>
                        </a:rPr>
                        <a:t>27,80%</a:t>
                      </a:r>
                    </a:p>
                  </a:txBody>
                  <a:tcPr marL="0" marR="0" marT="0" marB="0" anchor="b">
                    <a:lnL>
                      <a:noFill/>
                    </a:lnL>
                    <a:lnR>
                      <a:noFill/>
                    </a:lnR>
                    <a:lnT>
                      <a:noFill/>
                    </a:lnT>
                    <a:lnB>
                      <a:noFill/>
                    </a:lnB>
                    <a:solidFill>
                      <a:srgbClr val="E4E5E6"/>
                    </a:solidFill>
                  </a:tcPr>
                </a:tc>
                <a:tc>
                  <a:txBody>
                    <a:bodyPr/>
                    <a:lstStyle/>
                    <a:p>
                      <a:pPr algn="ctr" rtl="0" fontAlgn="b"/>
                      <a:r>
                        <a:rPr lang="fr-FR" sz="700" b="0" i="0" u="none" strike="noStrike" dirty="0">
                          <a:solidFill>
                            <a:srgbClr val="000000"/>
                          </a:solidFill>
                          <a:effectLst/>
                          <a:latin typeface="Tahoma" panose="020B0604030504040204" pitchFamily="34" charset="0"/>
                        </a:rPr>
                        <a:t>32,10%</a:t>
                      </a:r>
                    </a:p>
                  </a:txBody>
                  <a:tcPr marL="0" marR="0" marT="0" marB="0" anchor="b">
                    <a:lnL>
                      <a:noFill/>
                    </a:lnL>
                    <a:lnR>
                      <a:noFill/>
                    </a:lnR>
                    <a:lnT>
                      <a:noFill/>
                    </a:lnT>
                    <a:lnB>
                      <a:noFill/>
                    </a:lnB>
                    <a:solidFill>
                      <a:srgbClr val="E4E5E6"/>
                    </a:solidFill>
                  </a:tcPr>
                </a:tc>
                <a:tc>
                  <a:txBody>
                    <a:bodyPr/>
                    <a:lstStyle/>
                    <a:p>
                      <a:pPr algn="ctr" rtl="0" fontAlgn="b"/>
                      <a:r>
                        <a:rPr lang="fr-FR" sz="700" b="0" i="0" u="none" strike="noStrike">
                          <a:solidFill>
                            <a:srgbClr val="000000"/>
                          </a:solidFill>
                          <a:effectLst/>
                          <a:latin typeface="Tahoma" panose="020B0604030504040204" pitchFamily="34" charset="0"/>
                        </a:rPr>
                        <a:t>33,80%</a:t>
                      </a:r>
                    </a:p>
                  </a:txBody>
                  <a:tcPr marL="0" marR="0" marT="0" marB="0" anchor="b">
                    <a:lnL>
                      <a:noFill/>
                    </a:lnL>
                    <a:lnR>
                      <a:noFill/>
                    </a:lnR>
                    <a:lnT>
                      <a:noFill/>
                    </a:lnT>
                    <a:lnB>
                      <a:noFill/>
                    </a:lnB>
                    <a:solidFill>
                      <a:srgbClr val="E4E5E6"/>
                    </a:solidFill>
                  </a:tcPr>
                </a:tc>
                <a:tc>
                  <a:txBody>
                    <a:bodyPr/>
                    <a:lstStyle/>
                    <a:p>
                      <a:pPr algn="ctr" rtl="0" fontAlgn="b"/>
                      <a:r>
                        <a:rPr lang="fr-FR" sz="700" b="0" i="0" u="none" strike="noStrike">
                          <a:solidFill>
                            <a:srgbClr val="000000"/>
                          </a:solidFill>
                          <a:effectLst/>
                          <a:latin typeface="Tahoma" panose="020B0604030504040204" pitchFamily="34" charset="0"/>
                        </a:rPr>
                        <a:t>35,70%</a:t>
                      </a:r>
                    </a:p>
                  </a:txBody>
                  <a:tcPr marL="0" marR="0" marT="0" marB="0" anchor="b">
                    <a:lnL>
                      <a:noFill/>
                    </a:lnL>
                    <a:lnR>
                      <a:noFill/>
                    </a:lnR>
                    <a:lnT>
                      <a:noFill/>
                    </a:lnT>
                    <a:lnB>
                      <a:noFill/>
                    </a:lnB>
                    <a:solidFill>
                      <a:srgbClr val="E4E5E6"/>
                    </a:solidFill>
                  </a:tcPr>
                </a:tc>
                <a:tc>
                  <a:txBody>
                    <a:bodyPr/>
                    <a:lstStyle/>
                    <a:p>
                      <a:pPr algn="ctr" rtl="0" fontAlgn="b"/>
                      <a:r>
                        <a:rPr lang="fr-FR" sz="700" b="0" i="0" u="none" strike="noStrike">
                          <a:solidFill>
                            <a:srgbClr val="000000"/>
                          </a:solidFill>
                          <a:effectLst/>
                          <a:latin typeface="Tahoma" panose="020B0604030504040204" pitchFamily="34" charset="0"/>
                        </a:rPr>
                        <a:t>42,10%</a:t>
                      </a:r>
                    </a:p>
                  </a:txBody>
                  <a:tcPr marL="0" marR="0" marT="0" marB="0" anchor="b">
                    <a:lnL>
                      <a:noFill/>
                    </a:lnL>
                    <a:lnR>
                      <a:noFill/>
                    </a:lnR>
                    <a:lnT>
                      <a:noFill/>
                    </a:lnT>
                    <a:lnB>
                      <a:noFill/>
                    </a:lnB>
                    <a:solidFill>
                      <a:srgbClr val="E4E5E6"/>
                    </a:solidFill>
                  </a:tcPr>
                </a:tc>
                <a:tc>
                  <a:txBody>
                    <a:bodyPr/>
                    <a:lstStyle/>
                    <a:p>
                      <a:pPr algn="ctr" rtl="0" fontAlgn="b"/>
                      <a:r>
                        <a:rPr lang="fr-FR" sz="700" b="0" i="0" u="none" strike="noStrike">
                          <a:solidFill>
                            <a:srgbClr val="000000"/>
                          </a:solidFill>
                          <a:effectLst/>
                          <a:latin typeface="Tahoma" panose="020B0604030504040204" pitchFamily="34" charset="0"/>
                        </a:rPr>
                        <a:t>43,80%</a:t>
                      </a:r>
                    </a:p>
                  </a:txBody>
                  <a:tcPr marL="0" marR="0" marT="0" marB="0" anchor="b">
                    <a:lnL>
                      <a:noFill/>
                    </a:lnL>
                    <a:lnR>
                      <a:noFill/>
                    </a:lnR>
                    <a:lnT>
                      <a:noFill/>
                    </a:lnT>
                    <a:lnB>
                      <a:noFill/>
                    </a:lnB>
                    <a:solidFill>
                      <a:srgbClr val="E4E5E6"/>
                    </a:solidFill>
                  </a:tcPr>
                </a:tc>
                <a:tc>
                  <a:txBody>
                    <a:bodyPr/>
                    <a:lstStyle/>
                    <a:p>
                      <a:pPr algn="ctr" rtl="0" fontAlgn="b"/>
                      <a:r>
                        <a:rPr lang="fr-FR" sz="700" b="0" i="0" u="none" strike="noStrike">
                          <a:solidFill>
                            <a:srgbClr val="000000"/>
                          </a:solidFill>
                          <a:effectLst/>
                          <a:latin typeface="Tahoma" panose="020B0604030504040204" pitchFamily="34" charset="0"/>
                        </a:rPr>
                        <a:t>46,50%</a:t>
                      </a:r>
                    </a:p>
                  </a:txBody>
                  <a:tcPr marL="0" marR="0" marT="0" marB="0" anchor="b">
                    <a:lnL>
                      <a:noFill/>
                    </a:lnL>
                    <a:lnR>
                      <a:noFill/>
                    </a:lnR>
                    <a:lnT>
                      <a:noFill/>
                    </a:lnT>
                    <a:lnB>
                      <a:noFill/>
                    </a:lnB>
                    <a:solidFill>
                      <a:srgbClr val="E4E5E6"/>
                    </a:solidFill>
                  </a:tcPr>
                </a:tc>
                <a:tc>
                  <a:txBody>
                    <a:bodyPr/>
                    <a:lstStyle/>
                    <a:p>
                      <a:pPr algn="ctr" rtl="0" fontAlgn="b"/>
                      <a:r>
                        <a:rPr lang="fr-FR" sz="700" b="0" i="0" u="none" strike="noStrike">
                          <a:solidFill>
                            <a:srgbClr val="000000"/>
                          </a:solidFill>
                          <a:effectLst/>
                          <a:latin typeface="Tahoma" panose="020B0604030504040204" pitchFamily="34" charset="0"/>
                        </a:rPr>
                        <a:t>47,70%</a:t>
                      </a:r>
                    </a:p>
                  </a:txBody>
                  <a:tcPr marL="0" marR="0" marT="0" marB="0" anchor="b">
                    <a:lnL>
                      <a:noFill/>
                    </a:lnL>
                    <a:lnR>
                      <a:noFill/>
                    </a:lnR>
                    <a:lnT>
                      <a:noFill/>
                    </a:lnT>
                    <a:lnB>
                      <a:noFill/>
                    </a:lnB>
                    <a:solidFill>
                      <a:srgbClr val="E4E5E6"/>
                    </a:solidFill>
                  </a:tcPr>
                </a:tc>
                <a:tc>
                  <a:txBody>
                    <a:bodyPr/>
                    <a:lstStyle/>
                    <a:p>
                      <a:pPr algn="r" rtl="0" fontAlgn="b"/>
                      <a:r>
                        <a:rPr lang="fr-FR" sz="700" b="0" i="0" u="none" strike="noStrike" dirty="0">
                          <a:solidFill>
                            <a:srgbClr val="000000"/>
                          </a:solidFill>
                          <a:effectLst/>
                          <a:latin typeface="Tahoma" panose="020B0604030504040204" pitchFamily="34" charset="0"/>
                        </a:rPr>
                        <a:t>54,70%</a:t>
                      </a:r>
                    </a:p>
                  </a:txBody>
                  <a:tcPr marL="0" marR="0" marT="0" marB="0" anchor="b">
                    <a:lnL>
                      <a:noFill/>
                    </a:lnL>
                    <a:lnR>
                      <a:noFill/>
                    </a:lnR>
                    <a:lnT>
                      <a:noFill/>
                    </a:lnT>
                    <a:lnB>
                      <a:noFill/>
                    </a:lnB>
                    <a:solidFill>
                      <a:srgbClr val="E4E5E6"/>
                    </a:solidFill>
                  </a:tcPr>
                </a:tc>
                <a:tc>
                  <a:txBody>
                    <a:bodyPr/>
                    <a:lstStyle/>
                    <a:p>
                      <a:pPr algn="r" rtl="0" fontAlgn="b"/>
                      <a:r>
                        <a:rPr lang="fr-FR" sz="1050" b="0" i="0" u="none" strike="noStrike" dirty="0" smtClean="0">
                          <a:solidFill>
                            <a:srgbClr val="000000"/>
                          </a:solidFill>
                          <a:effectLst/>
                          <a:latin typeface="Tahoma" panose="020B0604030504040204" pitchFamily="34" charset="0"/>
                        </a:rPr>
                        <a:t>56,6%</a:t>
                      </a:r>
                      <a:endParaRPr lang="fr-FR" sz="1050" b="0" i="0" u="none" strike="noStrike" dirty="0">
                        <a:solidFill>
                          <a:srgbClr val="000000"/>
                        </a:solidFill>
                        <a:effectLst/>
                        <a:latin typeface="Tahoma" panose="020B0604030504040204" pitchFamily="34" charset="0"/>
                      </a:endParaRPr>
                    </a:p>
                  </a:txBody>
                  <a:tcPr marL="0" marR="0" marT="0" marB="0" anchor="b">
                    <a:lnL>
                      <a:noFill/>
                    </a:lnL>
                    <a:lnR>
                      <a:noFill/>
                    </a:lnR>
                    <a:lnT>
                      <a:noFill/>
                    </a:lnT>
                    <a:lnB>
                      <a:noFill/>
                    </a:lnB>
                    <a:solidFill>
                      <a:srgbClr val="E4E5E6"/>
                    </a:solidFill>
                  </a:tcPr>
                </a:tc>
                <a:tc>
                  <a:txBody>
                    <a:bodyPr/>
                    <a:lstStyle/>
                    <a:p>
                      <a:pPr algn="r" rtl="0" fontAlgn="b"/>
                      <a:r>
                        <a:rPr lang="fr-FR" sz="1050" b="0" i="0" u="none" strike="noStrike" dirty="0" smtClean="0">
                          <a:solidFill>
                            <a:srgbClr val="000000"/>
                          </a:solidFill>
                          <a:effectLst/>
                          <a:latin typeface="Tahoma" panose="020B0604030504040204" pitchFamily="34" charset="0"/>
                        </a:rPr>
                        <a:t>61,50</a:t>
                      </a:r>
                      <a:r>
                        <a:rPr lang="fr-FR" sz="1050" b="0" i="0" u="none" strike="noStrike" dirty="0">
                          <a:solidFill>
                            <a:srgbClr val="000000"/>
                          </a:solidFill>
                          <a:effectLst/>
                          <a:latin typeface="Tahoma" panose="020B0604030504040204" pitchFamily="34" charset="0"/>
                        </a:rPr>
                        <a:t>%</a:t>
                      </a:r>
                    </a:p>
                  </a:txBody>
                  <a:tcPr marL="0" marR="0" marT="0" marB="0" anchor="b">
                    <a:lnL>
                      <a:noFill/>
                    </a:lnL>
                    <a:lnR>
                      <a:noFill/>
                    </a:lnR>
                    <a:lnT>
                      <a:noFill/>
                    </a:lnT>
                    <a:lnB>
                      <a:noFill/>
                    </a:lnB>
                    <a:solidFill>
                      <a:srgbClr val="E4E5E6"/>
                    </a:solidFill>
                  </a:tcPr>
                </a:tc>
              </a:tr>
              <a:tr h="316132">
                <a:tc>
                  <a:txBody>
                    <a:bodyPr/>
                    <a:lstStyle/>
                    <a:p>
                      <a:pPr algn="l" rtl="0" fontAlgn="b"/>
                      <a:r>
                        <a:rPr lang="fr-FR" sz="700" b="0" i="0" u="none" strike="noStrike">
                          <a:solidFill>
                            <a:srgbClr val="000000"/>
                          </a:solidFill>
                          <a:effectLst/>
                          <a:latin typeface="Tahoma" panose="020B0604030504040204" pitchFamily="34" charset="0"/>
                        </a:rPr>
                        <a:t>Variation annuelle</a:t>
                      </a:r>
                    </a:p>
                  </a:txBody>
                  <a:tcPr marL="0" marR="0" marT="0" marB="0" anchor="b">
                    <a:lnL>
                      <a:noFill/>
                    </a:lnL>
                    <a:lnR>
                      <a:noFill/>
                    </a:lnR>
                    <a:lnT>
                      <a:noFill/>
                    </a:lnT>
                    <a:lnB>
                      <a:noFill/>
                    </a:lnB>
                    <a:solidFill>
                      <a:srgbClr val="E4E5E6"/>
                    </a:solidFill>
                  </a:tcPr>
                </a:tc>
                <a:tc>
                  <a:txBody>
                    <a:bodyPr/>
                    <a:lstStyle/>
                    <a:p>
                      <a:pPr algn="r" rtl="0" fontAlgn="b"/>
                      <a:r>
                        <a:rPr lang="fr-FR" sz="700" b="0" i="0" u="none" strike="noStrike">
                          <a:solidFill>
                            <a:srgbClr val="000000"/>
                          </a:solidFill>
                          <a:effectLst/>
                          <a:latin typeface="Tahoma" panose="020B0604030504040204" pitchFamily="34" charset="0"/>
                        </a:rPr>
                        <a:t>24,50%</a:t>
                      </a:r>
                    </a:p>
                  </a:txBody>
                  <a:tcPr marL="0" marR="0" marT="0" marB="0" anchor="b">
                    <a:lnL>
                      <a:noFill/>
                    </a:lnL>
                    <a:lnR>
                      <a:noFill/>
                    </a:lnR>
                    <a:lnT>
                      <a:noFill/>
                    </a:lnT>
                    <a:lnB>
                      <a:noFill/>
                    </a:lnB>
                    <a:solidFill>
                      <a:srgbClr val="E4E5E6"/>
                    </a:solidFill>
                  </a:tcPr>
                </a:tc>
                <a:tc>
                  <a:txBody>
                    <a:bodyPr/>
                    <a:lstStyle/>
                    <a:p>
                      <a:pPr algn="r" rtl="0" fontAlgn="b"/>
                      <a:r>
                        <a:rPr lang="fr-FR" sz="700" b="0" i="0" u="none" strike="noStrike">
                          <a:solidFill>
                            <a:srgbClr val="000000"/>
                          </a:solidFill>
                          <a:effectLst/>
                          <a:latin typeface="Tahoma" panose="020B0604030504040204" pitchFamily="34" charset="0"/>
                        </a:rPr>
                        <a:t>1,61%</a:t>
                      </a:r>
                    </a:p>
                  </a:txBody>
                  <a:tcPr marL="0" marR="0" marT="0" marB="0" anchor="b">
                    <a:lnL>
                      <a:noFill/>
                    </a:lnL>
                    <a:lnR>
                      <a:noFill/>
                    </a:lnR>
                    <a:lnT>
                      <a:noFill/>
                    </a:lnT>
                    <a:lnB>
                      <a:noFill/>
                    </a:lnB>
                    <a:solidFill>
                      <a:srgbClr val="E4E5E6"/>
                    </a:solidFill>
                  </a:tcPr>
                </a:tc>
                <a:tc>
                  <a:txBody>
                    <a:bodyPr/>
                    <a:lstStyle/>
                    <a:p>
                      <a:pPr algn="r" rtl="0" fontAlgn="b"/>
                      <a:r>
                        <a:rPr lang="fr-FR" sz="700" b="0" i="0" u="none" strike="noStrike">
                          <a:solidFill>
                            <a:srgbClr val="000000"/>
                          </a:solidFill>
                          <a:effectLst/>
                          <a:latin typeface="Tahoma" panose="020B0604030504040204" pitchFamily="34" charset="0"/>
                        </a:rPr>
                        <a:t>35,98%</a:t>
                      </a:r>
                    </a:p>
                  </a:txBody>
                  <a:tcPr marL="0" marR="0" marT="0" marB="0" anchor="b">
                    <a:lnL>
                      <a:noFill/>
                    </a:lnL>
                    <a:lnR>
                      <a:noFill/>
                    </a:lnR>
                    <a:lnT>
                      <a:noFill/>
                    </a:lnT>
                    <a:lnB>
                      <a:noFill/>
                    </a:lnB>
                    <a:solidFill>
                      <a:srgbClr val="E4E5E6"/>
                    </a:solidFill>
                  </a:tcPr>
                </a:tc>
                <a:tc>
                  <a:txBody>
                    <a:bodyPr/>
                    <a:lstStyle/>
                    <a:p>
                      <a:pPr algn="r" rtl="0" fontAlgn="b"/>
                      <a:r>
                        <a:rPr lang="fr-FR" sz="700" b="0" i="0" u="none" strike="noStrike">
                          <a:solidFill>
                            <a:srgbClr val="000000"/>
                          </a:solidFill>
                          <a:effectLst/>
                          <a:latin typeface="Tahoma" panose="020B0604030504040204" pitchFamily="34" charset="0"/>
                        </a:rPr>
                        <a:t>8,17%</a:t>
                      </a:r>
                    </a:p>
                  </a:txBody>
                  <a:tcPr marL="0" marR="0" marT="0" marB="0" anchor="b">
                    <a:lnL>
                      <a:noFill/>
                    </a:lnL>
                    <a:lnR>
                      <a:noFill/>
                    </a:lnR>
                    <a:lnT>
                      <a:noFill/>
                    </a:lnT>
                    <a:lnB>
                      <a:noFill/>
                    </a:lnB>
                    <a:solidFill>
                      <a:srgbClr val="E4E5E6"/>
                    </a:solidFill>
                  </a:tcPr>
                </a:tc>
                <a:tc>
                  <a:txBody>
                    <a:bodyPr/>
                    <a:lstStyle/>
                    <a:p>
                      <a:pPr algn="r" rtl="0" fontAlgn="b"/>
                      <a:r>
                        <a:rPr lang="fr-FR" sz="700" b="0" i="0" u="none" strike="noStrike">
                          <a:solidFill>
                            <a:srgbClr val="000000"/>
                          </a:solidFill>
                          <a:effectLst/>
                          <a:latin typeface="Tahoma" panose="020B0604030504040204" pitchFamily="34" charset="0"/>
                        </a:rPr>
                        <a:t>15,47%</a:t>
                      </a:r>
                    </a:p>
                  </a:txBody>
                  <a:tcPr marL="0" marR="0" marT="0" marB="0" anchor="b">
                    <a:lnL>
                      <a:noFill/>
                    </a:lnL>
                    <a:lnR>
                      <a:noFill/>
                    </a:lnR>
                    <a:lnT>
                      <a:noFill/>
                    </a:lnT>
                    <a:lnB>
                      <a:noFill/>
                    </a:lnB>
                    <a:solidFill>
                      <a:srgbClr val="E4E5E6"/>
                    </a:solidFill>
                  </a:tcPr>
                </a:tc>
                <a:tc>
                  <a:txBody>
                    <a:bodyPr/>
                    <a:lstStyle/>
                    <a:p>
                      <a:pPr algn="r" rtl="0" fontAlgn="b"/>
                      <a:r>
                        <a:rPr lang="fr-FR" sz="700" b="0" i="0" u="none" strike="noStrike">
                          <a:solidFill>
                            <a:srgbClr val="000000"/>
                          </a:solidFill>
                          <a:effectLst/>
                          <a:latin typeface="Tahoma" panose="020B0604030504040204" pitchFamily="34" charset="0"/>
                        </a:rPr>
                        <a:t>5,30%</a:t>
                      </a:r>
                    </a:p>
                  </a:txBody>
                  <a:tcPr marL="0" marR="0" marT="0" marB="0" anchor="b">
                    <a:lnL>
                      <a:noFill/>
                    </a:lnL>
                    <a:lnR>
                      <a:noFill/>
                    </a:lnR>
                    <a:lnT>
                      <a:noFill/>
                    </a:lnT>
                    <a:lnB>
                      <a:noFill/>
                    </a:lnB>
                    <a:solidFill>
                      <a:srgbClr val="E4E5E6"/>
                    </a:solidFill>
                  </a:tcPr>
                </a:tc>
                <a:tc>
                  <a:txBody>
                    <a:bodyPr/>
                    <a:lstStyle/>
                    <a:p>
                      <a:pPr algn="r" rtl="0" fontAlgn="b"/>
                      <a:r>
                        <a:rPr lang="fr-FR" sz="700" b="0" i="0" u="none" strike="noStrike">
                          <a:solidFill>
                            <a:srgbClr val="000000"/>
                          </a:solidFill>
                          <a:effectLst/>
                          <a:latin typeface="Tahoma" panose="020B0604030504040204" pitchFamily="34" charset="0"/>
                        </a:rPr>
                        <a:t>5,62%</a:t>
                      </a:r>
                    </a:p>
                  </a:txBody>
                  <a:tcPr marL="0" marR="0" marT="0" marB="0" anchor="b">
                    <a:lnL>
                      <a:noFill/>
                    </a:lnL>
                    <a:lnR>
                      <a:noFill/>
                    </a:lnR>
                    <a:lnT>
                      <a:noFill/>
                    </a:lnT>
                    <a:lnB>
                      <a:noFill/>
                    </a:lnB>
                    <a:solidFill>
                      <a:srgbClr val="E4E5E6"/>
                    </a:solidFill>
                  </a:tcPr>
                </a:tc>
                <a:tc>
                  <a:txBody>
                    <a:bodyPr/>
                    <a:lstStyle/>
                    <a:p>
                      <a:pPr algn="r" rtl="0" fontAlgn="b"/>
                      <a:r>
                        <a:rPr lang="fr-FR" sz="700" b="0" i="0" u="none" strike="noStrike">
                          <a:solidFill>
                            <a:srgbClr val="000000"/>
                          </a:solidFill>
                          <a:effectLst/>
                          <a:latin typeface="Tahoma" panose="020B0604030504040204" pitchFamily="34" charset="0"/>
                        </a:rPr>
                        <a:t>17,93%</a:t>
                      </a:r>
                    </a:p>
                  </a:txBody>
                  <a:tcPr marL="0" marR="0" marT="0" marB="0" anchor="b">
                    <a:lnL>
                      <a:noFill/>
                    </a:lnL>
                    <a:lnR>
                      <a:noFill/>
                    </a:lnR>
                    <a:lnT>
                      <a:noFill/>
                    </a:lnT>
                    <a:lnB>
                      <a:noFill/>
                    </a:lnB>
                    <a:solidFill>
                      <a:srgbClr val="E4E5E6"/>
                    </a:solidFill>
                  </a:tcPr>
                </a:tc>
                <a:tc>
                  <a:txBody>
                    <a:bodyPr/>
                    <a:lstStyle/>
                    <a:p>
                      <a:pPr algn="r" rtl="0" fontAlgn="b"/>
                      <a:r>
                        <a:rPr lang="fr-FR" sz="700" b="0" i="0" u="none" strike="noStrike">
                          <a:solidFill>
                            <a:srgbClr val="000000"/>
                          </a:solidFill>
                          <a:effectLst/>
                          <a:latin typeface="Tahoma" panose="020B0604030504040204" pitchFamily="34" charset="0"/>
                        </a:rPr>
                        <a:t>4,04%</a:t>
                      </a:r>
                    </a:p>
                  </a:txBody>
                  <a:tcPr marL="0" marR="0" marT="0" marB="0" anchor="b">
                    <a:lnL>
                      <a:noFill/>
                    </a:lnL>
                    <a:lnR>
                      <a:noFill/>
                    </a:lnR>
                    <a:lnT>
                      <a:noFill/>
                    </a:lnT>
                    <a:lnB>
                      <a:noFill/>
                    </a:lnB>
                    <a:solidFill>
                      <a:srgbClr val="E4E5E6"/>
                    </a:solidFill>
                  </a:tcPr>
                </a:tc>
                <a:tc>
                  <a:txBody>
                    <a:bodyPr/>
                    <a:lstStyle/>
                    <a:p>
                      <a:pPr algn="r" rtl="0" fontAlgn="b"/>
                      <a:r>
                        <a:rPr lang="fr-FR" sz="700" b="0" i="0" u="none" strike="noStrike">
                          <a:solidFill>
                            <a:srgbClr val="000000"/>
                          </a:solidFill>
                          <a:effectLst/>
                          <a:latin typeface="Tahoma" panose="020B0604030504040204" pitchFamily="34" charset="0"/>
                        </a:rPr>
                        <a:t>6,16%</a:t>
                      </a:r>
                    </a:p>
                  </a:txBody>
                  <a:tcPr marL="0" marR="0" marT="0" marB="0" anchor="b">
                    <a:lnL>
                      <a:noFill/>
                    </a:lnL>
                    <a:lnR>
                      <a:noFill/>
                    </a:lnR>
                    <a:lnT>
                      <a:noFill/>
                    </a:lnT>
                    <a:lnB>
                      <a:noFill/>
                    </a:lnB>
                    <a:solidFill>
                      <a:srgbClr val="E4E5E6"/>
                    </a:solidFill>
                  </a:tcPr>
                </a:tc>
                <a:tc>
                  <a:txBody>
                    <a:bodyPr/>
                    <a:lstStyle/>
                    <a:p>
                      <a:pPr algn="r" rtl="0" fontAlgn="b"/>
                      <a:r>
                        <a:rPr lang="fr-FR" sz="700" b="0" i="0" u="none" strike="noStrike">
                          <a:solidFill>
                            <a:srgbClr val="000000"/>
                          </a:solidFill>
                          <a:effectLst/>
                          <a:latin typeface="Tahoma" panose="020B0604030504040204" pitchFamily="34" charset="0"/>
                        </a:rPr>
                        <a:t>2,58%</a:t>
                      </a:r>
                    </a:p>
                  </a:txBody>
                  <a:tcPr marL="0" marR="0" marT="0" marB="0" anchor="b">
                    <a:lnL>
                      <a:noFill/>
                    </a:lnL>
                    <a:lnR>
                      <a:noFill/>
                    </a:lnR>
                    <a:lnT>
                      <a:noFill/>
                    </a:lnT>
                    <a:lnB>
                      <a:noFill/>
                    </a:lnB>
                    <a:solidFill>
                      <a:srgbClr val="E4E5E6"/>
                    </a:solidFill>
                  </a:tcPr>
                </a:tc>
                <a:tc>
                  <a:txBody>
                    <a:bodyPr/>
                    <a:lstStyle/>
                    <a:p>
                      <a:pPr algn="r" rtl="0" fontAlgn="b"/>
                      <a:r>
                        <a:rPr lang="fr-FR" sz="700" b="0" i="0" u="none" strike="noStrike" dirty="0">
                          <a:solidFill>
                            <a:srgbClr val="000000"/>
                          </a:solidFill>
                          <a:effectLst/>
                          <a:latin typeface="Tahoma" panose="020B0604030504040204" pitchFamily="34" charset="0"/>
                        </a:rPr>
                        <a:t>14,68%</a:t>
                      </a:r>
                    </a:p>
                  </a:txBody>
                  <a:tcPr marL="0" marR="0" marT="0" marB="0" anchor="b">
                    <a:lnL>
                      <a:noFill/>
                    </a:lnL>
                    <a:lnR>
                      <a:noFill/>
                    </a:lnR>
                    <a:lnT>
                      <a:noFill/>
                    </a:lnT>
                    <a:lnB>
                      <a:noFill/>
                    </a:lnB>
                    <a:solidFill>
                      <a:srgbClr val="E4E5E6"/>
                    </a:solidFill>
                  </a:tcPr>
                </a:tc>
                <a:tc>
                  <a:txBody>
                    <a:bodyPr/>
                    <a:lstStyle/>
                    <a:p>
                      <a:pPr algn="r" rtl="0" fontAlgn="b"/>
                      <a:r>
                        <a:rPr lang="fr-FR" sz="1050" b="0" i="0" u="none" strike="noStrike" dirty="0" smtClean="0">
                          <a:solidFill>
                            <a:srgbClr val="000000"/>
                          </a:solidFill>
                          <a:effectLst/>
                          <a:latin typeface="Tahoma" panose="020B0604030504040204" pitchFamily="34" charset="0"/>
                        </a:rPr>
                        <a:t>3,47%</a:t>
                      </a:r>
                      <a:endParaRPr lang="fr-FR" sz="1050" b="0" i="0" u="none" strike="noStrike" dirty="0">
                        <a:solidFill>
                          <a:srgbClr val="000000"/>
                        </a:solidFill>
                        <a:effectLst/>
                        <a:latin typeface="Tahoma" panose="020B0604030504040204" pitchFamily="34" charset="0"/>
                      </a:endParaRPr>
                    </a:p>
                  </a:txBody>
                  <a:tcPr marL="0" marR="0" marT="0" marB="0" anchor="b">
                    <a:lnL>
                      <a:noFill/>
                    </a:lnL>
                    <a:lnR>
                      <a:noFill/>
                    </a:lnR>
                    <a:lnT>
                      <a:noFill/>
                    </a:lnT>
                    <a:lnB>
                      <a:noFill/>
                    </a:lnB>
                    <a:solidFill>
                      <a:srgbClr val="E4E5E6"/>
                    </a:solidFill>
                  </a:tcPr>
                </a:tc>
                <a:tc>
                  <a:txBody>
                    <a:bodyPr/>
                    <a:lstStyle/>
                    <a:p>
                      <a:pPr algn="r" rtl="0" fontAlgn="b"/>
                      <a:r>
                        <a:rPr lang="fr-FR" sz="1050" b="0" i="0" u="none" strike="noStrike" dirty="0" smtClean="0">
                          <a:solidFill>
                            <a:srgbClr val="000000"/>
                          </a:solidFill>
                          <a:effectLst/>
                          <a:latin typeface="Tahoma" panose="020B0604030504040204" pitchFamily="34" charset="0"/>
                        </a:rPr>
                        <a:t>8,66%</a:t>
                      </a:r>
                      <a:endParaRPr lang="fr-FR" sz="1050" b="0" i="0" u="none" strike="noStrike" dirty="0">
                        <a:solidFill>
                          <a:srgbClr val="000000"/>
                        </a:solidFill>
                        <a:effectLst/>
                        <a:latin typeface="Tahoma" panose="020B0604030504040204" pitchFamily="34" charset="0"/>
                      </a:endParaRPr>
                    </a:p>
                  </a:txBody>
                  <a:tcPr marL="0" marR="0" marT="0" marB="0" anchor="b">
                    <a:lnL>
                      <a:noFill/>
                    </a:lnL>
                    <a:lnR>
                      <a:noFill/>
                    </a:lnR>
                    <a:lnT>
                      <a:noFill/>
                    </a:lnT>
                    <a:lnB>
                      <a:noFill/>
                    </a:lnB>
                    <a:solidFill>
                      <a:srgbClr val="E4E5E6"/>
                    </a:solidFill>
                  </a:tcPr>
                </a:tc>
              </a:tr>
            </a:tbl>
          </a:graphicData>
        </a:graphic>
      </p:graphicFrame>
    </p:spTree>
    <p:extLst>
      <p:ext uri="{BB962C8B-B14F-4D97-AF65-F5344CB8AC3E}">
        <p14:creationId xmlns:p14="http://schemas.microsoft.com/office/powerpoint/2010/main" val="355911411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numéro de diapositive 3"/>
          <p:cNvSpPr>
            <a:spLocks noGrp="1"/>
          </p:cNvSpPr>
          <p:nvPr>
            <p:ph type="sldNum" sz="quarter" idx="15"/>
          </p:nvPr>
        </p:nvSpPr>
        <p:spPr/>
        <p:txBody>
          <a:bodyPr/>
          <a:lstStyle/>
          <a:p>
            <a:fld id="{26A935AA-A7B2-4507-9B20-F692C0B0BA29}" type="slidenum">
              <a:rPr lang="fr-FR" smtClean="0"/>
              <a:pPr/>
              <a:t>13</a:t>
            </a:fld>
            <a:endParaRPr lang="fr-FR"/>
          </a:p>
        </p:txBody>
      </p:sp>
      <p:sp>
        <p:nvSpPr>
          <p:cNvPr id="7" name="Titre 1"/>
          <p:cNvSpPr txBox="1">
            <a:spLocks noGrp="1"/>
          </p:cNvSpPr>
          <p:nvPr>
            <p:ph type="title"/>
          </p:nvPr>
        </p:nvSpPr>
        <p:spPr>
          <a:xfrm>
            <a:off x="395536" y="274638"/>
            <a:ext cx="8208912" cy="346050"/>
          </a:xfrm>
          <a:prstGeom prst="rect">
            <a:avLst/>
          </a:prstGeom>
        </p:spPr>
        <p:txBody>
          <a:bodyPr vert="horz" anchor="b">
            <a:normAutofit/>
          </a:bodyPr>
          <a:lstStyle>
            <a:lvl1pPr algn="l" rtl="0" eaLnBrk="1" latinLnBrk="0" hangingPunct="1">
              <a:spcBef>
                <a:spcPct val="0"/>
              </a:spcBef>
              <a:buNone/>
              <a:defRPr kumimoji="0" sz="3000" b="0" kern="1200" cap="small" baseline="0">
                <a:solidFill>
                  <a:schemeClr val="tx2"/>
                </a:solidFill>
                <a:latin typeface="+mj-lt"/>
                <a:ea typeface="+mj-ea"/>
                <a:cs typeface="+mj-cs"/>
              </a:defRPr>
            </a:lvl1pPr>
          </a:lstStyle>
          <a:p>
            <a:pPr algn="ctr"/>
            <a:r>
              <a:rPr lang="fr-FR" sz="1400" b="1" dirty="0" smtClean="0">
                <a:latin typeface="Tahoma" pitchFamily="34" charset="0"/>
                <a:ea typeface="Tahoma" pitchFamily="34" charset="0"/>
                <a:cs typeface="Tahoma" pitchFamily="34" charset="0"/>
              </a:rPr>
              <a:t>… BIEN QUE SES SOURCES SOIENT DE PLUS EN PLUS COMMERCIALES ET EXTERNES</a:t>
            </a:r>
            <a:endParaRPr lang="fr-FR" sz="1400" b="1" dirty="0">
              <a:latin typeface="Tahoma" pitchFamily="34" charset="0"/>
              <a:ea typeface="Tahoma" pitchFamily="34" charset="0"/>
              <a:cs typeface="Tahoma" pitchFamily="34" charset="0"/>
            </a:endParaRPr>
          </a:p>
        </p:txBody>
      </p:sp>
      <p:sp>
        <p:nvSpPr>
          <p:cNvPr id="6" name="Rectangle 5"/>
          <p:cNvSpPr/>
          <p:nvPr/>
        </p:nvSpPr>
        <p:spPr>
          <a:xfrm>
            <a:off x="539552" y="5589240"/>
            <a:ext cx="7272808" cy="646331"/>
          </a:xfrm>
          <a:prstGeom prst="rect">
            <a:avLst/>
          </a:prstGeom>
          <a:solidFill>
            <a:schemeClr val="accent6">
              <a:lumMod val="20000"/>
              <a:lumOff val="80000"/>
            </a:schemeClr>
          </a:solidFill>
        </p:spPr>
        <p:txBody>
          <a:bodyPr wrap="square">
            <a:spAutoFit/>
          </a:bodyPr>
          <a:lstStyle/>
          <a:p>
            <a:pPr marL="273050" indent="-273050" algn="just">
              <a:buFont typeface="Wingdings 2" pitchFamily="18" charset="2"/>
              <a:buChar char=""/>
            </a:pPr>
            <a:r>
              <a:rPr lang="fr-FR" sz="1200" dirty="0" smtClean="0">
                <a:latin typeface="Tahoma" panose="020B0604030504040204" pitchFamily="34" charset="0"/>
                <a:ea typeface="Tahoma" panose="020B0604030504040204" pitchFamily="34" charset="0"/>
                <a:cs typeface="Tahoma" panose="020B0604030504040204" pitchFamily="34" charset="0"/>
              </a:rPr>
              <a:t>La part de la dette externe est progressée de 16,69 points passant de 69% à fin 2013 à 85,69% à fin 2020.</a:t>
            </a:r>
          </a:p>
          <a:p>
            <a:pPr marL="273050" indent="-273050" algn="just">
              <a:buFont typeface="Wingdings 2" pitchFamily="18" charset="2"/>
              <a:buChar char=""/>
            </a:pPr>
            <a:r>
              <a:rPr lang="fr-FR" sz="1200" dirty="0" smtClean="0">
                <a:latin typeface="Tahoma" panose="020B0604030504040204" pitchFamily="34" charset="0"/>
                <a:ea typeface="Tahoma" panose="020B0604030504040204" pitchFamily="34" charset="0"/>
                <a:cs typeface="Tahoma" panose="020B0604030504040204" pitchFamily="34" charset="0"/>
              </a:rPr>
              <a:t>La part de la dette contractée à des conditions commerciales passe de 38% à 25,44%</a:t>
            </a:r>
          </a:p>
        </p:txBody>
      </p:sp>
      <p:graphicFrame>
        <p:nvGraphicFramePr>
          <p:cNvPr id="5" name="Espace réservé du contenu 4"/>
          <p:cNvGraphicFramePr>
            <a:graphicFrameLocks noGrp="1"/>
          </p:cNvGraphicFramePr>
          <p:nvPr>
            <p:ph sz="quarter" idx="1"/>
            <p:extLst>
              <p:ext uri="{D42A27DB-BD31-4B8C-83A1-F6EECF244321}">
                <p14:modId xmlns:p14="http://schemas.microsoft.com/office/powerpoint/2010/main" val="2354795427"/>
              </p:ext>
            </p:extLst>
          </p:nvPr>
        </p:nvGraphicFramePr>
        <p:xfrm>
          <a:off x="683569" y="980731"/>
          <a:ext cx="7632845" cy="4032440"/>
        </p:xfrm>
        <a:graphic>
          <a:graphicData uri="http://schemas.openxmlformats.org/drawingml/2006/table">
            <a:tbl>
              <a:tblPr>
                <a:tableStyleId>{5C22544A-7EE6-4342-B048-85BDC9FD1C3A}</a:tableStyleId>
              </a:tblPr>
              <a:tblGrid>
                <a:gridCol w="1045595"/>
                <a:gridCol w="1237288"/>
                <a:gridCol w="1167582"/>
                <a:gridCol w="1045595"/>
                <a:gridCol w="1045595"/>
                <a:gridCol w="1045595"/>
                <a:gridCol w="1045595"/>
              </a:tblGrid>
              <a:tr h="210755">
                <a:tc gridSpan="7">
                  <a:txBody>
                    <a:bodyPr/>
                    <a:lstStyle/>
                    <a:p>
                      <a:pPr algn="ctr" rtl="0" fontAlgn="b"/>
                      <a:r>
                        <a:rPr lang="fr-FR" sz="800" u="none" strike="noStrike">
                          <a:effectLst/>
                        </a:rPr>
                        <a:t>EVOLUTION DE LA STRUCTURE DE LA DETTE PUBLIQUE </a:t>
                      </a:r>
                      <a:endParaRPr lang="fr-FR" sz="800" b="0" i="0" u="none" strike="noStrike">
                        <a:solidFill>
                          <a:srgbClr val="000000"/>
                        </a:solidFill>
                        <a:effectLst/>
                        <a:latin typeface="Century Schoolbook" panose="02040604050505020304" pitchFamily="18" charset="0"/>
                      </a:endParaRPr>
                    </a:p>
                  </a:txBody>
                  <a:tcPr marL="6350" marR="6350" marT="6350" marB="0" anchor="b"/>
                </a:tc>
                <a:tc hMerge="1">
                  <a:txBody>
                    <a:bodyPr/>
                    <a:lstStyle/>
                    <a:p>
                      <a:endParaRPr lang="fr-FR"/>
                    </a:p>
                  </a:txBody>
                  <a:tcPr/>
                </a:tc>
                <a:tc hMerge="1">
                  <a:txBody>
                    <a:bodyPr/>
                    <a:lstStyle/>
                    <a:p>
                      <a:endParaRPr lang="fr-FR"/>
                    </a:p>
                  </a:txBody>
                  <a:tcPr/>
                </a:tc>
                <a:tc hMerge="1">
                  <a:txBody>
                    <a:bodyPr/>
                    <a:lstStyle/>
                    <a:p>
                      <a:endParaRPr lang="fr-FR"/>
                    </a:p>
                  </a:txBody>
                  <a:tcPr/>
                </a:tc>
                <a:tc hMerge="1">
                  <a:txBody>
                    <a:bodyPr/>
                    <a:lstStyle/>
                    <a:p>
                      <a:endParaRPr lang="fr-FR"/>
                    </a:p>
                  </a:txBody>
                  <a:tcPr/>
                </a:tc>
                <a:tc hMerge="1">
                  <a:txBody>
                    <a:bodyPr/>
                    <a:lstStyle/>
                    <a:p>
                      <a:endParaRPr lang="fr-FR"/>
                    </a:p>
                  </a:txBody>
                  <a:tcPr/>
                </a:tc>
                <a:tc hMerge="1">
                  <a:txBody>
                    <a:bodyPr/>
                    <a:lstStyle/>
                    <a:p>
                      <a:endParaRPr lang="fr-FR"/>
                    </a:p>
                  </a:txBody>
                  <a:tcPr/>
                </a:tc>
              </a:tr>
              <a:tr h="224805">
                <a:tc>
                  <a:txBody>
                    <a:bodyPr/>
                    <a:lstStyle/>
                    <a:p>
                      <a:pPr algn="l" rtl="0" fontAlgn="b"/>
                      <a:r>
                        <a:rPr lang="fr-FR" sz="1200" u="none" strike="noStrike">
                          <a:effectLst/>
                        </a:rPr>
                        <a:t> </a:t>
                      </a:r>
                      <a:endParaRPr lang="fr-FR" sz="1200" b="0" i="0" u="none" strike="noStrike">
                        <a:solidFill>
                          <a:srgbClr val="000000"/>
                        </a:solidFill>
                        <a:effectLst/>
                        <a:latin typeface="Century Schoolbook" panose="02040604050505020304" pitchFamily="18" charset="0"/>
                      </a:endParaRPr>
                    </a:p>
                  </a:txBody>
                  <a:tcPr marL="6350" marR="6350" marT="6350" marB="0" anchor="b"/>
                </a:tc>
                <a:tc>
                  <a:txBody>
                    <a:bodyPr/>
                    <a:lstStyle/>
                    <a:p>
                      <a:pPr algn="l" rtl="0" fontAlgn="b"/>
                      <a:r>
                        <a:rPr lang="fr-FR" sz="1200" u="none" strike="noStrike">
                          <a:effectLst/>
                        </a:rPr>
                        <a:t> </a:t>
                      </a:r>
                      <a:endParaRPr lang="fr-FR" sz="1200" b="0" i="0" u="none" strike="noStrike">
                        <a:solidFill>
                          <a:srgbClr val="000000"/>
                        </a:solidFill>
                        <a:effectLst/>
                        <a:latin typeface="Century Schoolbook" panose="02040604050505020304" pitchFamily="18" charset="0"/>
                      </a:endParaRPr>
                    </a:p>
                  </a:txBody>
                  <a:tcPr marL="6350" marR="6350" marT="6350" marB="0" anchor="b"/>
                </a:tc>
                <a:tc>
                  <a:txBody>
                    <a:bodyPr/>
                    <a:lstStyle/>
                    <a:p>
                      <a:pPr algn="l" rtl="0" fontAlgn="b"/>
                      <a:r>
                        <a:rPr lang="fr-FR" sz="1200" u="none" strike="noStrike">
                          <a:effectLst/>
                        </a:rPr>
                        <a:t> </a:t>
                      </a:r>
                      <a:endParaRPr lang="fr-FR" sz="1200" b="0" i="0" u="none" strike="noStrike">
                        <a:solidFill>
                          <a:srgbClr val="000000"/>
                        </a:solidFill>
                        <a:effectLst/>
                        <a:latin typeface="Century Schoolbook" panose="02040604050505020304" pitchFamily="18" charset="0"/>
                      </a:endParaRPr>
                    </a:p>
                  </a:txBody>
                  <a:tcPr marL="6350" marR="6350" marT="6350" marB="0" anchor="b"/>
                </a:tc>
                <a:tc>
                  <a:txBody>
                    <a:bodyPr/>
                    <a:lstStyle/>
                    <a:p>
                      <a:pPr algn="l" rtl="0" fontAlgn="b"/>
                      <a:r>
                        <a:rPr lang="fr-FR" sz="1200" u="none" strike="noStrike">
                          <a:effectLst/>
                        </a:rPr>
                        <a:t> </a:t>
                      </a:r>
                      <a:endParaRPr lang="fr-FR" sz="1200" b="0" i="0" u="none" strike="noStrike">
                        <a:solidFill>
                          <a:srgbClr val="000000"/>
                        </a:solidFill>
                        <a:effectLst/>
                        <a:latin typeface="Century Schoolbook" panose="02040604050505020304" pitchFamily="18" charset="0"/>
                      </a:endParaRPr>
                    </a:p>
                  </a:txBody>
                  <a:tcPr marL="6350" marR="6350" marT="6350" marB="0" anchor="b"/>
                </a:tc>
                <a:tc>
                  <a:txBody>
                    <a:bodyPr/>
                    <a:lstStyle/>
                    <a:p>
                      <a:pPr algn="l" rtl="0" fontAlgn="b"/>
                      <a:r>
                        <a:rPr lang="fr-FR" sz="1200" u="none" strike="noStrike">
                          <a:effectLst/>
                        </a:rPr>
                        <a:t> </a:t>
                      </a:r>
                      <a:endParaRPr lang="fr-FR" sz="1200" b="0" i="0" u="none" strike="noStrike">
                        <a:solidFill>
                          <a:srgbClr val="000000"/>
                        </a:solidFill>
                        <a:effectLst/>
                        <a:latin typeface="Century Schoolbook" panose="02040604050505020304" pitchFamily="18" charset="0"/>
                      </a:endParaRPr>
                    </a:p>
                  </a:txBody>
                  <a:tcPr marL="6350" marR="6350" marT="6350" marB="0" anchor="b"/>
                </a:tc>
                <a:tc>
                  <a:txBody>
                    <a:bodyPr/>
                    <a:lstStyle/>
                    <a:p>
                      <a:pPr algn="l" rtl="0" fontAlgn="b"/>
                      <a:r>
                        <a:rPr lang="fr-FR" sz="1200" u="none" strike="noStrike">
                          <a:effectLst/>
                        </a:rPr>
                        <a:t> </a:t>
                      </a:r>
                      <a:endParaRPr lang="fr-FR" sz="1200" b="0" i="0" u="none" strike="noStrike">
                        <a:solidFill>
                          <a:srgbClr val="000000"/>
                        </a:solidFill>
                        <a:effectLst/>
                        <a:latin typeface="Century Schoolbook" panose="02040604050505020304" pitchFamily="18" charset="0"/>
                      </a:endParaRPr>
                    </a:p>
                  </a:txBody>
                  <a:tcPr marL="6350" marR="6350" marT="6350" marB="0" anchor="b"/>
                </a:tc>
                <a:tc>
                  <a:txBody>
                    <a:bodyPr/>
                    <a:lstStyle/>
                    <a:p>
                      <a:pPr algn="l" rtl="0" fontAlgn="b"/>
                      <a:r>
                        <a:rPr lang="fr-FR" sz="1200" u="none" strike="noStrike">
                          <a:effectLst/>
                        </a:rPr>
                        <a:t> </a:t>
                      </a:r>
                      <a:endParaRPr lang="fr-FR" sz="1200" b="0" i="0" u="none" strike="noStrike">
                        <a:solidFill>
                          <a:srgbClr val="000000"/>
                        </a:solidFill>
                        <a:effectLst/>
                        <a:latin typeface="Century Schoolbook" panose="02040604050505020304" pitchFamily="18" charset="0"/>
                      </a:endParaRPr>
                    </a:p>
                  </a:txBody>
                  <a:tcPr marL="6350" marR="6350" marT="6350" marB="0" anchor="b"/>
                </a:tc>
              </a:tr>
              <a:tr h="224805">
                <a:tc>
                  <a:txBody>
                    <a:bodyPr/>
                    <a:lstStyle/>
                    <a:p>
                      <a:pPr algn="l" rtl="0" fontAlgn="b"/>
                      <a:r>
                        <a:rPr lang="fr-FR" sz="1200" u="none" strike="noStrike">
                          <a:effectLst/>
                        </a:rPr>
                        <a:t> </a:t>
                      </a:r>
                      <a:endParaRPr lang="fr-FR" sz="1200" b="0" i="0" u="none" strike="noStrike">
                        <a:solidFill>
                          <a:srgbClr val="000000"/>
                        </a:solidFill>
                        <a:effectLst/>
                        <a:latin typeface="Century Schoolbook" panose="02040604050505020304" pitchFamily="18" charset="0"/>
                      </a:endParaRPr>
                    </a:p>
                  </a:txBody>
                  <a:tcPr marL="6350" marR="6350" marT="6350" marB="0" anchor="b"/>
                </a:tc>
                <a:tc gridSpan="2">
                  <a:txBody>
                    <a:bodyPr/>
                    <a:lstStyle/>
                    <a:p>
                      <a:pPr algn="ctr" rtl="0" fontAlgn="b"/>
                      <a:r>
                        <a:rPr lang="fr-FR" sz="500" u="none" strike="noStrike">
                          <a:effectLst/>
                        </a:rPr>
                        <a:t>2013</a:t>
                      </a:r>
                      <a:endParaRPr lang="fr-FR" sz="500" b="0" i="0" u="none" strike="noStrike">
                        <a:solidFill>
                          <a:srgbClr val="000000"/>
                        </a:solidFill>
                        <a:effectLst/>
                        <a:latin typeface="Century Schoolbook" panose="02040604050505020304" pitchFamily="18" charset="0"/>
                      </a:endParaRPr>
                    </a:p>
                  </a:txBody>
                  <a:tcPr marL="6350" marR="6350" marT="6350" marB="0" anchor="b"/>
                </a:tc>
                <a:tc hMerge="1">
                  <a:txBody>
                    <a:bodyPr/>
                    <a:lstStyle/>
                    <a:p>
                      <a:endParaRPr lang="fr-FR"/>
                    </a:p>
                  </a:txBody>
                  <a:tcPr/>
                </a:tc>
                <a:tc gridSpan="2">
                  <a:txBody>
                    <a:bodyPr/>
                    <a:lstStyle/>
                    <a:p>
                      <a:pPr algn="ctr" rtl="0" fontAlgn="b"/>
                      <a:r>
                        <a:rPr lang="fr-FR" sz="500" u="none" strike="noStrike">
                          <a:effectLst/>
                        </a:rPr>
                        <a:t>2020</a:t>
                      </a:r>
                      <a:endParaRPr lang="fr-FR" sz="500" b="0" i="0" u="none" strike="noStrike">
                        <a:solidFill>
                          <a:srgbClr val="000000"/>
                        </a:solidFill>
                        <a:effectLst/>
                        <a:latin typeface="Century Schoolbook" panose="02040604050505020304" pitchFamily="18" charset="0"/>
                      </a:endParaRPr>
                    </a:p>
                  </a:txBody>
                  <a:tcPr marL="6350" marR="6350" marT="6350" marB="0" anchor="b"/>
                </a:tc>
                <a:tc hMerge="1">
                  <a:txBody>
                    <a:bodyPr/>
                    <a:lstStyle/>
                    <a:p>
                      <a:endParaRPr lang="fr-FR"/>
                    </a:p>
                  </a:txBody>
                  <a:tcPr/>
                </a:tc>
                <a:tc>
                  <a:txBody>
                    <a:bodyPr/>
                    <a:lstStyle/>
                    <a:p>
                      <a:pPr algn="l" rtl="0" fontAlgn="b"/>
                      <a:r>
                        <a:rPr lang="fr-FR" sz="1200" u="none" strike="noStrike">
                          <a:effectLst/>
                        </a:rPr>
                        <a:t> </a:t>
                      </a:r>
                      <a:endParaRPr lang="fr-FR" sz="1200" b="0" i="0" u="none" strike="noStrike">
                        <a:solidFill>
                          <a:srgbClr val="000000"/>
                        </a:solidFill>
                        <a:effectLst/>
                        <a:latin typeface="Century Schoolbook" panose="02040604050505020304" pitchFamily="18" charset="0"/>
                      </a:endParaRPr>
                    </a:p>
                  </a:txBody>
                  <a:tcPr marL="6350" marR="6350" marT="6350" marB="0" anchor="b"/>
                </a:tc>
                <a:tc>
                  <a:txBody>
                    <a:bodyPr/>
                    <a:lstStyle/>
                    <a:p>
                      <a:pPr algn="l" rtl="0" fontAlgn="b"/>
                      <a:r>
                        <a:rPr lang="fr-FR" sz="700" u="none" strike="noStrike">
                          <a:effectLst/>
                        </a:rPr>
                        <a:t>Evolution</a:t>
                      </a:r>
                      <a:endParaRPr lang="fr-FR" sz="700" b="0" i="0" u="none" strike="noStrike">
                        <a:solidFill>
                          <a:srgbClr val="000000"/>
                        </a:solidFill>
                        <a:effectLst/>
                        <a:latin typeface="Century Schoolbook" panose="02040604050505020304" pitchFamily="18" charset="0"/>
                      </a:endParaRPr>
                    </a:p>
                  </a:txBody>
                  <a:tcPr marL="6350" marR="6350" marT="6350" marB="0" anchor="b"/>
                </a:tc>
              </a:tr>
              <a:tr h="224805">
                <a:tc>
                  <a:txBody>
                    <a:bodyPr/>
                    <a:lstStyle/>
                    <a:p>
                      <a:pPr algn="l" rtl="0" fontAlgn="b"/>
                      <a:r>
                        <a:rPr lang="fr-FR" sz="500" u="none" strike="noStrike">
                          <a:effectLst/>
                        </a:rPr>
                        <a:t>DETTE PUBLIQUE TOTALE</a:t>
                      </a:r>
                      <a:endParaRPr lang="fr-FR" sz="500" b="0" i="0" u="none" strike="noStrike">
                        <a:solidFill>
                          <a:srgbClr val="000000"/>
                        </a:solidFill>
                        <a:effectLst/>
                        <a:latin typeface="Century Schoolbook" panose="02040604050505020304" pitchFamily="18" charset="0"/>
                      </a:endParaRPr>
                    </a:p>
                  </a:txBody>
                  <a:tcPr marL="6350" marR="6350" marT="6350" marB="0" anchor="b"/>
                </a:tc>
                <a:tc>
                  <a:txBody>
                    <a:bodyPr/>
                    <a:lstStyle/>
                    <a:p>
                      <a:pPr algn="r" rtl="0" fontAlgn="b"/>
                      <a:r>
                        <a:rPr lang="fr-FR" sz="700" u="none" strike="noStrike">
                          <a:effectLst/>
                        </a:rPr>
                        <a:t>3441,7</a:t>
                      </a:r>
                      <a:endParaRPr lang="fr-FR" sz="700" b="0" i="0" u="none" strike="noStrike">
                        <a:solidFill>
                          <a:srgbClr val="000000"/>
                        </a:solidFill>
                        <a:effectLst/>
                        <a:latin typeface="Century Schoolbook" panose="02040604050505020304" pitchFamily="18" charset="0"/>
                      </a:endParaRPr>
                    </a:p>
                  </a:txBody>
                  <a:tcPr marL="6350" marR="6350" marT="6350" marB="0" anchor="b"/>
                </a:tc>
                <a:tc>
                  <a:txBody>
                    <a:bodyPr/>
                    <a:lstStyle/>
                    <a:p>
                      <a:pPr algn="l" rtl="0" fontAlgn="b"/>
                      <a:r>
                        <a:rPr lang="fr-FR" sz="1200" u="none" strike="noStrike">
                          <a:effectLst/>
                        </a:rPr>
                        <a:t> </a:t>
                      </a:r>
                      <a:endParaRPr lang="fr-FR" sz="1200" b="0" i="0" u="none" strike="noStrike">
                        <a:solidFill>
                          <a:srgbClr val="000000"/>
                        </a:solidFill>
                        <a:effectLst/>
                        <a:latin typeface="Century Schoolbook" panose="02040604050505020304" pitchFamily="18" charset="0"/>
                      </a:endParaRPr>
                    </a:p>
                  </a:txBody>
                  <a:tcPr marL="6350" marR="6350" marT="6350" marB="0" anchor="b"/>
                </a:tc>
                <a:tc>
                  <a:txBody>
                    <a:bodyPr/>
                    <a:lstStyle/>
                    <a:p>
                      <a:pPr algn="r" rtl="0" fontAlgn="b"/>
                      <a:r>
                        <a:rPr lang="fr-FR" sz="700" u="none" strike="noStrike">
                          <a:effectLst/>
                        </a:rPr>
                        <a:t>8803,5</a:t>
                      </a:r>
                      <a:endParaRPr lang="fr-FR" sz="700" b="0" i="0" u="none" strike="noStrike">
                        <a:solidFill>
                          <a:srgbClr val="000000"/>
                        </a:solidFill>
                        <a:effectLst/>
                        <a:latin typeface="Century Schoolbook" panose="02040604050505020304" pitchFamily="18" charset="0"/>
                      </a:endParaRPr>
                    </a:p>
                  </a:txBody>
                  <a:tcPr marL="6350" marR="6350" marT="6350" marB="0" anchor="b"/>
                </a:tc>
                <a:tc>
                  <a:txBody>
                    <a:bodyPr/>
                    <a:lstStyle/>
                    <a:p>
                      <a:pPr algn="l" rtl="0" fontAlgn="b"/>
                      <a:r>
                        <a:rPr lang="fr-FR" sz="1200" u="none" strike="noStrike">
                          <a:effectLst/>
                        </a:rPr>
                        <a:t> </a:t>
                      </a:r>
                      <a:endParaRPr lang="fr-FR" sz="1200" b="0" i="0" u="none" strike="noStrike">
                        <a:solidFill>
                          <a:srgbClr val="000000"/>
                        </a:solidFill>
                        <a:effectLst/>
                        <a:latin typeface="Century Schoolbook" panose="02040604050505020304" pitchFamily="18" charset="0"/>
                      </a:endParaRPr>
                    </a:p>
                  </a:txBody>
                  <a:tcPr marL="6350" marR="6350" marT="6350" marB="0" anchor="b"/>
                </a:tc>
                <a:tc>
                  <a:txBody>
                    <a:bodyPr/>
                    <a:lstStyle/>
                    <a:p>
                      <a:pPr algn="l" rtl="0" fontAlgn="b"/>
                      <a:r>
                        <a:rPr lang="fr-FR" sz="1200" u="none" strike="noStrike">
                          <a:effectLst/>
                        </a:rPr>
                        <a:t> </a:t>
                      </a:r>
                      <a:endParaRPr lang="fr-FR" sz="1200" b="0" i="0" u="none" strike="noStrike">
                        <a:solidFill>
                          <a:srgbClr val="000000"/>
                        </a:solidFill>
                        <a:effectLst/>
                        <a:latin typeface="Century Schoolbook" panose="02040604050505020304" pitchFamily="18" charset="0"/>
                      </a:endParaRPr>
                    </a:p>
                  </a:txBody>
                  <a:tcPr marL="6350" marR="6350" marT="6350" marB="0" anchor="b"/>
                </a:tc>
                <a:tc>
                  <a:txBody>
                    <a:bodyPr/>
                    <a:lstStyle/>
                    <a:p>
                      <a:pPr algn="r" rtl="0" fontAlgn="b"/>
                      <a:r>
                        <a:rPr lang="fr-FR" sz="700" u="none" strike="noStrike">
                          <a:effectLst/>
                        </a:rPr>
                        <a:t>5361,8</a:t>
                      </a:r>
                      <a:endParaRPr lang="fr-FR" sz="700" b="0" i="0" u="none" strike="noStrike">
                        <a:solidFill>
                          <a:srgbClr val="000000"/>
                        </a:solidFill>
                        <a:effectLst/>
                        <a:latin typeface="Century Schoolbook" panose="02040604050505020304" pitchFamily="18" charset="0"/>
                      </a:endParaRPr>
                    </a:p>
                  </a:txBody>
                  <a:tcPr marL="6350" marR="6350" marT="6350" marB="0" anchor="b"/>
                </a:tc>
              </a:tr>
              <a:tr h="224805">
                <a:tc>
                  <a:txBody>
                    <a:bodyPr/>
                    <a:lstStyle/>
                    <a:p>
                      <a:pPr algn="l" rtl="0" fontAlgn="b"/>
                      <a:r>
                        <a:rPr lang="fr-FR" sz="500" u="none" strike="noStrike">
                          <a:effectLst/>
                        </a:rPr>
                        <a:t>                concessionnels et semi-concessionnels</a:t>
                      </a:r>
                      <a:endParaRPr lang="fr-FR" sz="500" b="0" i="0" u="none" strike="noStrike">
                        <a:solidFill>
                          <a:srgbClr val="000000"/>
                        </a:solidFill>
                        <a:effectLst/>
                        <a:latin typeface="Century Schoolbook" panose="02040604050505020304" pitchFamily="18" charset="0"/>
                      </a:endParaRPr>
                    </a:p>
                  </a:txBody>
                  <a:tcPr marL="6350" marR="6350" marT="6350" marB="0" anchor="b"/>
                </a:tc>
                <a:tc>
                  <a:txBody>
                    <a:bodyPr/>
                    <a:lstStyle/>
                    <a:p>
                      <a:pPr algn="r" rtl="0" fontAlgn="b"/>
                      <a:r>
                        <a:rPr lang="fr-FR" sz="700" u="none" strike="noStrike">
                          <a:effectLst/>
                        </a:rPr>
                        <a:t>2128,5</a:t>
                      </a:r>
                      <a:endParaRPr lang="fr-FR" sz="700" b="0" i="0" u="none" strike="noStrike">
                        <a:solidFill>
                          <a:srgbClr val="000000"/>
                        </a:solidFill>
                        <a:effectLst/>
                        <a:latin typeface="Century Schoolbook" panose="02040604050505020304" pitchFamily="18" charset="0"/>
                      </a:endParaRPr>
                    </a:p>
                  </a:txBody>
                  <a:tcPr marL="6350" marR="6350" marT="6350" marB="0" anchor="b"/>
                </a:tc>
                <a:tc>
                  <a:txBody>
                    <a:bodyPr/>
                    <a:lstStyle/>
                    <a:p>
                      <a:pPr algn="r" rtl="0" fontAlgn="b"/>
                      <a:r>
                        <a:rPr lang="fr-FR" sz="700" u="none" strike="noStrike">
                          <a:effectLst/>
                        </a:rPr>
                        <a:t>62%</a:t>
                      </a:r>
                      <a:endParaRPr lang="fr-FR" sz="700" b="0" i="0" u="none" strike="noStrike">
                        <a:solidFill>
                          <a:srgbClr val="000000"/>
                        </a:solidFill>
                        <a:effectLst/>
                        <a:latin typeface="Century Schoolbook" panose="02040604050505020304" pitchFamily="18" charset="0"/>
                      </a:endParaRPr>
                    </a:p>
                  </a:txBody>
                  <a:tcPr marL="6350" marR="6350" marT="6350" marB="0" anchor="b"/>
                </a:tc>
                <a:tc>
                  <a:txBody>
                    <a:bodyPr/>
                    <a:lstStyle/>
                    <a:p>
                      <a:pPr algn="r" rtl="0" fontAlgn="b"/>
                      <a:r>
                        <a:rPr lang="fr-FR" sz="700" u="none" strike="noStrike">
                          <a:effectLst/>
                        </a:rPr>
                        <a:t>5295,5</a:t>
                      </a:r>
                      <a:endParaRPr lang="fr-FR" sz="700" b="0" i="0" u="none" strike="noStrike">
                        <a:solidFill>
                          <a:srgbClr val="000000"/>
                        </a:solidFill>
                        <a:effectLst/>
                        <a:latin typeface="Century Schoolbook" panose="02040604050505020304" pitchFamily="18" charset="0"/>
                      </a:endParaRPr>
                    </a:p>
                  </a:txBody>
                  <a:tcPr marL="6350" marR="6350" marT="6350" marB="0" anchor="b"/>
                </a:tc>
                <a:tc>
                  <a:txBody>
                    <a:bodyPr/>
                    <a:lstStyle/>
                    <a:p>
                      <a:pPr algn="r" rtl="0" fontAlgn="b"/>
                      <a:r>
                        <a:rPr lang="fr-FR" sz="700" u="none" strike="noStrike">
                          <a:effectLst/>
                        </a:rPr>
                        <a:t>60,15%</a:t>
                      </a:r>
                      <a:endParaRPr lang="fr-FR" sz="700" b="0" i="0" u="none" strike="noStrike">
                        <a:solidFill>
                          <a:srgbClr val="000000"/>
                        </a:solidFill>
                        <a:effectLst/>
                        <a:latin typeface="Century Schoolbook" panose="02040604050505020304" pitchFamily="18" charset="0"/>
                      </a:endParaRPr>
                    </a:p>
                  </a:txBody>
                  <a:tcPr marL="6350" marR="6350" marT="6350" marB="0" anchor="b"/>
                </a:tc>
                <a:tc>
                  <a:txBody>
                    <a:bodyPr/>
                    <a:lstStyle/>
                    <a:p>
                      <a:pPr algn="l" rtl="0" fontAlgn="b"/>
                      <a:r>
                        <a:rPr lang="fr-FR" sz="1200" u="none" strike="noStrike">
                          <a:effectLst/>
                        </a:rPr>
                        <a:t> </a:t>
                      </a:r>
                      <a:endParaRPr lang="fr-FR" sz="1200" b="0" i="0" u="none" strike="noStrike">
                        <a:solidFill>
                          <a:srgbClr val="000000"/>
                        </a:solidFill>
                        <a:effectLst/>
                        <a:latin typeface="Century Schoolbook" panose="02040604050505020304" pitchFamily="18" charset="0"/>
                      </a:endParaRPr>
                    </a:p>
                  </a:txBody>
                  <a:tcPr marL="6350" marR="6350" marT="6350" marB="0" anchor="b"/>
                </a:tc>
                <a:tc>
                  <a:txBody>
                    <a:bodyPr/>
                    <a:lstStyle/>
                    <a:p>
                      <a:pPr algn="r" rtl="0" fontAlgn="b"/>
                      <a:r>
                        <a:rPr lang="fr-FR" sz="700" u="none" strike="noStrike">
                          <a:effectLst/>
                        </a:rPr>
                        <a:t>-1,85%</a:t>
                      </a:r>
                      <a:endParaRPr lang="fr-FR" sz="700" b="0" i="0" u="none" strike="noStrike">
                        <a:solidFill>
                          <a:srgbClr val="000000"/>
                        </a:solidFill>
                        <a:effectLst/>
                        <a:latin typeface="Century Schoolbook" panose="02040604050505020304" pitchFamily="18" charset="0"/>
                      </a:endParaRPr>
                    </a:p>
                  </a:txBody>
                  <a:tcPr marL="6350" marR="6350" marT="6350" marB="0" anchor="b"/>
                </a:tc>
              </a:tr>
              <a:tr h="224805">
                <a:tc>
                  <a:txBody>
                    <a:bodyPr/>
                    <a:lstStyle/>
                    <a:p>
                      <a:pPr algn="l" rtl="0" fontAlgn="b"/>
                      <a:r>
                        <a:rPr lang="fr-FR" sz="500" u="none" strike="noStrike">
                          <a:effectLst/>
                        </a:rPr>
                        <a:t>                commerciaux</a:t>
                      </a:r>
                      <a:endParaRPr lang="fr-FR" sz="500" b="0" i="0" u="none" strike="noStrike">
                        <a:solidFill>
                          <a:srgbClr val="000000"/>
                        </a:solidFill>
                        <a:effectLst/>
                        <a:latin typeface="Century Schoolbook" panose="02040604050505020304" pitchFamily="18" charset="0"/>
                      </a:endParaRPr>
                    </a:p>
                  </a:txBody>
                  <a:tcPr marL="6350" marR="6350" marT="6350" marB="0" anchor="b"/>
                </a:tc>
                <a:tc>
                  <a:txBody>
                    <a:bodyPr/>
                    <a:lstStyle/>
                    <a:p>
                      <a:pPr algn="r" rtl="0" fontAlgn="b"/>
                      <a:r>
                        <a:rPr lang="fr-FR" sz="700" u="none" strike="noStrike">
                          <a:effectLst/>
                        </a:rPr>
                        <a:t>1313,2</a:t>
                      </a:r>
                      <a:endParaRPr lang="fr-FR" sz="700" b="0" i="0" u="none" strike="noStrike">
                        <a:solidFill>
                          <a:srgbClr val="000000"/>
                        </a:solidFill>
                        <a:effectLst/>
                        <a:latin typeface="Century Schoolbook" panose="02040604050505020304" pitchFamily="18" charset="0"/>
                      </a:endParaRPr>
                    </a:p>
                  </a:txBody>
                  <a:tcPr marL="6350" marR="6350" marT="6350" marB="0" anchor="b"/>
                </a:tc>
                <a:tc>
                  <a:txBody>
                    <a:bodyPr/>
                    <a:lstStyle/>
                    <a:p>
                      <a:pPr algn="r" rtl="0" fontAlgn="b"/>
                      <a:r>
                        <a:rPr lang="fr-FR" sz="700" u="none" strike="noStrike">
                          <a:effectLst/>
                        </a:rPr>
                        <a:t>38%</a:t>
                      </a:r>
                      <a:endParaRPr lang="fr-FR" sz="700" b="0" i="0" u="none" strike="noStrike">
                        <a:solidFill>
                          <a:srgbClr val="000000"/>
                        </a:solidFill>
                        <a:effectLst/>
                        <a:latin typeface="Century Schoolbook" panose="02040604050505020304" pitchFamily="18" charset="0"/>
                      </a:endParaRPr>
                    </a:p>
                  </a:txBody>
                  <a:tcPr marL="6350" marR="6350" marT="6350" marB="0" anchor="b"/>
                </a:tc>
                <a:tc>
                  <a:txBody>
                    <a:bodyPr/>
                    <a:lstStyle/>
                    <a:p>
                      <a:pPr algn="r" rtl="0" fontAlgn="b"/>
                      <a:r>
                        <a:rPr lang="fr-FR" sz="700" u="none" strike="noStrike">
                          <a:effectLst/>
                        </a:rPr>
                        <a:t>2239,3</a:t>
                      </a:r>
                      <a:endParaRPr lang="fr-FR" sz="700" b="0" i="0" u="none" strike="noStrike">
                        <a:solidFill>
                          <a:srgbClr val="000000"/>
                        </a:solidFill>
                        <a:effectLst/>
                        <a:latin typeface="Century Schoolbook" panose="02040604050505020304" pitchFamily="18" charset="0"/>
                      </a:endParaRPr>
                    </a:p>
                  </a:txBody>
                  <a:tcPr marL="6350" marR="6350" marT="6350" marB="0" anchor="b"/>
                </a:tc>
                <a:tc>
                  <a:txBody>
                    <a:bodyPr/>
                    <a:lstStyle/>
                    <a:p>
                      <a:pPr algn="r" rtl="0" fontAlgn="b"/>
                      <a:r>
                        <a:rPr lang="fr-FR" sz="700" u="none" strike="noStrike">
                          <a:effectLst/>
                        </a:rPr>
                        <a:t>25,44%</a:t>
                      </a:r>
                      <a:endParaRPr lang="fr-FR" sz="700" b="0" i="0" u="none" strike="noStrike">
                        <a:solidFill>
                          <a:srgbClr val="000000"/>
                        </a:solidFill>
                        <a:effectLst/>
                        <a:latin typeface="Century Schoolbook" panose="02040604050505020304" pitchFamily="18" charset="0"/>
                      </a:endParaRPr>
                    </a:p>
                  </a:txBody>
                  <a:tcPr marL="6350" marR="6350" marT="6350" marB="0" anchor="b"/>
                </a:tc>
                <a:tc>
                  <a:txBody>
                    <a:bodyPr/>
                    <a:lstStyle/>
                    <a:p>
                      <a:pPr algn="l" rtl="0" fontAlgn="b"/>
                      <a:r>
                        <a:rPr lang="fr-FR" sz="1200" u="none" strike="noStrike">
                          <a:effectLst/>
                        </a:rPr>
                        <a:t> </a:t>
                      </a:r>
                      <a:endParaRPr lang="fr-FR" sz="1200" b="0" i="0" u="none" strike="noStrike">
                        <a:solidFill>
                          <a:srgbClr val="000000"/>
                        </a:solidFill>
                        <a:effectLst/>
                        <a:latin typeface="Century Schoolbook" panose="02040604050505020304" pitchFamily="18" charset="0"/>
                      </a:endParaRPr>
                    </a:p>
                  </a:txBody>
                  <a:tcPr marL="6350" marR="6350" marT="6350" marB="0" anchor="b"/>
                </a:tc>
                <a:tc>
                  <a:txBody>
                    <a:bodyPr/>
                    <a:lstStyle/>
                    <a:p>
                      <a:pPr algn="r" rtl="0" fontAlgn="b"/>
                      <a:r>
                        <a:rPr lang="fr-FR" sz="700" u="none" strike="noStrike">
                          <a:effectLst/>
                        </a:rPr>
                        <a:t>8,90%</a:t>
                      </a:r>
                      <a:endParaRPr lang="fr-FR" sz="700" b="0" i="0" u="none" strike="noStrike">
                        <a:solidFill>
                          <a:srgbClr val="000000"/>
                        </a:solidFill>
                        <a:effectLst/>
                        <a:latin typeface="Century Schoolbook" panose="02040604050505020304" pitchFamily="18" charset="0"/>
                      </a:endParaRPr>
                    </a:p>
                  </a:txBody>
                  <a:tcPr marL="6350" marR="6350" marT="6350" marB="0" anchor="b"/>
                </a:tc>
              </a:tr>
              <a:tr h="224805">
                <a:tc>
                  <a:txBody>
                    <a:bodyPr/>
                    <a:lstStyle/>
                    <a:p>
                      <a:pPr algn="l" rtl="0" fontAlgn="b"/>
                      <a:r>
                        <a:rPr lang="fr-FR" sz="500" u="none" strike="noStrike">
                          <a:effectLst/>
                        </a:rPr>
                        <a:t>              Taux d'endettement public</a:t>
                      </a:r>
                      <a:endParaRPr lang="fr-FR" sz="500" b="0" i="0" u="none" strike="noStrike">
                        <a:solidFill>
                          <a:srgbClr val="000000"/>
                        </a:solidFill>
                        <a:effectLst/>
                        <a:latin typeface="Century Schoolbook" panose="02040604050505020304" pitchFamily="18" charset="0"/>
                      </a:endParaRPr>
                    </a:p>
                  </a:txBody>
                  <a:tcPr marL="6350" marR="6350" marT="6350" marB="0" anchor="b"/>
                </a:tc>
                <a:tc>
                  <a:txBody>
                    <a:bodyPr/>
                    <a:lstStyle/>
                    <a:p>
                      <a:pPr algn="r" rtl="0" fontAlgn="b"/>
                      <a:r>
                        <a:rPr lang="fr-FR" sz="700" u="none" strike="noStrike">
                          <a:effectLst/>
                        </a:rPr>
                        <a:t>44,60%</a:t>
                      </a:r>
                      <a:endParaRPr lang="fr-FR" sz="700" b="0" i="0" u="none" strike="noStrike">
                        <a:solidFill>
                          <a:srgbClr val="000000"/>
                        </a:solidFill>
                        <a:effectLst/>
                        <a:latin typeface="Century Schoolbook" panose="02040604050505020304" pitchFamily="18" charset="0"/>
                      </a:endParaRPr>
                    </a:p>
                  </a:txBody>
                  <a:tcPr marL="6350" marR="6350" marT="6350" marB="0" anchor="b"/>
                </a:tc>
                <a:tc>
                  <a:txBody>
                    <a:bodyPr/>
                    <a:lstStyle/>
                    <a:p>
                      <a:pPr algn="l" rtl="0" fontAlgn="b"/>
                      <a:r>
                        <a:rPr lang="fr-FR" sz="1200" u="none" strike="noStrike">
                          <a:effectLst/>
                        </a:rPr>
                        <a:t> </a:t>
                      </a:r>
                      <a:endParaRPr lang="fr-FR" sz="1200" b="0" i="0" u="none" strike="noStrike">
                        <a:solidFill>
                          <a:srgbClr val="000000"/>
                        </a:solidFill>
                        <a:effectLst/>
                        <a:latin typeface="Century Schoolbook" panose="02040604050505020304" pitchFamily="18" charset="0"/>
                      </a:endParaRPr>
                    </a:p>
                  </a:txBody>
                  <a:tcPr marL="6350" marR="6350" marT="6350" marB="0" anchor="b"/>
                </a:tc>
                <a:tc>
                  <a:txBody>
                    <a:bodyPr/>
                    <a:lstStyle/>
                    <a:p>
                      <a:pPr algn="r" rtl="0" fontAlgn="b"/>
                      <a:r>
                        <a:rPr lang="fr-FR" sz="700" u="none" strike="noStrike">
                          <a:effectLst/>
                        </a:rPr>
                        <a:t>61,50%</a:t>
                      </a:r>
                      <a:endParaRPr lang="fr-FR" sz="700" b="0" i="0" u="none" strike="noStrike">
                        <a:solidFill>
                          <a:srgbClr val="000000"/>
                        </a:solidFill>
                        <a:effectLst/>
                        <a:latin typeface="Century Schoolbook" panose="02040604050505020304" pitchFamily="18" charset="0"/>
                      </a:endParaRPr>
                    </a:p>
                  </a:txBody>
                  <a:tcPr marL="6350" marR="6350" marT="6350" marB="0" anchor="b"/>
                </a:tc>
                <a:tc>
                  <a:txBody>
                    <a:bodyPr/>
                    <a:lstStyle/>
                    <a:p>
                      <a:pPr algn="l" rtl="0" fontAlgn="b"/>
                      <a:r>
                        <a:rPr lang="fr-FR" sz="1200" u="none" strike="noStrike">
                          <a:effectLst/>
                        </a:rPr>
                        <a:t> </a:t>
                      </a:r>
                      <a:endParaRPr lang="fr-FR" sz="1200" b="0" i="0" u="none" strike="noStrike">
                        <a:solidFill>
                          <a:srgbClr val="000000"/>
                        </a:solidFill>
                        <a:effectLst/>
                        <a:latin typeface="Century Schoolbook" panose="02040604050505020304" pitchFamily="18" charset="0"/>
                      </a:endParaRPr>
                    </a:p>
                  </a:txBody>
                  <a:tcPr marL="6350" marR="6350" marT="6350" marB="0" anchor="b"/>
                </a:tc>
                <a:tc>
                  <a:txBody>
                    <a:bodyPr/>
                    <a:lstStyle/>
                    <a:p>
                      <a:pPr algn="l" rtl="0" fontAlgn="b"/>
                      <a:r>
                        <a:rPr lang="fr-FR" sz="1200" u="none" strike="noStrike">
                          <a:effectLst/>
                        </a:rPr>
                        <a:t> </a:t>
                      </a:r>
                      <a:endParaRPr lang="fr-FR" sz="1200" b="0" i="0" u="none" strike="noStrike">
                        <a:solidFill>
                          <a:srgbClr val="000000"/>
                        </a:solidFill>
                        <a:effectLst/>
                        <a:latin typeface="Century Schoolbook" panose="02040604050505020304" pitchFamily="18" charset="0"/>
                      </a:endParaRPr>
                    </a:p>
                  </a:txBody>
                  <a:tcPr marL="6350" marR="6350" marT="6350" marB="0" anchor="b"/>
                </a:tc>
                <a:tc>
                  <a:txBody>
                    <a:bodyPr/>
                    <a:lstStyle/>
                    <a:p>
                      <a:pPr algn="r" rtl="0" fontAlgn="b"/>
                      <a:r>
                        <a:rPr lang="fr-FR" sz="700" u="none" strike="noStrike">
                          <a:effectLst/>
                        </a:rPr>
                        <a:t>10,30%</a:t>
                      </a:r>
                      <a:endParaRPr lang="fr-FR" sz="700" b="0" i="0" u="none" strike="noStrike">
                        <a:solidFill>
                          <a:srgbClr val="000000"/>
                        </a:solidFill>
                        <a:effectLst/>
                        <a:latin typeface="Century Schoolbook" panose="02040604050505020304" pitchFamily="18" charset="0"/>
                      </a:endParaRPr>
                    </a:p>
                  </a:txBody>
                  <a:tcPr marL="6350" marR="6350" marT="6350" marB="0" anchor="b"/>
                </a:tc>
              </a:tr>
              <a:tr h="224805">
                <a:tc>
                  <a:txBody>
                    <a:bodyPr/>
                    <a:lstStyle/>
                    <a:p>
                      <a:pPr algn="l" rtl="0" fontAlgn="b"/>
                      <a:r>
                        <a:rPr lang="fr-FR" sz="500" u="none" strike="noStrike">
                          <a:effectLst/>
                        </a:rPr>
                        <a:t>Dette extérieure</a:t>
                      </a:r>
                      <a:endParaRPr lang="fr-FR" sz="500" b="0" i="0" u="none" strike="noStrike">
                        <a:solidFill>
                          <a:srgbClr val="000000"/>
                        </a:solidFill>
                        <a:effectLst/>
                        <a:latin typeface="Century Schoolbook" panose="02040604050505020304" pitchFamily="18" charset="0"/>
                      </a:endParaRPr>
                    </a:p>
                  </a:txBody>
                  <a:tcPr marL="6350" marR="6350" marT="6350" marB="0" anchor="b"/>
                </a:tc>
                <a:tc>
                  <a:txBody>
                    <a:bodyPr/>
                    <a:lstStyle/>
                    <a:p>
                      <a:pPr algn="r" rtl="0" fontAlgn="b"/>
                      <a:r>
                        <a:rPr lang="fr-FR" sz="700" u="none" strike="noStrike">
                          <a:effectLst/>
                        </a:rPr>
                        <a:t>2367,7</a:t>
                      </a:r>
                      <a:endParaRPr lang="fr-FR" sz="700" b="0" i="0" u="none" strike="noStrike">
                        <a:solidFill>
                          <a:srgbClr val="000000"/>
                        </a:solidFill>
                        <a:effectLst/>
                        <a:latin typeface="Century Schoolbook" panose="02040604050505020304" pitchFamily="18" charset="0"/>
                      </a:endParaRPr>
                    </a:p>
                  </a:txBody>
                  <a:tcPr marL="6350" marR="6350" marT="6350" marB="0" anchor="b"/>
                </a:tc>
                <a:tc>
                  <a:txBody>
                    <a:bodyPr/>
                    <a:lstStyle/>
                    <a:p>
                      <a:pPr algn="r" rtl="0" fontAlgn="b"/>
                      <a:r>
                        <a:rPr lang="fr-FR" sz="700" u="none" strike="noStrike">
                          <a:effectLst/>
                        </a:rPr>
                        <a:t>69%</a:t>
                      </a:r>
                      <a:endParaRPr lang="fr-FR" sz="700" b="0" i="0" u="none" strike="noStrike">
                        <a:solidFill>
                          <a:srgbClr val="000000"/>
                        </a:solidFill>
                        <a:effectLst/>
                        <a:latin typeface="Century Schoolbook" panose="02040604050505020304" pitchFamily="18" charset="0"/>
                      </a:endParaRPr>
                    </a:p>
                  </a:txBody>
                  <a:tcPr marL="6350" marR="6350" marT="6350" marB="0" anchor="b"/>
                </a:tc>
                <a:tc>
                  <a:txBody>
                    <a:bodyPr/>
                    <a:lstStyle/>
                    <a:p>
                      <a:pPr algn="r" rtl="0" fontAlgn="b"/>
                      <a:r>
                        <a:rPr lang="fr-FR" sz="700" u="none" strike="noStrike">
                          <a:effectLst/>
                        </a:rPr>
                        <a:t>7543,8</a:t>
                      </a:r>
                      <a:endParaRPr lang="fr-FR" sz="700" b="0" i="0" u="none" strike="noStrike">
                        <a:solidFill>
                          <a:srgbClr val="000000"/>
                        </a:solidFill>
                        <a:effectLst/>
                        <a:latin typeface="Century Schoolbook" panose="02040604050505020304" pitchFamily="18" charset="0"/>
                      </a:endParaRPr>
                    </a:p>
                  </a:txBody>
                  <a:tcPr marL="6350" marR="6350" marT="6350" marB="0" anchor="b"/>
                </a:tc>
                <a:tc>
                  <a:txBody>
                    <a:bodyPr/>
                    <a:lstStyle/>
                    <a:p>
                      <a:pPr algn="r" rtl="0" fontAlgn="b"/>
                      <a:r>
                        <a:rPr lang="fr-FR" sz="700" u="none" strike="noStrike">
                          <a:effectLst/>
                        </a:rPr>
                        <a:t>85,69%</a:t>
                      </a:r>
                      <a:endParaRPr lang="fr-FR" sz="700" b="0" i="0" u="none" strike="noStrike">
                        <a:solidFill>
                          <a:srgbClr val="000000"/>
                        </a:solidFill>
                        <a:effectLst/>
                        <a:latin typeface="Century Schoolbook" panose="02040604050505020304" pitchFamily="18" charset="0"/>
                      </a:endParaRPr>
                    </a:p>
                  </a:txBody>
                  <a:tcPr marL="6350" marR="6350" marT="6350" marB="0" anchor="b"/>
                </a:tc>
                <a:tc>
                  <a:txBody>
                    <a:bodyPr/>
                    <a:lstStyle/>
                    <a:p>
                      <a:pPr algn="l" rtl="0" fontAlgn="b"/>
                      <a:r>
                        <a:rPr lang="fr-FR" sz="1200" u="none" strike="noStrike">
                          <a:effectLst/>
                        </a:rPr>
                        <a:t> </a:t>
                      </a:r>
                      <a:endParaRPr lang="fr-FR" sz="1200" b="0" i="0" u="none" strike="noStrike">
                        <a:solidFill>
                          <a:srgbClr val="000000"/>
                        </a:solidFill>
                        <a:effectLst/>
                        <a:latin typeface="Century Schoolbook" panose="02040604050505020304" pitchFamily="18" charset="0"/>
                      </a:endParaRPr>
                    </a:p>
                  </a:txBody>
                  <a:tcPr marL="6350" marR="6350" marT="6350" marB="0" anchor="b"/>
                </a:tc>
                <a:tc>
                  <a:txBody>
                    <a:bodyPr/>
                    <a:lstStyle/>
                    <a:p>
                      <a:pPr algn="r" rtl="0" fontAlgn="b"/>
                      <a:r>
                        <a:rPr lang="fr-FR" sz="700" u="none" strike="noStrike">
                          <a:effectLst/>
                        </a:rPr>
                        <a:t>21,75%</a:t>
                      </a:r>
                      <a:endParaRPr lang="fr-FR" sz="700" b="0" i="0" u="none" strike="noStrike">
                        <a:solidFill>
                          <a:srgbClr val="000000"/>
                        </a:solidFill>
                        <a:effectLst/>
                        <a:latin typeface="Century Schoolbook" panose="02040604050505020304" pitchFamily="18" charset="0"/>
                      </a:endParaRPr>
                    </a:p>
                  </a:txBody>
                  <a:tcPr marL="6350" marR="6350" marT="6350" marB="0" anchor="b"/>
                </a:tc>
              </a:tr>
              <a:tr h="224805">
                <a:tc>
                  <a:txBody>
                    <a:bodyPr/>
                    <a:lstStyle/>
                    <a:p>
                      <a:pPr algn="l" rtl="0" fontAlgn="b"/>
                      <a:r>
                        <a:rPr lang="fr-FR" sz="500" u="none" strike="noStrike">
                          <a:effectLst/>
                        </a:rPr>
                        <a:t>           Multilatéraux</a:t>
                      </a:r>
                      <a:endParaRPr lang="fr-FR" sz="500" b="0" i="0" u="none" strike="noStrike">
                        <a:solidFill>
                          <a:srgbClr val="000000"/>
                        </a:solidFill>
                        <a:effectLst/>
                        <a:latin typeface="Century Schoolbook" panose="02040604050505020304" pitchFamily="18" charset="0"/>
                      </a:endParaRPr>
                    </a:p>
                  </a:txBody>
                  <a:tcPr marL="6350" marR="6350" marT="6350" marB="0" anchor="b"/>
                </a:tc>
                <a:tc>
                  <a:txBody>
                    <a:bodyPr/>
                    <a:lstStyle/>
                    <a:p>
                      <a:pPr algn="r" rtl="0" fontAlgn="b"/>
                      <a:r>
                        <a:rPr lang="fr-FR" sz="700" u="none" strike="noStrike">
                          <a:effectLst/>
                        </a:rPr>
                        <a:t>1509,3</a:t>
                      </a:r>
                      <a:endParaRPr lang="fr-FR" sz="700" b="0" i="0" u="none" strike="noStrike">
                        <a:solidFill>
                          <a:srgbClr val="000000"/>
                        </a:solidFill>
                        <a:effectLst/>
                        <a:latin typeface="Century Schoolbook" panose="02040604050505020304" pitchFamily="18" charset="0"/>
                      </a:endParaRPr>
                    </a:p>
                  </a:txBody>
                  <a:tcPr marL="6350" marR="6350" marT="6350" marB="0" anchor="b"/>
                </a:tc>
                <a:tc>
                  <a:txBody>
                    <a:bodyPr/>
                    <a:lstStyle/>
                    <a:p>
                      <a:pPr algn="r" rtl="0" fontAlgn="b"/>
                      <a:r>
                        <a:rPr lang="fr-FR" sz="700" u="none" strike="noStrike">
                          <a:effectLst/>
                        </a:rPr>
                        <a:t>44%</a:t>
                      </a:r>
                      <a:endParaRPr lang="fr-FR" sz="700" b="0" i="0" u="none" strike="noStrike">
                        <a:solidFill>
                          <a:srgbClr val="000000"/>
                        </a:solidFill>
                        <a:effectLst/>
                        <a:latin typeface="Century Schoolbook" panose="02040604050505020304" pitchFamily="18" charset="0"/>
                      </a:endParaRPr>
                    </a:p>
                  </a:txBody>
                  <a:tcPr marL="6350" marR="6350" marT="6350" marB="0" anchor="b"/>
                </a:tc>
                <a:tc>
                  <a:txBody>
                    <a:bodyPr/>
                    <a:lstStyle/>
                    <a:p>
                      <a:pPr algn="r" rtl="0" fontAlgn="b"/>
                      <a:r>
                        <a:rPr lang="fr-FR" sz="700" u="none" strike="noStrike">
                          <a:effectLst/>
                        </a:rPr>
                        <a:t>3252</a:t>
                      </a:r>
                      <a:endParaRPr lang="fr-FR" sz="700" b="0" i="0" u="none" strike="noStrike">
                        <a:solidFill>
                          <a:srgbClr val="000000"/>
                        </a:solidFill>
                        <a:effectLst/>
                        <a:latin typeface="Century Schoolbook" panose="02040604050505020304" pitchFamily="18" charset="0"/>
                      </a:endParaRPr>
                    </a:p>
                  </a:txBody>
                  <a:tcPr marL="6350" marR="6350" marT="6350" marB="0" anchor="b"/>
                </a:tc>
                <a:tc>
                  <a:txBody>
                    <a:bodyPr/>
                    <a:lstStyle/>
                    <a:p>
                      <a:pPr algn="r" rtl="0" fontAlgn="b"/>
                      <a:r>
                        <a:rPr lang="fr-FR" sz="700" u="none" strike="noStrike">
                          <a:effectLst/>
                        </a:rPr>
                        <a:t>36,94%</a:t>
                      </a:r>
                      <a:endParaRPr lang="fr-FR" sz="700" b="0" i="0" u="none" strike="noStrike">
                        <a:solidFill>
                          <a:srgbClr val="000000"/>
                        </a:solidFill>
                        <a:effectLst/>
                        <a:latin typeface="Century Schoolbook" panose="02040604050505020304" pitchFamily="18" charset="0"/>
                      </a:endParaRPr>
                    </a:p>
                  </a:txBody>
                  <a:tcPr marL="6350" marR="6350" marT="6350" marB="0" anchor="b"/>
                </a:tc>
                <a:tc>
                  <a:txBody>
                    <a:bodyPr/>
                    <a:lstStyle/>
                    <a:p>
                      <a:pPr algn="l" rtl="0" fontAlgn="b"/>
                      <a:r>
                        <a:rPr lang="fr-FR" sz="1200" u="none" strike="noStrike">
                          <a:effectLst/>
                        </a:rPr>
                        <a:t> </a:t>
                      </a:r>
                      <a:endParaRPr lang="fr-FR" sz="1200" b="0" i="0" u="none" strike="noStrike">
                        <a:solidFill>
                          <a:srgbClr val="000000"/>
                        </a:solidFill>
                        <a:effectLst/>
                        <a:latin typeface="Century Schoolbook" panose="02040604050505020304" pitchFamily="18" charset="0"/>
                      </a:endParaRPr>
                    </a:p>
                  </a:txBody>
                  <a:tcPr marL="6350" marR="6350" marT="6350" marB="0" anchor="b"/>
                </a:tc>
                <a:tc>
                  <a:txBody>
                    <a:bodyPr/>
                    <a:lstStyle/>
                    <a:p>
                      <a:pPr algn="r" rtl="0" fontAlgn="b"/>
                      <a:r>
                        <a:rPr lang="fr-FR" sz="700" u="none" strike="noStrike">
                          <a:effectLst/>
                        </a:rPr>
                        <a:t>-12,61%</a:t>
                      </a:r>
                      <a:endParaRPr lang="fr-FR" sz="700" b="0" i="0" u="none" strike="noStrike">
                        <a:solidFill>
                          <a:srgbClr val="000000"/>
                        </a:solidFill>
                        <a:effectLst/>
                        <a:latin typeface="Century Schoolbook" panose="02040604050505020304" pitchFamily="18" charset="0"/>
                      </a:endParaRPr>
                    </a:p>
                  </a:txBody>
                  <a:tcPr marL="6350" marR="6350" marT="6350" marB="0" anchor="b"/>
                </a:tc>
              </a:tr>
              <a:tr h="224805">
                <a:tc>
                  <a:txBody>
                    <a:bodyPr/>
                    <a:lstStyle/>
                    <a:p>
                      <a:pPr algn="l" rtl="0" fontAlgn="b"/>
                      <a:r>
                        <a:rPr lang="fr-FR" sz="500" u="none" strike="noStrike">
                          <a:effectLst/>
                        </a:rPr>
                        <a:t>           Bilatéraux</a:t>
                      </a:r>
                      <a:endParaRPr lang="fr-FR" sz="500" b="0" i="0" u="none" strike="noStrike">
                        <a:solidFill>
                          <a:srgbClr val="000000"/>
                        </a:solidFill>
                        <a:effectLst/>
                        <a:latin typeface="Century Schoolbook" panose="02040604050505020304" pitchFamily="18" charset="0"/>
                      </a:endParaRPr>
                    </a:p>
                  </a:txBody>
                  <a:tcPr marL="6350" marR="6350" marT="6350" marB="0" anchor="b"/>
                </a:tc>
                <a:tc>
                  <a:txBody>
                    <a:bodyPr/>
                    <a:lstStyle/>
                    <a:p>
                      <a:pPr algn="r" rtl="0" fontAlgn="b"/>
                      <a:r>
                        <a:rPr lang="fr-FR" sz="700" u="none" strike="noStrike">
                          <a:effectLst/>
                        </a:rPr>
                        <a:t>619,2</a:t>
                      </a:r>
                      <a:endParaRPr lang="fr-FR" sz="700" b="0" i="0" u="none" strike="noStrike">
                        <a:solidFill>
                          <a:srgbClr val="000000"/>
                        </a:solidFill>
                        <a:effectLst/>
                        <a:latin typeface="Century Schoolbook" panose="02040604050505020304" pitchFamily="18" charset="0"/>
                      </a:endParaRPr>
                    </a:p>
                  </a:txBody>
                  <a:tcPr marL="6350" marR="6350" marT="6350" marB="0" anchor="b"/>
                </a:tc>
                <a:tc>
                  <a:txBody>
                    <a:bodyPr/>
                    <a:lstStyle/>
                    <a:p>
                      <a:pPr algn="r" rtl="0" fontAlgn="b"/>
                      <a:r>
                        <a:rPr lang="fr-FR" sz="700" u="none" strike="noStrike">
                          <a:effectLst/>
                        </a:rPr>
                        <a:t>18%</a:t>
                      </a:r>
                      <a:endParaRPr lang="fr-FR" sz="700" b="0" i="0" u="none" strike="noStrike">
                        <a:solidFill>
                          <a:srgbClr val="000000"/>
                        </a:solidFill>
                        <a:effectLst/>
                        <a:latin typeface="Century Schoolbook" panose="02040604050505020304" pitchFamily="18" charset="0"/>
                      </a:endParaRPr>
                    </a:p>
                  </a:txBody>
                  <a:tcPr marL="6350" marR="6350" marT="6350" marB="0" anchor="b"/>
                </a:tc>
                <a:tc>
                  <a:txBody>
                    <a:bodyPr/>
                    <a:lstStyle/>
                    <a:p>
                      <a:pPr algn="r" rtl="0" fontAlgn="b"/>
                      <a:r>
                        <a:rPr lang="fr-FR" sz="700" u="none" strike="noStrike">
                          <a:effectLst/>
                        </a:rPr>
                        <a:t>1783,8</a:t>
                      </a:r>
                      <a:endParaRPr lang="fr-FR" sz="700" b="0" i="0" u="none" strike="noStrike">
                        <a:solidFill>
                          <a:srgbClr val="000000"/>
                        </a:solidFill>
                        <a:effectLst/>
                        <a:latin typeface="Century Schoolbook" panose="02040604050505020304" pitchFamily="18" charset="0"/>
                      </a:endParaRPr>
                    </a:p>
                  </a:txBody>
                  <a:tcPr marL="6350" marR="6350" marT="6350" marB="0" anchor="b"/>
                </a:tc>
                <a:tc>
                  <a:txBody>
                    <a:bodyPr/>
                    <a:lstStyle/>
                    <a:p>
                      <a:pPr algn="r" rtl="0" fontAlgn="b"/>
                      <a:r>
                        <a:rPr lang="fr-FR" sz="700" u="none" strike="noStrike">
                          <a:effectLst/>
                        </a:rPr>
                        <a:t>20,26%</a:t>
                      </a:r>
                      <a:endParaRPr lang="fr-FR" sz="700" b="0" i="0" u="none" strike="noStrike">
                        <a:solidFill>
                          <a:srgbClr val="000000"/>
                        </a:solidFill>
                        <a:effectLst/>
                        <a:latin typeface="Century Schoolbook" panose="02040604050505020304" pitchFamily="18" charset="0"/>
                      </a:endParaRPr>
                    </a:p>
                  </a:txBody>
                  <a:tcPr marL="6350" marR="6350" marT="6350" marB="0" anchor="b"/>
                </a:tc>
                <a:tc>
                  <a:txBody>
                    <a:bodyPr/>
                    <a:lstStyle/>
                    <a:p>
                      <a:pPr algn="l" rtl="0" fontAlgn="b"/>
                      <a:r>
                        <a:rPr lang="fr-FR" sz="1200" u="none" strike="noStrike">
                          <a:effectLst/>
                        </a:rPr>
                        <a:t> </a:t>
                      </a:r>
                      <a:endParaRPr lang="fr-FR" sz="1200" b="0" i="0" u="none" strike="noStrike">
                        <a:solidFill>
                          <a:srgbClr val="000000"/>
                        </a:solidFill>
                        <a:effectLst/>
                        <a:latin typeface="Century Schoolbook" panose="02040604050505020304" pitchFamily="18" charset="0"/>
                      </a:endParaRPr>
                    </a:p>
                  </a:txBody>
                  <a:tcPr marL="6350" marR="6350" marT="6350" marB="0" anchor="b"/>
                </a:tc>
                <a:tc>
                  <a:txBody>
                    <a:bodyPr/>
                    <a:lstStyle/>
                    <a:p>
                      <a:pPr algn="r" rtl="0" fontAlgn="b"/>
                      <a:r>
                        <a:rPr lang="fr-FR" sz="700" u="none" strike="noStrike">
                          <a:effectLst/>
                        </a:rPr>
                        <a:t>9,13%</a:t>
                      </a:r>
                      <a:endParaRPr lang="fr-FR" sz="700" b="0" i="0" u="none" strike="noStrike">
                        <a:solidFill>
                          <a:srgbClr val="000000"/>
                        </a:solidFill>
                        <a:effectLst/>
                        <a:latin typeface="Century Schoolbook" panose="02040604050505020304" pitchFamily="18" charset="0"/>
                      </a:endParaRPr>
                    </a:p>
                  </a:txBody>
                  <a:tcPr marL="6350" marR="6350" marT="6350" marB="0" anchor="b"/>
                </a:tc>
              </a:tr>
              <a:tr h="224805">
                <a:tc>
                  <a:txBody>
                    <a:bodyPr/>
                    <a:lstStyle/>
                    <a:p>
                      <a:pPr algn="l" rtl="0" fontAlgn="b"/>
                      <a:r>
                        <a:rPr lang="fr-FR" sz="500" u="none" strike="noStrike">
                          <a:effectLst/>
                        </a:rPr>
                        <a:t>           Crédit à l'exportation</a:t>
                      </a:r>
                      <a:endParaRPr lang="fr-FR" sz="500" b="0" i="0" u="none" strike="noStrike">
                        <a:solidFill>
                          <a:srgbClr val="000000"/>
                        </a:solidFill>
                        <a:effectLst/>
                        <a:latin typeface="Century Schoolbook" panose="02040604050505020304" pitchFamily="18" charset="0"/>
                      </a:endParaRPr>
                    </a:p>
                  </a:txBody>
                  <a:tcPr marL="6350" marR="6350" marT="6350" marB="0" anchor="b"/>
                </a:tc>
                <a:tc>
                  <a:txBody>
                    <a:bodyPr/>
                    <a:lstStyle/>
                    <a:p>
                      <a:pPr algn="r" rtl="0" fontAlgn="b"/>
                      <a:r>
                        <a:rPr lang="fr-FR" sz="700" u="none" strike="noStrike">
                          <a:effectLst/>
                        </a:rPr>
                        <a:t>1</a:t>
                      </a:r>
                      <a:endParaRPr lang="fr-FR" sz="700" b="0" i="0" u="none" strike="noStrike">
                        <a:solidFill>
                          <a:srgbClr val="000000"/>
                        </a:solidFill>
                        <a:effectLst/>
                        <a:latin typeface="Century Schoolbook" panose="02040604050505020304" pitchFamily="18" charset="0"/>
                      </a:endParaRPr>
                    </a:p>
                  </a:txBody>
                  <a:tcPr marL="6350" marR="6350" marT="6350" marB="0" anchor="b"/>
                </a:tc>
                <a:tc>
                  <a:txBody>
                    <a:bodyPr/>
                    <a:lstStyle/>
                    <a:p>
                      <a:pPr algn="r" rtl="0" fontAlgn="b"/>
                      <a:r>
                        <a:rPr lang="fr-FR" sz="700" u="none" strike="noStrike">
                          <a:effectLst/>
                        </a:rPr>
                        <a:t>0%</a:t>
                      </a:r>
                      <a:endParaRPr lang="fr-FR" sz="700" b="0" i="0" u="none" strike="noStrike">
                        <a:solidFill>
                          <a:srgbClr val="000000"/>
                        </a:solidFill>
                        <a:effectLst/>
                        <a:latin typeface="Century Schoolbook" panose="02040604050505020304" pitchFamily="18" charset="0"/>
                      </a:endParaRPr>
                    </a:p>
                  </a:txBody>
                  <a:tcPr marL="6350" marR="6350" marT="6350" marB="0" anchor="b"/>
                </a:tc>
                <a:tc>
                  <a:txBody>
                    <a:bodyPr/>
                    <a:lstStyle/>
                    <a:p>
                      <a:pPr algn="r" rtl="0" fontAlgn="b"/>
                      <a:r>
                        <a:rPr lang="fr-FR" sz="700" u="none" strike="noStrike">
                          <a:effectLst/>
                        </a:rPr>
                        <a:t>259,7</a:t>
                      </a:r>
                      <a:endParaRPr lang="fr-FR" sz="700" b="0" i="0" u="none" strike="noStrike">
                        <a:solidFill>
                          <a:srgbClr val="000000"/>
                        </a:solidFill>
                        <a:effectLst/>
                        <a:latin typeface="Century Schoolbook" panose="02040604050505020304" pitchFamily="18" charset="0"/>
                      </a:endParaRPr>
                    </a:p>
                  </a:txBody>
                  <a:tcPr marL="6350" marR="6350" marT="6350" marB="0" anchor="b"/>
                </a:tc>
                <a:tc>
                  <a:txBody>
                    <a:bodyPr/>
                    <a:lstStyle/>
                    <a:p>
                      <a:pPr algn="r" rtl="0" fontAlgn="b"/>
                      <a:r>
                        <a:rPr lang="fr-FR" sz="700" u="none" strike="noStrike">
                          <a:effectLst/>
                        </a:rPr>
                        <a:t>2,95%</a:t>
                      </a:r>
                      <a:endParaRPr lang="fr-FR" sz="700" b="0" i="0" u="none" strike="noStrike">
                        <a:solidFill>
                          <a:srgbClr val="000000"/>
                        </a:solidFill>
                        <a:effectLst/>
                        <a:latin typeface="Century Schoolbook" panose="02040604050505020304" pitchFamily="18" charset="0"/>
                      </a:endParaRPr>
                    </a:p>
                  </a:txBody>
                  <a:tcPr marL="6350" marR="6350" marT="6350" marB="0" anchor="b"/>
                </a:tc>
                <a:tc>
                  <a:txBody>
                    <a:bodyPr/>
                    <a:lstStyle/>
                    <a:p>
                      <a:pPr algn="l" rtl="0" fontAlgn="b"/>
                      <a:r>
                        <a:rPr lang="fr-FR" sz="1200" u="none" strike="noStrike">
                          <a:effectLst/>
                        </a:rPr>
                        <a:t> </a:t>
                      </a:r>
                      <a:endParaRPr lang="fr-FR" sz="1200" b="0" i="0" u="none" strike="noStrike">
                        <a:solidFill>
                          <a:srgbClr val="000000"/>
                        </a:solidFill>
                        <a:effectLst/>
                        <a:latin typeface="Century Schoolbook" panose="02040604050505020304" pitchFamily="18" charset="0"/>
                      </a:endParaRPr>
                    </a:p>
                  </a:txBody>
                  <a:tcPr marL="6350" marR="6350" marT="6350" marB="0" anchor="b"/>
                </a:tc>
                <a:tc>
                  <a:txBody>
                    <a:bodyPr/>
                    <a:lstStyle/>
                    <a:p>
                      <a:pPr algn="r" rtl="0" fontAlgn="b"/>
                      <a:r>
                        <a:rPr lang="fr-FR" sz="700" u="none" strike="noStrike">
                          <a:effectLst/>
                        </a:rPr>
                        <a:t>2,08%</a:t>
                      </a:r>
                      <a:endParaRPr lang="fr-FR" sz="700" b="0" i="0" u="none" strike="noStrike">
                        <a:solidFill>
                          <a:srgbClr val="000000"/>
                        </a:solidFill>
                        <a:effectLst/>
                        <a:latin typeface="Century Schoolbook" panose="02040604050505020304" pitchFamily="18" charset="0"/>
                      </a:endParaRPr>
                    </a:p>
                  </a:txBody>
                  <a:tcPr marL="6350" marR="6350" marT="6350" marB="0" anchor="b"/>
                </a:tc>
              </a:tr>
              <a:tr h="224805">
                <a:tc>
                  <a:txBody>
                    <a:bodyPr/>
                    <a:lstStyle/>
                    <a:p>
                      <a:pPr algn="l" rtl="0" fontAlgn="b"/>
                      <a:r>
                        <a:rPr lang="fr-FR" sz="500" u="none" strike="noStrike">
                          <a:effectLst/>
                        </a:rPr>
                        <a:t>          Commerciaux </a:t>
                      </a:r>
                      <a:endParaRPr lang="fr-FR" sz="500" b="0" i="0" u="none" strike="noStrike">
                        <a:solidFill>
                          <a:srgbClr val="000000"/>
                        </a:solidFill>
                        <a:effectLst/>
                        <a:latin typeface="Century Schoolbook" panose="02040604050505020304" pitchFamily="18" charset="0"/>
                      </a:endParaRPr>
                    </a:p>
                  </a:txBody>
                  <a:tcPr marL="6350" marR="6350" marT="6350" marB="0" anchor="b"/>
                </a:tc>
                <a:tc>
                  <a:txBody>
                    <a:bodyPr/>
                    <a:lstStyle/>
                    <a:p>
                      <a:pPr algn="r" rtl="0" fontAlgn="b"/>
                      <a:r>
                        <a:rPr lang="fr-FR" sz="700" u="none" strike="noStrike">
                          <a:effectLst/>
                        </a:rPr>
                        <a:t>238,2</a:t>
                      </a:r>
                      <a:endParaRPr lang="fr-FR" sz="700" b="0" i="0" u="none" strike="noStrike">
                        <a:solidFill>
                          <a:srgbClr val="000000"/>
                        </a:solidFill>
                        <a:effectLst/>
                        <a:latin typeface="Century Schoolbook" panose="02040604050505020304" pitchFamily="18" charset="0"/>
                      </a:endParaRPr>
                    </a:p>
                  </a:txBody>
                  <a:tcPr marL="6350" marR="6350" marT="6350" marB="0" anchor="b"/>
                </a:tc>
                <a:tc>
                  <a:txBody>
                    <a:bodyPr/>
                    <a:lstStyle/>
                    <a:p>
                      <a:pPr algn="r" rtl="0" fontAlgn="b"/>
                      <a:r>
                        <a:rPr lang="fr-FR" sz="700" u="none" strike="noStrike">
                          <a:effectLst/>
                        </a:rPr>
                        <a:t>7%</a:t>
                      </a:r>
                      <a:endParaRPr lang="fr-FR" sz="700" b="0" i="0" u="none" strike="noStrike">
                        <a:solidFill>
                          <a:srgbClr val="000000"/>
                        </a:solidFill>
                        <a:effectLst/>
                        <a:latin typeface="Century Schoolbook" panose="02040604050505020304" pitchFamily="18" charset="0"/>
                      </a:endParaRPr>
                    </a:p>
                  </a:txBody>
                  <a:tcPr marL="6350" marR="6350" marT="6350" marB="0" anchor="b"/>
                </a:tc>
                <a:tc>
                  <a:txBody>
                    <a:bodyPr/>
                    <a:lstStyle/>
                    <a:p>
                      <a:pPr algn="r" rtl="0" fontAlgn="b"/>
                      <a:r>
                        <a:rPr lang="fr-FR" sz="700" u="none" strike="noStrike">
                          <a:effectLst/>
                        </a:rPr>
                        <a:t>2239,3</a:t>
                      </a:r>
                      <a:endParaRPr lang="fr-FR" sz="700" b="0" i="0" u="none" strike="noStrike">
                        <a:solidFill>
                          <a:srgbClr val="000000"/>
                        </a:solidFill>
                        <a:effectLst/>
                        <a:latin typeface="Century Schoolbook" panose="02040604050505020304" pitchFamily="18" charset="0"/>
                      </a:endParaRPr>
                    </a:p>
                  </a:txBody>
                  <a:tcPr marL="6350" marR="6350" marT="6350" marB="0" anchor="b"/>
                </a:tc>
                <a:tc>
                  <a:txBody>
                    <a:bodyPr/>
                    <a:lstStyle/>
                    <a:p>
                      <a:pPr algn="r" rtl="0" fontAlgn="b"/>
                      <a:r>
                        <a:rPr lang="fr-FR" sz="700" u="none" strike="noStrike">
                          <a:effectLst/>
                        </a:rPr>
                        <a:t>25,44%</a:t>
                      </a:r>
                      <a:endParaRPr lang="fr-FR" sz="700" b="0" i="0" u="none" strike="noStrike">
                        <a:solidFill>
                          <a:srgbClr val="000000"/>
                        </a:solidFill>
                        <a:effectLst/>
                        <a:latin typeface="Century Schoolbook" panose="02040604050505020304" pitchFamily="18" charset="0"/>
                      </a:endParaRPr>
                    </a:p>
                  </a:txBody>
                  <a:tcPr marL="6350" marR="6350" marT="6350" marB="0" anchor="b"/>
                </a:tc>
                <a:tc>
                  <a:txBody>
                    <a:bodyPr/>
                    <a:lstStyle/>
                    <a:p>
                      <a:pPr algn="l" rtl="0" fontAlgn="b"/>
                      <a:r>
                        <a:rPr lang="fr-FR" sz="1200" u="none" strike="noStrike">
                          <a:effectLst/>
                        </a:rPr>
                        <a:t> </a:t>
                      </a:r>
                      <a:endParaRPr lang="fr-FR" sz="1200" b="0" i="0" u="none" strike="noStrike">
                        <a:solidFill>
                          <a:srgbClr val="000000"/>
                        </a:solidFill>
                        <a:effectLst/>
                        <a:latin typeface="Century Schoolbook" panose="02040604050505020304" pitchFamily="18" charset="0"/>
                      </a:endParaRPr>
                    </a:p>
                  </a:txBody>
                  <a:tcPr marL="6350" marR="6350" marT="6350" marB="0" anchor="b"/>
                </a:tc>
                <a:tc>
                  <a:txBody>
                    <a:bodyPr/>
                    <a:lstStyle/>
                    <a:p>
                      <a:pPr algn="r" rtl="0" fontAlgn="b"/>
                      <a:r>
                        <a:rPr lang="fr-FR" sz="700" u="none" strike="noStrike">
                          <a:effectLst/>
                        </a:rPr>
                        <a:t>32,41%</a:t>
                      </a:r>
                      <a:endParaRPr lang="fr-FR" sz="700" b="0" i="0" u="none" strike="noStrike">
                        <a:solidFill>
                          <a:srgbClr val="000000"/>
                        </a:solidFill>
                        <a:effectLst/>
                        <a:latin typeface="Century Schoolbook" panose="02040604050505020304" pitchFamily="18" charset="0"/>
                      </a:endParaRPr>
                    </a:p>
                  </a:txBody>
                  <a:tcPr marL="6350" marR="6350" marT="6350" marB="0" anchor="b"/>
                </a:tc>
              </a:tr>
              <a:tr h="224805">
                <a:tc>
                  <a:txBody>
                    <a:bodyPr/>
                    <a:lstStyle/>
                    <a:p>
                      <a:pPr algn="l" rtl="0" fontAlgn="b"/>
                      <a:r>
                        <a:rPr lang="fr-FR" sz="500" u="none" strike="noStrike">
                          <a:effectLst/>
                        </a:rPr>
                        <a:t>Dette intérieure</a:t>
                      </a:r>
                      <a:endParaRPr lang="fr-FR" sz="500" b="0" i="0" u="none" strike="noStrike">
                        <a:solidFill>
                          <a:srgbClr val="000000"/>
                        </a:solidFill>
                        <a:effectLst/>
                        <a:latin typeface="Century Schoolbook" panose="02040604050505020304" pitchFamily="18" charset="0"/>
                      </a:endParaRPr>
                    </a:p>
                  </a:txBody>
                  <a:tcPr marL="6350" marR="6350" marT="6350" marB="0" anchor="b"/>
                </a:tc>
                <a:tc>
                  <a:txBody>
                    <a:bodyPr/>
                    <a:lstStyle/>
                    <a:p>
                      <a:pPr algn="r" rtl="0" fontAlgn="b"/>
                      <a:r>
                        <a:rPr lang="fr-FR" sz="700" u="none" strike="noStrike">
                          <a:effectLst/>
                        </a:rPr>
                        <a:t>1074</a:t>
                      </a:r>
                      <a:endParaRPr lang="fr-FR" sz="700" b="0" i="0" u="none" strike="noStrike">
                        <a:solidFill>
                          <a:srgbClr val="000000"/>
                        </a:solidFill>
                        <a:effectLst/>
                        <a:latin typeface="Century Schoolbook" panose="02040604050505020304" pitchFamily="18" charset="0"/>
                      </a:endParaRPr>
                    </a:p>
                  </a:txBody>
                  <a:tcPr marL="6350" marR="6350" marT="6350" marB="0" anchor="b"/>
                </a:tc>
                <a:tc>
                  <a:txBody>
                    <a:bodyPr/>
                    <a:lstStyle/>
                    <a:p>
                      <a:pPr algn="r" rtl="0" fontAlgn="b"/>
                      <a:r>
                        <a:rPr lang="fr-FR" sz="700" u="none" strike="noStrike">
                          <a:effectLst/>
                        </a:rPr>
                        <a:t>31%</a:t>
                      </a:r>
                      <a:endParaRPr lang="fr-FR" sz="700" b="0" i="0" u="none" strike="noStrike">
                        <a:solidFill>
                          <a:srgbClr val="000000"/>
                        </a:solidFill>
                        <a:effectLst/>
                        <a:latin typeface="Century Schoolbook" panose="02040604050505020304" pitchFamily="18" charset="0"/>
                      </a:endParaRPr>
                    </a:p>
                  </a:txBody>
                  <a:tcPr marL="6350" marR="6350" marT="6350" marB="0" anchor="b"/>
                </a:tc>
                <a:tc>
                  <a:txBody>
                    <a:bodyPr/>
                    <a:lstStyle/>
                    <a:p>
                      <a:pPr algn="r" rtl="0" fontAlgn="b"/>
                      <a:r>
                        <a:rPr lang="fr-FR" sz="700" u="none" strike="noStrike">
                          <a:effectLst/>
                        </a:rPr>
                        <a:t>1268,7</a:t>
                      </a:r>
                      <a:endParaRPr lang="fr-FR" sz="700" b="0" i="0" u="none" strike="noStrike">
                        <a:solidFill>
                          <a:srgbClr val="000000"/>
                        </a:solidFill>
                        <a:effectLst/>
                        <a:latin typeface="Century Schoolbook" panose="02040604050505020304" pitchFamily="18" charset="0"/>
                      </a:endParaRPr>
                    </a:p>
                  </a:txBody>
                  <a:tcPr marL="6350" marR="6350" marT="6350" marB="0" anchor="b"/>
                </a:tc>
                <a:tc>
                  <a:txBody>
                    <a:bodyPr/>
                    <a:lstStyle/>
                    <a:p>
                      <a:pPr algn="r" rtl="0" fontAlgn="b"/>
                      <a:r>
                        <a:rPr lang="fr-FR" sz="700" u="none" strike="noStrike">
                          <a:effectLst/>
                        </a:rPr>
                        <a:t>14,41%</a:t>
                      </a:r>
                      <a:endParaRPr lang="fr-FR" sz="700" b="0" i="0" u="none" strike="noStrike">
                        <a:solidFill>
                          <a:srgbClr val="000000"/>
                        </a:solidFill>
                        <a:effectLst/>
                        <a:latin typeface="Century Schoolbook" panose="02040604050505020304" pitchFamily="18" charset="0"/>
                      </a:endParaRPr>
                    </a:p>
                  </a:txBody>
                  <a:tcPr marL="6350" marR="6350" marT="6350" marB="0" anchor="b"/>
                </a:tc>
                <a:tc>
                  <a:txBody>
                    <a:bodyPr/>
                    <a:lstStyle/>
                    <a:p>
                      <a:pPr algn="l" rtl="0" fontAlgn="b"/>
                      <a:r>
                        <a:rPr lang="fr-FR" sz="1200" u="none" strike="noStrike">
                          <a:effectLst/>
                        </a:rPr>
                        <a:t> </a:t>
                      </a:r>
                      <a:endParaRPr lang="fr-FR" sz="1200" b="0" i="0" u="none" strike="noStrike">
                        <a:solidFill>
                          <a:srgbClr val="000000"/>
                        </a:solidFill>
                        <a:effectLst/>
                        <a:latin typeface="Century Schoolbook" panose="02040604050505020304" pitchFamily="18" charset="0"/>
                      </a:endParaRPr>
                    </a:p>
                  </a:txBody>
                  <a:tcPr marL="6350" marR="6350" marT="6350" marB="0" anchor="b"/>
                </a:tc>
                <a:tc>
                  <a:txBody>
                    <a:bodyPr/>
                    <a:lstStyle/>
                    <a:p>
                      <a:pPr algn="r" rtl="0" fontAlgn="b"/>
                      <a:r>
                        <a:rPr lang="fr-FR" sz="700" u="none" strike="noStrike">
                          <a:effectLst/>
                        </a:rPr>
                        <a:t>-21,75%</a:t>
                      </a:r>
                      <a:endParaRPr lang="fr-FR" sz="700" b="0" i="0" u="none" strike="noStrike">
                        <a:solidFill>
                          <a:srgbClr val="000000"/>
                        </a:solidFill>
                        <a:effectLst/>
                        <a:latin typeface="Century Schoolbook" panose="02040604050505020304" pitchFamily="18" charset="0"/>
                      </a:endParaRPr>
                    </a:p>
                  </a:txBody>
                  <a:tcPr marL="6350" marR="6350" marT="6350" marB="0" anchor="b"/>
                </a:tc>
              </a:tr>
              <a:tr h="224805">
                <a:tc>
                  <a:txBody>
                    <a:bodyPr/>
                    <a:lstStyle/>
                    <a:p>
                      <a:pPr algn="l" rtl="0" fontAlgn="b"/>
                      <a:r>
                        <a:rPr lang="fr-FR" sz="500" u="none" strike="noStrike">
                          <a:effectLst/>
                        </a:rPr>
                        <a:t>          Bons du Trésor</a:t>
                      </a:r>
                      <a:endParaRPr lang="fr-FR" sz="500" b="0" i="0" u="none" strike="noStrike">
                        <a:solidFill>
                          <a:srgbClr val="000000"/>
                        </a:solidFill>
                        <a:effectLst/>
                        <a:latin typeface="Century Schoolbook" panose="02040604050505020304" pitchFamily="18" charset="0"/>
                      </a:endParaRPr>
                    </a:p>
                  </a:txBody>
                  <a:tcPr marL="6350" marR="6350" marT="6350" marB="0" anchor="b"/>
                </a:tc>
                <a:tc>
                  <a:txBody>
                    <a:bodyPr/>
                    <a:lstStyle/>
                    <a:p>
                      <a:pPr algn="r" rtl="0" fontAlgn="b"/>
                      <a:r>
                        <a:rPr lang="fr-FR" sz="700" u="none" strike="noStrike">
                          <a:effectLst/>
                        </a:rPr>
                        <a:t>348,1</a:t>
                      </a:r>
                      <a:endParaRPr lang="fr-FR" sz="700" b="0" i="0" u="none" strike="noStrike">
                        <a:solidFill>
                          <a:srgbClr val="000000"/>
                        </a:solidFill>
                        <a:effectLst/>
                        <a:latin typeface="Century Schoolbook" panose="02040604050505020304" pitchFamily="18" charset="0"/>
                      </a:endParaRPr>
                    </a:p>
                  </a:txBody>
                  <a:tcPr marL="6350" marR="6350" marT="6350" marB="0" anchor="b"/>
                </a:tc>
                <a:tc>
                  <a:txBody>
                    <a:bodyPr/>
                    <a:lstStyle/>
                    <a:p>
                      <a:pPr algn="r" rtl="0" fontAlgn="b"/>
                      <a:r>
                        <a:rPr lang="fr-FR" sz="700" u="none" strike="noStrike">
                          <a:effectLst/>
                        </a:rPr>
                        <a:t>10%</a:t>
                      </a:r>
                      <a:endParaRPr lang="fr-FR" sz="700" b="0" i="0" u="none" strike="noStrike">
                        <a:solidFill>
                          <a:srgbClr val="000000"/>
                        </a:solidFill>
                        <a:effectLst/>
                        <a:latin typeface="Century Schoolbook" panose="02040604050505020304" pitchFamily="18" charset="0"/>
                      </a:endParaRPr>
                    </a:p>
                  </a:txBody>
                  <a:tcPr marL="6350" marR="6350" marT="6350" marB="0" anchor="b"/>
                </a:tc>
                <a:tc>
                  <a:txBody>
                    <a:bodyPr/>
                    <a:lstStyle/>
                    <a:p>
                      <a:pPr algn="r" rtl="0" fontAlgn="b"/>
                      <a:r>
                        <a:rPr lang="fr-FR" sz="700" u="none" strike="noStrike">
                          <a:effectLst/>
                        </a:rPr>
                        <a:t>55</a:t>
                      </a:r>
                      <a:endParaRPr lang="fr-FR" sz="700" b="0" i="0" u="none" strike="noStrike">
                        <a:solidFill>
                          <a:srgbClr val="000000"/>
                        </a:solidFill>
                        <a:effectLst/>
                        <a:latin typeface="Century Schoolbook" panose="02040604050505020304" pitchFamily="18" charset="0"/>
                      </a:endParaRPr>
                    </a:p>
                  </a:txBody>
                  <a:tcPr marL="6350" marR="6350" marT="6350" marB="0" anchor="b"/>
                </a:tc>
                <a:tc>
                  <a:txBody>
                    <a:bodyPr/>
                    <a:lstStyle/>
                    <a:p>
                      <a:pPr algn="r" rtl="0" fontAlgn="b"/>
                      <a:r>
                        <a:rPr lang="fr-FR" sz="700" u="none" strike="noStrike">
                          <a:effectLst/>
                        </a:rPr>
                        <a:t>0,62%</a:t>
                      </a:r>
                      <a:endParaRPr lang="fr-FR" sz="700" b="0" i="0" u="none" strike="noStrike">
                        <a:solidFill>
                          <a:srgbClr val="000000"/>
                        </a:solidFill>
                        <a:effectLst/>
                        <a:latin typeface="Century Schoolbook" panose="02040604050505020304" pitchFamily="18" charset="0"/>
                      </a:endParaRPr>
                    </a:p>
                  </a:txBody>
                  <a:tcPr marL="6350" marR="6350" marT="6350" marB="0" anchor="b"/>
                </a:tc>
                <a:tc>
                  <a:txBody>
                    <a:bodyPr/>
                    <a:lstStyle/>
                    <a:p>
                      <a:pPr algn="l" rtl="0" fontAlgn="b"/>
                      <a:r>
                        <a:rPr lang="fr-FR" sz="1200" u="none" strike="noStrike">
                          <a:effectLst/>
                        </a:rPr>
                        <a:t> </a:t>
                      </a:r>
                      <a:endParaRPr lang="fr-FR" sz="1200" b="0" i="0" u="none" strike="noStrike">
                        <a:solidFill>
                          <a:srgbClr val="000000"/>
                        </a:solidFill>
                        <a:effectLst/>
                        <a:latin typeface="Century Schoolbook" panose="02040604050505020304" pitchFamily="18" charset="0"/>
                      </a:endParaRPr>
                    </a:p>
                  </a:txBody>
                  <a:tcPr marL="6350" marR="6350" marT="6350" marB="0" anchor="b"/>
                </a:tc>
                <a:tc>
                  <a:txBody>
                    <a:bodyPr/>
                    <a:lstStyle/>
                    <a:p>
                      <a:pPr algn="r" rtl="0" fontAlgn="b"/>
                      <a:r>
                        <a:rPr lang="fr-FR" sz="700" u="none" strike="noStrike">
                          <a:effectLst/>
                        </a:rPr>
                        <a:t>-10%</a:t>
                      </a:r>
                      <a:endParaRPr lang="fr-FR" sz="700" b="0" i="0" u="none" strike="noStrike">
                        <a:solidFill>
                          <a:srgbClr val="000000"/>
                        </a:solidFill>
                        <a:effectLst/>
                        <a:latin typeface="Century Schoolbook" panose="02040604050505020304" pitchFamily="18" charset="0"/>
                      </a:endParaRPr>
                    </a:p>
                  </a:txBody>
                  <a:tcPr marL="6350" marR="6350" marT="6350" marB="0" anchor="b"/>
                </a:tc>
              </a:tr>
              <a:tr h="224805">
                <a:tc>
                  <a:txBody>
                    <a:bodyPr/>
                    <a:lstStyle/>
                    <a:p>
                      <a:pPr algn="l" rtl="0" fontAlgn="b"/>
                      <a:r>
                        <a:rPr lang="fr-FR" sz="500" u="none" strike="noStrike">
                          <a:effectLst/>
                        </a:rPr>
                        <a:t>          Obligations du Trésor</a:t>
                      </a:r>
                      <a:endParaRPr lang="fr-FR" sz="500" b="0" i="0" u="none" strike="noStrike">
                        <a:solidFill>
                          <a:srgbClr val="000000"/>
                        </a:solidFill>
                        <a:effectLst/>
                        <a:latin typeface="Century Schoolbook" panose="02040604050505020304" pitchFamily="18" charset="0"/>
                      </a:endParaRPr>
                    </a:p>
                  </a:txBody>
                  <a:tcPr marL="6350" marR="6350" marT="6350" marB="0" anchor="b"/>
                </a:tc>
                <a:tc>
                  <a:txBody>
                    <a:bodyPr/>
                    <a:lstStyle/>
                    <a:p>
                      <a:pPr algn="r" rtl="0" fontAlgn="b"/>
                      <a:r>
                        <a:rPr lang="fr-FR" sz="700" u="none" strike="noStrike">
                          <a:effectLst/>
                        </a:rPr>
                        <a:t>575,9</a:t>
                      </a:r>
                      <a:endParaRPr lang="fr-FR" sz="700" b="0" i="0" u="none" strike="noStrike">
                        <a:solidFill>
                          <a:srgbClr val="000000"/>
                        </a:solidFill>
                        <a:effectLst/>
                        <a:latin typeface="Century Schoolbook" panose="02040604050505020304" pitchFamily="18" charset="0"/>
                      </a:endParaRPr>
                    </a:p>
                  </a:txBody>
                  <a:tcPr marL="6350" marR="6350" marT="6350" marB="0" anchor="b"/>
                </a:tc>
                <a:tc>
                  <a:txBody>
                    <a:bodyPr/>
                    <a:lstStyle/>
                    <a:p>
                      <a:pPr algn="r" rtl="0" fontAlgn="b"/>
                      <a:r>
                        <a:rPr lang="fr-FR" sz="700" u="none" strike="noStrike">
                          <a:effectLst/>
                        </a:rPr>
                        <a:t>17%</a:t>
                      </a:r>
                      <a:endParaRPr lang="fr-FR" sz="700" b="0" i="0" u="none" strike="noStrike">
                        <a:solidFill>
                          <a:srgbClr val="000000"/>
                        </a:solidFill>
                        <a:effectLst/>
                        <a:latin typeface="Century Schoolbook" panose="02040604050505020304" pitchFamily="18" charset="0"/>
                      </a:endParaRPr>
                    </a:p>
                  </a:txBody>
                  <a:tcPr marL="6350" marR="6350" marT="6350" marB="0" anchor="b"/>
                </a:tc>
                <a:tc>
                  <a:txBody>
                    <a:bodyPr/>
                    <a:lstStyle/>
                    <a:p>
                      <a:pPr algn="r" rtl="0" fontAlgn="b"/>
                      <a:r>
                        <a:rPr lang="fr-FR" sz="700" u="none" strike="noStrike">
                          <a:effectLst/>
                        </a:rPr>
                        <a:t>1175</a:t>
                      </a:r>
                      <a:endParaRPr lang="fr-FR" sz="700" b="0" i="0" u="none" strike="noStrike">
                        <a:solidFill>
                          <a:srgbClr val="000000"/>
                        </a:solidFill>
                        <a:effectLst/>
                        <a:latin typeface="Century Schoolbook" panose="02040604050505020304" pitchFamily="18" charset="0"/>
                      </a:endParaRPr>
                    </a:p>
                  </a:txBody>
                  <a:tcPr marL="6350" marR="6350" marT="6350" marB="0" anchor="b"/>
                </a:tc>
                <a:tc>
                  <a:txBody>
                    <a:bodyPr/>
                    <a:lstStyle/>
                    <a:p>
                      <a:pPr algn="r" rtl="0" fontAlgn="b"/>
                      <a:r>
                        <a:rPr lang="fr-FR" sz="700" u="none" strike="noStrike">
                          <a:effectLst/>
                        </a:rPr>
                        <a:t>13,35%</a:t>
                      </a:r>
                      <a:endParaRPr lang="fr-FR" sz="700" b="0" i="0" u="none" strike="noStrike">
                        <a:solidFill>
                          <a:srgbClr val="000000"/>
                        </a:solidFill>
                        <a:effectLst/>
                        <a:latin typeface="Century Schoolbook" panose="02040604050505020304" pitchFamily="18" charset="0"/>
                      </a:endParaRPr>
                    </a:p>
                  </a:txBody>
                  <a:tcPr marL="6350" marR="6350" marT="6350" marB="0" anchor="b"/>
                </a:tc>
                <a:tc>
                  <a:txBody>
                    <a:bodyPr/>
                    <a:lstStyle/>
                    <a:p>
                      <a:pPr algn="l" rtl="0" fontAlgn="b"/>
                      <a:r>
                        <a:rPr lang="fr-FR" sz="1200" u="none" strike="noStrike">
                          <a:effectLst/>
                        </a:rPr>
                        <a:t> </a:t>
                      </a:r>
                      <a:endParaRPr lang="fr-FR" sz="1200" b="0" i="0" u="none" strike="noStrike">
                        <a:solidFill>
                          <a:srgbClr val="000000"/>
                        </a:solidFill>
                        <a:effectLst/>
                        <a:latin typeface="Century Schoolbook" panose="02040604050505020304" pitchFamily="18" charset="0"/>
                      </a:endParaRPr>
                    </a:p>
                  </a:txBody>
                  <a:tcPr marL="6350" marR="6350" marT="6350" marB="0" anchor="b"/>
                </a:tc>
                <a:tc>
                  <a:txBody>
                    <a:bodyPr/>
                    <a:lstStyle/>
                    <a:p>
                      <a:pPr algn="r" rtl="0" fontAlgn="b"/>
                      <a:r>
                        <a:rPr lang="fr-FR" sz="700" u="none" strike="noStrike">
                          <a:effectLst/>
                        </a:rPr>
                        <a:t>-5%</a:t>
                      </a:r>
                      <a:endParaRPr lang="fr-FR" sz="700" b="0" i="0" u="none" strike="noStrike">
                        <a:solidFill>
                          <a:srgbClr val="000000"/>
                        </a:solidFill>
                        <a:effectLst/>
                        <a:latin typeface="Century Schoolbook" panose="02040604050505020304" pitchFamily="18" charset="0"/>
                      </a:endParaRPr>
                    </a:p>
                  </a:txBody>
                  <a:tcPr marL="6350" marR="6350" marT="6350" marB="0" anchor="b"/>
                </a:tc>
              </a:tr>
              <a:tr h="224805">
                <a:tc>
                  <a:txBody>
                    <a:bodyPr/>
                    <a:lstStyle/>
                    <a:p>
                      <a:pPr algn="l" rtl="0" fontAlgn="b"/>
                      <a:r>
                        <a:rPr lang="fr-FR" sz="500" u="none" strike="noStrike">
                          <a:effectLst/>
                        </a:rPr>
                        <a:t>          Autres emprunts          </a:t>
                      </a:r>
                      <a:endParaRPr lang="fr-FR" sz="500" b="0" i="0" u="none" strike="noStrike">
                        <a:solidFill>
                          <a:srgbClr val="000000"/>
                        </a:solidFill>
                        <a:effectLst/>
                        <a:latin typeface="Century Schoolbook" panose="02040604050505020304" pitchFamily="18" charset="0"/>
                      </a:endParaRPr>
                    </a:p>
                  </a:txBody>
                  <a:tcPr marL="6350" marR="6350" marT="6350" marB="0" anchor="b"/>
                </a:tc>
                <a:tc>
                  <a:txBody>
                    <a:bodyPr/>
                    <a:lstStyle/>
                    <a:p>
                      <a:pPr algn="r" rtl="0" fontAlgn="b"/>
                      <a:r>
                        <a:rPr lang="fr-FR" sz="700" u="none" strike="noStrike">
                          <a:effectLst/>
                        </a:rPr>
                        <a:t>150</a:t>
                      </a:r>
                      <a:endParaRPr lang="fr-FR" sz="700" b="0" i="0" u="none" strike="noStrike">
                        <a:solidFill>
                          <a:srgbClr val="000000"/>
                        </a:solidFill>
                        <a:effectLst/>
                        <a:latin typeface="Century Schoolbook" panose="02040604050505020304" pitchFamily="18" charset="0"/>
                      </a:endParaRPr>
                    </a:p>
                  </a:txBody>
                  <a:tcPr marL="6350" marR="6350" marT="6350" marB="0" anchor="b"/>
                </a:tc>
                <a:tc>
                  <a:txBody>
                    <a:bodyPr/>
                    <a:lstStyle/>
                    <a:p>
                      <a:pPr algn="r" rtl="0" fontAlgn="b"/>
                      <a:r>
                        <a:rPr lang="fr-FR" sz="700" u="none" strike="noStrike">
                          <a:effectLst/>
                        </a:rPr>
                        <a:t>4%</a:t>
                      </a:r>
                      <a:endParaRPr lang="fr-FR" sz="700" b="0" i="0" u="none" strike="noStrike">
                        <a:solidFill>
                          <a:srgbClr val="000000"/>
                        </a:solidFill>
                        <a:effectLst/>
                        <a:latin typeface="Century Schoolbook" panose="02040604050505020304" pitchFamily="18" charset="0"/>
                      </a:endParaRPr>
                    </a:p>
                  </a:txBody>
                  <a:tcPr marL="6350" marR="6350" marT="6350" marB="0" anchor="b"/>
                </a:tc>
                <a:tc>
                  <a:txBody>
                    <a:bodyPr/>
                    <a:lstStyle/>
                    <a:p>
                      <a:pPr algn="r" rtl="0" fontAlgn="b"/>
                      <a:r>
                        <a:rPr lang="fr-FR" sz="700" u="none" strike="noStrike">
                          <a:effectLst/>
                        </a:rPr>
                        <a:t>38,7</a:t>
                      </a:r>
                      <a:endParaRPr lang="fr-FR" sz="700" b="0" i="0" u="none" strike="noStrike">
                        <a:solidFill>
                          <a:srgbClr val="000000"/>
                        </a:solidFill>
                        <a:effectLst/>
                        <a:latin typeface="Century Schoolbook" panose="02040604050505020304" pitchFamily="18" charset="0"/>
                      </a:endParaRPr>
                    </a:p>
                  </a:txBody>
                  <a:tcPr marL="6350" marR="6350" marT="6350" marB="0" anchor="b"/>
                </a:tc>
                <a:tc>
                  <a:txBody>
                    <a:bodyPr/>
                    <a:lstStyle/>
                    <a:p>
                      <a:pPr algn="r" rtl="0" fontAlgn="b"/>
                      <a:r>
                        <a:rPr lang="fr-FR" sz="700" u="none" strike="noStrike">
                          <a:effectLst/>
                        </a:rPr>
                        <a:t>0,44%</a:t>
                      </a:r>
                      <a:endParaRPr lang="fr-FR" sz="700" b="0" i="0" u="none" strike="noStrike">
                        <a:solidFill>
                          <a:srgbClr val="000000"/>
                        </a:solidFill>
                        <a:effectLst/>
                        <a:latin typeface="Century Schoolbook" panose="02040604050505020304" pitchFamily="18" charset="0"/>
                      </a:endParaRPr>
                    </a:p>
                  </a:txBody>
                  <a:tcPr marL="6350" marR="6350" marT="6350" marB="0" anchor="b"/>
                </a:tc>
                <a:tc>
                  <a:txBody>
                    <a:bodyPr/>
                    <a:lstStyle/>
                    <a:p>
                      <a:pPr algn="l" rtl="0" fontAlgn="b"/>
                      <a:r>
                        <a:rPr lang="fr-FR" sz="1200" u="none" strike="noStrike">
                          <a:effectLst/>
                        </a:rPr>
                        <a:t> </a:t>
                      </a:r>
                      <a:endParaRPr lang="fr-FR" sz="1200" b="0" i="0" u="none" strike="noStrike">
                        <a:solidFill>
                          <a:srgbClr val="000000"/>
                        </a:solidFill>
                        <a:effectLst/>
                        <a:latin typeface="Century Schoolbook" panose="02040604050505020304" pitchFamily="18" charset="0"/>
                      </a:endParaRPr>
                    </a:p>
                  </a:txBody>
                  <a:tcPr marL="6350" marR="6350" marT="6350" marB="0" anchor="b"/>
                </a:tc>
                <a:tc>
                  <a:txBody>
                    <a:bodyPr/>
                    <a:lstStyle/>
                    <a:p>
                      <a:pPr algn="r" rtl="0" fontAlgn="b"/>
                      <a:r>
                        <a:rPr lang="fr-FR" sz="700" u="none" strike="noStrike">
                          <a:effectLst/>
                        </a:rPr>
                        <a:t>-3%</a:t>
                      </a:r>
                      <a:endParaRPr lang="fr-FR" sz="700" b="0" i="0" u="none" strike="noStrike">
                        <a:solidFill>
                          <a:srgbClr val="000000"/>
                        </a:solidFill>
                        <a:effectLst/>
                        <a:latin typeface="Century Schoolbook" panose="02040604050505020304" pitchFamily="18" charset="0"/>
                      </a:endParaRPr>
                    </a:p>
                  </a:txBody>
                  <a:tcPr marL="6350" marR="6350" marT="6350" marB="0" anchor="b"/>
                </a:tc>
              </a:tr>
              <a:tr h="224805">
                <a:tc>
                  <a:txBody>
                    <a:bodyPr/>
                    <a:lstStyle/>
                    <a:p>
                      <a:pPr algn="l" rtl="0" fontAlgn="b"/>
                      <a:r>
                        <a:rPr lang="fr-FR" sz="1200" u="none" strike="noStrike">
                          <a:effectLst/>
                        </a:rPr>
                        <a:t> </a:t>
                      </a:r>
                      <a:endParaRPr lang="fr-FR" sz="1200" b="0" i="0" u="none" strike="noStrike">
                        <a:solidFill>
                          <a:srgbClr val="000000"/>
                        </a:solidFill>
                        <a:effectLst/>
                        <a:latin typeface="Century Schoolbook" panose="02040604050505020304" pitchFamily="18" charset="0"/>
                      </a:endParaRPr>
                    </a:p>
                  </a:txBody>
                  <a:tcPr marL="6350" marR="6350" marT="6350" marB="0" anchor="b"/>
                </a:tc>
                <a:tc>
                  <a:txBody>
                    <a:bodyPr/>
                    <a:lstStyle/>
                    <a:p>
                      <a:pPr algn="l" rtl="0" fontAlgn="b"/>
                      <a:r>
                        <a:rPr lang="fr-FR" sz="500" u="none" strike="noStrike">
                          <a:effectLst/>
                        </a:rPr>
                        <a:t> </a:t>
                      </a:r>
                      <a:endParaRPr lang="fr-FR" sz="500" b="0" i="0" u="none" strike="noStrike">
                        <a:solidFill>
                          <a:srgbClr val="000000"/>
                        </a:solidFill>
                        <a:effectLst/>
                        <a:latin typeface="Century Schoolbook" panose="02040604050505020304" pitchFamily="18" charset="0"/>
                      </a:endParaRPr>
                    </a:p>
                  </a:txBody>
                  <a:tcPr marL="6350" marR="6350" marT="6350" marB="0" anchor="b"/>
                </a:tc>
                <a:tc>
                  <a:txBody>
                    <a:bodyPr/>
                    <a:lstStyle/>
                    <a:p>
                      <a:pPr algn="l" rtl="0" fontAlgn="b"/>
                      <a:r>
                        <a:rPr lang="fr-FR" sz="500" u="none" strike="noStrike">
                          <a:effectLst/>
                        </a:rPr>
                        <a:t> </a:t>
                      </a:r>
                      <a:endParaRPr lang="fr-FR" sz="500" b="0" i="0" u="none" strike="noStrike">
                        <a:solidFill>
                          <a:srgbClr val="000000"/>
                        </a:solidFill>
                        <a:effectLst/>
                        <a:latin typeface="Century Schoolbook" panose="02040604050505020304" pitchFamily="18" charset="0"/>
                      </a:endParaRPr>
                    </a:p>
                  </a:txBody>
                  <a:tcPr marL="6350" marR="6350" marT="6350" marB="0" anchor="b"/>
                </a:tc>
                <a:tc>
                  <a:txBody>
                    <a:bodyPr/>
                    <a:lstStyle/>
                    <a:p>
                      <a:pPr algn="l" rtl="0" fontAlgn="b"/>
                      <a:r>
                        <a:rPr lang="fr-FR" sz="500" u="none" strike="noStrike">
                          <a:effectLst/>
                        </a:rPr>
                        <a:t> </a:t>
                      </a:r>
                      <a:endParaRPr lang="fr-FR" sz="500" b="0" i="0" u="none" strike="noStrike">
                        <a:solidFill>
                          <a:srgbClr val="000000"/>
                        </a:solidFill>
                        <a:effectLst/>
                        <a:latin typeface="Century Schoolbook" panose="02040604050505020304" pitchFamily="18" charset="0"/>
                      </a:endParaRPr>
                    </a:p>
                  </a:txBody>
                  <a:tcPr marL="6350" marR="6350" marT="6350" marB="0" anchor="b"/>
                </a:tc>
                <a:tc>
                  <a:txBody>
                    <a:bodyPr/>
                    <a:lstStyle/>
                    <a:p>
                      <a:pPr algn="l" rtl="0" fontAlgn="b"/>
                      <a:r>
                        <a:rPr lang="fr-FR" sz="500" u="none" strike="noStrike">
                          <a:effectLst/>
                        </a:rPr>
                        <a:t> </a:t>
                      </a:r>
                      <a:endParaRPr lang="fr-FR" sz="500" b="0" i="0" u="none" strike="noStrike">
                        <a:solidFill>
                          <a:srgbClr val="000000"/>
                        </a:solidFill>
                        <a:effectLst/>
                        <a:latin typeface="Century Schoolbook" panose="02040604050505020304" pitchFamily="18" charset="0"/>
                      </a:endParaRPr>
                    </a:p>
                  </a:txBody>
                  <a:tcPr marL="6350" marR="6350" marT="6350" marB="0" anchor="b"/>
                </a:tc>
                <a:tc>
                  <a:txBody>
                    <a:bodyPr/>
                    <a:lstStyle/>
                    <a:p>
                      <a:pPr algn="l" rtl="0" fontAlgn="b"/>
                      <a:r>
                        <a:rPr lang="fr-FR" sz="1200" u="none" strike="noStrike">
                          <a:effectLst/>
                        </a:rPr>
                        <a:t> </a:t>
                      </a:r>
                      <a:endParaRPr lang="fr-FR" sz="1200" b="0" i="0" u="none" strike="noStrike">
                        <a:solidFill>
                          <a:srgbClr val="000000"/>
                        </a:solidFill>
                        <a:effectLst/>
                        <a:latin typeface="Century Schoolbook" panose="02040604050505020304" pitchFamily="18" charset="0"/>
                      </a:endParaRPr>
                    </a:p>
                  </a:txBody>
                  <a:tcPr marL="6350" marR="6350" marT="6350" marB="0" anchor="b"/>
                </a:tc>
                <a:tc>
                  <a:txBody>
                    <a:bodyPr/>
                    <a:lstStyle/>
                    <a:p>
                      <a:pPr algn="l" rtl="0" fontAlgn="b"/>
                      <a:r>
                        <a:rPr lang="fr-FR" sz="1200" u="none" strike="noStrike">
                          <a:effectLst/>
                        </a:rPr>
                        <a:t> </a:t>
                      </a:r>
                      <a:endParaRPr lang="fr-FR" sz="1200" b="0" i="0" u="none" strike="noStrike">
                        <a:solidFill>
                          <a:srgbClr val="000000"/>
                        </a:solidFill>
                        <a:effectLst/>
                        <a:latin typeface="Century Schoolbook" panose="02040604050505020304" pitchFamily="18" charset="0"/>
                      </a:endParaRPr>
                    </a:p>
                  </a:txBody>
                  <a:tcPr marL="6350" marR="6350" marT="6350" marB="0" anchor="b"/>
                </a:tc>
              </a:tr>
              <a:tr h="224805">
                <a:tc gridSpan="2">
                  <a:txBody>
                    <a:bodyPr/>
                    <a:lstStyle/>
                    <a:p>
                      <a:pPr algn="l" rtl="0" fontAlgn="b"/>
                      <a:r>
                        <a:rPr lang="fr-FR" sz="500" u="none" strike="noStrike">
                          <a:effectLst/>
                        </a:rPr>
                        <a:t>Source : DDP/DGCPT/MFB: données en milliards de FCFA</a:t>
                      </a:r>
                      <a:endParaRPr lang="fr-FR" sz="500" b="0" i="0" u="none" strike="noStrike">
                        <a:solidFill>
                          <a:srgbClr val="000000"/>
                        </a:solidFill>
                        <a:effectLst/>
                        <a:latin typeface="Century Schoolbook" panose="02040604050505020304" pitchFamily="18" charset="0"/>
                      </a:endParaRPr>
                    </a:p>
                  </a:txBody>
                  <a:tcPr marL="6350" marR="6350" marT="6350" marB="0" anchor="b"/>
                </a:tc>
                <a:tc hMerge="1">
                  <a:txBody>
                    <a:bodyPr/>
                    <a:lstStyle/>
                    <a:p>
                      <a:endParaRPr lang="fr-FR"/>
                    </a:p>
                  </a:txBody>
                  <a:tcPr/>
                </a:tc>
                <a:tc>
                  <a:txBody>
                    <a:bodyPr/>
                    <a:lstStyle/>
                    <a:p>
                      <a:pPr algn="l" rtl="0" fontAlgn="b"/>
                      <a:r>
                        <a:rPr lang="fr-FR" sz="1200" u="none" strike="noStrike">
                          <a:effectLst/>
                        </a:rPr>
                        <a:t> </a:t>
                      </a:r>
                      <a:endParaRPr lang="fr-FR" sz="1200" b="0" i="0" u="none" strike="noStrike">
                        <a:solidFill>
                          <a:srgbClr val="000000"/>
                        </a:solidFill>
                        <a:effectLst/>
                        <a:latin typeface="Century Schoolbook" panose="02040604050505020304" pitchFamily="18" charset="0"/>
                      </a:endParaRPr>
                    </a:p>
                  </a:txBody>
                  <a:tcPr marL="6350" marR="6350" marT="6350" marB="0" anchor="b"/>
                </a:tc>
                <a:tc>
                  <a:txBody>
                    <a:bodyPr/>
                    <a:lstStyle/>
                    <a:p>
                      <a:pPr algn="l" rtl="0" fontAlgn="b"/>
                      <a:r>
                        <a:rPr lang="fr-FR" sz="1200" u="none" strike="noStrike">
                          <a:effectLst/>
                        </a:rPr>
                        <a:t> </a:t>
                      </a:r>
                      <a:endParaRPr lang="fr-FR" sz="1200" b="0" i="0" u="none" strike="noStrike">
                        <a:solidFill>
                          <a:srgbClr val="000000"/>
                        </a:solidFill>
                        <a:effectLst/>
                        <a:latin typeface="Century Schoolbook" panose="02040604050505020304" pitchFamily="18" charset="0"/>
                      </a:endParaRPr>
                    </a:p>
                  </a:txBody>
                  <a:tcPr marL="6350" marR="6350" marT="6350" marB="0" anchor="b"/>
                </a:tc>
                <a:tc>
                  <a:txBody>
                    <a:bodyPr/>
                    <a:lstStyle/>
                    <a:p>
                      <a:pPr algn="l" rtl="0" fontAlgn="b"/>
                      <a:r>
                        <a:rPr lang="fr-FR" sz="1200" u="none" strike="noStrike">
                          <a:effectLst/>
                        </a:rPr>
                        <a:t> </a:t>
                      </a:r>
                      <a:endParaRPr lang="fr-FR" sz="1200" b="0" i="0" u="none" strike="noStrike">
                        <a:solidFill>
                          <a:srgbClr val="000000"/>
                        </a:solidFill>
                        <a:effectLst/>
                        <a:latin typeface="Century Schoolbook" panose="02040604050505020304" pitchFamily="18" charset="0"/>
                      </a:endParaRPr>
                    </a:p>
                  </a:txBody>
                  <a:tcPr marL="6350" marR="6350" marT="6350" marB="0" anchor="b"/>
                </a:tc>
                <a:tc>
                  <a:txBody>
                    <a:bodyPr/>
                    <a:lstStyle/>
                    <a:p>
                      <a:pPr algn="l" rtl="0" fontAlgn="b"/>
                      <a:r>
                        <a:rPr lang="fr-FR" sz="1200" u="none" strike="noStrike">
                          <a:effectLst/>
                        </a:rPr>
                        <a:t> </a:t>
                      </a:r>
                      <a:endParaRPr lang="fr-FR" sz="1200" b="0" i="0" u="none" strike="noStrike">
                        <a:solidFill>
                          <a:srgbClr val="000000"/>
                        </a:solidFill>
                        <a:effectLst/>
                        <a:latin typeface="Century Schoolbook" panose="02040604050505020304" pitchFamily="18" charset="0"/>
                      </a:endParaRPr>
                    </a:p>
                  </a:txBody>
                  <a:tcPr marL="6350" marR="6350" marT="6350" marB="0" anchor="b"/>
                </a:tc>
                <a:tc>
                  <a:txBody>
                    <a:bodyPr/>
                    <a:lstStyle/>
                    <a:p>
                      <a:pPr algn="l" rtl="0" fontAlgn="b"/>
                      <a:r>
                        <a:rPr lang="fr-FR" sz="1200" u="none" strike="noStrike" dirty="0">
                          <a:effectLst/>
                        </a:rPr>
                        <a:t> </a:t>
                      </a:r>
                      <a:endParaRPr lang="fr-FR" sz="1200" b="0" i="0" u="none" strike="noStrike" dirty="0">
                        <a:solidFill>
                          <a:srgbClr val="000000"/>
                        </a:solidFill>
                        <a:effectLst/>
                        <a:latin typeface="Century Schoolbook" panose="02040604050505020304" pitchFamily="18" charset="0"/>
                      </a:endParaRPr>
                    </a:p>
                  </a:txBody>
                  <a:tcPr marL="6350" marR="6350" marT="6350" marB="0" anchor="b"/>
                </a:tc>
              </a:tr>
            </a:tbl>
          </a:graphicData>
        </a:graphic>
      </p:graphicFrame>
    </p:spTree>
    <p:extLst>
      <p:ext uri="{BB962C8B-B14F-4D97-AF65-F5344CB8AC3E}">
        <p14:creationId xmlns:p14="http://schemas.microsoft.com/office/powerpoint/2010/main" val="92749911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sz="quarter" idx="1"/>
          </p:nvPr>
        </p:nvSpPr>
        <p:spPr>
          <a:xfrm>
            <a:off x="457200" y="836712"/>
            <a:ext cx="7686700" cy="5637240"/>
          </a:xfrm>
        </p:spPr>
        <p:txBody>
          <a:bodyPr>
            <a:noAutofit/>
          </a:bodyPr>
          <a:lstStyle/>
          <a:p>
            <a:pPr>
              <a:buNone/>
            </a:pPr>
            <a:endParaRPr lang="fr-FR" sz="1200" b="1" dirty="0" smtClean="0">
              <a:solidFill>
                <a:schemeClr val="accent1">
                  <a:lumMod val="75000"/>
                </a:schemeClr>
              </a:solidFill>
              <a:latin typeface="Tahoma" pitchFamily="34" charset="0"/>
              <a:ea typeface="Tahoma" pitchFamily="34" charset="0"/>
              <a:cs typeface="Tahoma" pitchFamily="34" charset="0"/>
            </a:endParaRPr>
          </a:p>
          <a:p>
            <a:pPr marL="0" indent="0" algn="just">
              <a:lnSpc>
                <a:spcPct val="110000"/>
              </a:lnSpc>
              <a:buNone/>
            </a:pPr>
            <a:r>
              <a:rPr lang="fr-FR" sz="1200" b="1" dirty="0" smtClean="0">
                <a:latin typeface="Tahoma" pitchFamily="34" charset="0"/>
                <a:ea typeface="Tahoma" pitchFamily="34" charset="0"/>
                <a:cs typeface="Tahoma" pitchFamily="34" charset="0"/>
              </a:rPr>
              <a:t>	</a:t>
            </a:r>
            <a:endParaRPr lang="fr-FR" sz="1400" dirty="0" smtClean="0">
              <a:latin typeface="Arial" pitchFamily="34" charset="0"/>
              <a:cs typeface="Arial" pitchFamily="34" charset="0"/>
            </a:endParaRPr>
          </a:p>
        </p:txBody>
      </p:sp>
      <p:sp>
        <p:nvSpPr>
          <p:cNvPr id="4" name="Espace réservé du numéro de diapositive 3"/>
          <p:cNvSpPr>
            <a:spLocks noGrp="1"/>
          </p:cNvSpPr>
          <p:nvPr>
            <p:ph type="sldNum" sz="quarter" idx="15"/>
          </p:nvPr>
        </p:nvSpPr>
        <p:spPr/>
        <p:txBody>
          <a:bodyPr/>
          <a:lstStyle/>
          <a:p>
            <a:fld id="{26A935AA-A7B2-4507-9B20-F692C0B0BA29}" type="slidenum">
              <a:rPr lang="fr-FR" smtClean="0"/>
              <a:pPr/>
              <a:t>14</a:t>
            </a:fld>
            <a:endParaRPr lang="fr-FR" dirty="0"/>
          </a:p>
        </p:txBody>
      </p:sp>
      <p:sp>
        <p:nvSpPr>
          <p:cNvPr id="8" name="Titre 1"/>
          <p:cNvSpPr txBox="1">
            <a:spLocks/>
          </p:cNvSpPr>
          <p:nvPr/>
        </p:nvSpPr>
        <p:spPr>
          <a:xfrm>
            <a:off x="211515" y="115837"/>
            <a:ext cx="8392933" cy="936899"/>
          </a:xfrm>
          <a:prstGeom prst="rect">
            <a:avLst/>
          </a:prstGeom>
        </p:spPr>
        <p:txBody>
          <a:bodyPr vert="horz" anchor="b">
            <a:noAutofit/>
          </a:bodyPr>
          <a:lstStyle>
            <a:lvl1pPr algn="l" rtl="0" eaLnBrk="1" latinLnBrk="0" hangingPunct="1">
              <a:spcBef>
                <a:spcPct val="0"/>
              </a:spcBef>
              <a:buNone/>
              <a:defRPr kumimoji="0" sz="3000" b="0" kern="1200" cap="small" baseline="0">
                <a:solidFill>
                  <a:schemeClr val="tx2"/>
                </a:solidFill>
                <a:latin typeface="+mj-lt"/>
                <a:ea typeface="+mj-ea"/>
                <a:cs typeface="+mj-cs"/>
              </a:defRPr>
            </a:lvl1pPr>
          </a:lstStyle>
          <a:p>
            <a:r>
              <a:rPr lang="fr-FR" sz="1200" b="1" dirty="0" smtClean="0">
                <a:latin typeface="Tahoma" pitchFamily="34" charset="0"/>
                <a:ea typeface="Tahoma" pitchFamily="34" charset="0"/>
                <a:cs typeface="Tahoma" pitchFamily="34" charset="0"/>
              </a:rPr>
              <a:t>… CETTE TENDANCE COMBINEE AVEC L’ELARGISSEMENT DU CHAMP DE LA DETTE A FAIT BASCULE LE RISQUE DE DE SURENDETTEMENT DE FAIBLE A MODERE. CE QUI JUSTIFIE LA POLITIQUE D4ENDETTEMENT PRUDENTE AINSI QUE LE RECOURS PLUS ACCRU A LA DETTE LIBELLE EN FCFA POUR EVITRR DE DEGRADER D’AVABTAGE LE PROFIL DE VIABILITE DE LA DETTE</a:t>
            </a:r>
            <a:endParaRPr lang="fr-FR" sz="1200" b="1" dirty="0">
              <a:latin typeface="Tahoma" pitchFamily="34" charset="0"/>
              <a:ea typeface="Tahoma" pitchFamily="34" charset="0"/>
              <a:cs typeface="Tahoma" pitchFamily="34" charset="0"/>
            </a:endParaRPr>
          </a:p>
        </p:txBody>
      </p:sp>
      <p:graphicFrame>
        <p:nvGraphicFramePr>
          <p:cNvPr id="5" name="Tableau 4"/>
          <p:cNvGraphicFramePr>
            <a:graphicFrameLocks noGrp="1"/>
          </p:cNvGraphicFramePr>
          <p:nvPr>
            <p:extLst>
              <p:ext uri="{D42A27DB-BD31-4B8C-83A1-F6EECF244321}">
                <p14:modId xmlns:p14="http://schemas.microsoft.com/office/powerpoint/2010/main" val="536613785"/>
              </p:ext>
            </p:extLst>
          </p:nvPr>
        </p:nvGraphicFramePr>
        <p:xfrm>
          <a:off x="457201" y="1484781"/>
          <a:ext cx="7859216" cy="3024338"/>
        </p:xfrm>
        <a:graphic>
          <a:graphicData uri="http://schemas.openxmlformats.org/drawingml/2006/table">
            <a:tbl>
              <a:tblPr>
                <a:tableStyleId>{5C22544A-7EE6-4342-B048-85BDC9FD1C3A}</a:tableStyleId>
              </a:tblPr>
              <a:tblGrid>
                <a:gridCol w="891404"/>
                <a:gridCol w="891404"/>
                <a:gridCol w="1366821"/>
                <a:gridCol w="605130"/>
                <a:gridCol w="687406"/>
                <a:gridCol w="683410"/>
                <a:gridCol w="519986"/>
                <a:gridCol w="534843"/>
                <a:gridCol w="594270"/>
                <a:gridCol w="534843"/>
                <a:gridCol w="549699"/>
              </a:tblGrid>
              <a:tr h="293269">
                <a:tc>
                  <a:txBody>
                    <a:bodyPr/>
                    <a:lstStyle/>
                    <a:p>
                      <a:pPr algn="l" rtl="0" fontAlgn="b"/>
                      <a:r>
                        <a:rPr lang="fr-FR" sz="1100" u="none" strike="noStrike" dirty="0">
                          <a:effectLst/>
                        </a:rPr>
                        <a:t>Ratios</a:t>
                      </a:r>
                      <a:endParaRPr lang="fr-FR" sz="1100" b="1" i="0" u="none" strike="noStrike" dirty="0">
                        <a:solidFill>
                          <a:srgbClr val="000000"/>
                        </a:solidFill>
                        <a:effectLst/>
                        <a:latin typeface="Century Schoolbook" panose="02040604050505020304" pitchFamily="18" charset="0"/>
                      </a:endParaRPr>
                    </a:p>
                  </a:txBody>
                  <a:tcPr marL="6350" marR="6350" marT="6350" marB="0" anchor="b"/>
                </a:tc>
                <a:tc>
                  <a:txBody>
                    <a:bodyPr/>
                    <a:lstStyle/>
                    <a:p>
                      <a:pPr algn="l" rtl="0" fontAlgn="b"/>
                      <a:r>
                        <a:rPr lang="fr-FR" sz="1100" u="none" strike="noStrike">
                          <a:effectLst/>
                        </a:rPr>
                        <a:t>Seuils</a:t>
                      </a:r>
                      <a:endParaRPr lang="fr-FR" sz="1100" b="1" i="0" u="none" strike="noStrike">
                        <a:solidFill>
                          <a:srgbClr val="000000"/>
                        </a:solidFill>
                        <a:effectLst/>
                        <a:latin typeface="Century Schoolbook" panose="02040604050505020304" pitchFamily="18" charset="0"/>
                      </a:endParaRPr>
                    </a:p>
                  </a:txBody>
                  <a:tcPr marL="6350" marR="6350" marT="6350" marB="0" anchor="b"/>
                </a:tc>
                <a:tc>
                  <a:txBody>
                    <a:bodyPr/>
                    <a:lstStyle/>
                    <a:p>
                      <a:pPr algn="r" rtl="0" fontAlgn="b"/>
                      <a:r>
                        <a:rPr lang="fr-FR" sz="1100" u="none" strike="noStrike">
                          <a:effectLst/>
                        </a:rPr>
                        <a:t>2019</a:t>
                      </a:r>
                      <a:endParaRPr lang="fr-FR" sz="1100" b="0" i="0" u="none" strike="noStrike">
                        <a:solidFill>
                          <a:srgbClr val="000000"/>
                        </a:solidFill>
                        <a:effectLst/>
                        <a:latin typeface="Century Schoolbook" panose="02040604050505020304" pitchFamily="18" charset="0"/>
                      </a:endParaRPr>
                    </a:p>
                  </a:txBody>
                  <a:tcPr marL="6350" marR="6350" marT="6350" marB="0" anchor="b"/>
                </a:tc>
                <a:tc>
                  <a:txBody>
                    <a:bodyPr/>
                    <a:lstStyle/>
                    <a:p>
                      <a:pPr algn="r" rtl="0" fontAlgn="b"/>
                      <a:r>
                        <a:rPr lang="fr-FR" sz="1100" u="none" strike="noStrike">
                          <a:effectLst/>
                        </a:rPr>
                        <a:t>2020</a:t>
                      </a:r>
                      <a:endParaRPr lang="fr-FR" sz="1100" b="0" i="0" u="none" strike="noStrike">
                        <a:solidFill>
                          <a:srgbClr val="000000"/>
                        </a:solidFill>
                        <a:effectLst/>
                        <a:latin typeface="Century Schoolbook" panose="02040604050505020304" pitchFamily="18" charset="0"/>
                      </a:endParaRPr>
                    </a:p>
                  </a:txBody>
                  <a:tcPr marL="6350" marR="6350" marT="6350" marB="0" anchor="b"/>
                </a:tc>
                <a:tc>
                  <a:txBody>
                    <a:bodyPr/>
                    <a:lstStyle/>
                    <a:p>
                      <a:pPr algn="r" rtl="0" fontAlgn="b"/>
                      <a:r>
                        <a:rPr lang="fr-FR" sz="1100" u="none" strike="noStrike">
                          <a:effectLst/>
                        </a:rPr>
                        <a:t>2021</a:t>
                      </a:r>
                      <a:endParaRPr lang="fr-FR" sz="1100" b="0" i="0" u="none" strike="noStrike">
                        <a:solidFill>
                          <a:srgbClr val="000000"/>
                        </a:solidFill>
                        <a:effectLst/>
                        <a:latin typeface="Century Schoolbook" panose="02040604050505020304" pitchFamily="18" charset="0"/>
                      </a:endParaRPr>
                    </a:p>
                  </a:txBody>
                  <a:tcPr marL="6350" marR="6350" marT="6350" marB="0" anchor="b"/>
                </a:tc>
                <a:tc>
                  <a:txBody>
                    <a:bodyPr/>
                    <a:lstStyle/>
                    <a:p>
                      <a:pPr algn="r" rtl="0" fontAlgn="b"/>
                      <a:r>
                        <a:rPr lang="fr-FR" sz="1100" u="none" strike="noStrike">
                          <a:effectLst/>
                        </a:rPr>
                        <a:t>2022</a:t>
                      </a:r>
                      <a:endParaRPr lang="fr-FR" sz="1100" b="0" i="0" u="none" strike="noStrike">
                        <a:solidFill>
                          <a:srgbClr val="000000"/>
                        </a:solidFill>
                        <a:effectLst/>
                        <a:latin typeface="Century Schoolbook" panose="02040604050505020304" pitchFamily="18" charset="0"/>
                      </a:endParaRPr>
                    </a:p>
                  </a:txBody>
                  <a:tcPr marL="6350" marR="6350" marT="6350" marB="0" anchor="b"/>
                </a:tc>
                <a:tc>
                  <a:txBody>
                    <a:bodyPr/>
                    <a:lstStyle/>
                    <a:p>
                      <a:pPr algn="r" rtl="0" fontAlgn="b"/>
                      <a:r>
                        <a:rPr lang="fr-FR" sz="1100" u="none" strike="noStrike">
                          <a:effectLst/>
                        </a:rPr>
                        <a:t>2023</a:t>
                      </a:r>
                      <a:endParaRPr lang="fr-FR" sz="1100" b="0" i="0" u="none" strike="noStrike">
                        <a:solidFill>
                          <a:srgbClr val="000000"/>
                        </a:solidFill>
                        <a:effectLst/>
                        <a:latin typeface="Century Schoolbook" panose="02040604050505020304" pitchFamily="18" charset="0"/>
                      </a:endParaRPr>
                    </a:p>
                  </a:txBody>
                  <a:tcPr marL="6350" marR="6350" marT="6350" marB="0" anchor="b"/>
                </a:tc>
                <a:tc>
                  <a:txBody>
                    <a:bodyPr/>
                    <a:lstStyle/>
                    <a:p>
                      <a:pPr algn="r" rtl="0" fontAlgn="b"/>
                      <a:r>
                        <a:rPr lang="fr-FR" sz="1100" u="none" strike="noStrike">
                          <a:effectLst/>
                        </a:rPr>
                        <a:t>2024</a:t>
                      </a:r>
                      <a:endParaRPr lang="fr-FR" sz="1100" b="0" i="0" u="none" strike="noStrike">
                        <a:solidFill>
                          <a:srgbClr val="000000"/>
                        </a:solidFill>
                        <a:effectLst/>
                        <a:latin typeface="Century Schoolbook" panose="02040604050505020304" pitchFamily="18" charset="0"/>
                      </a:endParaRPr>
                    </a:p>
                  </a:txBody>
                  <a:tcPr marL="6350" marR="6350" marT="6350" marB="0" anchor="b"/>
                </a:tc>
                <a:tc>
                  <a:txBody>
                    <a:bodyPr/>
                    <a:lstStyle/>
                    <a:p>
                      <a:pPr algn="r" rtl="0" fontAlgn="b"/>
                      <a:r>
                        <a:rPr lang="fr-FR" sz="1100" u="none" strike="noStrike">
                          <a:effectLst/>
                        </a:rPr>
                        <a:t>2025</a:t>
                      </a:r>
                      <a:endParaRPr lang="fr-FR" sz="1100" b="0" i="0" u="none" strike="noStrike">
                        <a:solidFill>
                          <a:srgbClr val="000000"/>
                        </a:solidFill>
                        <a:effectLst/>
                        <a:latin typeface="Century Schoolbook" panose="02040604050505020304" pitchFamily="18" charset="0"/>
                      </a:endParaRPr>
                    </a:p>
                  </a:txBody>
                  <a:tcPr marL="6350" marR="6350" marT="6350" marB="0" anchor="b"/>
                </a:tc>
                <a:tc>
                  <a:txBody>
                    <a:bodyPr/>
                    <a:lstStyle/>
                    <a:p>
                      <a:pPr algn="r" rtl="0" fontAlgn="b"/>
                      <a:r>
                        <a:rPr lang="fr-FR" sz="1100" u="none" strike="noStrike">
                          <a:effectLst/>
                        </a:rPr>
                        <a:t>2028</a:t>
                      </a:r>
                      <a:endParaRPr lang="fr-FR" sz="1100" b="0" i="0" u="none" strike="noStrike">
                        <a:solidFill>
                          <a:srgbClr val="000000"/>
                        </a:solidFill>
                        <a:effectLst/>
                        <a:latin typeface="Century Schoolbook" panose="02040604050505020304" pitchFamily="18" charset="0"/>
                      </a:endParaRPr>
                    </a:p>
                  </a:txBody>
                  <a:tcPr marL="6350" marR="6350" marT="6350" marB="0" anchor="b"/>
                </a:tc>
                <a:tc>
                  <a:txBody>
                    <a:bodyPr/>
                    <a:lstStyle/>
                    <a:p>
                      <a:pPr algn="r" rtl="0" fontAlgn="b"/>
                      <a:r>
                        <a:rPr lang="fr-FR" sz="1100" u="none" strike="noStrike">
                          <a:effectLst/>
                        </a:rPr>
                        <a:t>2030</a:t>
                      </a:r>
                      <a:endParaRPr lang="fr-FR" sz="1100" b="0" i="0" u="none" strike="noStrike">
                        <a:solidFill>
                          <a:srgbClr val="000000"/>
                        </a:solidFill>
                        <a:effectLst/>
                        <a:latin typeface="Century Schoolbook" panose="02040604050505020304" pitchFamily="18" charset="0"/>
                      </a:endParaRPr>
                    </a:p>
                  </a:txBody>
                  <a:tcPr marL="6350" marR="6350" marT="6350" marB="0" anchor="b"/>
                </a:tc>
              </a:tr>
              <a:tr h="513221">
                <a:tc>
                  <a:txBody>
                    <a:bodyPr/>
                    <a:lstStyle/>
                    <a:p>
                      <a:pPr algn="l" rtl="0" fontAlgn="b"/>
                      <a:r>
                        <a:rPr lang="fr-FR" sz="1100" u="none" strike="noStrike">
                          <a:effectLst/>
                        </a:rPr>
                        <a:t> </a:t>
                      </a:r>
                      <a:endParaRPr lang="fr-FR" sz="1100" b="1" i="0" u="none" strike="noStrike">
                        <a:solidFill>
                          <a:srgbClr val="000000"/>
                        </a:solidFill>
                        <a:effectLst/>
                        <a:latin typeface="Century Schoolbook" panose="02040604050505020304" pitchFamily="18" charset="0"/>
                      </a:endParaRPr>
                    </a:p>
                  </a:txBody>
                  <a:tcPr marL="6350" marR="6350" marT="6350" marB="0" anchor="b"/>
                </a:tc>
                <a:tc>
                  <a:txBody>
                    <a:bodyPr/>
                    <a:lstStyle/>
                    <a:p>
                      <a:pPr algn="l" rtl="0" fontAlgn="b"/>
                      <a:r>
                        <a:rPr lang="fr-FR" sz="1100" u="none" strike="noStrike">
                          <a:effectLst/>
                        </a:rPr>
                        <a:t> </a:t>
                      </a:r>
                      <a:endParaRPr lang="fr-FR" sz="1100" b="1" i="0" u="none" strike="noStrike">
                        <a:solidFill>
                          <a:srgbClr val="000000"/>
                        </a:solidFill>
                        <a:effectLst/>
                        <a:latin typeface="Century Schoolbook" panose="02040604050505020304" pitchFamily="18" charset="0"/>
                      </a:endParaRPr>
                    </a:p>
                  </a:txBody>
                  <a:tcPr marL="6350" marR="6350" marT="6350" marB="0" anchor="b"/>
                </a:tc>
                <a:tc>
                  <a:txBody>
                    <a:bodyPr/>
                    <a:lstStyle/>
                    <a:p>
                      <a:pPr algn="l" rtl="0" fontAlgn="b"/>
                      <a:r>
                        <a:rPr lang="fr-FR" sz="1100" u="none" strike="noStrike">
                          <a:effectLst/>
                        </a:rPr>
                        <a:t> </a:t>
                      </a:r>
                      <a:endParaRPr lang="fr-FR" sz="1100" b="0" i="0" u="none" strike="noStrike">
                        <a:solidFill>
                          <a:srgbClr val="000000"/>
                        </a:solidFill>
                        <a:effectLst/>
                        <a:latin typeface="Century Schoolbook" panose="02040604050505020304" pitchFamily="18" charset="0"/>
                      </a:endParaRPr>
                    </a:p>
                  </a:txBody>
                  <a:tcPr marL="6350" marR="6350" marT="6350" marB="0" anchor="b"/>
                </a:tc>
                <a:tc>
                  <a:txBody>
                    <a:bodyPr/>
                    <a:lstStyle/>
                    <a:p>
                      <a:pPr algn="l" rtl="0" fontAlgn="b"/>
                      <a:r>
                        <a:rPr lang="fr-FR" sz="1100" u="none" strike="noStrike">
                          <a:effectLst/>
                        </a:rPr>
                        <a:t> </a:t>
                      </a:r>
                      <a:endParaRPr lang="fr-FR" sz="1100" b="0" i="0" u="none" strike="noStrike">
                        <a:solidFill>
                          <a:srgbClr val="FF0000"/>
                        </a:solidFill>
                        <a:effectLst/>
                        <a:latin typeface="Century Schoolbook" panose="02040604050505020304" pitchFamily="18" charset="0"/>
                      </a:endParaRPr>
                    </a:p>
                  </a:txBody>
                  <a:tcPr marL="6350" marR="6350" marT="6350" marB="0" anchor="b"/>
                </a:tc>
                <a:tc gridSpan="2">
                  <a:txBody>
                    <a:bodyPr/>
                    <a:lstStyle/>
                    <a:p>
                      <a:pPr algn="l" rtl="0" fontAlgn="b"/>
                      <a:r>
                        <a:rPr lang="fr-FR" sz="1100" u="none" strike="noStrike">
                          <a:effectLst/>
                        </a:rPr>
                        <a:t>Ratios de solvabilité</a:t>
                      </a:r>
                      <a:endParaRPr lang="fr-FR" sz="1100" b="0" i="0" u="none" strike="noStrike">
                        <a:solidFill>
                          <a:srgbClr val="FF0000"/>
                        </a:solidFill>
                        <a:effectLst/>
                        <a:latin typeface="Century Schoolbook" panose="02040604050505020304" pitchFamily="18" charset="0"/>
                      </a:endParaRPr>
                    </a:p>
                  </a:txBody>
                  <a:tcPr marL="6350" marR="6350" marT="6350" marB="0" anchor="b"/>
                </a:tc>
                <a:tc hMerge="1">
                  <a:txBody>
                    <a:bodyPr/>
                    <a:lstStyle/>
                    <a:p>
                      <a:endParaRPr lang="fr-FR"/>
                    </a:p>
                  </a:txBody>
                  <a:tcPr/>
                </a:tc>
                <a:tc>
                  <a:txBody>
                    <a:bodyPr/>
                    <a:lstStyle/>
                    <a:p>
                      <a:pPr algn="l" rtl="0" fontAlgn="b"/>
                      <a:r>
                        <a:rPr lang="fr-FR" sz="1100" u="none" strike="noStrike">
                          <a:effectLst/>
                        </a:rPr>
                        <a:t> </a:t>
                      </a:r>
                      <a:endParaRPr lang="fr-FR" sz="1100" b="0" i="0" u="none" strike="noStrike">
                        <a:solidFill>
                          <a:srgbClr val="000000"/>
                        </a:solidFill>
                        <a:effectLst/>
                        <a:latin typeface="Century Schoolbook" panose="02040604050505020304" pitchFamily="18" charset="0"/>
                      </a:endParaRPr>
                    </a:p>
                  </a:txBody>
                  <a:tcPr marL="6350" marR="6350" marT="6350" marB="0" anchor="b"/>
                </a:tc>
                <a:tc>
                  <a:txBody>
                    <a:bodyPr/>
                    <a:lstStyle/>
                    <a:p>
                      <a:pPr algn="l" rtl="0" fontAlgn="b"/>
                      <a:r>
                        <a:rPr lang="fr-FR" sz="1100" u="none" strike="noStrike">
                          <a:effectLst/>
                        </a:rPr>
                        <a:t> </a:t>
                      </a:r>
                      <a:endParaRPr lang="fr-FR" sz="1100" b="0" i="0" u="none" strike="noStrike">
                        <a:solidFill>
                          <a:srgbClr val="000000"/>
                        </a:solidFill>
                        <a:effectLst/>
                        <a:latin typeface="Century Schoolbook" panose="02040604050505020304" pitchFamily="18" charset="0"/>
                      </a:endParaRPr>
                    </a:p>
                  </a:txBody>
                  <a:tcPr marL="6350" marR="6350" marT="6350" marB="0" anchor="b"/>
                </a:tc>
                <a:tc>
                  <a:txBody>
                    <a:bodyPr/>
                    <a:lstStyle/>
                    <a:p>
                      <a:pPr algn="l" rtl="0" fontAlgn="b"/>
                      <a:r>
                        <a:rPr lang="fr-FR" sz="1100" u="none" strike="noStrike">
                          <a:effectLst/>
                        </a:rPr>
                        <a:t> </a:t>
                      </a:r>
                      <a:endParaRPr lang="fr-FR" sz="1100" b="0" i="0" u="none" strike="noStrike">
                        <a:solidFill>
                          <a:srgbClr val="000000"/>
                        </a:solidFill>
                        <a:effectLst/>
                        <a:latin typeface="Century Schoolbook" panose="02040604050505020304" pitchFamily="18" charset="0"/>
                      </a:endParaRPr>
                    </a:p>
                  </a:txBody>
                  <a:tcPr marL="6350" marR="6350" marT="6350" marB="0" anchor="b"/>
                </a:tc>
                <a:tc>
                  <a:txBody>
                    <a:bodyPr/>
                    <a:lstStyle/>
                    <a:p>
                      <a:pPr algn="l" rtl="0" fontAlgn="b"/>
                      <a:r>
                        <a:rPr lang="fr-FR" sz="1100" u="none" strike="noStrike">
                          <a:effectLst/>
                        </a:rPr>
                        <a:t> </a:t>
                      </a:r>
                      <a:endParaRPr lang="fr-FR" sz="1100" b="0" i="0" u="none" strike="noStrike">
                        <a:solidFill>
                          <a:srgbClr val="000000"/>
                        </a:solidFill>
                        <a:effectLst/>
                        <a:latin typeface="Century Schoolbook" panose="02040604050505020304" pitchFamily="18" charset="0"/>
                      </a:endParaRPr>
                    </a:p>
                  </a:txBody>
                  <a:tcPr marL="6350" marR="6350" marT="6350" marB="0" anchor="b"/>
                </a:tc>
                <a:tc>
                  <a:txBody>
                    <a:bodyPr/>
                    <a:lstStyle/>
                    <a:p>
                      <a:pPr algn="l" rtl="0" fontAlgn="b"/>
                      <a:r>
                        <a:rPr lang="fr-FR" sz="1100" u="none" strike="noStrike">
                          <a:effectLst/>
                        </a:rPr>
                        <a:t> </a:t>
                      </a:r>
                      <a:endParaRPr lang="fr-FR" sz="1100" b="0" i="0" u="none" strike="noStrike">
                        <a:solidFill>
                          <a:srgbClr val="000000"/>
                        </a:solidFill>
                        <a:effectLst/>
                        <a:latin typeface="Century Schoolbook" panose="02040604050505020304" pitchFamily="18" charset="0"/>
                      </a:endParaRPr>
                    </a:p>
                  </a:txBody>
                  <a:tcPr marL="6350" marR="6350" marT="6350" marB="0" anchor="b"/>
                </a:tc>
              </a:tr>
              <a:tr h="293269">
                <a:tc>
                  <a:txBody>
                    <a:bodyPr/>
                    <a:lstStyle/>
                    <a:p>
                      <a:pPr algn="l" rtl="0" fontAlgn="b"/>
                      <a:r>
                        <a:rPr lang="fr-FR" sz="1100" u="none" strike="noStrike">
                          <a:effectLst/>
                        </a:rPr>
                        <a:t>VA/PIB</a:t>
                      </a:r>
                      <a:endParaRPr lang="fr-FR" sz="1100" b="1" i="0" u="none" strike="noStrike">
                        <a:solidFill>
                          <a:srgbClr val="000000"/>
                        </a:solidFill>
                        <a:effectLst/>
                        <a:latin typeface="Century Schoolbook" panose="02040604050505020304" pitchFamily="18" charset="0"/>
                      </a:endParaRPr>
                    </a:p>
                  </a:txBody>
                  <a:tcPr marL="6350" marR="6350" marT="6350" marB="0" anchor="b"/>
                </a:tc>
                <a:tc>
                  <a:txBody>
                    <a:bodyPr/>
                    <a:lstStyle/>
                    <a:p>
                      <a:pPr algn="r" rtl="0" fontAlgn="b"/>
                      <a:r>
                        <a:rPr lang="fr-FR" sz="1100" u="none" strike="noStrike">
                          <a:effectLst/>
                        </a:rPr>
                        <a:t>55</a:t>
                      </a:r>
                      <a:endParaRPr lang="fr-FR" sz="1100" b="1" i="0" u="none" strike="noStrike">
                        <a:solidFill>
                          <a:srgbClr val="000000"/>
                        </a:solidFill>
                        <a:effectLst/>
                        <a:latin typeface="Century Schoolbook" panose="02040604050505020304" pitchFamily="18" charset="0"/>
                      </a:endParaRPr>
                    </a:p>
                  </a:txBody>
                  <a:tcPr marL="6350" marR="6350" marT="6350" marB="0" anchor="b"/>
                </a:tc>
                <a:tc>
                  <a:txBody>
                    <a:bodyPr/>
                    <a:lstStyle/>
                    <a:p>
                      <a:pPr algn="r" rtl="0" fontAlgn="b"/>
                      <a:r>
                        <a:rPr lang="fr-FR" sz="1100" u="none" strike="noStrike">
                          <a:effectLst/>
                        </a:rPr>
                        <a:t>39,21</a:t>
                      </a:r>
                      <a:endParaRPr lang="fr-FR" sz="1100" b="0" i="0" u="none" strike="noStrike">
                        <a:solidFill>
                          <a:srgbClr val="000000"/>
                        </a:solidFill>
                        <a:effectLst/>
                        <a:latin typeface="Century Schoolbook" panose="02040604050505020304" pitchFamily="18" charset="0"/>
                      </a:endParaRPr>
                    </a:p>
                  </a:txBody>
                  <a:tcPr marL="6350" marR="6350" marT="6350" marB="0" anchor="b"/>
                </a:tc>
                <a:tc>
                  <a:txBody>
                    <a:bodyPr/>
                    <a:lstStyle/>
                    <a:p>
                      <a:pPr algn="r" rtl="0" fontAlgn="b"/>
                      <a:r>
                        <a:rPr lang="fr-FR" sz="1100" u="none" strike="noStrike">
                          <a:effectLst/>
                        </a:rPr>
                        <a:t>45,50</a:t>
                      </a:r>
                      <a:endParaRPr lang="fr-FR" sz="1100" b="0" i="0" u="none" strike="noStrike">
                        <a:solidFill>
                          <a:srgbClr val="000000"/>
                        </a:solidFill>
                        <a:effectLst/>
                        <a:latin typeface="Century Schoolbook" panose="02040604050505020304" pitchFamily="18" charset="0"/>
                      </a:endParaRPr>
                    </a:p>
                  </a:txBody>
                  <a:tcPr marL="6350" marR="6350" marT="6350" marB="0" anchor="b"/>
                </a:tc>
                <a:tc>
                  <a:txBody>
                    <a:bodyPr/>
                    <a:lstStyle/>
                    <a:p>
                      <a:pPr algn="r" rtl="0" fontAlgn="b"/>
                      <a:r>
                        <a:rPr lang="fr-FR" sz="1100" u="none" strike="noStrike">
                          <a:effectLst/>
                        </a:rPr>
                        <a:t>48,60</a:t>
                      </a:r>
                      <a:endParaRPr lang="fr-FR" sz="1100" b="0" i="0" u="none" strike="noStrike">
                        <a:solidFill>
                          <a:srgbClr val="000000"/>
                        </a:solidFill>
                        <a:effectLst/>
                        <a:latin typeface="Century Schoolbook" panose="02040604050505020304" pitchFamily="18" charset="0"/>
                      </a:endParaRPr>
                    </a:p>
                  </a:txBody>
                  <a:tcPr marL="6350" marR="6350" marT="6350" marB="0" anchor="b"/>
                </a:tc>
                <a:tc>
                  <a:txBody>
                    <a:bodyPr/>
                    <a:lstStyle/>
                    <a:p>
                      <a:pPr algn="r" rtl="0" fontAlgn="b"/>
                      <a:r>
                        <a:rPr lang="fr-FR" sz="1100" u="none" strike="noStrike" dirty="0">
                          <a:effectLst/>
                        </a:rPr>
                        <a:t>50,30</a:t>
                      </a:r>
                      <a:endParaRPr lang="fr-FR" sz="1100" b="0" i="0" u="none" strike="noStrike" dirty="0">
                        <a:solidFill>
                          <a:srgbClr val="000000"/>
                        </a:solidFill>
                        <a:effectLst/>
                        <a:latin typeface="Century Schoolbook" panose="02040604050505020304" pitchFamily="18" charset="0"/>
                      </a:endParaRPr>
                    </a:p>
                  </a:txBody>
                  <a:tcPr marL="6350" marR="6350" marT="6350" marB="0" anchor="b"/>
                </a:tc>
                <a:tc>
                  <a:txBody>
                    <a:bodyPr/>
                    <a:lstStyle/>
                    <a:p>
                      <a:pPr algn="r" rtl="0" fontAlgn="b"/>
                      <a:r>
                        <a:rPr lang="fr-FR" sz="1100" u="none" strike="noStrike">
                          <a:effectLst/>
                        </a:rPr>
                        <a:t>46,70</a:t>
                      </a:r>
                      <a:endParaRPr lang="fr-FR" sz="1100" b="0" i="0" u="none" strike="noStrike">
                        <a:solidFill>
                          <a:srgbClr val="000000"/>
                        </a:solidFill>
                        <a:effectLst/>
                        <a:latin typeface="Century Schoolbook" panose="02040604050505020304" pitchFamily="18" charset="0"/>
                      </a:endParaRPr>
                    </a:p>
                  </a:txBody>
                  <a:tcPr marL="6350" marR="6350" marT="6350" marB="0" anchor="b"/>
                </a:tc>
                <a:tc>
                  <a:txBody>
                    <a:bodyPr/>
                    <a:lstStyle/>
                    <a:p>
                      <a:pPr algn="r" rtl="0" fontAlgn="b"/>
                      <a:r>
                        <a:rPr lang="fr-FR" sz="1100" u="none" strike="noStrike">
                          <a:effectLst/>
                        </a:rPr>
                        <a:t>41,47</a:t>
                      </a:r>
                      <a:endParaRPr lang="fr-FR" sz="1100" b="0" i="0" u="none" strike="noStrike">
                        <a:solidFill>
                          <a:srgbClr val="000000"/>
                        </a:solidFill>
                        <a:effectLst/>
                        <a:latin typeface="Century Schoolbook" panose="02040604050505020304" pitchFamily="18" charset="0"/>
                      </a:endParaRPr>
                    </a:p>
                  </a:txBody>
                  <a:tcPr marL="6350" marR="6350" marT="6350" marB="0" anchor="b"/>
                </a:tc>
                <a:tc>
                  <a:txBody>
                    <a:bodyPr/>
                    <a:lstStyle/>
                    <a:p>
                      <a:pPr algn="r" rtl="0" fontAlgn="b"/>
                      <a:r>
                        <a:rPr lang="fr-FR" sz="1100" u="none" strike="noStrike">
                          <a:effectLst/>
                        </a:rPr>
                        <a:t>39,20</a:t>
                      </a:r>
                      <a:endParaRPr lang="fr-FR" sz="1100" b="0" i="0" u="none" strike="noStrike">
                        <a:solidFill>
                          <a:srgbClr val="000000"/>
                        </a:solidFill>
                        <a:effectLst/>
                        <a:latin typeface="Century Schoolbook" panose="02040604050505020304" pitchFamily="18" charset="0"/>
                      </a:endParaRPr>
                    </a:p>
                  </a:txBody>
                  <a:tcPr marL="6350" marR="6350" marT="6350" marB="0" anchor="b"/>
                </a:tc>
                <a:tc>
                  <a:txBody>
                    <a:bodyPr/>
                    <a:lstStyle/>
                    <a:p>
                      <a:pPr algn="r" rtl="0" fontAlgn="b"/>
                      <a:r>
                        <a:rPr lang="fr-FR" sz="1100" u="none" strike="noStrike">
                          <a:effectLst/>
                        </a:rPr>
                        <a:t>28,48</a:t>
                      </a:r>
                      <a:endParaRPr lang="fr-FR" sz="1100" b="0" i="0" u="none" strike="noStrike">
                        <a:solidFill>
                          <a:srgbClr val="000000"/>
                        </a:solidFill>
                        <a:effectLst/>
                        <a:latin typeface="Century Schoolbook" panose="02040604050505020304" pitchFamily="18" charset="0"/>
                      </a:endParaRPr>
                    </a:p>
                  </a:txBody>
                  <a:tcPr marL="6350" marR="6350" marT="6350" marB="0" anchor="b"/>
                </a:tc>
                <a:tc>
                  <a:txBody>
                    <a:bodyPr/>
                    <a:lstStyle/>
                    <a:p>
                      <a:pPr algn="r" rtl="0" fontAlgn="b"/>
                      <a:r>
                        <a:rPr lang="fr-FR" sz="1100" u="none" strike="noStrike">
                          <a:effectLst/>
                        </a:rPr>
                        <a:t>22,40</a:t>
                      </a:r>
                      <a:endParaRPr lang="fr-FR" sz="1100" b="0" i="0" u="none" strike="noStrike">
                        <a:solidFill>
                          <a:srgbClr val="000000"/>
                        </a:solidFill>
                        <a:effectLst/>
                        <a:latin typeface="Century Schoolbook" panose="02040604050505020304" pitchFamily="18" charset="0"/>
                      </a:endParaRPr>
                    </a:p>
                  </a:txBody>
                  <a:tcPr marL="6350" marR="6350" marT="6350" marB="0" anchor="b"/>
                </a:tc>
              </a:tr>
              <a:tr h="293269">
                <a:tc>
                  <a:txBody>
                    <a:bodyPr/>
                    <a:lstStyle/>
                    <a:p>
                      <a:pPr algn="l" rtl="0" fontAlgn="b"/>
                      <a:r>
                        <a:rPr lang="fr-FR" sz="1100" u="none" strike="noStrike">
                          <a:effectLst/>
                        </a:rPr>
                        <a:t>VA/EXP</a:t>
                      </a:r>
                      <a:endParaRPr lang="fr-FR" sz="1100" b="1" i="0" u="none" strike="noStrike">
                        <a:solidFill>
                          <a:srgbClr val="000000"/>
                        </a:solidFill>
                        <a:effectLst/>
                        <a:latin typeface="Century Schoolbook" panose="02040604050505020304" pitchFamily="18" charset="0"/>
                      </a:endParaRPr>
                    </a:p>
                  </a:txBody>
                  <a:tcPr marL="6350" marR="6350" marT="6350" marB="0" anchor="b"/>
                </a:tc>
                <a:tc>
                  <a:txBody>
                    <a:bodyPr/>
                    <a:lstStyle/>
                    <a:p>
                      <a:pPr algn="r" rtl="0" fontAlgn="b"/>
                      <a:r>
                        <a:rPr lang="fr-FR" sz="1100" u="none" strike="noStrike">
                          <a:effectLst/>
                        </a:rPr>
                        <a:t>240</a:t>
                      </a:r>
                      <a:endParaRPr lang="fr-FR" sz="1100" b="1" i="0" u="none" strike="noStrike">
                        <a:solidFill>
                          <a:srgbClr val="000000"/>
                        </a:solidFill>
                        <a:effectLst/>
                        <a:latin typeface="Century Schoolbook" panose="02040604050505020304" pitchFamily="18" charset="0"/>
                      </a:endParaRPr>
                    </a:p>
                  </a:txBody>
                  <a:tcPr marL="6350" marR="6350" marT="6350" marB="0" anchor="b"/>
                </a:tc>
                <a:tc>
                  <a:txBody>
                    <a:bodyPr/>
                    <a:lstStyle/>
                    <a:p>
                      <a:pPr algn="r" rtl="0" fontAlgn="b"/>
                      <a:r>
                        <a:rPr lang="fr-FR" sz="1100" u="none" strike="noStrike">
                          <a:effectLst/>
                        </a:rPr>
                        <a:t>163,49</a:t>
                      </a:r>
                      <a:endParaRPr lang="fr-FR" sz="1100" b="0" i="0" u="none" strike="noStrike">
                        <a:solidFill>
                          <a:srgbClr val="000000"/>
                        </a:solidFill>
                        <a:effectLst/>
                        <a:latin typeface="Century Schoolbook" panose="02040604050505020304" pitchFamily="18" charset="0"/>
                      </a:endParaRPr>
                    </a:p>
                  </a:txBody>
                  <a:tcPr marL="6350" marR="6350" marT="6350" marB="0" anchor="b"/>
                </a:tc>
                <a:tc>
                  <a:txBody>
                    <a:bodyPr/>
                    <a:lstStyle/>
                    <a:p>
                      <a:pPr algn="r" rtl="0" fontAlgn="b"/>
                      <a:r>
                        <a:rPr lang="fr-FR" sz="1100" u="none" strike="noStrike">
                          <a:effectLst/>
                        </a:rPr>
                        <a:t>219,78</a:t>
                      </a:r>
                      <a:endParaRPr lang="fr-FR" sz="1100" b="0" i="0" u="none" strike="noStrike">
                        <a:solidFill>
                          <a:srgbClr val="000000"/>
                        </a:solidFill>
                        <a:effectLst/>
                        <a:latin typeface="Century Schoolbook" panose="02040604050505020304" pitchFamily="18" charset="0"/>
                      </a:endParaRPr>
                    </a:p>
                  </a:txBody>
                  <a:tcPr marL="6350" marR="6350" marT="6350" marB="0" anchor="b"/>
                </a:tc>
                <a:tc>
                  <a:txBody>
                    <a:bodyPr/>
                    <a:lstStyle/>
                    <a:p>
                      <a:pPr algn="r" rtl="0" fontAlgn="b"/>
                      <a:r>
                        <a:rPr lang="fr-FR" sz="1100" u="none" strike="noStrike" dirty="0">
                          <a:effectLst/>
                        </a:rPr>
                        <a:t>220,24</a:t>
                      </a:r>
                      <a:endParaRPr lang="fr-FR" sz="1100" b="0" i="0" u="none" strike="noStrike" dirty="0">
                        <a:solidFill>
                          <a:srgbClr val="000000"/>
                        </a:solidFill>
                        <a:effectLst/>
                        <a:latin typeface="Century Schoolbook" panose="02040604050505020304" pitchFamily="18" charset="0"/>
                      </a:endParaRPr>
                    </a:p>
                  </a:txBody>
                  <a:tcPr marL="6350" marR="6350" marT="6350" marB="0" anchor="b"/>
                </a:tc>
                <a:tc>
                  <a:txBody>
                    <a:bodyPr/>
                    <a:lstStyle/>
                    <a:p>
                      <a:pPr algn="r" rtl="0" fontAlgn="b"/>
                      <a:r>
                        <a:rPr lang="fr-FR" sz="1100" u="none" strike="noStrike">
                          <a:effectLst/>
                        </a:rPr>
                        <a:t>215,25</a:t>
                      </a:r>
                      <a:endParaRPr lang="fr-FR" sz="1100" b="0" i="0" u="none" strike="noStrike">
                        <a:solidFill>
                          <a:srgbClr val="000000"/>
                        </a:solidFill>
                        <a:effectLst/>
                        <a:latin typeface="Century Schoolbook" panose="02040604050505020304" pitchFamily="18" charset="0"/>
                      </a:endParaRPr>
                    </a:p>
                  </a:txBody>
                  <a:tcPr marL="6350" marR="6350" marT="6350" marB="0" anchor="b"/>
                </a:tc>
                <a:tc>
                  <a:txBody>
                    <a:bodyPr/>
                    <a:lstStyle/>
                    <a:p>
                      <a:pPr algn="r" rtl="0" fontAlgn="b"/>
                      <a:r>
                        <a:rPr lang="fr-FR" sz="1100" u="none" strike="noStrike">
                          <a:effectLst/>
                        </a:rPr>
                        <a:t>203,1</a:t>
                      </a:r>
                      <a:endParaRPr lang="fr-FR" sz="1100" b="0" i="0" u="none" strike="noStrike">
                        <a:solidFill>
                          <a:srgbClr val="000000"/>
                        </a:solidFill>
                        <a:effectLst/>
                        <a:latin typeface="Century Schoolbook" panose="02040604050505020304" pitchFamily="18" charset="0"/>
                      </a:endParaRPr>
                    </a:p>
                  </a:txBody>
                  <a:tcPr marL="6350" marR="6350" marT="6350" marB="0" anchor="b"/>
                </a:tc>
                <a:tc>
                  <a:txBody>
                    <a:bodyPr/>
                    <a:lstStyle/>
                    <a:p>
                      <a:pPr algn="r" rtl="0" fontAlgn="b"/>
                      <a:r>
                        <a:rPr lang="fr-FR" sz="1100" u="none" strike="noStrike">
                          <a:effectLst/>
                        </a:rPr>
                        <a:t>172,8</a:t>
                      </a:r>
                      <a:endParaRPr lang="fr-FR" sz="1100" b="0" i="0" u="none" strike="noStrike">
                        <a:solidFill>
                          <a:srgbClr val="000000"/>
                        </a:solidFill>
                        <a:effectLst/>
                        <a:latin typeface="Century Schoolbook" panose="02040604050505020304" pitchFamily="18" charset="0"/>
                      </a:endParaRPr>
                    </a:p>
                  </a:txBody>
                  <a:tcPr marL="6350" marR="6350" marT="6350" marB="0" anchor="b"/>
                </a:tc>
                <a:tc>
                  <a:txBody>
                    <a:bodyPr/>
                    <a:lstStyle/>
                    <a:p>
                      <a:pPr algn="r" rtl="0" fontAlgn="b"/>
                      <a:r>
                        <a:rPr lang="fr-FR" sz="1100" u="none" strike="noStrike">
                          <a:effectLst/>
                        </a:rPr>
                        <a:t>156,80</a:t>
                      </a:r>
                      <a:endParaRPr lang="fr-FR" sz="1100" b="0" i="0" u="none" strike="noStrike">
                        <a:solidFill>
                          <a:srgbClr val="000000"/>
                        </a:solidFill>
                        <a:effectLst/>
                        <a:latin typeface="Century Schoolbook" panose="02040604050505020304" pitchFamily="18" charset="0"/>
                      </a:endParaRPr>
                    </a:p>
                  </a:txBody>
                  <a:tcPr marL="6350" marR="6350" marT="6350" marB="0" anchor="b"/>
                </a:tc>
                <a:tc>
                  <a:txBody>
                    <a:bodyPr/>
                    <a:lstStyle/>
                    <a:p>
                      <a:pPr algn="r" rtl="0" fontAlgn="b"/>
                      <a:r>
                        <a:rPr lang="fr-FR" sz="1100" u="none" strike="noStrike">
                          <a:effectLst/>
                        </a:rPr>
                        <a:t>113,9</a:t>
                      </a:r>
                      <a:endParaRPr lang="fr-FR" sz="1100" b="0" i="0" u="none" strike="noStrike">
                        <a:solidFill>
                          <a:srgbClr val="000000"/>
                        </a:solidFill>
                        <a:effectLst/>
                        <a:latin typeface="Century Schoolbook" panose="02040604050505020304" pitchFamily="18" charset="0"/>
                      </a:endParaRPr>
                    </a:p>
                  </a:txBody>
                  <a:tcPr marL="6350" marR="6350" marT="6350" marB="0" anchor="b"/>
                </a:tc>
                <a:tc>
                  <a:txBody>
                    <a:bodyPr/>
                    <a:lstStyle/>
                    <a:p>
                      <a:pPr algn="r" rtl="0" fontAlgn="b"/>
                      <a:r>
                        <a:rPr lang="fr-FR" sz="1100" u="none" strike="noStrike">
                          <a:effectLst/>
                        </a:rPr>
                        <a:t>89,61</a:t>
                      </a:r>
                      <a:endParaRPr lang="fr-FR" sz="1100" b="0" i="0" u="none" strike="noStrike">
                        <a:solidFill>
                          <a:srgbClr val="000000"/>
                        </a:solidFill>
                        <a:effectLst/>
                        <a:latin typeface="Century Schoolbook" panose="02040604050505020304" pitchFamily="18" charset="0"/>
                      </a:endParaRPr>
                    </a:p>
                  </a:txBody>
                  <a:tcPr marL="6350" marR="6350" marT="6350" marB="0" anchor="b"/>
                </a:tc>
              </a:tr>
              <a:tr h="513221">
                <a:tc>
                  <a:txBody>
                    <a:bodyPr/>
                    <a:lstStyle/>
                    <a:p>
                      <a:pPr algn="l" rtl="0" fontAlgn="b"/>
                      <a:r>
                        <a:rPr lang="fr-FR" sz="1100" u="none" strike="noStrike">
                          <a:effectLst/>
                        </a:rPr>
                        <a:t> </a:t>
                      </a:r>
                      <a:endParaRPr lang="fr-FR" sz="1100" b="1" i="0" u="none" strike="noStrike">
                        <a:solidFill>
                          <a:srgbClr val="000000"/>
                        </a:solidFill>
                        <a:effectLst/>
                        <a:latin typeface="Century Schoolbook" panose="02040604050505020304" pitchFamily="18" charset="0"/>
                      </a:endParaRPr>
                    </a:p>
                  </a:txBody>
                  <a:tcPr marL="6350" marR="6350" marT="6350" marB="0" anchor="b"/>
                </a:tc>
                <a:tc>
                  <a:txBody>
                    <a:bodyPr/>
                    <a:lstStyle/>
                    <a:p>
                      <a:pPr algn="l" rtl="0" fontAlgn="b"/>
                      <a:r>
                        <a:rPr lang="fr-FR" sz="1100" u="none" strike="noStrike">
                          <a:effectLst/>
                        </a:rPr>
                        <a:t> </a:t>
                      </a:r>
                      <a:endParaRPr lang="fr-FR" sz="1100" b="1" i="0" u="none" strike="noStrike">
                        <a:solidFill>
                          <a:srgbClr val="000000"/>
                        </a:solidFill>
                        <a:effectLst/>
                        <a:latin typeface="Century Schoolbook" panose="02040604050505020304" pitchFamily="18" charset="0"/>
                      </a:endParaRPr>
                    </a:p>
                  </a:txBody>
                  <a:tcPr marL="6350" marR="6350" marT="6350" marB="0" anchor="b"/>
                </a:tc>
                <a:tc>
                  <a:txBody>
                    <a:bodyPr/>
                    <a:lstStyle/>
                    <a:p>
                      <a:pPr algn="l" rtl="0" fontAlgn="b"/>
                      <a:r>
                        <a:rPr lang="fr-FR" sz="1100" u="none" strike="noStrike">
                          <a:effectLst/>
                        </a:rPr>
                        <a:t> </a:t>
                      </a:r>
                      <a:endParaRPr lang="fr-FR" sz="1100" b="0" i="0" u="none" strike="noStrike">
                        <a:solidFill>
                          <a:srgbClr val="000000"/>
                        </a:solidFill>
                        <a:effectLst/>
                        <a:latin typeface="Century Schoolbook" panose="02040604050505020304" pitchFamily="18" charset="0"/>
                      </a:endParaRPr>
                    </a:p>
                  </a:txBody>
                  <a:tcPr marL="6350" marR="6350" marT="6350" marB="0" anchor="b"/>
                </a:tc>
                <a:tc>
                  <a:txBody>
                    <a:bodyPr/>
                    <a:lstStyle/>
                    <a:p>
                      <a:pPr algn="l" rtl="0" fontAlgn="b"/>
                      <a:r>
                        <a:rPr lang="fr-FR" sz="1100" u="none" strike="noStrike">
                          <a:effectLst/>
                        </a:rPr>
                        <a:t> </a:t>
                      </a:r>
                      <a:endParaRPr lang="fr-FR" sz="1100" b="0" i="0" u="none" strike="noStrike">
                        <a:solidFill>
                          <a:srgbClr val="FF0000"/>
                        </a:solidFill>
                        <a:effectLst/>
                        <a:latin typeface="Century Schoolbook" panose="02040604050505020304" pitchFamily="18" charset="0"/>
                      </a:endParaRPr>
                    </a:p>
                  </a:txBody>
                  <a:tcPr marL="6350" marR="6350" marT="6350" marB="0" anchor="b"/>
                </a:tc>
                <a:tc gridSpan="2">
                  <a:txBody>
                    <a:bodyPr/>
                    <a:lstStyle/>
                    <a:p>
                      <a:pPr algn="l" rtl="0" fontAlgn="b"/>
                      <a:r>
                        <a:rPr lang="fr-FR" sz="1100" u="none" strike="noStrike">
                          <a:effectLst/>
                        </a:rPr>
                        <a:t>Ratios de liqudité</a:t>
                      </a:r>
                      <a:endParaRPr lang="fr-FR" sz="1100" b="0" i="0" u="none" strike="noStrike">
                        <a:solidFill>
                          <a:srgbClr val="FF0000"/>
                        </a:solidFill>
                        <a:effectLst/>
                        <a:latin typeface="Century Schoolbook" panose="02040604050505020304" pitchFamily="18" charset="0"/>
                      </a:endParaRPr>
                    </a:p>
                  </a:txBody>
                  <a:tcPr marL="6350" marR="6350" marT="6350" marB="0" anchor="b"/>
                </a:tc>
                <a:tc hMerge="1">
                  <a:txBody>
                    <a:bodyPr/>
                    <a:lstStyle/>
                    <a:p>
                      <a:endParaRPr lang="fr-FR"/>
                    </a:p>
                  </a:txBody>
                  <a:tcPr/>
                </a:tc>
                <a:tc>
                  <a:txBody>
                    <a:bodyPr/>
                    <a:lstStyle/>
                    <a:p>
                      <a:pPr algn="l" rtl="0" fontAlgn="b"/>
                      <a:r>
                        <a:rPr lang="fr-FR" sz="1100" u="none" strike="noStrike">
                          <a:effectLst/>
                        </a:rPr>
                        <a:t> </a:t>
                      </a:r>
                      <a:endParaRPr lang="fr-FR" sz="1100" b="0" i="0" u="none" strike="noStrike">
                        <a:solidFill>
                          <a:srgbClr val="000000"/>
                        </a:solidFill>
                        <a:effectLst/>
                        <a:latin typeface="Century Schoolbook" panose="02040604050505020304" pitchFamily="18" charset="0"/>
                      </a:endParaRPr>
                    </a:p>
                  </a:txBody>
                  <a:tcPr marL="6350" marR="6350" marT="6350" marB="0" anchor="b"/>
                </a:tc>
                <a:tc>
                  <a:txBody>
                    <a:bodyPr/>
                    <a:lstStyle/>
                    <a:p>
                      <a:pPr algn="l" rtl="0" fontAlgn="b"/>
                      <a:r>
                        <a:rPr lang="fr-FR" sz="1100" u="none" strike="noStrike">
                          <a:effectLst/>
                        </a:rPr>
                        <a:t> </a:t>
                      </a:r>
                      <a:endParaRPr lang="fr-FR" sz="1100" b="0" i="0" u="none" strike="noStrike">
                        <a:solidFill>
                          <a:srgbClr val="000000"/>
                        </a:solidFill>
                        <a:effectLst/>
                        <a:latin typeface="Century Schoolbook" panose="02040604050505020304" pitchFamily="18" charset="0"/>
                      </a:endParaRPr>
                    </a:p>
                  </a:txBody>
                  <a:tcPr marL="6350" marR="6350" marT="6350" marB="0" anchor="b"/>
                </a:tc>
                <a:tc>
                  <a:txBody>
                    <a:bodyPr/>
                    <a:lstStyle/>
                    <a:p>
                      <a:pPr algn="l" rtl="0" fontAlgn="b"/>
                      <a:r>
                        <a:rPr lang="fr-FR" sz="1100" u="none" strike="noStrike">
                          <a:effectLst/>
                        </a:rPr>
                        <a:t> </a:t>
                      </a:r>
                      <a:endParaRPr lang="fr-FR" sz="1100" b="0" i="0" u="none" strike="noStrike">
                        <a:solidFill>
                          <a:srgbClr val="000000"/>
                        </a:solidFill>
                        <a:effectLst/>
                        <a:latin typeface="Century Schoolbook" panose="02040604050505020304" pitchFamily="18" charset="0"/>
                      </a:endParaRPr>
                    </a:p>
                  </a:txBody>
                  <a:tcPr marL="6350" marR="6350" marT="6350" marB="0" anchor="b"/>
                </a:tc>
                <a:tc>
                  <a:txBody>
                    <a:bodyPr/>
                    <a:lstStyle/>
                    <a:p>
                      <a:pPr algn="r" rtl="0" fontAlgn="b"/>
                      <a:r>
                        <a:rPr lang="fr-FR" sz="1100" u="none" strike="noStrike">
                          <a:effectLst/>
                        </a:rPr>
                        <a:t> </a:t>
                      </a:r>
                      <a:endParaRPr lang="fr-FR" sz="1100" b="0" i="0" u="none" strike="noStrike">
                        <a:solidFill>
                          <a:srgbClr val="000000"/>
                        </a:solidFill>
                        <a:effectLst/>
                        <a:latin typeface="Century Schoolbook" panose="02040604050505020304" pitchFamily="18" charset="0"/>
                      </a:endParaRPr>
                    </a:p>
                  </a:txBody>
                  <a:tcPr marL="6350" marR="6350" marT="6350" marB="0" anchor="b"/>
                </a:tc>
                <a:tc>
                  <a:txBody>
                    <a:bodyPr/>
                    <a:lstStyle/>
                    <a:p>
                      <a:pPr algn="r" rtl="0" fontAlgn="b"/>
                      <a:r>
                        <a:rPr lang="fr-FR" sz="1100" u="none" strike="noStrike">
                          <a:effectLst/>
                        </a:rPr>
                        <a:t> </a:t>
                      </a:r>
                      <a:endParaRPr lang="fr-FR" sz="1100" b="0" i="0" u="none" strike="noStrike">
                        <a:solidFill>
                          <a:srgbClr val="000000"/>
                        </a:solidFill>
                        <a:effectLst/>
                        <a:latin typeface="Century Schoolbook" panose="02040604050505020304" pitchFamily="18" charset="0"/>
                      </a:endParaRPr>
                    </a:p>
                  </a:txBody>
                  <a:tcPr marL="6350" marR="6350" marT="6350" marB="0" anchor="b"/>
                </a:tc>
              </a:tr>
              <a:tr h="274940">
                <a:tc>
                  <a:txBody>
                    <a:bodyPr/>
                    <a:lstStyle/>
                    <a:p>
                      <a:pPr algn="l" rtl="0" fontAlgn="b"/>
                      <a:r>
                        <a:rPr lang="fr-FR" sz="1100" u="none" strike="noStrike">
                          <a:effectLst/>
                        </a:rPr>
                        <a:t>SD/EXP</a:t>
                      </a:r>
                      <a:endParaRPr lang="fr-FR" sz="1100" b="1" i="0" u="none" strike="noStrike">
                        <a:solidFill>
                          <a:srgbClr val="000000"/>
                        </a:solidFill>
                        <a:effectLst/>
                        <a:latin typeface="Century Schoolbook" panose="02040604050505020304" pitchFamily="18" charset="0"/>
                      </a:endParaRPr>
                    </a:p>
                  </a:txBody>
                  <a:tcPr marL="6350" marR="6350" marT="6350" marB="0" anchor="b"/>
                </a:tc>
                <a:tc>
                  <a:txBody>
                    <a:bodyPr/>
                    <a:lstStyle/>
                    <a:p>
                      <a:pPr algn="r" rtl="0" fontAlgn="b"/>
                      <a:r>
                        <a:rPr lang="fr-FR" sz="1100" u="none" strike="noStrike">
                          <a:effectLst/>
                        </a:rPr>
                        <a:t>21</a:t>
                      </a:r>
                      <a:endParaRPr lang="fr-FR" sz="1100" b="1" i="0" u="none" strike="noStrike">
                        <a:solidFill>
                          <a:srgbClr val="000000"/>
                        </a:solidFill>
                        <a:effectLst/>
                        <a:latin typeface="Century Schoolbook" panose="02040604050505020304" pitchFamily="18" charset="0"/>
                      </a:endParaRPr>
                    </a:p>
                  </a:txBody>
                  <a:tcPr marL="6350" marR="6350" marT="6350" marB="0" anchor="b"/>
                </a:tc>
                <a:tc>
                  <a:txBody>
                    <a:bodyPr/>
                    <a:lstStyle/>
                    <a:p>
                      <a:pPr algn="r" rtl="0" fontAlgn="b"/>
                      <a:r>
                        <a:rPr lang="fr-FR" sz="1100" u="none" strike="noStrike">
                          <a:effectLst/>
                        </a:rPr>
                        <a:t>18,54</a:t>
                      </a:r>
                      <a:endParaRPr lang="fr-FR" sz="1100" b="0" i="0" u="none" strike="noStrike">
                        <a:solidFill>
                          <a:srgbClr val="000000"/>
                        </a:solidFill>
                        <a:effectLst/>
                        <a:latin typeface="Century Schoolbook" panose="02040604050505020304" pitchFamily="18" charset="0"/>
                      </a:endParaRPr>
                    </a:p>
                  </a:txBody>
                  <a:tcPr marL="6350" marR="6350" marT="6350" marB="0" anchor="b"/>
                </a:tc>
                <a:tc>
                  <a:txBody>
                    <a:bodyPr/>
                    <a:lstStyle/>
                    <a:p>
                      <a:pPr algn="r" rtl="0" fontAlgn="b"/>
                      <a:r>
                        <a:rPr lang="fr-FR" sz="1100" u="none" strike="noStrike">
                          <a:effectLst/>
                        </a:rPr>
                        <a:t>20,67</a:t>
                      </a:r>
                      <a:endParaRPr lang="fr-FR" sz="1100" b="0" i="0" u="none" strike="noStrike">
                        <a:solidFill>
                          <a:srgbClr val="000000"/>
                        </a:solidFill>
                        <a:effectLst/>
                        <a:latin typeface="Century Schoolbook" panose="02040604050505020304" pitchFamily="18" charset="0"/>
                      </a:endParaRPr>
                    </a:p>
                  </a:txBody>
                  <a:tcPr marL="6350" marR="6350" marT="6350" marB="0" anchor="b"/>
                </a:tc>
                <a:tc>
                  <a:txBody>
                    <a:bodyPr/>
                    <a:lstStyle/>
                    <a:p>
                      <a:pPr algn="r" rtl="0" fontAlgn="b"/>
                      <a:r>
                        <a:rPr lang="fr-FR" sz="1100" u="none" strike="noStrike">
                          <a:effectLst/>
                        </a:rPr>
                        <a:t>16,82</a:t>
                      </a:r>
                      <a:endParaRPr lang="fr-FR" sz="1100" b="0" i="0" u="none" strike="noStrike">
                        <a:solidFill>
                          <a:srgbClr val="000000"/>
                        </a:solidFill>
                        <a:effectLst/>
                        <a:latin typeface="Century Schoolbook" panose="02040604050505020304" pitchFamily="18" charset="0"/>
                      </a:endParaRPr>
                    </a:p>
                  </a:txBody>
                  <a:tcPr marL="6350" marR="6350" marT="6350" marB="0" anchor="b"/>
                </a:tc>
                <a:tc>
                  <a:txBody>
                    <a:bodyPr/>
                    <a:lstStyle/>
                    <a:p>
                      <a:pPr algn="r" rtl="0" fontAlgn="b"/>
                      <a:r>
                        <a:rPr lang="fr-FR" sz="1100" u="none" strike="noStrike">
                          <a:effectLst/>
                        </a:rPr>
                        <a:t>18,17</a:t>
                      </a:r>
                      <a:endParaRPr lang="fr-FR" sz="1100" b="0" i="0" u="none" strike="noStrike">
                        <a:solidFill>
                          <a:srgbClr val="000000"/>
                        </a:solidFill>
                        <a:effectLst/>
                        <a:latin typeface="Century Schoolbook" panose="02040604050505020304" pitchFamily="18" charset="0"/>
                      </a:endParaRPr>
                    </a:p>
                  </a:txBody>
                  <a:tcPr marL="6350" marR="6350" marT="6350" marB="0" anchor="b"/>
                </a:tc>
                <a:tc>
                  <a:txBody>
                    <a:bodyPr/>
                    <a:lstStyle/>
                    <a:p>
                      <a:pPr algn="r" rtl="0" fontAlgn="b"/>
                      <a:r>
                        <a:rPr lang="fr-FR" sz="1100" u="none" strike="noStrike">
                          <a:effectLst/>
                        </a:rPr>
                        <a:t>16,19</a:t>
                      </a:r>
                      <a:endParaRPr lang="fr-FR" sz="1100" b="0" i="0" u="none" strike="noStrike">
                        <a:solidFill>
                          <a:srgbClr val="000000"/>
                        </a:solidFill>
                        <a:effectLst/>
                        <a:latin typeface="Century Schoolbook" panose="02040604050505020304" pitchFamily="18" charset="0"/>
                      </a:endParaRPr>
                    </a:p>
                  </a:txBody>
                  <a:tcPr marL="6350" marR="6350" marT="6350" marB="0" anchor="b"/>
                </a:tc>
                <a:tc>
                  <a:txBody>
                    <a:bodyPr/>
                    <a:lstStyle/>
                    <a:p>
                      <a:pPr algn="r" rtl="0" fontAlgn="b"/>
                      <a:r>
                        <a:rPr lang="fr-FR" sz="1100" u="none" strike="noStrike">
                          <a:effectLst/>
                        </a:rPr>
                        <a:t>19,93</a:t>
                      </a:r>
                      <a:endParaRPr lang="fr-FR" sz="1100" b="0" i="0" u="none" strike="noStrike">
                        <a:solidFill>
                          <a:srgbClr val="000000"/>
                        </a:solidFill>
                        <a:effectLst/>
                        <a:latin typeface="Century Schoolbook" panose="02040604050505020304" pitchFamily="18" charset="0"/>
                      </a:endParaRPr>
                    </a:p>
                  </a:txBody>
                  <a:tcPr marL="6350" marR="6350" marT="6350" marB="0" anchor="b"/>
                </a:tc>
                <a:tc>
                  <a:txBody>
                    <a:bodyPr/>
                    <a:lstStyle/>
                    <a:p>
                      <a:pPr algn="r" rtl="0" fontAlgn="b"/>
                      <a:r>
                        <a:rPr lang="fr-FR" sz="1100" u="none" strike="noStrike">
                          <a:effectLst/>
                        </a:rPr>
                        <a:t>13,18</a:t>
                      </a:r>
                      <a:endParaRPr lang="fr-FR" sz="1100" b="0" i="0" u="none" strike="noStrike">
                        <a:solidFill>
                          <a:srgbClr val="000000"/>
                        </a:solidFill>
                        <a:effectLst/>
                        <a:latin typeface="Century Schoolbook" panose="02040604050505020304" pitchFamily="18" charset="0"/>
                      </a:endParaRPr>
                    </a:p>
                  </a:txBody>
                  <a:tcPr marL="6350" marR="6350" marT="6350" marB="0" anchor="b"/>
                </a:tc>
                <a:tc>
                  <a:txBody>
                    <a:bodyPr/>
                    <a:lstStyle/>
                    <a:p>
                      <a:pPr algn="r" rtl="0" fontAlgn="b"/>
                      <a:r>
                        <a:rPr lang="fr-FR" sz="1100" u="none" strike="noStrike">
                          <a:effectLst/>
                        </a:rPr>
                        <a:t>15,96</a:t>
                      </a:r>
                      <a:endParaRPr lang="fr-FR" sz="1100" b="0" i="0" u="none" strike="noStrike">
                        <a:solidFill>
                          <a:srgbClr val="000000"/>
                        </a:solidFill>
                        <a:effectLst/>
                        <a:latin typeface="Century Schoolbook" panose="02040604050505020304" pitchFamily="18" charset="0"/>
                      </a:endParaRPr>
                    </a:p>
                  </a:txBody>
                  <a:tcPr marL="6350" marR="6350" marT="6350" marB="0" anchor="b"/>
                </a:tc>
                <a:tc>
                  <a:txBody>
                    <a:bodyPr/>
                    <a:lstStyle/>
                    <a:p>
                      <a:pPr algn="r" rtl="0" fontAlgn="b"/>
                      <a:r>
                        <a:rPr lang="fr-FR" sz="1100" u="none" strike="noStrike">
                          <a:effectLst/>
                        </a:rPr>
                        <a:t>12,70</a:t>
                      </a:r>
                      <a:endParaRPr lang="fr-FR" sz="1100" b="0" i="0" u="none" strike="noStrike">
                        <a:solidFill>
                          <a:srgbClr val="000000"/>
                        </a:solidFill>
                        <a:effectLst/>
                        <a:latin typeface="Century Schoolbook" panose="02040604050505020304" pitchFamily="18" charset="0"/>
                      </a:endParaRPr>
                    </a:p>
                  </a:txBody>
                  <a:tcPr marL="6350" marR="6350" marT="6350" marB="0" anchor="b"/>
                </a:tc>
              </a:tr>
              <a:tr h="274940">
                <a:tc>
                  <a:txBody>
                    <a:bodyPr/>
                    <a:lstStyle/>
                    <a:p>
                      <a:pPr algn="l" rtl="0" fontAlgn="b"/>
                      <a:r>
                        <a:rPr lang="fr-FR" sz="1100" u="none" strike="noStrike">
                          <a:effectLst/>
                        </a:rPr>
                        <a:t>SD/REC</a:t>
                      </a:r>
                      <a:endParaRPr lang="fr-FR" sz="1100" b="1" i="0" u="none" strike="noStrike">
                        <a:solidFill>
                          <a:srgbClr val="000000"/>
                        </a:solidFill>
                        <a:effectLst/>
                        <a:latin typeface="Century Schoolbook" panose="02040604050505020304" pitchFamily="18" charset="0"/>
                      </a:endParaRPr>
                    </a:p>
                  </a:txBody>
                  <a:tcPr marL="6350" marR="6350" marT="6350" marB="0" anchor="b"/>
                </a:tc>
                <a:tc>
                  <a:txBody>
                    <a:bodyPr/>
                    <a:lstStyle/>
                    <a:p>
                      <a:pPr algn="r" rtl="0" fontAlgn="b"/>
                      <a:r>
                        <a:rPr lang="fr-FR" sz="1100" u="none" strike="noStrike">
                          <a:effectLst/>
                        </a:rPr>
                        <a:t>23</a:t>
                      </a:r>
                      <a:endParaRPr lang="fr-FR" sz="1100" b="1" i="0" u="none" strike="noStrike">
                        <a:solidFill>
                          <a:srgbClr val="000000"/>
                        </a:solidFill>
                        <a:effectLst/>
                        <a:latin typeface="Century Schoolbook" panose="02040604050505020304" pitchFamily="18" charset="0"/>
                      </a:endParaRPr>
                    </a:p>
                  </a:txBody>
                  <a:tcPr marL="6350" marR="6350" marT="6350" marB="0" anchor="b"/>
                </a:tc>
                <a:tc>
                  <a:txBody>
                    <a:bodyPr/>
                    <a:lstStyle/>
                    <a:p>
                      <a:pPr algn="r" rtl="0" fontAlgn="b"/>
                      <a:r>
                        <a:rPr lang="fr-FR" sz="1100" u="none" strike="noStrike">
                          <a:effectLst/>
                        </a:rPr>
                        <a:t>18,95</a:t>
                      </a:r>
                      <a:endParaRPr lang="fr-FR" sz="1100" b="0" i="0" u="none" strike="noStrike">
                        <a:solidFill>
                          <a:srgbClr val="000000"/>
                        </a:solidFill>
                        <a:effectLst/>
                        <a:latin typeface="Century Schoolbook" panose="02040604050505020304" pitchFamily="18" charset="0"/>
                      </a:endParaRPr>
                    </a:p>
                  </a:txBody>
                  <a:tcPr marL="6350" marR="6350" marT="6350" marB="0" anchor="b"/>
                </a:tc>
                <a:tc>
                  <a:txBody>
                    <a:bodyPr/>
                    <a:lstStyle/>
                    <a:p>
                      <a:pPr algn="r" rtl="0" fontAlgn="b"/>
                      <a:r>
                        <a:rPr lang="fr-FR" sz="1100" u="none" strike="noStrike">
                          <a:effectLst/>
                        </a:rPr>
                        <a:t>18,18</a:t>
                      </a:r>
                      <a:endParaRPr lang="fr-FR" sz="1100" b="0" i="0" u="none" strike="noStrike">
                        <a:solidFill>
                          <a:srgbClr val="000000"/>
                        </a:solidFill>
                        <a:effectLst/>
                        <a:latin typeface="Century Schoolbook" panose="02040604050505020304" pitchFamily="18" charset="0"/>
                      </a:endParaRPr>
                    </a:p>
                  </a:txBody>
                  <a:tcPr marL="6350" marR="6350" marT="6350" marB="0" anchor="b"/>
                </a:tc>
                <a:tc>
                  <a:txBody>
                    <a:bodyPr/>
                    <a:lstStyle/>
                    <a:p>
                      <a:pPr algn="r" rtl="0" fontAlgn="b"/>
                      <a:r>
                        <a:rPr lang="fr-FR" sz="1100" u="none" strike="noStrike">
                          <a:effectLst/>
                        </a:rPr>
                        <a:t>15,71</a:t>
                      </a:r>
                      <a:endParaRPr lang="fr-FR" sz="1100" b="0" i="0" u="none" strike="noStrike">
                        <a:solidFill>
                          <a:srgbClr val="000000"/>
                        </a:solidFill>
                        <a:effectLst/>
                        <a:latin typeface="Century Schoolbook" panose="02040604050505020304" pitchFamily="18" charset="0"/>
                      </a:endParaRPr>
                    </a:p>
                  </a:txBody>
                  <a:tcPr marL="6350" marR="6350" marT="6350" marB="0" anchor="b"/>
                </a:tc>
                <a:tc>
                  <a:txBody>
                    <a:bodyPr/>
                    <a:lstStyle/>
                    <a:p>
                      <a:pPr algn="r" rtl="0" fontAlgn="b"/>
                      <a:r>
                        <a:rPr lang="fr-FR" sz="1100" u="none" strike="noStrike">
                          <a:effectLst/>
                        </a:rPr>
                        <a:t>17,16</a:t>
                      </a:r>
                      <a:endParaRPr lang="fr-FR" sz="1100" b="0" i="0" u="none" strike="noStrike">
                        <a:solidFill>
                          <a:srgbClr val="000000"/>
                        </a:solidFill>
                        <a:effectLst/>
                        <a:latin typeface="Century Schoolbook" panose="02040604050505020304" pitchFamily="18" charset="0"/>
                      </a:endParaRPr>
                    </a:p>
                  </a:txBody>
                  <a:tcPr marL="6350" marR="6350" marT="6350" marB="0" anchor="b"/>
                </a:tc>
                <a:tc>
                  <a:txBody>
                    <a:bodyPr/>
                    <a:lstStyle/>
                    <a:p>
                      <a:pPr algn="r" rtl="0" fontAlgn="b"/>
                      <a:r>
                        <a:rPr lang="fr-FR" sz="1100" u="none" strike="noStrike">
                          <a:effectLst/>
                        </a:rPr>
                        <a:t>14,09</a:t>
                      </a:r>
                      <a:endParaRPr lang="fr-FR" sz="1100" b="0" i="0" u="none" strike="noStrike">
                        <a:solidFill>
                          <a:srgbClr val="000000"/>
                        </a:solidFill>
                        <a:effectLst/>
                        <a:latin typeface="Century Schoolbook" panose="02040604050505020304" pitchFamily="18" charset="0"/>
                      </a:endParaRPr>
                    </a:p>
                  </a:txBody>
                  <a:tcPr marL="6350" marR="6350" marT="6350" marB="0" anchor="b"/>
                </a:tc>
                <a:tc>
                  <a:txBody>
                    <a:bodyPr/>
                    <a:lstStyle/>
                    <a:p>
                      <a:pPr algn="r" rtl="0" fontAlgn="b"/>
                      <a:r>
                        <a:rPr lang="fr-FR" sz="1100" u="none" strike="noStrike">
                          <a:effectLst/>
                        </a:rPr>
                        <a:t>18,11</a:t>
                      </a:r>
                      <a:endParaRPr lang="fr-FR" sz="1100" b="0" i="0" u="none" strike="noStrike">
                        <a:solidFill>
                          <a:srgbClr val="000000"/>
                        </a:solidFill>
                        <a:effectLst/>
                        <a:latin typeface="Century Schoolbook" panose="02040604050505020304" pitchFamily="18" charset="0"/>
                      </a:endParaRPr>
                    </a:p>
                  </a:txBody>
                  <a:tcPr marL="6350" marR="6350" marT="6350" marB="0" anchor="b"/>
                </a:tc>
                <a:tc>
                  <a:txBody>
                    <a:bodyPr/>
                    <a:lstStyle/>
                    <a:p>
                      <a:pPr algn="r" rtl="0" fontAlgn="b"/>
                      <a:r>
                        <a:rPr lang="fr-FR" sz="1100" u="none" strike="noStrike">
                          <a:effectLst/>
                        </a:rPr>
                        <a:t>11,78</a:t>
                      </a:r>
                      <a:endParaRPr lang="fr-FR" sz="1100" b="0" i="0" u="none" strike="noStrike">
                        <a:solidFill>
                          <a:srgbClr val="000000"/>
                        </a:solidFill>
                        <a:effectLst/>
                        <a:latin typeface="Century Schoolbook" panose="02040604050505020304" pitchFamily="18" charset="0"/>
                      </a:endParaRPr>
                    </a:p>
                  </a:txBody>
                  <a:tcPr marL="6350" marR="6350" marT="6350" marB="0" anchor="b"/>
                </a:tc>
                <a:tc>
                  <a:txBody>
                    <a:bodyPr/>
                    <a:lstStyle/>
                    <a:p>
                      <a:pPr algn="r" rtl="0" fontAlgn="b"/>
                      <a:r>
                        <a:rPr lang="fr-FR" sz="1100" u="none" strike="noStrike">
                          <a:effectLst/>
                        </a:rPr>
                        <a:t>15,68</a:t>
                      </a:r>
                      <a:endParaRPr lang="fr-FR" sz="1100" b="0" i="0" u="none" strike="noStrike">
                        <a:solidFill>
                          <a:srgbClr val="000000"/>
                        </a:solidFill>
                        <a:effectLst/>
                        <a:latin typeface="Century Schoolbook" panose="02040604050505020304" pitchFamily="18" charset="0"/>
                      </a:endParaRPr>
                    </a:p>
                  </a:txBody>
                  <a:tcPr marL="6350" marR="6350" marT="6350" marB="0" anchor="b"/>
                </a:tc>
                <a:tc>
                  <a:txBody>
                    <a:bodyPr/>
                    <a:lstStyle/>
                    <a:p>
                      <a:pPr algn="r" rtl="0" fontAlgn="b"/>
                      <a:r>
                        <a:rPr lang="fr-FR" sz="1100" u="none" strike="noStrike">
                          <a:effectLst/>
                        </a:rPr>
                        <a:t>12,48</a:t>
                      </a:r>
                      <a:endParaRPr lang="fr-FR" sz="1100" b="0" i="0" u="none" strike="noStrike">
                        <a:solidFill>
                          <a:srgbClr val="000000"/>
                        </a:solidFill>
                        <a:effectLst/>
                        <a:latin typeface="Century Schoolbook" panose="02040604050505020304" pitchFamily="18" charset="0"/>
                      </a:endParaRPr>
                    </a:p>
                  </a:txBody>
                  <a:tcPr marL="6350" marR="6350" marT="6350" marB="0" anchor="b"/>
                </a:tc>
              </a:tr>
              <a:tr h="274940">
                <a:tc>
                  <a:txBody>
                    <a:bodyPr/>
                    <a:lstStyle/>
                    <a:p>
                      <a:pPr algn="l" fontAlgn="b"/>
                      <a:endParaRPr lang="fr-FR" sz="1100" b="0" i="0" u="none" strike="noStrike" dirty="0">
                        <a:solidFill>
                          <a:srgbClr val="000000"/>
                        </a:solidFill>
                        <a:effectLst/>
                        <a:latin typeface="Calibri" panose="020F0502020204030204" pitchFamily="34" charset="0"/>
                      </a:endParaRPr>
                    </a:p>
                  </a:txBody>
                  <a:tcPr marL="6350" marR="6350" marT="6350" marB="0" anchor="b"/>
                </a:tc>
                <a:tc>
                  <a:txBody>
                    <a:bodyPr/>
                    <a:lstStyle/>
                    <a:p>
                      <a:pPr algn="l" fontAlgn="b"/>
                      <a:endParaRPr lang="fr-FR" sz="1100" b="0" i="0" u="none" strike="noStrike">
                        <a:solidFill>
                          <a:srgbClr val="000000"/>
                        </a:solidFill>
                        <a:effectLst/>
                        <a:latin typeface="Calibri" panose="020F0502020204030204" pitchFamily="34" charset="0"/>
                      </a:endParaRPr>
                    </a:p>
                  </a:txBody>
                  <a:tcPr marL="6350" marR="6350" marT="6350" marB="0" anchor="b"/>
                </a:tc>
                <a:tc>
                  <a:txBody>
                    <a:bodyPr/>
                    <a:lstStyle/>
                    <a:p>
                      <a:pPr algn="l" fontAlgn="b"/>
                      <a:endParaRPr lang="fr-FR" sz="1100" b="0" i="0" u="none" strike="noStrike">
                        <a:solidFill>
                          <a:srgbClr val="000000"/>
                        </a:solidFill>
                        <a:effectLst/>
                        <a:latin typeface="Calibri" panose="020F0502020204030204" pitchFamily="34" charset="0"/>
                      </a:endParaRPr>
                    </a:p>
                  </a:txBody>
                  <a:tcPr marL="6350" marR="6350" marT="6350" marB="0" anchor="b"/>
                </a:tc>
                <a:tc>
                  <a:txBody>
                    <a:bodyPr/>
                    <a:lstStyle/>
                    <a:p>
                      <a:pPr algn="l" fontAlgn="b"/>
                      <a:endParaRPr lang="fr-FR" sz="1100" b="0" i="0" u="none" strike="noStrike">
                        <a:solidFill>
                          <a:srgbClr val="000000"/>
                        </a:solidFill>
                        <a:effectLst/>
                        <a:latin typeface="Calibri" panose="020F0502020204030204" pitchFamily="34" charset="0"/>
                      </a:endParaRPr>
                    </a:p>
                  </a:txBody>
                  <a:tcPr marL="6350" marR="6350" marT="6350" marB="0" anchor="b"/>
                </a:tc>
                <a:tc>
                  <a:txBody>
                    <a:bodyPr/>
                    <a:lstStyle/>
                    <a:p>
                      <a:pPr algn="l" fontAlgn="b"/>
                      <a:endParaRPr lang="fr-FR" sz="1100" b="0" i="0" u="none" strike="noStrike">
                        <a:solidFill>
                          <a:srgbClr val="000000"/>
                        </a:solidFill>
                        <a:effectLst/>
                        <a:latin typeface="Calibri" panose="020F0502020204030204" pitchFamily="34" charset="0"/>
                      </a:endParaRPr>
                    </a:p>
                  </a:txBody>
                  <a:tcPr marL="6350" marR="6350" marT="6350" marB="0" anchor="b"/>
                </a:tc>
                <a:tc>
                  <a:txBody>
                    <a:bodyPr/>
                    <a:lstStyle/>
                    <a:p>
                      <a:pPr algn="l" fontAlgn="b"/>
                      <a:endParaRPr lang="fr-FR" sz="1100" b="0" i="0" u="none" strike="noStrike">
                        <a:solidFill>
                          <a:srgbClr val="000000"/>
                        </a:solidFill>
                        <a:effectLst/>
                        <a:latin typeface="Calibri" panose="020F0502020204030204" pitchFamily="34" charset="0"/>
                      </a:endParaRPr>
                    </a:p>
                  </a:txBody>
                  <a:tcPr marL="6350" marR="6350" marT="6350" marB="0" anchor="b"/>
                </a:tc>
                <a:tc>
                  <a:txBody>
                    <a:bodyPr/>
                    <a:lstStyle/>
                    <a:p>
                      <a:pPr algn="l" fontAlgn="b"/>
                      <a:endParaRPr lang="fr-FR" sz="1100" b="0" i="0" u="none" strike="noStrike">
                        <a:solidFill>
                          <a:srgbClr val="000000"/>
                        </a:solidFill>
                        <a:effectLst/>
                        <a:latin typeface="Calibri" panose="020F0502020204030204" pitchFamily="34" charset="0"/>
                      </a:endParaRPr>
                    </a:p>
                  </a:txBody>
                  <a:tcPr marL="6350" marR="6350" marT="6350" marB="0" anchor="b"/>
                </a:tc>
                <a:tc>
                  <a:txBody>
                    <a:bodyPr/>
                    <a:lstStyle/>
                    <a:p>
                      <a:pPr algn="l" fontAlgn="b"/>
                      <a:endParaRPr lang="fr-FR" sz="1100" b="0" i="0" u="none" strike="noStrike">
                        <a:solidFill>
                          <a:srgbClr val="000000"/>
                        </a:solidFill>
                        <a:effectLst/>
                        <a:latin typeface="Calibri" panose="020F0502020204030204" pitchFamily="34" charset="0"/>
                      </a:endParaRPr>
                    </a:p>
                  </a:txBody>
                  <a:tcPr marL="6350" marR="6350" marT="6350" marB="0" anchor="b"/>
                </a:tc>
                <a:tc>
                  <a:txBody>
                    <a:bodyPr/>
                    <a:lstStyle/>
                    <a:p>
                      <a:pPr algn="l" fontAlgn="b"/>
                      <a:endParaRPr lang="fr-FR" sz="1100" b="0" i="0" u="none" strike="noStrike">
                        <a:solidFill>
                          <a:srgbClr val="000000"/>
                        </a:solidFill>
                        <a:effectLst/>
                        <a:latin typeface="Calibri" panose="020F0502020204030204" pitchFamily="34" charset="0"/>
                      </a:endParaRPr>
                    </a:p>
                  </a:txBody>
                  <a:tcPr marL="6350" marR="6350" marT="6350" marB="0" anchor="b"/>
                </a:tc>
                <a:tc>
                  <a:txBody>
                    <a:bodyPr/>
                    <a:lstStyle/>
                    <a:p>
                      <a:pPr algn="l" fontAlgn="b"/>
                      <a:endParaRPr lang="fr-FR" sz="1100" b="0" i="0" u="none" strike="noStrike">
                        <a:solidFill>
                          <a:srgbClr val="000000"/>
                        </a:solidFill>
                        <a:effectLst/>
                        <a:latin typeface="Calibri" panose="020F0502020204030204" pitchFamily="34" charset="0"/>
                      </a:endParaRPr>
                    </a:p>
                  </a:txBody>
                  <a:tcPr marL="6350" marR="6350" marT="6350" marB="0" anchor="b"/>
                </a:tc>
                <a:tc>
                  <a:txBody>
                    <a:bodyPr/>
                    <a:lstStyle/>
                    <a:p>
                      <a:pPr algn="l" fontAlgn="b"/>
                      <a:endParaRPr lang="fr-FR" sz="1100" b="0" i="0" u="none" strike="noStrike" dirty="0">
                        <a:solidFill>
                          <a:srgbClr val="000000"/>
                        </a:solidFill>
                        <a:effectLst/>
                        <a:latin typeface="Calibri" panose="020F0502020204030204" pitchFamily="34" charset="0"/>
                      </a:endParaRPr>
                    </a:p>
                  </a:txBody>
                  <a:tcPr marL="6350" marR="6350" marT="6350" marB="0" anchor="b"/>
                </a:tc>
              </a:tr>
              <a:tr h="293269">
                <a:tc>
                  <a:txBody>
                    <a:bodyPr/>
                    <a:lstStyle/>
                    <a:p>
                      <a:pPr algn="l" rtl="0" fontAlgn="b"/>
                      <a:endParaRPr lang="fr-FR" sz="1100" b="1" i="0" u="none" strike="noStrike" dirty="0">
                        <a:solidFill>
                          <a:srgbClr val="000000"/>
                        </a:solidFill>
                        <a:effectLst/>
                        <a:latin typeface="Century Schoolbook" panose="02040604050505020304" pitchFamily="18" charset="0"/>
                      </a:endParaRPr>
                    </a:p>
                  </a:txBody>
                  <a:tcPr marL="6350" marR="6350" marT="6350" marB="0" anchor="b"/>
                </a:tc>
                <a:tc>
                  <a:txBody>
                    <a:bodyPr/>
                    <a:lstStyle/>
                    <a:p>
                      <a:pPr algn="r" rtl="0" fontAlgn="b"/>
                      <a:endParaRPr lang="fr-FR" sz="1100" b="1" i="0" u="none" strike="noStrike" dirty="0">
                        <a:solidFill>
                          <a:srgbClr val="000000"/>
                        </a:solidFill>
                        <a:effectLst/>
                        <a:latin typeface="Century Schoolbook" panose="02040604050505020304" pitchFamily="18" charset="0"/>
                      </a:endParaRPr>
                    </a:p>
                  </a:txBody>
                  <a:tcPr marL="6350" marR="6350" marT="6350" marB="0" anchor="b"/>
                </a:tc>
                <a:tc>
                  <a:txBody>
                    <a:bodyPr/>
                    <a:lstStyle/>
                    <a:p>
                      <a:pPr algn="r" fontAlgn="b"/>
                      <a:endParaRPr lang="fr-FR" sz="1100" b="1" i="0" u="none" strike="noStrike" dirty="0">
                        <a:solidFill>
                          <a:srgbClr val="000000"/>
                        </a:solidFill>
                        <a:effectLst/>
                        <a:latin typeface="Calibri" panose="020F0502020204030204" pitchFamily="34" charset="0"/>
                      </a:endParaRPr>
                    </a:p>
                  </a:txBody>
                  <a:tcPr marL="6350" marR="6350" marT="6350" marB="0" anchor="b"/>
                </a:tc>
                <a:tc>
                  <a:txBody>
                    <a:bodyPr/>
                    <a:lstStyle/>
                    <a:p>
                      <a:pPr algn="r" fontAlgn="b"/>
                      <a:endParaRPr lang="fr-FR" sz="1100" b="1" i="0" u="none" strike="noStrike" dirty="0">
                        <a:solidFill>
                          <a:srgbClr val="000000"/>
                        </a:solidFill>
                        <a:effectLst/>
                        <a:latin typeface="Calibri" panose="020F0502020204030204" pitchFamily="34" charset="0"/>
                      </a:endParaRPr>
                    </a:p>
                  </a:txBody>
                  <a:tcPr marL="6350" marR="6350" marT="6350" marB="0" anchor="b"/>
                </a:tc>
                <a:tc>
                  <a:txBody>
                    <a:bodyPr/>
                    <a:lstStyle/>
                    <a:p>
                      <a:pPr algn="r" fontAlgn="b"/>
                      <a:endParaRPr lang="fr-FR" sz="1100" b="1" i="0" u="none" strike="noStrike" dirty="0">
                        <a:solidFill>
                          <a:srgbClr val="000000"/>
                        </a:solidFill>
                        <a:effectLst/>
                        <a:latin typeface="Calibri" panose="020F0502020204030204" pitchFamily="34" charset="0"/>
                      </a:endParaRPr>
                    </a:p>
                  </a:txBody>
                  <a:tcPr marL="6350" marR="6350" marT="6350" marB="0" anchor="b"/>
                </a:tc>
                <a:tc>
                  <a:txBody>
                    <a:bodyPr/>
                    <a:lstStyle/>
                    <a:p>
                      <a:pPr algn="r" fontAlgn="b"/>
                      <a:endParaRPr lang="fr-FR" sz="1100" b="1" i="0" u="none" strike="noStrike" dirty="0">
                        <a:solidFill>
                          <a:srgbClr val="000000"/>
                        </a:solidFill>
                        <a:effectLst/>
                        <a:latin typeface="Calibri" panose="020F0502020204030204" pitchFamily="34" charset="0"/>
                      </a:endParaRPr>
                    </a:p>
                  </a:txBody>
                  <a:tcPr marL="6350" marR="6350" marT="6350" marB="0" anchor="b"/>
                </a:tc>
                <a:tc>
                  <a:txBody>
                    <a:bodyPr/>
                    <a:lstStyle/>
                    <a:p>
                      <a:pPr algn="r" fontAlgn="b"/>
                      <a:endParaRPr lang="fr-FR" sz="1100" b="1" i="0" u="none" strike="noStrike">
                        <a:solidFill>
                          <a:srgbClr val="000000"/>
                        </a:solidFill>
                        <a:effectLst/>
                        <a:latin typeface="Calibri" panose="020F0502020204030204" pitchFamily="34" charset="0"/>
                      </a:endParaRPr>
                    </a:p>
                  </a:txBody>
                  <a:tcPr marL="6350" marR="6350" marT="6350" marB="0" anchor="b"/>
                </a:tc>
                <a:tc>
                  <a:txBody>
                    <a:bodyPr/>
                    <a:lstStyle/>
                    <a:p>
                      <a:pPr algn="r" fontAlgn="b"/>
                      <a:endParaRPr lang="fr-FR" sz="1100" b="1" i="0" u="none" strike="noStrike">
                        <a:solidFill>
                          <a:srgbClr val="000000"/>
                        </a:solidFill>
                        <a:effectLst/>
                        <a:latin typeface="Calibri" panose="020F0502020204030204" pitchFamily="34" charset="0"/>
                      </a:endParaRPr>
                    </a:p>
                  </a:txBody>
                  <a:tcPr marL="6350" marR="6350" marT="6350" marB="0" anchor="b"/>
                </a:tc>
                <a:tc>
                  <a:txBody>
                    <a:bodyPr/>
                    <a:lstStyle/>
                    <a:p>
                      <a:pPr algn="r" fontAlgn="b"/>
                      <a:endParaRPr lang="fr-FR" sz="1100" b="1" i="0" u="none" strike="noStrike">
                        <a:solidFill>
                          <a:srgbClr val="000000"/>
                        </a:solidFill>
                        <a:effectLst/>
                        <a:latin typeface="Calibri" panose="020F0502020204030204" pitchFamily="34" charset="0"/>
                      </a:endParaRPr>
                    </a:p>
                  </a:txBody>
                  <a:tcPr marL="6350" marR="6350" marT="6350" marB="0" anchor="b"/>
                </a:tc>
                <a:tc>
                  <a:txBody>
                    <a:bodyPr/>
                    <a:lstStyle/>
                    <a:p>
                      <a:pPr algn="r" fontAlgn="b"/>
                      <a:endParaRPr lang="fr-FR" sz="1100" b="1" i="0" u="none" strike="noStrike">
                        <a:solidFill>
                          <a:srgbClr val="000000"/>
                        </a:solidFill>
                        <a:effectLst/>
                        <a:latin typeface="Calibri" panose="020F0502020204030204" pitchFamily="34" charset="0"/>
                      </a:endParaRPr>
                    </a:p>
                  </a:txBody>
                  <a:tcPr marL="6350" marR="6350" marT="6350" marB="0" anchor="b"/>
                </a:tc>
                <a:tc>
                  <a:txBody>
                    <a:bodyPr/>
                    <a:lstStyle/>
                    <a:p>
                      <a:pPr algn="r" fontAlgn="b"/>
                      <a:endParaRPr lang="fr-FR" sz="1100" b="1" i="0" u="none" strike="noStrike" dirty="0">
                        <a:solidFill>
                          <a:srgbClr val="000000"/>
                        </a:solidFill>
                        <a:effectLst/>
                        <a:latin typeface="Calibri" panose="020F0502020204030204" pitchFamily="34" charset="0"/>
                      </a:endParaRPr>
                    </a:p>
                  </a:txBody>
                  <a:tcPr marL="6350" marR="6350" marT="6350" marB="0" anchor="b"/>
                </a:tc>
              </a:tr>
            </a:tbl>
          </a:graphicData>
        </a:graphic>
      </p:graphicFrame>
      <p:pic>
        <p:nvPicPr>
          <p:cNvPr id="6" name="Image 5"/>
          <p:cNvPicPr>
            <a:picLocks noChangeAspect="1"/>
          </p:cNvPicPr>
          <p:nvPr/>
        </p:nvPicPr>
        <p:blipFill>
          <a:blip r:embed="rId3"/>
          <a:stretch>
            <a:fillRect/>
          </a:stretch>
        </p:blipFill>
        <p:spPr>
          <a:xfrm>
            <a:off x="457199" y="4653928"/>
            <a:ext cx="7859217" cy="1007320"/>
          </a:xfrm>
          <a:prstGeom prst="rect">
            <a:avLst/>
          </a:prstGeom>
        </p:spPr>
      </p:pic>
    </p:spTree>
    <p:extLst>
      <p:ext uri="{BB962C8B-B14F-4D97-AF65-F5344CB8AC3E}">
        <p14:creationId xmlns:p14="http://schemas.microsoft.com/office/powerpoint/2010/main" val="287282150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sz="quarter" idx="1"/>
          </p:nvPr>
        </p:nvSpPr>
        <p:spPr>
          <a:xfrm>
            <a:off x="457200" y="836712"/>
            <a:ext cx="7686700" cy="5637240"/>
          </a:xfrm>
        </p:spPr>
        <p:txBody>
          <a:bodyPr>
            <a:noAutofit/>
          </a:bodyPr>
          <a:lstStyle/>
          <a:p>
            <a:pPr>
              <a:buNone/>
            </a:pPr>
            <a:endParaRPr lang="fr-FR" sz="1200" b="1" dirty="0" smtClean="0">
              <a:solidFill>
                <a:schemeClr val="accent1">
                  <a:lumMod val="75000"/>
                </a:schemeClr>
              </a:solidFill>
              <a:latin typeface="Tahoma" pitchFamily="34" charset="0"/>
              <a:ea typeface="Tahoma" pitchFamily="34" charset="0"/>
              <a:cs typeface="Tahoma" pitchFamily="34" charset="0"/>
            </a:endParaRPr>
          </a:p>
          <a:p>
            <a:pPr marL="0" indent="0" algn="just">
              <a:lnSpc>
                <a:spcPct val="110000"/>
              </a:lnSpc>
              <a:buNone/>
            </a:pPr>
            <a:r>
              <a:rPr lang="fr-FR" sz="1200" b="1" dirty="0" smtClean="0">
                <a:latin typeface="Tahoma" pitchFamily="34" charset="0"/>
                <a:ea typeface="Tahoma" pitchFamily="34" charset="0"/>
                <a:cs typeface="Tahoma" pitchFamily="34" charset="0"/>
              </a:rPr>
              <a:t>	</a:t>
            </a:r>
            <a:endParaRPr lang="fr-FR" sz="1400" dirty="0" smtClean="0">
              <a:latin typeface="Arial" pitchFamily="34" charset="0"/>
              <a:cs typeface="Arial" pitchFamily="34" charset="0"/>
            </a:endParaRPr>
          </a:p>
        </p:txBody>
      </p:sp>
      <p:sp>
        <p:nvSpPr>
          <p:cNvPr id="4" name="Espace réservé du numéro de diapositive 3"/>
          <p:cNvSpPr>
            <a:spLocks noGrp="1"/>
          </p:cNvSpPr>
          <p:nvPr>
            <p:ph type="sldNum" sz="quarter" idx="15"/>
          </p:nvPr>
        </p:nvSpPr>
        <p:spPr/>
        <p:txBody>
          <a:bodyPr/>
          <a:lstStyle/>
          <a:p>
            <a:fld id="{26A935AA-A7B2-4507-9B20-F692C0B0BA29}" type="slidenum">
              <a:rPr lang="fr-FR" smtClean="0"/>
              <a:pPr/>
              <a:t>15</a:t>
            </a:fld>
            <a:endParaRPr lang="fr-FR" dirty="0"/>
          </a:p>
        </p:txBody>
      </p:sp>
      <p:sp>
        <p:nvSpPr>
          <p:cNvPr id="12" name="Content Placeholder 35"/>
          <p:cNvSpPr txBox="1"/>
          <p:nvPr/>
        </p:nvSpPr>
        <p:spPr bwMode="gray">
          <a:xfrm>
            <a:off x="3923928" y="3068959"/>
            <a:ext cx="4176464" cy="3456385"/>
          </a:xfrm>
          <a:prstGeom prst="rect">
            <a:avLst/>
          </a:prstGeom>
          <a:solidFill>
            <a:srgbClr val="E6E7E8">
              <a:alpha val="50000"/>
            </a:srgbClr>
          </a:solidFill>
          <a:ln w="9525" algn="ctr">
            <a:noFill/>
            <a:miter lim="800000"/>
            <a:headEnd/>
            <a:tailEnd/>
          </a:ln>
          <a:effectLst/>
        </p:spPr>
        <p:txBody>
          <a:bodyPr vert="horz" wrap="square" lIns="72000" tIns="72000" rIns="72000" bIns="72000" numCol="1" anchor="t" anchorCtr="0" compatLnSpc="1">
            <a:prstTxWarp prst="textNoShape">
              <a:avLst/>
            </a:prstTxWarp>
          </a:bodyPr>
          <a:lstStyle/>
          <a:p>
            <a:pPr marL="285750" lvl="1" indent="-285750" algn="just" defTabSz="1032307" fontAlgn="base">
              <a:lnSpc>
                <a:spcPct val="110000"/>
              </a:lnSpc>
              <a:spcAft>
                <a:spcPct val="60000"/>
              </a:spcAft>
              <a:buClr>
                <a:srgbClr val="00853F"/>
              </a:buClr>
              <a:buSzPct val="75000"/>
              <a:buFont typeface=".SF NS Symbols Regular"/>
              <a:buChar char="★"/>
            </a:pPr>
            <a:r>
              <a:rPr kumimoji="0" lang="fr-FR" sz="1200" b="1" i="0" u="none" strike="noStrike" kern="1200" cap="none" spc="0" normalizeH="0" baseline="0" noProof="0" dirty="0">
                <a:ln>
                  <a:noFill/>
                </a:ln>
                <a:solidFill>
                  <a:prstClr val="black"/>
                </a:solidFill>
                <a:effectLst/>
                <a:uLnTx/>
                <a:uFillTx/>
                <a:latin typeface="Tahoma" pitchFamily="34" charset="0"/>
                <a:ea typeface="Tahoma" pitchFamily="34" charset="0"/>
                <a:cs typeface="Tahoma" pitchFamily="34" charset="0"/>
              </a:rPr>
              <a:t>Compte courant </a:t>
            </a:r>
            <a:r>
              <a:rPr kumimoji="0" lang="fr-FR" sz="1200" i="0" u="none" strike="noStrike" kern="1200" cap="none" spc="0" normalizeH="0" baseline="0" noProof="0" dirty="0" smtClean="0">
                <a:ln>
                  <a:noFill/>
                </a:ln>
                <a:solidFill>
                  <a:prstClr val="black"/>
                </a:solidFill>
                <a:effectLst/>
                <a:uLnTx/>
                <a:uFillTx/>
                <a:latin typeface="Tahoma" pitchFamily="34" charset="0"/>
                <a:ea typeface="Tahoma" pitchFamily="34" charset="0"/>
                <a:cs typeface="Tahoma" pitchFamily="34" charset="0"/>
              </a:rPr>
              <a:t>: après une période 2013-2016 de réduction continuelle et sensible, il est noté sur les deux dernières années une dégradation du fait d’une </a:t>
            </a:r>
            <a:r>
              <a:rPr lang="fr-FR" sz="1200" dirty="0" smtClean="0">
                <a:solidFill>
                  <a:prstClr val="black"/>
                </a:solidFill>
                <a:latin typeface="Tahoma" pitchFamily="34" charset="0"/>
                <a:ea typeface="Tahoma" pitchFamily="34" charset="0"/>
                <a:cs typeface="Tahoma" pitchFamily="34" charset="0"/>
              </a:rPr>
              <a:t>progression des exportations plus faible que celle des importations tirées par les investissements relatifs au PSE.</a:t>
            </a:r>
            <a:r>
              <a:rPr lang="fr-FR" sz="1200" dirty="0"/>
              <a:t> </a:t>
            </a:r>
            <a:r>
              <a:rPr lang="fr-FR" sz="1200" dirty="0">
                <a:solidFill>
                  <a:prstClr val="black"/>
                </a:solidFill>
                <a:latin typeface="Tahoma" pitchFamily="34" charset="0"/>
                <a:ea typeface="Tahoma" pitchFamily="34" charset="0"/>
                <a:cs typeface="Tahoma" pitchFamily="34" charset="0"/>
              </a:rPr>
              <a:t>Le déficit du compte des transactions courantes est estimé à </a:t>
            </a:r>
            <a:r>
              <a:rPr lang="fr-FR" sz="1200" dirty="0" smtClean="0">
                <a:solidFill>
                  <a:prstClr val="black"/>
                </a:solidFill>
                <a:latin typeface="Tahoma" pitchFamily="34" charset="0"/>
                <a:ea typeface="Tahoma" pitchFamily="34" charset="0"/>
                <a:cs typeface="Tahoma" pitchFamily="34" charset="0"/>
              </a:rPr>
              <a:t>11,4% </a:t>
            </a:r>
            <a:r>
              <a:rPr lang="fr-FR" sz="1200" dirty="0">
                <a:solidFill>
                  <a:prstClr val="black"/>
                </a:solidFill>
                <a:latin typeface="Tahoma" pitchFamily="34" charset="0"/>
                <a:ea typeface="Tahoma" pitchFamily="34" charset="0"/>
                <a:cs typeface="Tahoma" pitchFamily="34" charset="0"/>
              </a:rPr>
              <a:t>du PIB en </a:t>
            </a:r>
            <a:r>
              <a:rPr lang="fr-FR" sz="1200" dirty="0" smtClean="0">
                <a:solidFill>
                  <a:prstClr val="black"/>
                </a:solidFill>
                <a:latin typeface="Tahoma" pitchFamily="34" charset="0"/>
                <a:ea typeface="Tahoma" pitchFamily="34" charset="0"/>
                <a:cs typeface="Tahoma" pitchFamily="34" charset="0"/>
              </a:rPr>
              <a:t>2020 </a:t>
            </a:r>
            <a:r>
              <a:rPr lang="fr-FR" sz="1200" dirty="0">
                <a:solidFill>
                  <a:prstClr val="black"/>
                </a:solidFill>
                <a:latin typeface="Tahoma" pitchFamily="34" charset="0"/>
                <a:ea typeface="Tahoma" pitchFamily="34" charset="0"/>
                <a:cs typeface="Tahoma" pitchFamily="34" charset="0"/>
              </a:rPr>
              <a:t>contre </a:t>
            </a:r>
            <a:r>
              <a:rPr lang="fr-FR" sz="1200" dirty="0" smtClean="0">
                <a:solidFill>
                  <a:prstClr val="black"/>
                </a:solidFill>
                <a:latin typeface="Tahoma" pitchFamily="34" charset="0"/>
                <a:ea typeface="Tahoma" pitchFamily="34" charset="0"/>
                <a:cs typeface="Tahoma" pitchFamily="34" charset="0"/>
              </a:rPr>
              <a:t>8,7% </a:t>
            </a:r>
            <a:r>
              <a:rPr lang="fr-FR" sz="1200" dirty="0">
                <a:solidFill>
                  <a:prstClr val="black"/>
                </a:solidFill>
                <a:latin typeface="Tahoma" pitchFamily="34" charset="0"/>
                <a:ea typeface="Tahoma" pitchFamily="34" charset="0"/>
                <a:cs typeface="Tahoma" pitchFamily="34" charset="0"/>
              </a:rPr>
              <a:t>du PIB en </a:t>
            </a:r>
            <a:r>
              <a:rPr lang="fr-FR" sz="1200" dirty="0" smtClean="0">
                <a:solidFill>
                  <a:prstClr val="black"/>
                </a:solidFill>
                <a:latin typeface="Tahoma" pitchFamily="34" charset="0"/>
                <a:ea typeface="Tahoma" pitchFamily="34" charset="0"/>
                <a:cs typeface="Tahoma" pitchFamily="34" charset="0"/>
              </a:rPr>
              <a:t>2019, </a:t>
            </a:r>
            <a:r>
              <a:rPr lang="fr-FR" sz="1200" dirty="0">
                <a:solidFill>
                  <a:prstClr val="black"/>
                </a:solidFill>
                <a:latin typeface="Tahoma" pitchFamily="34" charset="0"/>
                <a:ea typeface="Tahoma" pitchFamily="34" charset="0"/>
                <a:cs typeface="Tahoma" pitchFamily="34" charset="0"/>
              </a:rPr>
              <a:t>soit une amélioration de </a:t>
            </a:r>
            <a:r>
              <a:rPr lang="fr-FR" sz="1200" dirty="0" smtClean="0">
                <a:solidFill>
                  <a:prstClr val="black"/>
                </a:solidFill>
                <a:latin typeface="Tahoma" pitchFamily="34" charset="0"/>
                <a:ea typeface="Tahoma" pitchFamily="34" charset="0"/>
                <a:cs typeface="Tahoma" pitchFamily="34" charset="0"/>
              </a:rPr>
              <a:t>2,7 </a:t>
            </a:r>
            <a:r>
              <a:rPr lang="fr-FR" sz="1200" dirty="0">
                <a:solidFill>
                  <a:prstClr val="black"/>
                </a:solidFill>
                <a:latin typeface="Tahoma" pitchFamily="34" charset="0"/>
                <a:ea typeface="Tahoma" pitchFamily="34" charset="0"/>
                <a:cs typeface="Tahoma" pitchFamily="34" charset="0"/>
              </a:rPr>
              <a:t>point de </a:t>
            </a:r>
            <a:r>
              <a:rPr lang="fr-FR" sz="1200" dirty="0" smtClean="0">
                <a:solidFill>
                  <a:prstClr val="black"/>
                </a:solidFill>
                <a:latin typeface="Tahoma" pitchFamily="34" charset="0"/>
                <a:ea typeface="Tahoma" pitchFamily="34" charset="0"/>
                <a:cs typeface="Tahoma" pitchFamily="34" charset="0"/>
              </a:rPr>
              <a:t>pourcentage.</a:t>
            </a:r>
          </a:p>
          <a:p>
            <a:pPr marL="285750" lvl="1" indent="-285750" algn="just" defTabSz="1032307" fontAlgn="base">
              <a:lnSpc>
                <a:spcPct val="110000"/>
              </a:lnSpc>
              <a:spcAft>
                <a:spcPct val="60000"/>
              </a:spcAft>
              <a:buClr>
                <a:srgbClr val="00853F"/>
              </a:buClr>
              <a:buSzPct val="75000"/>
              <a:buFont typeface=".SF NS Symbols Regular"/>
              <a:buChar char="★"/>
            </a:pPr>
            <a:r>
              <a:rPr lang="fr-FR" sz="1200" dirty="0" smtClean="0">
                <a:solidFill>
                  <a:prstClr val="black"/>
                </a:solidFill>
                <a:latin typeface="Tahoma" pitchFamily="34" charset="0"/>
                <a:ea typeface="Tahoma" pitchFamily="34" charset="0"/>
                <a:cs typeface="Tahoma" pitchFamily="34" charset="0"/>
              </a:rPr>
              <a:t>Soutien </a:t>
            </a:r>
            <a:r>
              <a:rPr lang="fr-FR" sz="1200" dirty="0">
                <a:solidFill>
                  <a:prstClr val="black"/>
                </a:solidFill>
                <a:latin typeface="Tahoma" pitchFamily="34" charset="0"/>
                <a:ea typeface="Tahoma" pitchFamily="34" charset="0"/>
                <a:cs typeface="Tahoma" pitchFamily="34" charset="0"/>
              </a:rPr>
              <a:t>appréciable des transferts de fonds des travailleurs émigrés qui permet d’atténuer sensiblement le solde courant</a:t>
            </a:r>
          </a:p>
          <a:p>
            <a:pPr marL="285750" marR="0" lvl="1" indent="-285750" algn="just" defTabSz="1032307" rtl="0" eaLnBrk="1" fontAlgn="base" latinLnBrk="0" hangingPunct="1">
              <a:lnSpc>
                <a:spcPct val="110000"/>
              </a:lnSpc>
              <a:spcBef>
                <a:spcPts val="0"/>
              </a:spcBef>
              <a:spcAft>
                <a:spcPct val="60000"/>
              </a:spcAft>
              <a:buClr>
                <a:srgbClr val="00853F"/>
              </a:buClr>
              <a:buSzPct val="75000"/>
              <a:buFont typeface=".SF NS Symbols Regular"/>
              <a:buChar char="★"/>
            </a:pPr>
            <a:r>
              <a:rPr kumimoji="0" lang="fr-FR" sz="1200" i="0" u="none" strike="noStrike" kern="1200" cap="none" spc="0" normalizeH="0" baseline="0" noProof="0" dirty="0" smtClean="0">
                <a:ln>
                  <a:noFill/>
                </a:ln>
                <a:solidFill>
                  <a:prstClr val="black"/>
                </a:solidFill>
                <a:effectLst/>
                <a:uLnTx/>
                <a:uFillTx/>
                <a:latin typeface="Tahoma" pitchFamily="34" charset="0"/>
                <a:ea typeface="Tahoma" pitchFamily="34" charset="0"/>
                <a:cs typeface="Tahoma" pitchFamily="34" charset="0"/>
              </a:rPr>
              <a:t>Le déficit</a:t>
            </a:r>
            <a:r>
              <a:rPr kumimoji="0" lang="fr-FR" sz="1200" i="0" u="none" strike="noStrike" kern="1200" cap="none" spc="0" normalizeH="0" noProof="0" dirty="0" smtClean="0">
                <a:ln>
                  <a:noFill/>
                </a:ln>
                <a:solidFill>
                  <a:prstClr val="black"/>
                </a:solidFill>
                <a:effectLst/>
                <a:uLnTx/>
                <a:uFillTx/>
                <a:latin typeface="Tahoma" pitchFamily="34" charset="0"/>
                <a:ea typeface="Tahoma" pitchFamily="34" charset="0"/>
                <a:cs typeface="Tahoma" pitchFamily="34" charset="0"/>
              </a:rPr>
              <a:t> du compte courant est projeté à </a:t>
            </a:r>
            <a:r>
              <a:rPr lang="fr-FR" sz="1200" noProof="0" dirty="0" smtClean="0">
                <a:solidFill>
                  <a:prstClr val="black"/>
                </a:solidFill>
                <a:latin typeface="Tahoma" pitchFamily="34" charset="0"/>
                <a:ea typeface="Tahoma" pitchFamily="34" charset="0"/>
                <a:cs typeface="Tahoma" pitchFamily="34" charset="0"/>
              </a:rPr>
              <a:t>-11</a:t>
            </a:r>
            <a:r>
              <a:rPr kumimoji="0" lang="fr-FR" sz="1200" i="0" u="none" strike="noStrike" kern="1200" cap="none" spc="0" normalizeH="0" noProof="0" dirty="0" smtClean="0">
                <a:ln>
                  <a:noFill/>
                </a:ln>
                <a:solidFill>
                  <a:prstClr val="black"/>
                </a:solidFill>
                <a:effectLst/>
                <a:uLnTx/>
                <a:uFillTx/>
                <a:latin typeface="Tahoma" pitchFamily="34" charset="0"/>
                <a:ea typeface="Tahoma" pitchFamily="34" charset="0"/>
                <a:cs typeface="Tahoma" pitchFamily="34" charset="0"/>
              </a:rPr>
              <a:t>,4% en 2020, expliqué grandement par  la hausse des importations notamment avec la mise en œuvre des projets pétroliers et gaziers</a:t>
            </a:r>
            <a:endParaRPr kumimoji="0" lang="fr-FR" sz="1200" i="0" u="none" strike="noStrike" kern="1200" cap="none" spc="0" normalizeH="0" baseline="0" noProof="0" dirty="0">
              <a:ln>
                <a:noFill/>
              </a:ln>
              <a:solidFill>
                <a:prstClr val="black"/>
              </a:solidFill>
              <a:effectLst/>
              <a:uLnTx/>
              <a:uFillTx/>
              <a:latin typeface="Tahoma" pitchFamily="34" charset="0"/>
              <a:ea typeface="Tahoma" pitchFamily="34" charset="0"/>
              <a:cs typeface="Tahoma" pitchFamily="34" charset="0"/>
            </a:endParaRPr>
          </a:p>
        </p:txBody>
      </p:sp>
      <p:sp>
        <p:nvSpPr>
          <p:cNvPr id="13" name="Titre 1"/>
          <p:cNvSpPr txBox="1">
            <a:spLocks/>
          </p:cNvSpPr>
          <p:nvPr/>
        </p:nvSpPr>
        <p:spPr>
          <a:xfrm>
            <a:off x="576698" y="413048"/>
            <a:ext cx="7380222" cy="216024"/>
          </a:xfrm>
          <a:prstGeom prst="rect">
            <a:avLst/>
          </a:prstGeom>
        </p:spPr>
        <p:txBody>
          <a:bodyPr vert="horz" anchor="b">
            <a:noAutofit/>
          </a:bodyPr>
          <a:lstStyle>
            <a:lvl1pPr algn="l" rtl="0" eaLnBrk="1" latinLnBrk="0" hangingPunct="1">
              <a:spcBef>
                <a:spcPct val="0"/>
              </a:spcBef>
              <a:buNone/>
              <a:defRPr kumimoji="0" sz="3000" b="0" kern="1200" cap="small" baseline="0">
                <a:solidFill>
                  <a:schemeClr val="tx2"/>
                </a:solidFill>
                <a:latin typeface="+mj-lt"/>
                <a:ea typeface="+mj-ea"/>
                <a:cs typeface="+mj-cs"/>
              </a:defRPr>
            </a:lvl1pPr>
          </a:lstStyle>
          <a:p>
            <a:r>
              <a:rPr lang="fr-FR" sz="1400" b="1" dirty="0" smtClean="0">
                <a:latin typeface="Tahoma" pitchFamily="34" charset="0"/>
                <a:ea typeface="Tahoma" pitchFamily="34" charset="0"/>
                <a:cs typeface="Tahoma" pitchFamily="34" charset="0"/>
              </a:rPr>
              <a:t>COMPTES EXTERIEURS:  LE COMPTE COURANT ENCORE VULNERABLE</a:t>
            </a:r>
            <a:endParaRPr lang="fr-FR" sz="1400" b="1" dirty="0">
              <a:latin typeface="Tahoma" pitchFamily="34" charset="0"/>
              <a:ea typeface="Tahoma" pitchFamily="34" charset="0"/>
              <a:cs typeface="Tahoma" pitchFamily="34" charset="0"/>
            </a:endParaRPr>
          </a:p>
        </p:txBody>
      </p:sp>
      <p:graphicFrame>
        <p:nvGraphicFramePr>
          <p:cNvPr id="8" name="Chart 20"/>
          <p:cNvGraphicFramePr>
            <a:graphicFrameLocks/>
          </p:cNvGraphicFramePr>
          <p:nvPr>
            <p:extLst>
              <p:ext uri="{D42A27DB-BD31-4B8C-83A1-F6EECF244321}">
                <p14:modId xmlns:p14="http://schemas.microsoft.com/office/powerpoint/2010/main" val="4211459302"/>
              </p:ext>
            </p:extLst>
          </p:nvPr>
        </p:nvGraphicFramePr>
        <p:xfrm>
          <a:off x="971600" y="785321"/>
          <a:ext cx="7200799" cy="228364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1" name="Graphique 10"/>
          <p:cNvGraphicFramePr>
            <a:graphicFrameLocks/>
          </p:cNvGraphicFramePr>
          <p:nvPr>
            <p:extLst>
              <p:ext uri="{D42A27DB-BD31-4B8C-83A1-F6EECF244321}">
                <p14:modId xmlns:p14="http://schemas.microsoft.com/office/powerpoint/2010/main" val="638115165"/>
              </p:ext>
            </p:extLst>
          </p:nvPr>
        </p:nvGraphicFramePr>
        <p:xfrm>
          <a:off x="683568" y="3068960"/>
          <a:ext cx="3240360" cy="3612632"/>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720870185"/>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sz="quarter" idx="1"/>
          </p:nvPr>
        </p:nvSpPr>
        <p:spPr>
          <a:xfrm>
            <a:off x="442316" y="816096"/>
            <a:ext cx="7686700" cy="5637240"/>
          </a:xfrm>
        </p:spPr>
        <p:txBody>
          <a:bodyPr>
            <a:noAutofit/>
          </a:bodyPr>
          <a:lstStyle/>
          <a:p>
            <a:pPr>
              <a:buNone/>
            </a:pPr>
            <a:endParaRPr lang="fr-FR" sz="1200" b="1" dirty="0" smtClean="0">
              <a:solidFill>
                <a:schemeClr val="accent1">
                  <a:lumMod val="75000"/>
                </a:schemeClr>
              </a:solidFill>
              <a:latin typeface="Tahoma" pitchFamily="34" charset="0"/>
              <a:ea typeface="Tahoma" pitchFamily="34" charset="0"/>
              <a:cs typeface="Tahoma" pitchFamily="34" charset="0"/>
            </a:endParaRPr>
          </a:p>
          <a:p>
            <a:pPr marL="0" indent="0" algn="just">
              <a:lnSpc>
                <a:spcPct val="110000"/>
              </a:lnSpc>
              <a:buNone/>
            </a:pPr>
            <a:r>
              <a:rPr lang="fr-FR" sz="1200" b="1" dirty="0" smtClean="0">
                <a:latin typeface="Tahoma" pitchFamily="34" charset="0"/>
                <a:ea typeface="Tahoma" pitchFamily="34" charset="0"/>
                <a:cs typeface="Tahoma" pitchFamily="34" charset="0"/>
              </a:rPr>
              <a:t>	</a:t>
            </a:r>
            <a:endParaRPr lang="fr-FR" sz="1400" dirty="0" smtClean="0">
              <a:latin typeface="Arial" pitchFamily="34" charset="0"/>
              <a:cs typeface="Arial" pitchFamily="34" charset="0"/>
            </a:endParaRPr>
          </a:p>
        </p:txBody>
      </p:sp>
      <p:sp>
        <p:nvSpPr>
          <p:cNvPr id="4" name="Espace réservé du numéro de diapositive 3"/>
          <p:cNvSpPr>
            <a:spLocks noGrp="1"/>
          </p:cNvSpPr>
          <p:nvPr>
            <p:ph type="sldNum" sz="quarter" idx="15"/>
          </p:nvPr>
        </p:nvSpPr>
        <p:spPr/>
        <p:txBody>
          <a:bodyPr/>
          <a:lstStyle/>
          <a:p>
            <a:fld id="{26A935AA-A7B2-4507-9B20-F692C0B0BA29}" type="slidenum">
              <a:rPr lang="fr-FR" smtClean="0"/>
              <a:pPr/>
              <a:t>16</a:t>
            </a:fld>
            <a:endParaRPr lang="fr-FR" dirty="0"/>
          </a:p>
        </p:txBody>
      </p:sp>
      <p:sp>
        <p:nvSpPr>
          <p:cNvPr id="12" name="Content Placeholder 35"/>
          <p:cNvSpPr txBox="1"/>
          <p:nvPr/>
        </p:nvSpPr>
        <p:spPr bwMode="gray">
          <a:xfrm>
            <a:off x="6156176" y="1052736"/>
            <a:ext cx="2376264" cy="2736304"/>
          </a:xfrm>
          <a:prstGeom prst="rect">
            <a:avLst/>
          </a:prstGeom>
          <a:solidFill>
            <a:srgbClr val="E6E7E8">
              <a:alpha val="50000"/>
            </a:srgbClr>
          </a:solidFill>
          <a:ln w="9525" algn="ctr">
            <a:noFill/>
            <a:miter lim="800000"/>
            <a:headEnd/>
            <a:tailEnd/>
          </a:ln>
          <a:effectLst/>
        </p:spPr>
        <p:txBody>
          <a:bodyPr vert="horz" wrap="square" lIns="72000" tIns="72000" rIns="72000" bIns="72000" numCol="1" anchor="t" anchorCtr="0" compatLnSpc="1">
            <a:prstTxWarp prst="textNoShape">
              <a:avLst/>
            </a:prstTxWarp>
          </a:bodyPr>
          <a:lstStyle/>
          <a:p>
            <a:pPr marL="0" marR="0" lvl="1" algn="just" defTabSz="1032307" rtl="0" eaLnBrk="1" fontAlgn="base" latinLnBrk="0" hangingPunct="1">
              <a:lnSpc>
                <a:spcPct val="110000"/>
              </a:lnSpc>
              <a:spcBef>
                <a:spcPts val="0"/>
              </a:spcBef>
              <a:spcAft>
                <a:spcPct val="60000"/>
              </a:spcAft>
              <a:buClr>
                <a:srgbClr val="00853F"/>
              </a:buClr>
              <a:buSzPct val="75000"/>
            </a:pPr>
            <a:r>
              <a:rPr lang="fr-FR" sz="1200" dirty="0" smtClean="0">
                <a:solidFill>
                  <a:prstClr val="black"/>
                </a:solidFill>
                <a:latin typeface="Tahoma" pitchFamily="34" charset="0"/>
                <a:ea typeface="Tahoma" pitchFamily="34" charset="0"/>
                <a:cs typeface="Tahoma" pitchFamily="34" charset="0"/>
              </a:rPr>
              <a:t>Grâce aux </a:t>
            </a:r>
            <a:r>
              <a:rPr kumimoji="0" lang="fr-FR" sz="1200" i="0" u="none" strike="noStrike" kern="1200" cap="none" spc="0" normalizeH="0" baseline="0" noProof="0" dirty="0" smtClean="0">
                <a:ln>
                  <a:noFill/>
                </a:ln>
                <a:solidFill>
                  <a:prstClr val="black"/>
                </a:solidFill>
                <a:effectLst/>
                <a:uLnTx/>
                <a:uFillTx/>
                <a:latin typeface="Tahoma" pitchFamily="34" charset="0"/>
                <a:ea typeface="Tahoma" pitchFamily="34" charset="0"/>
                <a:cs typeface="Tahoma" pitchFamily="34" charset="0"/>
              </a:rPr>
              <a:t>flux d’IDE (principalement en provenance de la France, de la Chine, du Maroc, du Nigéria et  de l’Afrique du Sud), en faveur d’industries</a:t>
            </a:r>
            <a:r>
              <a:rPr kumimoji="0" lang="fr-FR" sz="1200" i="0" u="none" strike="noStrike" kern="1200" cap="none" spc="0" normalizeH="0" noProof="0" dirty="0" smtClean="0">
                <a:ln>
                  <a:noFill/>
                </a:ln>
                <a:solidFill>
                  <a:prstClr val="black"/>
                </a:solidFill>
                <a:effectLst/>
                <a:uLnTx/>
                <a:uFillTx/>
                <a:latin typeface="Tahoma" pitchFamily="34" charset="0"/>
                <a:ea typeface="Tahoma" pitchFamily="34" charset="0"/>
                <a:cs typeface="Tahoma" pitchFamily="34" charset="0"/>
              </a:rPr>
              <a:t> extractives, chimiques, dans le secteur financier, de l’énergie et dans l’agrobusiness ainsi que de plus en plus dans le pétrole et le gaz,  </a:t>
            </a:r>
            <a:r>
              <a:rPr kumimoji="0" lang="fr-FR" sz="1200" i="0" u="none" strike="noStrike" kern="1200" cap="none" spc="0" normalizeH="0" baseline="0" noProof="0" dirty="0" smtClean="0">
                <a:ln>
                  <a:noFill/>
                </a:ln>
                <a:solidFill>
                  <a:prstClr val="black"/>
                </a:solidFill>
                <a:effectLst/>
                <a:uLnTx/>
                <a:uFillTx/>
                <a:latin typeface="Tahoma" pitchFamily="34" charset="0"/>
                <a:ea typeface="Tahoma" pitchFamily="34" charset="0"/>
                <a:cs typeface="Tahoma" pitchFamily="34" charset="0"/>
              </a:rPr>
              <a:t>qui sont en progression constante</a:t>
            </a:r>
            <a:r>
              <a:rPr kumimoji="0" lang="fr-FR" sz="1200" i="0" u="none" strike="noStrike" kern="1200" cap="none" spc="0" normalizeH="0" noProof="0" dirty="0" smtClean="0">
                <a:ln>
                  <a:noFill/>
                </a:ln>
                <a:solidFill>
                  <a:prstClr val="black"/>
                </a:solidFill>
                <a:effectLst/>
                <a:uLnTx/>
                <a:uFillTx/>
                <a:latin typeface="Tahoma" pitchFamily="34" charset="0"/>
                <a:ea typeface="Tahoma" pitchFamily="34" charset="0"/>
                <a:cs typeface="Tahoma" pitchFamily="34" charset="0"/>
              </a:rPr>
              <a:t> et aux mobilisations nettes de capitaux  externes, le solde global se consolide </a:t>
            </a:r>
            <a:endParaRPr kumimoji="0" lang="fr-FR" sz="1200" i="0" u="none" strike="noStrike" kern="1200" cap="none" spc="0" normalizeH="0" baseline="0" noProof="0" dirty="0" smtClean="0">
              <a:ln>
                <a:noFill/>
              </a:ln>
              <a:solidFill>
                <a:prstClr val="black"/>
              </a:solidFill>
              <a:effectLst/>
              <a:uLnTx/>
              <a:uFillTx/>
              <a:latin typeface="Tahoma" pitchFamily="34" charset="0"/>
              <a:ea typeface="Tahoma" pitchFamily="34" charset="0"/>
              <a:cs typeface="Tahoma" pitchFamily="34" charset="0"/>
            </a:endParaRPr>
          </a:p>
        </p:txBody>
      </p:sp>
      <p:sp>
        <p:nvSpPr>
          <p:cNvPr id="13" name="Titre 1"/>
          <p:cNvSpPr txBox="1">
            <a:spLocks/>
          </p:cNvSpPr>
          <p:nvPr/>
        </p:nvSpPr>
        <p:spPr>
          <a:xfrm>
            <a:off x="576698" y="413048"/>
            <a:ext cx="7380222" cy="216024"/>
          </a:xfrm>
          <a:prstGeom prst="rect">
            <a:avLst/>
          </a:prstGeom>
        </p:spPr>
        <p:txBody>
          <a:bodyPr vert="horz" anchor="b">
            <a:noAutofit/>
          </a:bodyPr>
          <a:lstStyle>
            <a:lvl1pPr algn="l" rtl="0" eaLnBrk="1" latinLnBrk="0" hangingPunct="1">
              <a:spcBef>
                <a:spcPct val="0"/>
              </a:spcBef>
              <a:buNone/>
              <a:defRPr kumimoji="0" sz="3000" b="0" kern="1200" cap="small" baseline="0">
                <a:solidFill>
                  <a:schemeClr val="tx2"/>
                </a:solidFill>
                <a:latin typeface="+mj-lt"/>
                <a:ea typeface="+mj-ea"/>
                <a:cs typeface="+mj-cs"/>
              </a:defRPr>
            </a:lvl1pPr>
          </a:lstStyle>
          <a:p>
            <a:r>
              <a:rPr lang="fr-FR" sz="1400" b="1" dirty="0" smtClean="0">
                <a:latin typeface="Tahoma" pitchFamily="34" charset="0"/>
                <a:ea typeface="Tahoma" pitchFamily="34" charset="0"/>
                <a:cs typeface="Tahoma" pitchFamily="34" charset="0"/>
              </a:rPr>
              <a:t>COMPTES EXTERIEURS:  NEANMOINS LE SOLDE GLOBAL SE CONSOLIDE</a:t>
            </a:r>
            <a:endParaRPr lang="fr-FR" sz="1400" b="1" dirty="0">
              <a:latin typeface="Tahoma" pitchFamily="34" charset="0"/>
              <a:ea typeface="Tahoma" pitchFamily="34" charset="0"/>
              <a:cs typeface="Tahoma" pitchFamily="34" charset="0"/>
            </a:endParaRPr>
          </a:p>
        </p:txBody>
      </p:sp>
      <p:graphicFrame>
        <p:nvGraphicFramePr>
          <p:cNvPr id="8" name="Graphique 7"/>
          <p:cNvGraphicFramePr>
            <a:graphicFrameLocks/>
          </p:cNvGraphicFramePr>
          <p:nvPr>
            <p:extLst>
              <p:ext uri="{D42A27DB-BD31-4B8C-83A1-F6EECF244321}">
                <p14:modId xmlns:p14="http://schemas.microsoft.com/office/powerpoint/2010/main" val="2983369101"/>
              </p:ext>
            </p:extLst>
          </p:nvPr>
        </p:nvGraphicFramePr>
        <p:xfrm>
          <a:off x="683568" y="1052737"/>
          <a:ext cx="5400599" cy="2448272"/>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0" name="Graphique 9"/>
          <p:cNvGraphicFramePr>
            <a:graphicFrameLocks/>
          </p:cNvGraphicFramePr>
          <p:nvPr>
            <p:extLst>
              <p:ext uri="{D42A27DB-BD31-4B8C-83A1-F6EECF244321}">
                <p14:modId xmlns:p14="http://schemas.microsoft.com/office/powerpoint/2010/main" val="1596783868"/>
              </p:ext>
            </p:extLst>
          </p:nvPr>
        </p:nvGraphicFramePr>
        <p:xfrm>
          <a:off x="755577" y="3645024"/>
          <a:ext cx="4896544" cy="2664296"/>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839421226"/>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sz="quarter" idx="1"/>
          </p:nvPr>
        </p:nvSpPr>
        <p:spPr>
          <a:xfrm>
            <a:off x="457200" y="836712"/>
            <a:ext cx="7686700" cy="5637240"/>
          </a:xfrm>
        </p:spPr>
        <p:txBody>
          <a:bodyPr>
            <a:noAutofit/>
          </a:bodyPr>
          <a:lstStyle/>
          <a:p>
            <a:pPr>
              <a:buNone/>
            </a:pPr>
            <a:endParaRPr lang="fr-FR" sz="1200" b="1" dirty="0" smtClean="0">
              <a:solidFill>
                <a:schemeClr val="accent1">
                  <a:lumMod val="75000"/>
                </a:schemeClr>
              </a:solidFill>
              <a:latin typeface="Tahoma" pitchFamily="34" charset="0"/>
              <a:ea typeface="Tahoma" pitchFamily="34" charset="0"/>
              <a:cs typeface="Tahoma" pitchFamily="34" charset="0"/>
            </a:endParaRPr>
          </a:p>
          <a:p>
            <a:pPr marL="0" indent="0" algn="just">
              <a:lnSpc>
                <a:spcPct val="110000"/>
              </a:lnSpc>
              <a:buNone/>
            </a:pPr>
            <a:r>
              <a:rPr lang="fr-FR" sz="1200" b="1" dirty="0" smtClean="0">
                <a:latin typeface="Tahoma" pitchFamily="34" charset="0"/>
                <a:ea typeface="Tahoma" pitchFamily="34" charset="0"/>
                <a:cs typeface="Tahoma" pitchFamily="34" charset="0"/>
              </a:rPr>
              <a:t>	</a:t>
            </a:r>
            <a:endParaRPr lang="fr-FR" sz="1400" dirty="0" smtClean="0">
              <a:latin typeface="Arial" pitchFamily="34" charset="0"/>
              <a:cs typeface="Arial" pitchFamily="34" charset="0"/>
            </a:endParaRPr>
          </a:p>
        </p:txBody>
      </p:sp>
      <p:sp>
        <p:nvSpPr>
          <p:cNvPr id="4" name="Espace réservé du numéro de diapositive 3"/>
          <p:cNvSpPr>
            <a:spLocks noGrp="1"/>
          </p:cNvSpPr>
          <p:nvPr>
            <p:ph type="sldNum" sz="quarter" idx="15"/>
          </p:nvPr>
        </p:nvSpPr>
        <p:spPr/>
        <p:txBody>
          <a:bodyPr/>
          <a:lstStyle/>
          <a:p>
            <a:fld id="{26A935AA-A7B2-4507-9B20-F692C0B0BA29}" type="slidenum">
              <a:rPr lang="fr-FR" smtClean="0"/>
              <a:pPr/>
              <a:t>17</a:t>
            </a:fld>
            <a:endParaRPr lang="fr-FR" dirty="0"/>
          </a:p>
        </p:txBody>
      </p:sp>
      <p:sp>
        <p:nvSpPr>
          <p:cNvPr id="5" name="Espace réservé du contenu 7"/>
          <p:cNvSpPr txBox="1">
            <a:spLocks/>
          </p:cNvSpPr>
          <p:nvPr/>
        </p:nvSpPr>
        <p:spPr>
          <a:xfrm>
            <a:off x="571500" y="1571625"/>
            <a:ext cx="8153400" cy="4714875"/>
          </a:xfrm>
          <a:prstGeom prst="rect">
            <a:avLst/>
          </a:prstGeom>
        </p:spPr>
        <p:txBody>
          <a:bodyPr vert="horz">
            <a:normAutofit/>
          </a:bodyPr>
          <a:lstStyle>
            <a:lvl1pPr marL="274320" indent="-274320" algn="l" rtl="0" eaLnBrk="1" latinLnBrk="0" hangingPunct="1">
              <a:spcBef>
                <a:spcPts val="600"/>
              </a:spcBef>
              <a:buClr>
                <a:schemeClr val="accent1"/>
              </a:buClr>
              <a:buSzPct val="70000"/>
              <a:buFont typeface="Wingdings"/>
              <a:buChar char=""/>
              <a:defRPr kumimoji="0" sz="2400" kern="1200">
                <a:solidFill>
                  <a:schemeClr val="tx1"/>
                </a:solidFill>
                <a:latin typeface="+mn-lt"/>
                <a:ea typeface="+mn-ea"/>
                <a:cs typeface="+mn-cs"/>
              </a:defRPr>
            </a:lvl1pPr>
            <a:lvl2pPr marL="640080" indent="-274320" algn="l" rtl="0" eaLnBrk="1" latinLnBrk="0" hangingPunct="1">
              <a:spcBef>
                <a:spcPct val="20000"/>
              </a:spcBef>
              <a:buClr>
                <a:schemeClr val="accent1"/>
              </a:buClr>
              <a:buSzPct val="80000"/>
              <a:buFont typeface="Wingdings 2"/>
              <a:buChar char=""/>
              <a:defRPr kumimoji="0" sz="2100" kern="1200">
                <a:solidFill>
                  <a:schemeClr val="tx1"/>
                </a:solidFill>
                <a:latin typeface="+mn-lt"/>
                <a:ea typeface="+mn-ea"/>
                <a:cs typeface="+mn-cs"/>
              </a:defRPr>
            </a:lvl2pPr>
            <a:lvl3pPr marL="914400" indent="-182880" algn="l" rtl="0" eaLnBrk="1" latinLnBrk="0" hangingPunct="1">
              <a:spcBef>
                <a:spcPct val="20000"/>
              </a:spcBef>
              <a:buClr>
                <a:schemeClr val="accent1">
                  <a:shade val="75000"/>
                </a:schemeClr>
              </a:buClr>
              <a:buSzPct val="60000"/>
              <a:buFont typeface="Wingdings"/>
              <a:buChar char=""/>
              <a:defRPr kumimoji="0" sz="1800" kern="1200">
                <a:solidFill>
                  <a:schemeClr val="tx1"/>
                </a:solidFill>
                <a:latin typeface="+mn-lt"/>
                <a:ea typeface="+mn-ea"/>
                <a:cs typeface="+mn-cs"/>
              </a:defRPr>
            </a:lvl3pPr>
            <a:lvl4pPr marL="1188720" indent="-182880" algn="l" rtl="0" eaLnBrk="1" latinLnBrk="0" hangingPunct="1">
              <a:spcBef>
                <a:spcPct val="20000"/>
              </a:spcBef>
              <a:buClr>
                <a:schemeClr val="accent1">
                  <a:tint val="60000"/>
                </a:schemeClr>
              </a:buClr>
              <a:buSzPct val="60000"/>
              <a:buFont typeface="Wingdings"/>
              <a:buChar char=""/>
              <a:defRPr kumimoji="0" sz="1800" kern="1200">
                <a:solidFill>
                  <a:schemeClr val="tx1"/>
                </a:solidFill>
                <a:latin typeface="+mn-lt"/>
                <a:ea typeface="+mn-ea"/>
                <a:cs typeface="+mn-cs"/>
              </a:defRPr>
            </a:lvl4pPr>
            <a:lvl5pPr marL="1463040" indent="-182880" algn="l" rtl="0" eaLnBrk="1" latinLnBrk="0" hangingPunct="1">
              <a:spcBef>
                <a:spcPct val="20000"/>
              </a:spcBef>
              <a:buClr>
                <a:schemeClr val="accent2">
                  <a:tint val="60000"/>
                </a:schemeClr>
              </a:buClr>
              <a:buSzPct val="68000"/>
              <a:buFont typeface="Wingdings 2"/>
              <a:buChar char=""/>
              <a:defRPr kumimoji="0" sz="1600" kern="1200">
                <a:solidFill>
                  <a:schemeClr val="tx1"/>
                </a:solidFill>
                <a:latin typeface="+mn-lt"/>
                <a:ea typeface="+mn-ea"/>
                <a:cs typeface="+mn-cs"/>
              </a:defRPr>
            </a:lvl5pPr>
            <a:lvl6pPr marL="1737360" indent="-182880" algn="l" rtl="0" eaLnBrk="1" latinLnBrk="0" hangingPunct="1">
              <a:spcBef>
                <a:spcPct val="20000"/>
              </a:spcBef>
              <a:buClr>
                <a:schemeClr val="accent1"/>
              </a:buClr>
              <a:buChar char="•"/>
              <a:defRPr kumimoji="0" sz="1600" kern="1200">
                <a:solidFill>
                  <a:schemeClr val="tx2"/>
                </a:solidFill>
                <a:latin typeface="+mn-lt"/>
                <a:ea typeface="+mn-ea"/>
                <a:cs typeface="+mn-cs"/>
              </a:defRPr>
            </a:lvl6pPr>
            <a:lvl7pPr marL="2011680" indent="-182880" algn="l" rtl="0" eaLnBrk="1" latinLnBrk="0" hangingPunct="1">
              <a:spcBef>
                <a:spcPct val="20000"/>
              </a:spcBef>
              <a:buClr>
                <a:schemeClr val="accent1">
                  <a:tint val="60000"/>
                </a:schemeClr>
              </a:buClr>
              <a:buSzPct val="60000"/>
              <a:buFont typeface="Wingdings"/>
              <a:buChar char=""/>
              <a:defRPr kumimoji="0" sz="1400" kern="1200" baseline="0">
                <a:solidFill>
                  <a:schemeClr val="tx2"/>
                </a:solidFill>
                <a:latin typeface="+mn-lt"/>
                <a:ea typeface="+mn-ea"/>
                <a:cs typeface="+mn-cs"/>
              </a:defRPr>
            </a:lvl7pPr>
            <a:lvl8pPr marL="2286000" indent="-182880" algn="l" rtl="0" eaLnBrk="1" latinLnBrk="0" hangingPunct="1">
              <a:spcBef>
                <a:spcPct val="20000"/>
              </a:spcBef>
              <a:buClr>
                <a:schemeClr val="accent2"/>
              </a:buClr>
              <a:buChar char="•"/>
              <a:defRPr kumimoji="0" sz="1400" kern="1200" cap="small" baseline="0">
                <a:solidFill>
                  <a:schemeClr val="tx2"/>
                </a:solidFill>
                <a:latin typeface="+mn-lt"/>
                <a:ea typeface="+mn-ea"/>
                <a:cs typeface="+mn-cs"/>
              </a:defRPr>
            </a:lvl8pPr>
            <a:lvl9pPr marL="2560320" indent="-182880" algn="l" rtl="0" eaLnBrk="1" latinLnBrk="0" hangingPunct="1">
              <a:spcBef>
                <a:spcPct val="20000"/>
              </a:spcBef>
              <a:buClr>
                <a:schemeClr val="accent1">
                  <a:shade val="75000"/>
                </a:schemeClr>
              </a:buClr>
              <a:buChar char="•"/>
              <a:defRPr kumimoji="0" sz="1400" kern="1200" baseline="0">
                <a:solidFill>
                  <a:schemeClr val="tx2"/>
                </a:solidFill>
                <a:latin typeface="+mn-lt"/>
                <a:ea typeface="+mn-ea"/>
                <a:cs typeface="+mn-cs"/>
              </a:defRPr>
            </a:lvl9pPr>
          </a:lstStyle>
          <a:p>
            <a:pPr marL="0" indent="0" algn="just">
              <a:buNone/>
            </a:pPr>
            <a:endParaRPr lang="fr-FR" altLang="fr-FR" sz="2800" dirty="0" smtClean="0">
              <a:latin typeface="Bell MT" pitchFamily="18" charset="0"/>
            </a:endParaRPr>
          </a:p>
        </p:txBody>
      </p:sp>
      <p:sp>
        <p:nvSpPr>
          <p:cNvPr id="8" name="Titre 1"/>
          <p:cNvSpPr txBox="1">
            <a:spLocks/>
          </p:cNvSpPr>
          <p:nvPr/>
        </p:nvSpPr>
        <p:spPr>
          <a:xfrm>
            <a:off x="576698" y="413048"/>
            <a:ext cx="7380222" cy="216024"/>
          </a:xfrm>
          <a:prstGeom prst="rect">
            <a:avLst/>
          </a:prstGeom>
        </p:spPr>
        <p:txBody>
          <a:bodyPr vert="horz" anchor="b">
            <a:noAutofit/>
          </a:bodyPr>
          <a:lstStyle>
            <a:lvl1pPr algn="l" rtl="0" eaLnBrk="1" latinLnBrk="0" hangingPunct="1">
              <a:spcBef>
                <a:spcPct val="0"/>
              </a:spcBef>
              <a:buNone/>
              <a:defRPr kumimoji="0" sz="3000" b="0" kern="1200" cap="small" baseline="0">
                <a:solidFill>
                  <a:schemeClr val="tx2"/>
                </a:solidFill>
                <a:latin typeface="+mj-lt"/>
                <a:ea typeface="+mj-ea"/>
                <a:cs typeface="+mj-cs"/>
              </a:defRPr>
            </a:lvl1pPr>
          </a:lstStyle>
          <a:p>
            <a:pPr algn="ctr"/>
            <a:r>
              <a:rPr lang="fr-FR" sz="1400" b="1" dirty="0" smtClean="0">
                <a:latin typeface="Tahoma" pitchFamily="34" charset="0"/>
                <a:ea typeface="Tahoma" pitchFamily="34" charset="0"/>
                <a:cs typeface="Tahoma" pitchFamily="34" charset="0"/>
              </a:rPr>
              <a:t>SITUATION MONETAIRE: MASSE MONETAIRE ET CREDIT EN EXPANSION</a:t>
            </a:r>
            <a:endParaRPr lang="fr-FR" sz="1400" b="1" dirty="0">
              <a:latin typeface="Tahoma" pitchFamily="34" charset="0"/>
              <a:ea typeface="Tahoma" pitchFamily="34" charset="0"/>
              <a:cs typeface="Tahoma" pitchFamily="34" charset="0"/>
            </a:endParaRPr>
          </a:p>
        </p:txBody>
      </p:sp>
      <p:sp>
        <p:nvSpPr>
          <p:cNvPr id="9" name="Content Placeholder 35"/>
          <p:cNvSpPr txBox="1"/>
          <p:nvPr/>
        </p:nvSpPr>
        <p:spPr bwMode="gray">
          <a:xfrm>
            <a:off x="5032672" y="3212976"/>
            <a:ext cx="3096344" cy="3073524"/>
          </a:xfrm>
          <a:prstGeom prst="rect">
            <a:avLst/>
          </a:prstGeom>
          <a:solidFill>
            <a:srgbClr val="E6E7E8">
              <a:alpha val="50000"/>
            </a:srgbClr>
          </a:solidFill>
          <a:ln w="9525" algn="ctr">
            <a:noFill/>
            <a:miter lim="800000"/>
            <a:headEnd/>
            <a:tailEnd/>
          </a:ln>
          <a:effectLst/>
        </p:spPr>
        <p:txBody>
          <a:bodyPr vert="horz" wrap="square" lIns="72000" tIns="72000" rIns="72000" bIns="72000" numCol="1" anchor="t" anchorCtr="0" compatLnSpc="1">
            <a:prstTxWarp prst="textNoShape">
              <a:avLst/>
            </a:prstTxWarp>
          </a:bodyPr>
          <a:lstStyle/>
          <a:p>
            <a:pPr marL="285750" marR="0" lvl="1" indent="-285750" algn="just" defTabSz="1032307" rtl="0" eaLnBrk="1" fontAlgn="base" latinLnBrk="0" hangingPunct="1">
              <a:lnSpc>
                <a:spcPct val="110000"/>
              </a:lnSpc>
              <a:spcBef>
                <a:spcPts val="0"/>
              </a:spcBef>
              <a:spcAft>
                <a:spcPct val="60000"/>
              </a:spcAft>
              <a:buClr>
                <a:srgbClr val="00853F"/>
              </a:buClr>
              <a:buSzPct val="75000"/>
              <a:buFont typeface=".SF NS Symbols Regular"/>
              <a:buChar char="★"/>
            </a:pPr>
            <a:r>
              <a:rPr kumimoji="0" lang="fr-FR" sz="1200" i="0" u="none" strike="noStrike" kern="1200" cap="none" spc="0" normalizeH="0" baseline="0" noProof="0" dirty="0" smtClean="0">
                <a:ln>
                  <a:noFill/>
                </a:ln>
                <a:solidFill>
                  <a:prstClr val="black"/>
                </a:solidFill>
                <a:effectLst/>
                <a:uLnTx/>
                <a:uFillTx/>
                <a:latin typeface="Tahoma" pitchFamily="34" charset="0"/>
                <a:ea typeface="Tahoma" pitchFamily="34" charset="0"/>
                <a:cs typeface="Tahoma" pitchFamily="34" charset="0"/>
              </a:rPr>
              <a:t>La masse monétaire progresse (+13% en 2020; +</a:t>
            </a:r>
            <a:r>
              <a:rPr lang="fr-FR" sz="1200" dirty="0">
                <a:solidFill>
                  <a:prstClr val="black"/>
                </a:solidFill>
                <a:latin typeface="Tahoma" pitchFamily="34" charset="0"/>
                <a:ea typeface="Tahoma" pitchFamily="34" charset="0"/>
                <a:cs typeface="Tahoma" pitchFamily="34" charset="0"/>
              </a:rPr>
              <a:t>9</a:t>
            </a:r>
            <a:r>
              <a:rPr kumimoji="0" lang="fr-FR" sz="1200" i="0" u="none" strike="noStrike" kern="1200" cap="none" spc="0" normalizeH="0" baseline="0" noProof="0" dirty="0" smtClean="0">
                <a:ln>
                  <a:noFill/>
                </a:ln>
                <a:solidFill>
                  <a:prstClr val="black"/>
                </a:solidFill>
                <a:effectLst/>
                <a:uLnTx/>
                <a:uFillTx/>
                <a:latin typeface="Tahoma" pitchFamily="34" charset="0"/>
                <a:ea typeface="Tahoma" pitchFamily="34" charset="0"/>
                <a:cs typeface="Tahoma" pitchFamily="34" charset="0"/>
              </a:rPr>
              <a:t>% par an depuis 2014 à l’exception de 2016), notamment en liaison</a:t>
            </a:r>
            <a:r>
              <a:rPr kumimoji="0" lang="fr-FR" sz="1200" i="0" u="none" strike="noStrike" kern="1200" cap="none" spc="0" normalizeH="0" noProof="0" dirty="0" smtClean="0">
                <a:ln>
                  <a:noFill/>
                </a:ln>
                <a:solidFill>
                  <a:prstClr val="black"/>
                </a:solidFill>
                <a:effectLst/>
                <a:uLnTx/>
                <a:uFillTx/>
                <a:latin typeface="Tahoma" pitchFamily="34" charset="0"/>
                <a:ea typeface="Tahoma" pitchFamily="34" charset="0"/>
                <a:cs typeface="Tahoma" pitchFamily="34" charset="0"/>
              </a:rPr>
              <a:t> avec la progression des avoirs extérieurs nets (résultant du solde global positif de la BDP) et des dépôts.</a:t>
            </a:r>
          </a:p>
          <a:p>
            <a:pPr marL="285750" marR="0" lvl="1" indent="-285750" algn="just" defTabSz="1032307" rtl="0" eaLnBrk="1" fontAlgn="base" latinLnBrk="0" hangingPunct="1">
              <a:lnSpc>
                <a:spcPct val="110000"/>
              </a:lnSpc>
              <a:spcBef>
                <a:spcPts val="0"/>
              </a:spcBef>
              <a:spcAft>
                <a:spcPct val="60000"/>
              </a:spcAft>
              <a:buClr>
                <a:srgbClr val="00853F"/>
              </a:buClr>
              <a:buSzPct val="75000"/>
              <a:buFont typeface=".SF NS Symbols Regular"/>
              <a:buChar char="★"/>
            </a:pPr>
            <a:r>
              <a:rPr lang="fr-FR" sz="1200" baseline="0" dirty="0" smtClean="0">
                <a:solidFill>
                  <a:prstClr val="black"/>
                </a:solidFill>
                <a:latin typeface="Tahoma" pitchFamily="34" charset="0"/>
                <a:ea typeface="Tahoma" pitchFamily="34" charset="0"/>
                <a:cs typeface="Tahoma" pitchFamily="34" charset="0"/>
              </a:rPr>
              <a:t>Les crédits au secteur privé connaissent une expansion appréciable</a:t>
            </a:r>
            <a:r>
              <a:rPr lang="fr-FR" sz="1200" dirty="0" smtClean="0">
                <a:solidFill>
                  <a:prstClr val="black"/>
                </a:solidFill>
                <a:latin typeface="Tahoma" pitchFamily="34" charset="0"/>
                <a:ea typeface="Tahoma" pitchFamily="34" charset="0"/>
                <a:cs typeface="Tahoma" pitchFamily="34" charset="0"/>
              </a:rPr>
              <a:t> (+3% en 2020 et +12,4% en moyenne depuis 2014).</a:t>
            </a:r>
          </a:p>
          <a:p>
            <a:pPr marL="285750" marR="0" lvl="1" indent="-285750" algn="just" defTabSz="1032307" rtl="0" eaLnBrk="1" fontAlgn="base" latinLnBrk="0" hangingPunct="1">
              <a:lnSpc>
                <a:spcPct val="110000"/>
              </a:lnSpc>
              <a:spcBef>
                <a:spcPts val="0"/>
              </a:spcBef>
              <a:spcAft>
                <a:spcPct val="60000"/>
              </a:spcAft>
              <a:buClr>
                <a:srgbClr val="00853F"/>
              </a:buClr>
              <a:buSzPct val="75000"/>
              <a:buFont typeface=".SF NS Symbols Regular"/>
              <a:buChar char="★"/>
            </a:pPr>
            <a:r>
              <a:rPr lang="fr-FR" sz="1200" dirty="0" smtClean="0">
                <a:solidFill>
                  <a:prstClr val="black"/>
                </a:solidFill>
                <a:latin typeface="Tahoma" pitchFamily="34" charset="0"/>
                <a:ea typeface="Tahoma" pitchFamily="34" charset="0"/>
                <a:cs typeface="Tahoma" pitchFamily="34" charset="0"/>
              </a:rPr>
              <a:t>Inflation faible , même si hausse en 2018 (+2,3% contre 1,7% en 2017) du fait hausse baril. Projection: 1,9% en 2019</a:t>
            </a:r>
          </a:p>
          <a:p>
            <a:pPr marL="285750" marR="0" lvl="1" indent="-285750" algn="just" defTabSz="1032307" rtl="0" eaLnBrk="1" fontAlgn="base" latinLnBrk="0" hangingPunct="1">
              <a:lnSpc>
                <a:spcPct val="110000"/>
              </a:lnSpc>
              <a:spcBef>
                <a:spcPts val="0"/>
              </a:spcBef>
              <a:spcAft>
                <a:spcPct val="60000"/>
              </a:spcAft>
              <a:buClr>
                <a:srgbClr val="00853F"/>
              </a:buClr>
              <a:buSzPct val="75000"/>
              <a:buFont typeface=".SF NS Symbols Regular"/>
              <a:buChar char="★"/>
            </a:pPr>
            <a:endParaRPr kumimoji="0" lang="fr-FR" sz="1200" i="0" u="none" strike="noStrike" kern="1200" cap="none" spc="0" normalizeH="0" baseline="0" noProof="0" dirty="0">
              <a:ln>
                <a:noFill/>
              </a:ln>
              <a:solidFill>
                <a:prstClr val="black"/>
              </a:solidFill>
              <a:effectLst/>
              <a:uLnTx/>
              <a:uFillTx/>
              <a:latin typeface="Tahoma" pitchFamily="34" charset="0"/>
              <a:ea typeface="Tahoma" pitchFamily="34" charset="0"/>
              <a:cs typeface="Tahoma" pitchFamily="34" charset="0"/>
            </a:endParaRPr>
          </a:p>
        </p:txBody>
      </p:sp>
      <p:graphicFrame>
        <p:nvGraphicFramePr>
          <p:cNvPr id="6" name="Tableau 5"/>
          <p:cNvGraphicFramePr>
            <a:graphicFrameLocks noGrp="1"/>
          </p:cNvGraphicFramePr>
          <p:nvPr>
            <p:extLst>
              <p:ext uri="{D42A27DB-BD31-4B8C-83A1-F6EECF244321}">
                <p14:modId xmlns:p14="http://schemas.microsoft.com/office/powerpoint/2010/main" val="1184947643"/>
              </p:ext>
            </p:extLst>
          </p:nvPr>
        </p:nvGraphicFramePr>
        <p:xfrm>
          <a:off x="683568" y="724318"/>
          <a:ext cx="7574634" cy="2396458"/>
        </p:xfrm>
        <a:graphic>
          <a:graphicData uri="http://schemas.openxmlformats.org/drawingml/2006/table">
            <a:tbl>
              <a:tblPr>
                <a:tableStyleId>{5C22544A-7EE6-4342-B048-85BDC9FD1C3A}</a:tableStyleId>
              </a:tblPr>
              <a:tblGrid>
                <a:gridCol w="1262439"/>
                <a:gridCol w="1262439"/>
                <a:gridCol w="1262439"/>
                <a:gridCol w="1262439"/>
                <a:gridCol w="1262439"/>
                <a:gridCol w="1262439"/>
              </a:tblGrid>
              <a:tr h="974828">
                <a:tc>
                  <a:txBody>
                    <a:bodyPr/>
                    <a:lstStyle/>
                    <a:p>
                      <a:pPr algn="l" fontAlgn="b"/>
                      <a:r>
                        <a:rPr lang="fr-FR" sz="1800" u="none" strike="noStrike" dirty="0">
                          <a:effectLst/>
                        </a:rPr>
                        <a:t> </a:t>
                      </a:r>
                      <a:endParaRPr lang="fr-FR" sz="1800" b="0" i="0" u="none" strike="noStrike" dirty="0">
                        <a:solidFill>
                          <a:srgbClr val="000000"/>
                        </a:solidFill>
                        <a:effectLst/>
                        <a:latin typeface="Arial" panose="020B0604020202020204" pitchFamily="34" charset="0"/>
                      </a:endParaRPr>
                    </a:p>
                  </a:txBody>
                  <a:tcPr marL="0" marR="0" marT="0" marB="0" anchor="b"/>
                </a:tc>
                <a:tc>
                  <a:txBody>
                    <a:bodyPr/>
                    <a:lstStyle/>
                    <a:p>
                      <a:pPr algn="l" rtl="0" fontAlgn="b"/>
                      <a:r>
                        <a:rPr lang="fr-FR" sz="1100" u="none" strike="noStrike">
                          <a:effectLst/>
                        </a:rPr>
                        <a:t>Masse monétaire M2</a:t>
                      </a:r>
                      <a:endParaRPr lang="fr-FR" sz="1100" b="0" i="0" u="none" strike="noStrike">
                        <a:solidFill>
                          <a:srgbClr val="000000"/>
                        </a:solidFill>
                        <a:effectLst/>
                        <a:latin typeface="Century Schoolbook" panose="02040604050505020304" pitchFamily="18" charset="0"/>
                      </a:endParaRPr>
                    </a:p>
                  </a:txBody>
                  <a:tcPr marL="0" marR="0" marT="0" marB="0" anchor="b"/>
                </a:tc>
                <a:tc>
                  <a:txBody>
                    <a:bodyPr/>
                    <a:lstStyle/>
                    <a:p>
                      <a:pPr algn="l" rtl="0" fontAlgn="b"/>
                      <a:r>
                        <a:rPr lang="fr-FR" sz="1100" u="none" strike="noStrike">
                          <a:effectLst/>
                        </a:rPr>
                        <a:t>Variation de la masse monétaire M2</a:t>
                      </a:r>
                      <a:endParaRPr lang="fr-FR" sz="1100" b="0" i="0" u="none" strike="noStrike">
                        <a:solidFill>
                          <a:srgbClr val="000000"/>
                        </a:solidFill>
                        <a:effectLst/>
                        <a:latin typeface="Century Schoolbook" panose="02040604050505020304" pitchFamily="18" charset="0"/>
                      </a:endParaRPr>
                    </a:p>
                  </a:txBody>
                  <a:tcPr marL="0" marR="0" marT="0" marB="0" anchor="b"/>
                </a:tc>
                <a:tc>
                  <a:txBody>
                    <a:bodyPr/>
                    <a:lstStyle/>
                    <a:p>
                      <a:pPr algn="l" rtl="0" fontAlgn="b"/>
                      <a:r>
                        <a:rPr lang="fr-FR" sz="1100" u="none" strike="noStrike">
                          <a:effectLst/>
                        </a:rPr>
                        <a:t>Dépôts</a:t>
                      </a:r>
                      <a:endParaRPr lang="fr-FR" sz="1100" b="0" i="0" u="none" strike="noStrike">
                        <a:solidFill>
                          <a:srgbClr val="000000"/>
                        </a:solidFill>
                        <a:effectLst/>
                        <a:latin typeface="Century Schoolbook" panose="02040604050505020304" pitchFamily="18" charset="0"/>
                      </a:endParaRPr>
                    </a:p>
                  </a:txBody>
                  <a:tcPr marL="0" marR="0" marT="0" marB="0" anchor="b"/>
                </a:tc>
                <a:tc>
                  <a:txBody>
                    <a:bodyPr/>
                    <a:lstStyle/>
                    <a:p>
                      <a:pPr algn="l" rtl="0" fontAlgn="b"/>
                      <a:r>
                        <a:rPr lang="fr-FR" sz="1100" u="none" strike="noStrike">
                          <a:effectLst/>
                        </a:rPr>
                        <a:t>Crédits à l'Economie</a:t>
                      </a:r>
                      <a:endParaRPr lang="fr-FR" sz="1100" b="0" i="0" u="none" strike="noStrike">
                        <a:solidFill>
                          <a:srgbClr val="000000"/>
                        </a:solidFill>
                        <a:effectLst/>
                        <a:latin typeface="Century Schoolbook" panose="02040604050505020304" pitchFamily="18" charset="0"/>
                      </a:endParaRPr>
                    </a:p>
                  </a:txBody>
                  <a:tcPr marL="0" marR="0" marT="0" marB="0" anchor="b"/>
                </a:tc>
                <a:tc>
                  <a:txBody>
                    <a:bodyPr/>
                    <a:lstStyle/>
                    <a:p>
                      <a:pPr algn="l" rtl="0" fontAlgn="b"/>
                      <a:r>
                        <a:rPr lang="fr-FR" sz="1100" u="none" strike="noStrike">
                          <a:effectLst/>
                        </a:rPr>
                        <a:t>Crédits au secteur privé</a:t>
                      </a:r>
                      <a:endParaRPr lang="fr-FR" sz="1100" b="0" i="0" u="none" strike="noStrike">
                        <a:solidFill>
                          <a:srgbClr val="000000"/>
                        </a:solidFill>
                        <a:effectLst/>
                        <a:latin typeface="Century Schoolbook" panose="02040604050505020304" pitchFamily="18" charset="0"/>
                      </a:endParaRPr>
                    </a:p>
                  </a:txBody>
                  <a:tcPr marL="0" marR="0" marT="0" marB="0" anchor="b"/>
                </a:tc>
              </a:tr>
              <a:tr h="203090">
                <a:tc>
                  <a:txBody>
                    <a:bodyPr/>
                    <a:lstStyle/>
                    <a:p>
                      <a:pPr algn="r" rtl="0" fontAlgn="b"/>
                      <a:r>
                        <a:rPr lang="fr-FR" sz="1100" u="none" strike="noStrike">
                          <a:effectLst/>
                        </a:rPr>
                        <a:t>2014</a:t>
                      </a:r>
                      <a:endParaRPr lang="fr-FR" sz="1100" b="0" i="0" u="none" strike="noStrike">
                        <a:solidFill>
                          <a:srgbClr val="000000"/>
                        </a:solidFill>
                        <a:effectLst/>
                        <a:latin typeface="Century Schoolbook" panose="02040604050505020304" pitchFamily="18" charset="0"/>
                      </a:endParaRPr>
                    </a:p>
                  </a:txBody>
                  <a:tcPr marL="0" marR="0" marT="0" marB="0" anchor="b"/>
                </a:tc>
                <a:tc>
                  <a:txBody>
                    <a:bodyPr/>
                    <a:lstStyle/>
                    <a:p>
                      <a:pPr algn="r" rtl="0" fontAlgn="b"/>
                      <a:r>
                        <a:rPr lang="fr-FR" sz="1100" u="none" strike="noStrike">
                          <a:effectLst/>
                        </a:rPr>
                        <a:t>3485,5</a:t>
                      </a:r>
                      <a:endParaRPr lang="fr-FR" sz="1100" b="0" i="0" u="none" strike="noStrike">
                        <a:solidFill>
                          <a:srgbClr val="000000"/>
                        </a:solidFill>
                        <a:effectLst/>
                        <a:latin typeface="Century Schoolbook" panose="02040604050505020304" pitchFamily="18" charset="0"/>
                      </a:endParaRPr>
                    </a:p>
                  </a:txBody>
                  <a:tcPr marL="0" marR="0" marT="0" marB="0" anchor="b"/>
                </a:tc>
                <a:tc>
                  <a:txBody>
                    <a:bodyPr/>
                    <a:lstStyle/>
                    <a:p>
                      <a:pPr algn="r" rtl="0" fontAlgn="b"/>
                      <a:r>
                        <a:rPr lang="fr-FR" sz="1100" u="none" strike="noStrike" dirty="0">
                          <a:effectLst/>
                        </a:rPr>
                        <a:t>11%</a:t>
                      </a:r>
                      <a:endParaRPr lang="fr-FR" sz="1100" b="0" i="0" u="none" strike="noStrike" dirty="0">
                        <a:solidFill>
                          <a:srgbClr val="000000"/>
                        </a:solidFill>
                        <a:effectLst/>
                        <a:latin typeface="Century Schoolbook" panose="02040604050505020304" pitchFamily="18" charset="0"/>
                      </a:endParaRPr>
                    </a:p>
                  </a:txBody>
                  <a:tcPr marL="0" marR="0" marT="0" marB="0" anchor="b"/>
                </a:tc>
                <a:tc>
                  <a:txBody>
                    <a:bodyPr/>
                    <a:lstStyle/>
                    <a:p>
                      <a:pPr algn="r" rtl="0" fontAlgn="b"/>
                      <a:r>
                        <a:rPr lang="fr-FR" sz="1100" u="none" strike="noStrike">
                          <a:effectLst/>
                        </a:rPr>
                        <a:t>2797,3</a:t>
                      </a:r>
                      <a:endParaRPr lang="fr-FR" sz="1100" b="0" i="0" u="none" strike="noStrike">
                        <a:solidFill>
                          <a:srgbClr val="000000"/>
                        </a:solidFill>
                        <a:effectLst/>
                        <a:latin typeface="Century Schoolbook" panose="02040604050505020304" pitchFamily="18" charset="0"/>
                      </a:endParaRPr>
                    </a:p>
                  </a:txBody>
                  <a:tcPr marL="0" marR="0" marT="0" marB="0" anchor="b"/>
                </a:tc>
                <a:tc>
                  <a:txBody>
                    <a:bodyPr/>
                    <a:lstStyle/>
                    <a:p>
                      <a:pPr algn="r" rtl="0" fontAlgn="b"/>
                      <a:r>
                        <a:rPr lang="fr-FR" sz="1100" u="none" strike="noStrike">
                          <a:effectLst/>
                        </a:rPr>
                        <a:t>2637,6</a:t>
                      </a:r>
                      <a:endParaRPr lang="fr-FR" sz="1100" b="0" i="0" u="none" strike="noStrike">
                        <a:solidFill>
                          <a:srgbClr val="000000"/>
                        </a:solidFill>
                        <a:effectLst/>
                        <a:latin typeface="Century Schoolbook" panose="02040604050505020304" pitchFamily="18" charset="0"/>
                      </a:endParaRPr>
                    </a:p>
                  </a:txBody>
                  <a:tcPr marL="0" marR="0" marT="0" marB="0" anchor="b"/>
                </a:tc>
                <a:tc>
                  <a:txBody>
                    <a:bodyPr/>
                    <a:lstStyle/>
                    <a:p>
                      <a:pPr algn="r" rtl="0" fontAlgn="b"/>
                      <a:r>
                        <a:rPr lang="fr-FR" sz="1100" u="none" strike="noStrike">
                          <a:effectLst/>
                        </a:rPr>
                        <a:t>2564,7</a:t>
                      </a:r>
                      <a:endParaRPr lang="fr-FR" sz="1100" b="0" i="0" u="none" strike="noStrike">
                        <a:solidFill>
                          <a:srgbClr val="000000"/>
                        </a:solidFill>
                        <a:effectLst/>
                        <a:latin typeface="Century Schoolbook" panose="02040604050505020304" pitchFamily="18" charset="0"/>
                      </a:endParaRPr>
                    </a:p>
                  </a:txBody>
                  <a:tcPr marL="0" marR="0" marT="0" marB="0" anchor="b"/>
                </a:tc>
              </a:tr>
              <a:tr h="203090">
                <a:tc>
                  <a:txBody>
                    <a:bodyPr/>
                    <a:lstStyle/>
                    <a:p>
                      <a:pPr algn="r" rtl="0" fontAlgn="b"/>
                      <a:r>
                        <a:rPr lang="fr-FR" sz="1100" u="none" strike="noStrike">
                          <a:effectLst/>
                        </a:rPr>
                        <a:t>2015</a:t>
                      </a:r>
                      <a:endParaRPr lang="fr-FR" sz="1100" b="0" i="0" u="none" strike="noStrike">
                        <a:solidFill>
                          <a:srgbClr val="000000"/>
                        </a:solidFill>
                        <a:effectLst/>
                        <a:latin typeface="Century Schoolbook" panose="02040604050505020304" pitchFamily="18" charset="0"/>
                      </a:endParaRPr>
                    </a:p>
                  </a:txBody>
                  <a:tcPr marL="0" marR="0" marT="0" marB="0" anchor="b"/>
                </a:tc>
                <a:tc>
                  <a:txBody>
                    <a:bodyPr/>
                    <a:lstStyle/>
                    <a:p>
                      <a:pPr algn="r" rtl="0" fontAlgn="b"/>
                      <a:r>
                        <a:rPr lang="fr-FR" sz="1100" u="none" strike="noStrike">
                          <a:effectLst/>
                        </a:rPr>
                        <a:t>4165,6</a:t>
                      </a:r>
                      <a:endParaRPr lang="fr-FR" sz="1100" b="0" i="0" u="none" strike="noStrike">
                        <a:solidFill>
                          <a:srgbClr val="000000"/>
                        </a:solidFill>
                        <a:effectLst/>
                        <a:latin typeface="Century Schoolbook" panose="02040604050505020304" pitchFamily="18" charset="0"/>
                      </a:endParaRPr>
                    </a:p>
                  </a:txBody>
                  <a:tcPr marL="0" marR="0" marT="0" marB="0" anchor="b"/>
                </a:tc>
                <a:tc>
                  <a:txBody>
                    <a:bodyPr/>
                    <a:lstStyle/>
                    <a:p>
                      <a:pPr algn="r" rtl="0" fontAlgn="b"/>
                      <a:r>
                        <a:rPr lang="fr-FR" sz="1100" u="none" strike="noStrike">
                          <a:effectLst/>
                        </a:rPr>
                        <a:t>20%</a:t>
                      </a:r>
                      <a:endParaRPr lang="fr-FR" sz="1100" b="0" i="0" u="none" strike="noStrike">
                        <a:solidFill>
                          <a:srgbClr val="000000"/>
                        </a:solidFill>
                        <a:effectLst/>
                        <a:latin typeface="Century Schoolbook" panose="02040604050505020304" pitchFamily="18" charset="0"/>
                      </a:endParaRPr>
                    </a:p>
                  </a:txBody>
                  <a:tcPr marL="0" marR="0" marT="0" marB="0" anchor="b"/>
                </a:tc>
                <a:tc>
                  <a:txBody>
                    <a:bodyPr/>
                    <a:lstStyle/>
                    <a:p>
                      <a:pPr algn="r" rtl="0" fontAlgn="b"/>
                      <a:r>
                        <a:rPr lang="fr-FR" sz="1100" u="none" strike="noStrike">
                          <a:effectLst/>
                        </a:rPr>
                        <a:t>3129,1</a:t>
                      </a:r>
                      <a:endParaRPr lang="fr-FR" sz="1100" b="0" i="0" u="none" strike="noStrike">
                        <a:solidFill>
                          <a:srgbClr val="000000"/>
                        </a:solidFill>
                        <a:effectLst/>
                        <a:latin typeface="Century Schoolbook" panose="02040604050505020304" pitchFamily="18" charset="0"/>
                      </a:endParaRPr>
                    </a:p>
                  </a:txBody>
                  <a:tcPr marL="0" marR="0" marT="0" marB="0" anchor="b"/>
                </a:tc>
                <a:tc>
                  <a:txBody>
                    <a:bodyPr/>
                    <a:lstStyle/>
                    <a:p>
                      <a:pPr algn="r" rtl="0" fontAlgn="b"/>
                      <a:r>
                        <a:rPr lang="fr-FR" sz="1100" u="none" strike="noStrike">
                          <a:effectLst/>
                        </a:rPr>
                        <a:t>2932,7</a:t>
                      </a:r>
                      <a:endParaRPr lang="fr-FR" sz="1100" b="0" i="0" u="none" strike="noStrike">
                        <a:solidFill>
                          <a:srgbClr val="000000"/>
                        </a:solidFill>
                        <a:effectLst/>
                        <a:latin typeface="Century Schoolbook" panose="02040604050505020304" pitchFamily="18" charset="0"/>
                      </a:endParaRPr>
                    </a:p>
                  </a:txBody>
                  <a:tcPr marL="0" marR="0" marT="0" marB="0" anchor="b"/>
                </a:tc>
                <a:tc>
                  <a:txBody>
                    <a:bodyPr/>
                    <a:lstStyle/>
                    <a:p>
                      <a:pPr algn="r" rtl="0" fontAlgn="b"/>
                      <a:r>
                        <a:rPr lang="fr-FR" sz="1100" u="none" strike="noStrike">
                          <a:effectLst/>
                        </a:rPr>
                        <a:t>2735,1</a:t>
                      </a:r>
                      <a:endParaRPr lang="fr-FR" sz="1100" b="0" i="0" u="none" strike="noStrike">
                        <a:solidFill>
                          <a:srgbClr val="000000"/>
                        </a:solidFill>
                        <a:effectLst/>
                        <a:latin typeface="Century Schoolbook" panose="02040604050505020304" pitchFamily="18" charset="0"/>
                      </a:endParaRPr>
                    </a:p>
                  </a:txBody>
                  <a:tcPr marL="0" marR="0" marT="0" marB="0" anchor="b"/>
                </a:tc>
              </a:tr>
              <a:tr h="203090">
                <a:tc>
                  <a:txBody>
                    <a:bodyPr/>
                    <a:lstStyle/>
                    <a:p>
                      <a:pPr algn="r" rtl="0" fontAlgn="b"/>
                      <a:r>
                        <a:rPr lang="fr-FR" sz="1100" u="none" strike="noStrike">
                          <a:effectLst/>
                        </a:rPr>
                        <a:t>2016</a:t>
                      </a:r>
                      <a:endParaRPr lang="fr-FR" sz="1100" b="0" i="0" u="none" strike="noStrike">
                        <a:solidFill>
                          <a:srgbClr val="000000"/>
                        </a:solidFill>
                        <a:effectLst/>
                        <a:latin typeface="Century Schoolbook" panose="02040604050505020304" pitchFamily="18" charset="0"/>
                      </a:endParaRPr>
                    </a:p>
                  </a:txBody>
                  <a:tcPr marL="0" marR="0" marT="0" marB="0" anchor="b"/>
                </a:tc>
                <a:tc>
                  <a:txBody>
                    <a:bodyPr/>
                    <a:lstStyle/>
                    <a:p>
                      <a:pPr algn="r" rtl="0" fontAlgn="b"/>
                      <a:r>
                        <a:rPr lang="fr-FR" sz="1100" u="none" strike="noStrike">
                          <a:effectLst/>
                        </a:rPr>
                        <a:t>4217,4</a:t>
                      </a:r>
                      <a:endParaRPr lang="fr-FR" sz="1100" b="0" i="0" u="none" strike="noStrike">
                        <a:solidFill>
                          <a:srgbClr val="000000"/>
                        </a:solidFill>
                        <a:effectLst/>
                        <a:latin typeface="Century Schoolbook" panose="02040604050505020304" pitchFamily="18" charset="0"/>
                      </a:endParaRPr>
                    </a:p>
                  </a:txBody>
                  <a:tcPr marL="0" marR="0" marT="0" marB="0" anchor="b"/>
                </a:tc>
                <a:tc>
                  <a:txBody>
                    <a:bodyPr/>
                    <a:lstStyle/>
                    <a:p>
                      <a:pPr algn="r" rtl="0" fontAlgn="b"/>
                      <a:r>
                        <a:rPr lang="fr-FR" sz="1100" u="none" strike="noStrike">
                          <a:effectLst/>
                        </a:rPr>
                        <a:t>1%</a:t>
                      </a:r>
                      <a:endParaRPr lang="fr-FR" sz="1100" b="0" i="0" u="none" strike="noStrike">
                        <a:solidFill>
                          <a:srgbClr val="000000"/>
                        </a:solidFill>
                        <a:effectLst/>
                        <a:latin typeface="Century Schoolbook" panose="02040604050505020304" pitchFamily="18" charset="0"/>
                      </a:endParaRPr>
                    </a:p>
                  </a:txBody>
                  <a:tcPr marL="0" marR="0" marT="0" marB="0" anchor="b"/>
                </a:tc>
                <a:tc>
                  <a:txBody>
                    <a:bodyPr/>
                    <a:lstStyle/>
                    <a:p>
                      <a:pPr algn="r" rtl="0" fontAlgn="b"/>
                      <a:r>
                        <a:rPr lang="fr-FR" sz="1100" u="none" strike="noStrike">
                          <a:effectLst/>
                        </a:rPr>
                        <a:t>3297,3</a:t>
                      </a:r>
                      <a:endParaRPr lang="fr-FR" sz="1100" b="0" i="0" u="none" strike="noStrike">
                        <a:solidFill>
                          <a:srgbClr val="000000"/>
                        </a:solidFill>
                        <a:effectLst/>
                        <a:latin typeface="Century Schoolbook" panose="02040604050505020304" pitchFamily="18" charset="0"/>
                      </a:endParaRPr>
                    </a:p>
                  </a:txBody>
                  <a:tcPr marL="0" marR="0" marT="0" marB="0" anchor="b"/>
                </a:tc>
                <a:tc>
                  <a:txBody>
                    <a:bodyPr/>
                    <a:lstStyle/>
                    <a:p>
                      <a:pPr algn="r" rtl="0" fontAlgn="b"/>
                      <a:r>
                        <a:rPr lang="fr-FR" sz="1100" u="none" strike="noStrike">
                          <a:effectLst/>
                        </a:rPr>
                        <a:t>4096,1</a:t>
                      </a:r>
                      <a:endParaRPr lang="fr-FR" sz="1100" b="0" i="0" u="none" strike="noStrike">
                        <a:solidFill>
                          <a:srgbClr val="000000"/>
                        </a:solidFill>
                        <a:effectLst/>
                        <a:latin typeface="Century Schoolbook" panose="02040604050505020304" pitchFamily="18" charset="0"/>
                      </a:endParaRPr>
                    </a:p>
                  </a:txBody>
                  <a:tcPr marL="0" marR="0" marT="0" marB="0" anchor="b"/>
                </a:tc>
                <a:tc>
                  <a:txBody>
                    <a:bodyPr/>
                    <a:lstStyle/>
                    <a:p>
                      <a:pPr algn="r" rtl="0" fontAlgn="b"/>
                      <a:r>
                        <a:rPr lang="fr-FR" sz="1100" u="none" strike="noStrike">
                          <a:effectLst/>
                        </a:rPr>
                        <a:t>3666</a:t>
                      </a:r>
                      <a:endParaRPr lang="fr-FR" sz="1100" b="0" i="0" u="none" strike="noStrike">
                        <a:solidFill>
                          <a:srgbClr val="000000"/>
                        </a:solidFill>
                        <a:effectLst/>
                        <a:latin typeface="Century Schoolbook" panose="02040604050505020304" pitchFamily="18" charset="0"/>
                      </a:endParaRPr>
                    </a:p>
                  </a:txBody>
                  <a:tcPr marL="0" marR="0" marT="0" marB="0" anchor="b"/>
                </a:tc>
              </a:tr>
              <a:tr h="203090">
                <a:tc>
                  <a:txBody>
                    <a:bodyPr/>
                    <a:lstStyle/>
                    <a:p>
                      <a:pPr algn="r" rtl="0" fontAlgn="b"/>
                      <a:r>
                        <a:rPr lang="fr-FR" sz="1100" u="none" strike="noStrike">
                          <a:effectLst/>
                        </a:rPr>
                        <a:t>2017</a:t>
                      </a:r>
                      <a:endParaRPr lang="fr-FR" sz="1100" b="0" i="0" u="none" strike="noStrike">
                        <a:solidFill>
                          <a:srgbClr val="000000"/>
                        </a:solidFill>
                        <a:effectLst/>
                        <a:latin typeface="Century Schoolbook" panose="02040604050505020304" pitchFamily="18" charset="0"/>
                      </a:endParaRPr>
                    </a:p>
                  </a:txBody>
                  <a:tcPr marL="0" marR="0" marT="0" marB="0" anchor="b"/>
                </a:tc>
                <a:tc>
                  <a:txBody>
                    <a:bodyPr/>
                    <a:lstStyle/>
                    <a:p>
                      <a:pPr algn="r" rtl="0" fontAlgn="b"/>
                      <a:r>
                        <a:rPr lang="fr-FR" sz="1100" u="none" strike="noStrike">
                          <a:effectLst/>
                        </a:rPr>
                        <a:t>4607,7</a:t>
                      </a:r>
                      <a:endParaRPr lang="fr-FR" sz="1100" b="0" i="0" u="none" strike="noStrike">
                        <a:solidFill>
                          <a:srgbClr val="000000"/>
                        </a:solidFill>
                        <a:effectLst/>
                        <a:latin typeface="Century Schoolbook" panose="02040604050505020304" pitchFamily="18" charset="0"/>
                      </a:endParaRPr>
                    </a:p>
                  </a:txBody>
                  <a:tcPr marL="0" marR="0" marT="0" marB="0" anchor="b"/>
                </a:tc>
                <a:tc>
                  <a:txBody>
                    <a:bodyPr/>
                    <a:lstStyle/>
                    <a:p>
                      <a:pPr algn="r" rtl="0" fontAlgn="b"/>
                      <a:r>
                        <a:rPr lang="fr-FR" sz="1100" u="none" strike="noStrike">
                          <a:effectLst/>
                        </a:rPr>
                        <a:t>9%</a:t>
                      </a:r>
                      <a:endParaRPr lang="fr-FR" sz="1100" b="0" i="0" u="none" strike="noStrike">
                        <a:solidFill>
                          <a:srgbClr val="000000"/>
                        </a:solidFill>
                        <a:effectLst/>
                        <a:latin typeface="Century Schoolbook" panose="02040604050505020304" pitchFamily="18" charset="0"/>
                      </a:endParaRPr>
                    </a:p>
                  </a:txBody>
                  <a:tcPr marL="0" marR="0" marT="0" marB="0" anchor="b"/>
                </a:tc>
                <a:tc>
                  <a:txBody>
                    <a:bodyPr/>
                    <a:lstStyle/>
                    <a:p>
                      <a:pPr algn="r" rtl="0" fontAlgn="b"/>
                      <a:r>
                        <a:rPr lang="fr-FR" sz="1100" u="none" strike="noStrike">
                          <a:effectLst/>
                        </a:rPr>
                        <a:t>3578,9</a:t>
                      </a:r>
                      <a:endParaRPr lang="fr-FR" sz="1100" b="0" i="0" u="none" strike="noStrike">
                        <a:solidFill>
                          <a:srgbClr val="000000"/>
                        </a:solidFill>
                        <a:effectLst/>
                        <a:latin typeface="Century Schoolbook" panose="02040604050505020304" pitchFamily="18" charset="0"/>
                      </a:endParaRPr>
                    </a:p>
                  </a:txBody>
                  <a:tcPr marL="0" marR="0" marT="0" marB="0" anchor="b"/>
                </a:tc>
                <a:tc>
                  <a:txBody>
                    <a:bodyPr/>
                    <a:lstStyle/>
                    <a:p>
                      <a:pPr algn="r" rtl="0" fontAlgn="b"/>
                      <a:r>
                        <a:rPr lang="fr-FR" sz="1100" u="none" strike="noStrike">
                          <a:effectLst/>
                        </a:rPr>
                        <a:t>4608,1</a:t>
                      </a:r>
                      <a:endParaRPr lang="fr-FR" sz="1100" b="0" i="0" u="none" strike="noStrike">
                        <a:solidFill>
                          <a:srgbClr val="000000"/>
                        </a:solidFill>
                        <a:effectLst/>
                        <a:latin typeface="Century Schoolbook" panose="02040604050505020304" pitchFamily="18" charset="0"/>
                      </a:endParaRPr>
                    </a:p>
                  </a:txBody>
                  <a:tcPr marL="0" marR="0" marT="0" marB="0" anchor="b"/>
                </a:tc>
                <a:tc>
                  <a:txBody>
                    <a:bodyPr/>
                    <a:lstStyle/>
                    <a:p>
                      <a:pPr algn="r" rtl="0" fontAlgn="b"/>
                      <a:r>
                        <a:rPr lang="fr-FR" sz="1100" u="none" strike="noStrike">
                          <a:effectLst/>
                        </a:rPr>
                        <a:t>4209,1</a:t>
                      </a:r>
                      <a:endParaRPr lang="fr-FR" sz="1100" b="0" i="0" u="none" strike="noStrike">
                        <a:solidFill>
                          <a:srgbClr val="000000"/>
                        </a:solidFill>
                        <a:effectLst/>
                        <a:latin typeface="Century Schoolbook" panose="02040604050505020304" pitchFamily="18" charset="0"/>
                      </a:endParaRPr>
                    </a:p>
                  </a:txBody>
                  <a:tcPr marL="0" marR="0" marT="0" marB="0" anchor="b"/>
                </a:tc>
              </a:tr>
              <a:tr h="203090">
                <a:tc>
                  <a:txBody>
                    <a:bodyPr/>
                    <a:lstStyle/>
                    <a:p>
                      <a:pPr algn="r" rtl="0" fontAlgn="b"/>
                      <a:r>
                        <a:rPr lang="fr-FR" sz="1100" u="none" strike="noStrike">
                          <a:effectLst/>
                        </a:rPr>
                        <a:t>2018</a:t>
                      </a:r>
                      <a:endParaRPr lang="fr-FR" sz="1100" b="0" i="0" u="none" strike="noStrike">
                        <a:solidFill>
                          <a:srgbClr val="000000"/>
                        </a:solidFill>
                        <a:effectLst/>
                        <a:latin typeface="Century Schoolbook" panose="02040604050505020304" pitchFamily="18" charset="0"/>
                      </a:endParaRPr>
                    </a:p>
                  </a:txBody>
                  <a:tcPr marL="0" marR="0" marT="0" marB="0" anchor="b"/>
                </a:tc>
                <a:tc>
                  <a:txBody>
                    <a:bodyPr/>
                    <a:lstStyle/>
                    <a:p>
                      <a:pPr algn="r" rtl="0" fontAlgn="b"/>
                      <a:r>
                        <a:rPr lang="fr-FR" sz="1100" u="none" strike="noStrike">
                          <a:effectLst/>
                        </a:rPr>
                        <a:t>5259,7</a:t>
                      </a:r>
                      <a:endParaRPr lang="fr-FR" sz="1100" b="0" i="0" u="none" strike="noStrike">
                        <a:solidFill>
                          <a:srgbClr val="000000"/>
                        </a:solidFill>
                        <a:effectLst/>
                        <a:latin typeface="Century Schoolbook" panose="02040604050505020304" pitchFamily="18" charset="0"/>
                      </a:endParaRPr>
                    </a:p>
                  </a:txBody>
                  <a:tcPr marL="0" marR="0" marT="0" marB="0" anchor="b"/>
                </a:tc>
                <a:tc>
                  <a:txBody>
                    <a:bodyPr/>
                    <a:lstStyle/>
                    <a:p>
                      <a:pPr algn="r" rtl="0" fontAlgn="b"/>
                      <a:r>
                        <a:rPr lang="fr-FR" sz="1100" u="none" strike="noStrike" dirty="0">
                          <a:effectLst/>
                        </a:rPr>
                        <a:t>14%</a:t>
                      </a:r>
                      <a:endParaRPr lang="fr-FR" sz="1100" b="0" i="0" u="none" strike="noStrike" dirty="0">
                        <a:solidFill>
                          <a:srgbClr val="000000"/>
                        </a:solidFill>
                        <a:effectLst/>
                        <a:latin typeface="Century Schoolbook" panose="02040604050505020304" pitchFamily="18" charset="0"/>
                      </a:endParaRPr>
                    </a:p>
                  </a:txBody>
                  <a:tcPr marL="0" marR="0" marT="0" marB="0" anchor="b"/>
                </a:tc>
                <a:tc>
                  <a:txBody>
                    <a:bodyPr/>
                    <a:lstStyle/>
                    <a:p>
                      <a:pPr algn="r" rtl="0" fontAlgn="b"/>
                      <a:r>
                        <a:rPr lang="fr-FR" sz="1100" u="none" strike="noStrike">
                          <a:effectLst/>
                        </a:rPr>
                        <a:t>4072,6</a:t>
                      </a:r>
                      <a:endParaRPr lang="fr-FR" sz="1100" b="0" i="0" u="none" strike="noStrike">
                        <a:solidFill>
                          <a:srgbClr val="000000"/>
                        </a:solidFill>
                        <a:effectLst/>
                        <a:latin typeface="Century Schoolbook" panose="02040604050505020304" pitchFamily="18" charset="0"/>
                      </a:endParaRPr>
                    </a:p>
                  </a:txBody>
                  <a:tcPr marL="0" marR="0" marT="0" marB="0" anchor="b"/>
                </a:tc>
                <a:tc>
                  <a:txBody>
                    <a:bodyPr/>
                    <a:lstStyle/>
                    <a:p>
                      <a:pPr algn="r" rtl="0" fontAlgn="b"/>
                      <a:r>
                        <a:rPr lang="fr-FR" sz="1100" u="none" strike="noStrike">
                          <a:effectLst/>
                        </a:rPr>
                        <a:t>4742,8</a:t>
                      </a:r>
                      <a:endParaRPr lang="fr-FR" sz="1100" b="0" i="0" u="none" strike="noStrike">
                        <a:solidFill>
                          <a:srgbClr val="000000"/>
                        </a:solidFill>
                        <a:effectLst/>
                        <a:latin typeface="Century Schoolbook" panose="02040604050505020304" pitchFamily="18" charset="0"/>
                      </a:endParaRPr>
                    </a:p>
                  </a:txBody>
                  <a:tcPr marL="0" marR="0" marT="0" marB="0" anchor="b"/>
                </a:tc>
                <a:tc>
                  <a:txBody>
                    <a:bodyPr/>
                    <a:lstStyle/>
                    <a:p>
                      <a:pPr algn="r" rtl="0" fontAlgn="b"/>
                      <a:r>
                        <a:rPr lang="fr-FR" sz="1100" u="none" strike="noStrike">
                          <a:effectLst/>
                        </a:rPr>
                        <a:t>4275</a:t>
                      </a:r>
                      <a:endParaRPr lang="fr-FR" sz="1100" b="0" i="0" u="none" strike="noStrike">
                        <a:solidFill>
                          <a:srgbClr val="000000"/>
                        </a:solidFill>
                        <a:effectLst/>
                        <a:latin typeface="Century Schoolbook" panose="02040604050505020304" pitchFamily="18" charset="0"/>
                      </a:endParaRPr>
                    </a:p>
                  </a:txBody>
                  <a:tcPr marL="0" marR="0" marT="0" marB="0" anchor="b"/>
                </a:tc>
              </a:tr>
              <a:tr h="203090">
                <a:tc>
                  <a:txBody>
                    <a:bodyPr/>
                    <a:lstStyle/>
                    <a:p>
                      <a:pPr algn="r" rtl="0" fontAlgn="b"/>
                      <a:r>
                        <a:rPr lang="fr-FR" sz="1100" u="none" strike="noStrike">
                          <a:effectLst/>
                        </a:rPr>
                        <a:t>2019</a:t>
                      </a:r>
                      <a:endParaRPr lang="fr-FR" sz="1100" b="0" i="0" u="none" strike="noStrike">
                        <a:solidFill>
                          <a:srgbClr val="000000"/>
                        </a:solidFill>
                        <a:effectLst/>
                        <a:latin typeface="Century Schoolbook" panose="02040604050505020304" pitchFamily="18" charset="0"/>
                      </a:endParaRPr>
                    </a:p>
                  </a:txBody>
                  <a:tcPr marL="0" marR="0" marT="0" marB="0" anchor="b"/>
                </a:tc>
                <a:tc>
                  <a:txBody>
                    <a:bodyPr/>
                    <a:lstStyle/>
                    <a:p>
                      <a:pPr algn="r" rtl="0" fontAlgn="b"/>
                      <a:r>
                        <a:rPr lang="fr-FR" sz="1100" u="none" strike="noStrike">
                          <a:effectLst/>
                        </a:rPr>
                        <a:t>5462</a:t>
                      </a:r>
                      <a:endParaRPr lang="fr-FR" sz="1100" b="0" i="0" u="none" strike="noStrike">
                        <a:solidFill>
                          <a:srgbClr val="000000"/>
                        </a:solidFill>
                        <a:effectLst/>
                        <a:latin typeface="Century Schoolbook" panose="02040604050505020304" pitchFamily="18" charset="0"/>
                      </a:endParaRPr>
                    </a:p>
                  </a:txBody>
                  <a:tcPr marL="0" marR="0" marT="0" marB="0" anchor="b"/>
                </a:tc>
                <a:tc>
                  <a:txBody>
                    <a:bodyPr/>
                    <a:lstStyle/>
                    <a:p>
                      <a:pPr algn="r" rtl="0" fontAlgn="b"/>
                      <a:r>
                        <a:rPr lang="fr-FR" sz="1100" u="none" strike="noStrike">
                          <a:effectLst/>
                        </a:rPr>
                        <a:t>4%</a:t>
                      </a:r>
                      <a:endParaRPr lang="fr-FR" sz="1100" b="0" i="0" u="none" strike="noStrike">
                        <a:solidFill>
                          <a:srgbClr val="000000"/>
                        </a:solidFill>
                        <a:effectLst/>
                        <a:latin typeface="Century Schoolbook" panose="02040604050505020304" pitchFamily="18" charset="0"/>
                      </a:endParaRPr>
                    </a:p>
                  </a:txBody>
                  <a:tcPr marL="0" marR="0" marT="0" marB="0" anchor="b"/>
                </a:tc>
                <a:tc>
                  <a:txBody>
                    <a:bodyPr/>
                    <a:lstStyle/>
                    <a:p>
                      <a:pPr algn="r" rtl="0" fontAlgn="b"/>
                      <a:r>
                        <a:rPr lang="fr-FR" sz="1100" u="none" strike="noStrike">
                          <a:effectLst/>
                        </a:rPr>
                        <a:t>4237</a:t>
                      </a:r>
                      <a:endParaRPr lang="fr-FR" sz="1100" b="0" i="0" u="none" strike="noStrike">
                        <a:solidFill>
                          <a:srgbClr val="000000"/>
                        </a:solidFill>
                        <a:effectLst/>
                        <a:latin typeface="Century Schoolbook" panose="02040604050505020304" pitchFamily="18" charset="0"/>
                      </a:endParaRPr>
                    </a:p>
                  </a:txBody>
                  <a:tcPr marL="0" marR="0" marT="0" marB="0" anchor="b"/>
                </a:tc>
                <a:tc>
                  <a:txBody>
                    <a:bodyPr/>
                    <a:lstStyle/>
                    <a:p>
                      <a:pPr algn="r" rtl="0" fontAlgn="b"/>
                      <a:r>
                        <a:rPr lang="fr-FR" sz="1100" u="none" strike="noStrike" dirty="0" smtClean="0">
                          <a:effectLst/>
                        </a:rPr>
                        <a:t>5153,6</a:t>
                      </a:r>
                      <a:endParaRPr lang="fr-FR" sz="1100" b="0" i="0" u="none" strike="noStrike" dirty="0">
                        <a:solidFill>
                          <a:srgbClr val="000000"/>
                        </a:solidFill>
                        <a:effectLst/>
                        <a:latin typeface="Century Schoolbook" panose="02040604050505020304" pitchFamily="18" charset="0"/>
                      </a:endParaRPr>
                    </a:p>
                  </a:txBody>
                  <a:tcPr marL="0" marR="0" marT="0" marB="0" anchor="b"/>
                </a:tc>
                <a:tc>
                  <a:txBody>
                    <a:bodyPr/>
                    <a:lstStyle/>
                    <a:p>
                      <a:pPr algn="r" rtl="0" fontAlgn="b"/>
                      <a:r>
                        <a:rPr lang="fr-FR" sz="1100" u="none" strike="noStrike" dirty="0" smtClean="0">
                          <a:effectLst/>
                        </a:rPr>
                        <a:t>4596,7</a:t>
                      </a:r>
                      <a:endParaRPr lang="fr-FR" sz="1100" b="0" i="0" u="none" strike="noStrike" dirty="0">
                        <a:solidFill>
                          <a:srgbClr val="000000"/>
                        </a:solidFill>
                        <a:effectLst/>
                        <a:latin typeface="Century Schoolbook" panose="02040604050505020304" pitchFamily="18" charset="0"/>
                      </a:endParaRPr>
                    </a:p>
                  </a:txBody>
                  <a:tcPr marL="0" marR="0" marT="0" marB="0" anchor="b"/>
                </a:tc>
              </a:tr>
              <a:tr h="203090">
                <a:tc>
                  <a:txBody>
                    <a:bodyPr/>
                    <a:lstStyle/>
                    <a:p>
                      <a:pPr algn="r" rtl="0" fontAlgn="b"/>
                      <a:r>
                        <a:rPr lang="fr-FR" sz="1100" u="none" strike="noStrike">
                          <a:effectLst/>
                        </a:rPr>
                        <a:t>2020</a:t>
                      </a:r>
                      <a:endParaRPr lang="fr-FR" sz="1100" b="0" i="0" u="none" strike="noStrike">
                        <a:solidFill>
                          <a:srgbClr val="000000"/>
                        </a:solidFill>
                        <a:effectLst/>
                        <a:latin typeface="Century Schoolbook" panose="02040604050505020304" pitchFamily="18" charset="0"/>
                      </a:endParaRPr>
                    </a:p>
                  </a:txBody>
                  <a:tcPr marL="0" marR="0" marT="0" marB="0" anchor="b"/>
                </a:tc>
                <a:tc>
                  <a:txBody>
                    <a:bodyPr/>
                    <a:lstStyle/>
                    <a:p>
                      <a:pPr algn="r" rtl="0" fontAlgn="b"/>
                      <a:r>
                        <a:rPr lang="fr-FR" sz="1100" u="none" strike="noStrike" dirty="0" smtClean="0">
                          <a:effectLst/>
                        </a:rPr>
                        <a:t>6170</a:t>
                      </a:r>
                      <a:endParaRPr lang="fr-FR" sz="1100" b="0" i="0" u="none" strike="noStrike" dirty="0">
                        <a:solidFill>
                          <a:srgbClr val="000000"/>
                        </a:solidFill>
                        <a:effectLst/>
                        <a:latin typeface="Century Schoolbook" panose="02040604050505020304" pitchFamily="18" charset="0"/>
                      </a:endParaRPr>
                    </a:p>
                  </a:txBody>
                  <a:tcPr marL="0" marR="0" marT="0" marB="0" anchor="b"/>
                </a:tc>
                <a:tc>
                  <a:txBody>
                    <a:bodyPr/>
                    <a:lstStyle/>
                    <a:p>
                      <a:pPr algn="r" rtl="0" fontAlgn="b"/>
                      <a:r>
                        <a:rPr lang="fr-FR" sz="1100" u="none" strike="noStrike" dirty="0" smtClean="0">
                          <a:effectLst/>
                        </a:rPr>
                        <a:t>13%</a:t>
                      </a:r>
                      <a:endParaRPr lang="fr-FR" sz="1100" b="0" i="0" u="none" strike="noStrike" dirty="0">
                        <a:solidFill>
                          <a:srgbClr val="000000"/>
                        </a:solidFill>
                        <a:effectLst/>
                        <a:latin typeface="Century Schoolbook" panose="02040604050505020304" pitchFamily="18" charset="0"/>
                      </a:endParaRPr>
                    </a:p>
                  </a:txBody>
                  <a:tcPr marL="0" marR="0" marT="0" marB="0" anchor="b"/>
                </a:tc>
                <a:tc>
                  <a:txBody>
                    <a:bodyPr/>
                    <a:lstStyle/>
                    <a:p>
                      <a:pPr algn="r" rtl="0" fontAlgn="b"/>
                      <a:r>
                        <a:rPr lang="fr-FR" sz="1100" u="none" strike="noStrike">
                          <a:effectLst/>
                        </a:rPr>
                        <a:t>4821,3</a:t>
                      </a:r>
                      <a:endParaRPr lang="fr-FR" sz="1100" b="0" i="0" u="none" strike="noStrike">
                        <a:solidFill>
                          <a:srgbClr val="000000"/>
                        </a:solidFill>
                        <a:effectLst/>
                        <a:latin typeface="Century Schoolbook" panose="02040604050505020304" pitchFamily="18" charset="0"/>
                      </a:endParaRPr>
                    </a:p>
                  </a:txBody>
                  <a:tcPr marL="0" marR="0" marT="0" marB="0" anchor="b"/>
                </a:tc>
                <a:tc>
                  <a:txBody>
                    <a:bodyPr/>
                    <a:lstStyle/>
                    <a:p>
                      <a:pPr algn="r" rtl="0" fontAlgn="b"/>
                      <a:r>
                        <a:rPr lang="fr-FR" sz="1100" u="none" strike="noStrike" dirty="0" smtClean="0">
                          <a:effectLst/>
                        </a:rPr>
                        <a:t>5724,2</a:t>
                      </a:r>
                      <a:endParaRPr lang="fr-FR" sz="1100" b="0" i="0" u="none" strike="noStrike" dirty="0">
                        <a:solidFill>
                          <a:srgbClr val="000000"/>
                        </a:solidFill>
                        <a:effectLst/>
                        <a:latin typeface="Century Schoolbook" panose="02040604050505020304" pitchFamily="18" charset="0"/>
                      </a:endParaRPr>
                    </a:p>
                  </a:txBody>
                  <a:tcPr marL="0" marR="0" marT="0" marB="0" anchor="b"/>
                </a:tc>
                <a:tc>
                  <a:txBody>
                    <a:bodyPr/>
                    <a:lstStyle/>
                    <a:p>
                      <a:pPr algn="r" rtl="0" fontAlgn="b"/>
                      <a:r>
                        <a:rPr lang="fr-FR" sz="1100" u="none" strike="noStrike" dirty="0" smtClean="0">
                          <a:effectLst/>
                        </a:rPr>
                        <a:t>4734,8</a:t>
                      </a:r>
                      <a:endParaRPr lang="fr-FR" sz="1100" b="0" i="0" u="none" strike="noStrike" dirty="0">
                        <a:solidFill>
                          <a:srgbClr val="000000"/>
                        </a:solidFill>
                        <a:effectLst/>
                        <a:latin typeface="Century Schoolbook" panose="02040604050505020304" pitchFamily="18" charset="0"/>
                      </a:endParaRPr>
                    </a:p>
                  </a:txBody>
                  <a:tcPr marL="0" marR="0" marT="0" marB="0" anchor="b"/>
                </a:tc>
              </a:tr>
            </a:tbl>
          </a:graphicData>
        </a:graphic>
      </p:graphicFrame>
      <p:graphicFrame>
        <p:nvGraphicFramePr>
          <p:cNvPr id="10" name="Graphique 9"/>
          <p:cNvGraphicFramePr>
            <a:graphicFrameLocks/>
          </p:cNvGraphicFramePr>
          <p:nvPr>
            <p:extLst>
              <p:ext uri="{D42A27DB-BD31-4B8C-83A1-F6EECF244321}">
                <p14:modId xmlns:p14="http://schemas.microsoft.com/office/powerpoint/2010/main" val="1830796823"/>
              </p:ext>
            </p:extLst>
          </p:nvPr>
        </p:nvGraphicFramePr>
        <p:xfrm>
          <a:off x="683568" y="3328416"/>
          <a:ext cx="4392488" cy="3145536"/>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485842708"/>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sz="quarter" idx="1"/>
          </p:nvPr>
        </p:nvSpPr>
        <p:spPr>
          <a:xfrm>
            <a:off x="457200" y="836712"/>
            <a:ext cx="7686700" cy="5637240"/>
          </a:xfrm>
        </p:spPr>
        <p:txBody>
          <a:bodyPr>
            <a:noAutofit/>
          </a:bodyPr>
          <a:lstStyle/>
          <a:p>
            <a:pPr>
              <a:buNone/>
            </a:pPr>
            <a:endParaRPr lang="fr-FR" sz="1200" b="1" dirty="0" smtClean="0">
              <a:solidFill>
                <a:schemeClr val="accent1">
                  <a:lumMod val="75000"/>
                </a:schemeClr>
              </a:solidFill>
              <a:latin typeface="Tahoma" pitchFamily="34" charset="0"/>
              <a:ea typeface="Tahoma" pitchFamily="34" charset="0"/>
              <a:cs typeface="Tahoma" pitchFamily="34" charset="0"/>
            </a:endParaRPr>
          </a:p>
          <a:p>
            <a:pPr marL="0" indent="0" algn="just">
              <a:lnSpc>
                <a:spcPct val="110000"/>
              </a:lnSpc>
              <a:buNone/>
            </a:pPr>
            <a:r>
              <a:rPr lang="fr-FR" sz="1200" b="1" dirty="0" smtClean="0">
                <a:latin typeface="Tahoma" pitchFamily="34" charset="0"/>
                <a:ea typeface="Tahoma" pitchFamily="34" charset="0"/>
                <a:cs typeface="Tahoma" pitchFamily="34" charset="0"/>
              </a:rPr>
              <a:t>	</a:t>
            </a:r>
            <a:endParaRPr lang="fr-FR" sz="1400" dirty="0" smtClean="0">
              <a:latin typeface="Arial" pitchFamily="34" charset="0"/>
              <a:cs typeface="Arial" pitchFamily="34" charset="0"/>
            </a:endParaRPr>
          </a:p>
        </p:txBody>
      </p:sp>
      <p:sp>
        <p:nvSpPr>
          <p:cNvPr id="4" name="Espace réservé du numéro de diapositive 3"/>
          <p:cNvSpPr>
            <a:spLocks noGrp="1"/>
          </p:cNvSpPr>
          <p:nvPr>
            <p:ph type="sldNum" sz="quarter" idx="15"/>
          </p:nvPr>
        </p:nvSpPr>
        <p:spPr/>
        <p:txBody>
          <a:bodyPr/>
          <a:lstStyle/>
          <a:p>
            <a:fld id="{26A935AA-A7B2-4507-9B20-F692C0B0BA29}" type="slidenum">
              <a:rPr lang="fr-FR" smtClean="0"/>
              <a:pPr/>
              <a:t>18</a:t>
            </a:fld>
            <a:endParaRPr lang="fr-FR" dirty="0"/>
          </a:p>
        </p:txBody>
      </p:sp>
      <p:sp>
        <p:nvSpPr>
          <p:cNvPr id="5" name="Espace réservé du contenu 7"/>
          <p:cNvSpPr txBox="1">
            <a:spLocks/>
          </p:cNvSpPr>
          <p:nvPr/>
        </p:nvSpPr>
        <p:spPr>
          <a:xfrm>
            <a:off x="571500" y="1571625"/>
            <a:ext cx="8153400" cy="4714875"/>
          </a:xfrm>
          <a:prstGeom prst="rect">
            <a:avLst/>
          </a:prstGeom>
        </p:spPr>
        <p:txBody>
          <a:bodyPr vert="horz">
            <a:normAutofit/>
          </a:bodyPr>
          <a:lstStyle>
            <a:lvl1pPr marL="274320" indent="-274320" algn="l" rtl="0" eaLnBrk="1" latinLnBrk="0" hangingPunct="1">
              <a:spcBef>
                <a:spcPts val="600"/>
              </a:spcBef>
              <a:buClr>
                <a:schemeClr val="accent1"/>
              </a:buClr>
              <a:buSzPct val="70000"/>
              <a:buFont typeface="Wingdings"/>
              <a:buChar char=""/>
              <a:defRPr kumimoji="0" sz="2400" kern="1200">
                <a:solidFill>
                  <a:schemeClr val="tx1"/>
                </a:solidFill>
                <a:latin typeface="+mn-lt"/>
                <a:ea typeface="+mn-ea"/>
                <a:cs typeface="+mn-cs"/>
              </a:defRPr>
            </a:lvl1pPr>
            <a:lvl2pPr marL="640080" indent="-274320" algn="l" rtl="0" eaLnBrk="1" latinLnBrk="0" hangingPunct="1">
              <a:spcBef>
                <a:spcPct val="20000"/>
              </a:spcBef>
              <a:buClr>
                <a:schemeClr val="accent1"/>
              </a:buClr>
              <a:buSzPct val="80000"/>
              <a:buFont typeface="Wingdings 2"/>
              <a:buChar char=""/>
              <a:defRPr kumimoji="0" sz="2100" kern="1200">
                <a:solidFill>
                  <a:schemeClr val="tx1"/>
                </a:solidFill>
                <a:latin typeface="+mn-lt"/>
                <a:ea typeface="+mn-ea"/>
                <a:cs typeface="+mn-cs"/>
              </a:defRPr>
            </a:lvl2pPr>
            <a:lvl3pPr marL="914400" indent="-182880" algn="l" rtl="0" eaLnBrk="1" latinLnBrk="0" hangingPunct="1">
              <a:spcBef>
                <a:spcPct val="20000"/>
              </a:spcBef>
              <a:buClr>
                <a:schemeClr val="accent1">
                  <a:shade val="75000"/>
                </a:schemeClr>
              </a:buClr>
              <a:buSzPct val="60000"/>
              <a:buFont typeface="Wingdings"/>
              <a:buChar char=""/>
              <a:defRPr kumimoji="0" sz="1800" kern="1200">
                <a:solidFill>
                  <a:schemeClr val="tx1"/>
                </a:solidFill>
                <a:latin typeface="+mn-lt"/>
                <a:ea typeface="+mn-ea"/>
                <a:cs typeface="+mn-cs"/>
              </a:defRPr>
            </a:lvl3pPr>
            <a:lvl4pPr marL="1188720" indent="-182880" algn="l" rtl="0" eaLnBrk="1" latinLnBrk="0" hangingPunct="1">
              <a:spcBef>
                <a:spcPct val="20000"/>
              </a:spcBef>
              <a:buClr>
                <a:schemeClr val="accent1">
                  <a:tint val="60000"/>
                </a:schemeClr>
              </a:buClr>
              <a:buSzPct val="60000"/>
              <a:buFont typeface="Wingdings"/>
              <a:buChar char=""/>
              <a:defRPr kumimoji="0" sz="1800" kern="1200">
                <a:solidFill>
                  <a:schemeClr val="tx1"/>
                </a:solidFill>
                <a:latin typeface="+mn-lt"/>
                <a:ea typeface="+mn-ea"/>
                <a:cs typeface="+mn-cs"/>
              </a:defRPr>
            </a:lvl4pPr>
            <a:lvl5pPr marL="1463040" indent="-182880" algn="l" rtl="0" eaLnBrk="1" latinLnBrk="0" hangingPunct="1">
              <a:spcBef>
                <a:spcPct val="20000"/>
              </a:spcBef>
              <a:buClr>
                <a:schemeClr val="accent2">
                  <a:tint val="60000"/>
                </a:schemeClr>
              </a:buClr>
              <a:buSzPct val="68000"/>
              <a:buFont typeface="Wingdings 2"/>
              <a:buChar char=""/>
              <a:defRPr kumimoji="0" sz="1600" kern="1200">
                <a:solidFill>
                  <a:schemeClr val="tx1"/>
                </a:solidFill>
                <a:latin typeface="+mn-lt"/>
                <a:ea typeface="+mn-ea"/>
                <a:cs typeface="+mn-cs"/>
              </a:defRPr>
            </a:lvl5pPr>
            <a:lvl6pPr marL="1737360" indent="-182880" algn="l" rtl="0" eaLnBrk="1" latinLnBrk="0" hangingPunct="1">
              <a:spcBef>
                <a:spcPct val="20000"/>
              </a:spcBef>
              <a:buClr>
                <a:schemeClr val="accent1"/>
              </a:buClr>
              <a:buChar char="•"/>
              <a:defRPr kumimoji="0" sz="1600" kern="1200">
                <a:solidFill>
                  <a:schemeClr val="tx2"/>
                </a:solidFill>
                <a:latin typeface="+mn-lt"/>
                <a:ea typeface="+mn-ea"/>
                <a:cs typeface="+mn-cs"/>
              </a:defRPr>
            </a:lvl6pPr>
            <a:lvl7pPr marL="2011680" indent="-182880" algn="l" rtl="0" eaLnBrk="1" latinLnBrk="0" hangingPunct="1">
              <a:spcBef>
                <a:spcPct val="20000"/>
              </a:spcBef>
              <a:buClr>
                <a:schemeClr val="accent1">
                  <a:tint val="60000"/>
                </a:schemeClr>
              </a:buClr>
              <a:buSzPct val="60000"/>
              <a:buFont typeface="Wingdings"/>
              <a:buChar char=""/>
              <a:defRPr kumimoji="0" sz="1400" kern="1200" baseline="0">
                <a:solidFill>
                  <a:schemeClr val="tx2"/>
                </a:solidFill>
                <a:latin typeface="+mn-lt"/>
                <a:ea typeface="+mn-ea"/>
                <a:cs typeface="+mn-cs"/>
              </a:defRPr>
            </a:lvl7pPr>
            <a:lvl8pPr marL="2286000" indent="-182880" algn="l" rtl="0" eaLnBrk="1" latinLnBrk="0" hangingPunct="1">
              <a:spcBef>
                <a:spcPct val="20000"/>
              </a:spcBef>
              <a:buClr>
                <a:schemeClr val="accent2"/>
              </a:buClr>
              <a:buChar char="•"/>
              <a:defRPr kumimoji="0" sz="1400" kern="1200" cap="small" baseline="0">
                <a:solidFill>
                  <a:schemeClr val="tx2"/>
                </a:solidFill>
                <a:latin typeface="+mn-lt"/>
                <a:ea typeface="+mn-ea"/>
                <a:cs typeface="+mn-cs"/>
              </a:defRPr>
            </a:lvl8pPr>
            <a:lvl9pPr marL="2560320" indent="-182880" algn="l" rtl="0" eaLnBrk="1" latinLnBrk="0" hangingPunct="1">
              <a:spcBef>
                <a:spcPct val="20000"/>
              </a:spcBef>
              <a:buClr>
                <a:schemeClr val="accent1">
                  <a:shade val="75000"/>
                </a:schemeClr>
              </a:buClr>
              <a:buChar char="•"/>
              <a:defRPr kumimoji="0" sz="1400" kern="1200" baseline="0">
                <a:solidFill>
                  <a:schemeClr val="tx2"/>
                </a:solidFill>
                <a:latin typeface="+mn-lt"/>
                <a:ea typeface="+mn-ea"/>
                <a:cs typeface="+mn-cs"/>
              </a:defRPr>
            </a:lvl9pPr>
          </a:lstStyle>
          <a:p>
            <a:pPr marL="0" indent="0" algn="just">
              <a:buNone/>
            </a:pPr>
            <a:endParaRPr lang="fr-FR" altLang="fr-FR" sz="2800" dirty="0" smtClean="0">
              <a:latin typeface="Bell MT" pitchFamily="18" charset="0"/>
            </a:endParaRPr>
          </a:p>
        </p:txBody>
      </p:sp>
      <p:sp>
        <p:nvSpPr>
          <p:cNvPr id="8" name="Titre 1"/>
          <p:cNvSpPr txBox="1">
            <a:spLocks/>
          </p:cNvSpPr>
          <p:nvPr/>
        </p:nvSpPr>
        <p:spPr>
          <a:xfrm>
            <a:off x="107504" y="413048"/>
            <a:ext cx="8424936" cy="351656"/>
          </a:xfrm>
          <a:prstGeom prst="rect">
            <a:avLst/>
          </a:prstGeom>
        </p:spPr>
        <p:txBody>
          <a:bodyPr vert="horz" anchor="b">
            <a:noAutofit/>
          </a:bodyPr>
          <a:lstStyle>
            <a:lvl1pPr algn="l" rtl="0" eaLnBrk="1" latinLnBrk="0" hangingPunct="1">
              <a:spcBef>
                <a:spcPct val="0"/>
              </a:spcBef>
              <a:buNone/>
              <a:defRPr kumimoji="0" sz="3000" b="0" kern="1200" cap="small" baseline="0">
                <a:solidFill>
                  <a:schemeClr val="tx2"/>
                </a:solidFill>
                <a:latin typeface="+mj-lt"/>
                <a:ea typeface="+mj-ea"/>
                <a:cs typeface="+mj-cs"/>
              </a:defRPr>
            </a:lvl1pPr>
          </a:lstStyle>
          <a:p>
            <a:pPr algn="ctr"/>
            <a:r>
              <a:rPr lang="fr-FR" sz="1400" b="1" dirty="0">
                <a:latin typeface="Tahoma" pitchFamily="34" charset="0"/>
                <a:ea typeface="Tahoma" pitchFamily="34" charset="0"/>
                <a:cs typeface="Tahoma" pitchFamily="34" charset="0"/>
              </a:rPr>
              <a:t>SITUATION MONETAIRE: </a:t>
            </a:r>
            <a:r>
              <a:rPr lang="fr-FR" sz="1400" b="1" dirty="0" smtClean="0">
                <a:latin typeface="Tahoma" pitchFamily="34" charset="0"/>
                <a:ea typeface="Tahoma" pitchFamily="34" charset="0"/>
                <a:cs typeface="Tahoma" pitchFamily="34" charset="0"/>
              </a:rPr>
              <a:t>SYSTÈME BANCAIRE ET FINANCIER SOLIDE ET PERFORMANT</a:t>
            </a:r>
            <a:endParaRPr lang="fr-FR" sz="1400" b="1" dirty="0">
              <a:latin typeface="Tahoma" pitchFamily="34" charset="0"/>
              <a:ea typeface="Tahoma" pitchFamily="34" charset="0"/>
              <a:cs typeface="Tahoma" pitchFamily="34" charset="0"/>
            </a:endParaRPr>
          </a:p>
        </p:txBody>
      </p:sp>
      <p:sp>
        <p:nvSpPr>
          <p:cNvPr id="2" name="Rectangle 1"/>
          <p:cNvSpPr/>
          <p:nvPr/>
        </p:nvSpPr>
        <p:spPr>
          <a:xfrm>
            <a:off x="5508104" y="908720"/>
            <a:ext cx="3024336" cy="3416320"/>
          </a:xfrm>
          <a:prstGeom prst="rect">
            <a:avLst/>
          </a:prstGeom>
          <a:solidFill>
            <a:schemeClr val="accent6">
              <a:lumMod val="20000"/>
              <a:lumOff val="80000"/>
            </a:schemeClr>
          </a:solidFill>
        </p:spPr>
        <p:txBody>
          <a:bodyPr wrap="square">
            <a:spAutoFit/>
          </a:bodyPr>
          <a:lstStyle/>
          <a:p>
            <a:r>
              <a:rPr lang="fr-FR" dirty="0" smtClean="0"/>
              <a:t>* secteur </a:t>
            </a:r>
            <a:r>
              <a:rPr lang="fr-FR" dirty="0"/>
              <a:t>bancaire </a:t>
            </a:r>
            <a:r>
              <a:rPr lang="fr-FR" dirty="0" smtClean="0"/>
              <a:t>composé </a:t>
            </a:r>
            <a:r>
              <a:rPr lang="fr-FR" dirty="0"/>
              <a:t>de 29 institutions de crédit dont une part</a:t>
            </a:r>
          </a:p>
          <a:p>
            <a:r>
              <a:rPr lang="fr-FR" dirty="0"/>
              <a:t>importante de banques étrangères</a:t>
            </a:r>
          </a:p>
          <a:p>
            <a:r>
              <a:rPr lang="fr-FR" dirty="0"/>
              <a:t>- Avec 22.2% des actifs bancaires de la zone UEMOA, le secteur bancaire sénégalais</a:t>
            </a:r>
          </a:p>
          <a:p>
            <a:r>
              <a:rPr lang="fr-FR" dirty="0"/>
              <a:t>représente l’un des plus importants secteurs de la </a:t>
            </a:r>
            <a:r>
              <a:rPr lang="fr-FR" dirty="0" smtClean="0"/>
              <a:t>zone</a:t>
            </a:r>
            <a:endParaRPr lang="fr-FR" dirty="0"/>
          </a:p>
        </p:txBody>
      </p:sp>
      <p:sp>
        <p:nvSpPr>
          <p:cNvPr id="9" name="Rectangle 8"/>
          <p:cNvSpPr/>
          <p:nvPr/>
        </p:nvSpPr>
        <p:spPr>
          <a:xfrm>
            <a:off x="349672" y="4663697"/>
            <a:ext cx="7776864" cy="1754326"/>
          </a:xfrm>
          <a:prstGeom prst="rect">
            <a:avLst/>
          </a:prstGeom>
          <a:solidFill>
            <a:schemeClr val="accent6">
              <a:lumMod val="20000"/>
              <a:lumOff val="80000"/>
            </a:schemeClr>
          </a:solidFill>
        </p:spPr>
        <p:txBody>
          <a:bodyPr wrap="square">
            <a:spAutoFit/>
          </a:bodyPr>
          <a:lstStyle/>
          <a:p>
            <a:pPr algn="just"/>
            <a:r>
              <a:rPr lang="fr-FR" dirty="0" smtClean="0"/>
              <a:t>- </a:t>
            </a:r>
            <a:r>
              <a:rPr lang="fr-FR" dirty="0"/>
              <a:t>Les banques sont bien capitalisées </a:t>
            </a:r>
            <a:r>
              <a:rPr lang="fr-FR" dirty="0" smtClean="0"/>
              <a:t>en termes de ratio d’adéquation des </a:t>
            </a:r>
            <a:r>
              <a:rPr lang="fr-FR" dirty="0"/>
              <a:t>fonds propres (CAR) [</a:t>
            </a:r>
            <a:r>
              <a:rPr lang="fr-FR" dirty="0" smtClean="0"/>
              <a:t>ratio de </a:t>
            </a:r>
            <a:r>
              <a:rPr lang="fr-FR" dirty="0"/>
              <a:t>solvabilité]</a:t>
            </a:r>
          </a:p>
          <a:p>
            <a:pPr algn="just"/>
            <a:r>
              <a:rPr lang="fr-FR" dirty="0"/>
              <a:t>- Les créances </a:t>
            </a:r>
            <a:r>
              <a:rPr lang="fr-FR" dirty="0" smtClean="0"/>
              <a:t>improductives sont </a:t>
            </a:r>
            <a:r>
              <a:rPr lang="fr-FR" dirty="0"/>
              <a:t>maîtrisées </a:t>
            </a:r>
            <a:r>
              <a:rPr lang="fr-FR" dirty="0" smtClean="0"/>
              <a:t>. </a:t>
            </a:r>
            <a:r>
              <a:rPr lang="fr-FR" dirty="0" smtClean="0"/>
              <a:t>Le ratio des prêts improductifs sur le total des prêts se situe en moyenne à 7,4% sur la période 2013 – 2019,</a:t>
            </a:r>
            <a:r>
              <a:rPr lang="fr-FR" dirty="0" smtClean="0"/>
              <a:t> </a:t>
            </a:r>
            <a:r>
              <a:rPr lang="fr-FR" dirty="0"/>
              <a:t>et </a:t>
            </a:r>
            <a:r>
              <a:rPr lang="fr-FR" dirty="0" smtClean="0"/>
              <a:t>les stress </a:t>
            </a:r>
            <a:r>
              <a:rPr lang="fr-FR" dirty="0"/>
              <a:t>tests de solvabilité ont montré que les banques sont en mesure de supporter </a:t>
            </a:r>
            <a:r>
              <a:rPr lang="fr-FR" dirty="0" smtClean="0"/>
              <a:t>des chocs exogènes</a:t>
            </a:r>
            <a:r>
              <a:rPr lang="fr-FR" dirty="0"/>
              <a:t>.</a:t>
            </a:r>
          </a:p>
        </p:txBody>
      </p:sp>
      <p:graphicFrame>
        <p:nvGraphicFramePr>
          <p:cNvPr id="10" name="Tableau 9"/>
          <p:cNvGraphicFramePr>
            <a:graphicFrameLocks noGrp="1"/>
          </p:cNvGraphicFramePr>
          <p:nvPr>
            <p:extLst>
              <p:ext uri="{D42A27DB-BD31-4B8C-83A1-F6EECF244321}">
                <p14:modId xmlns:p14="http://schemas.microsoft.com/office/powerpoint/2010/main" val="1649690577"/>
              </p:ext>
            </p:extLst>
          </p:nvPr>
        </p:nvGraphicFramePr>
        <p:xfrm>
          <a:off x="349670" y="836714"/>
          <a:ext cx="4965975" cy="3488326"/>
        </p:xfrm>
        <a:graphic>
          <a:graphicData uri="http://schemas.openxmlformats.org/drawingml/2006/table">
            <a:tbl>
              <a:tblPr>
                <a:tableStyleId>{5C22544A-7EE6-4342-B048-85BDC9FD1C3A}</a:tableStyleId>
              </a:tblPr>
              <a:tblGrid>
                <a:gridCol w="788250"/>
                <a:gridCol w="932762"/>
                <a:gridCol w="880213"/>
                <a:gridCol w="788250"/>
                <a:gridCol w="788250"/>
                <a:gridCol w="788250"/>
              </a:tblGrid>
              <a:tr h="1570662">
                <a:tc>
                  <a:txBody>
                    <a:bodyPr/>
                    <a:lstStyle/>
                    <a:p>
                      <a:pPr algn="l" fontAlgn="b"/>
                      <a:r>
                        <a:rPr lang="fr-FR" sz="1800" u="none" strike="noStrike" dirty="0">
                          <a:effectLst/>
                        </a:rPr>
                        <a:t> </a:t>
                      </a:r>
                      <a:endParaRPr lang="fr-FR" sz="1800" b="0" i="0" u="none" strike="noStrike" dirty="0">
                        <a:solidFill>
                          <a:srgbClr val="000000"/>
                        </a:solidFill>
                        <a:effectLst/>
                        <a:latin typeface="Arial" panose="020B0604020202020204" pitchFamily="34" charset="0"/>
                      </a:endParaRPr>
                    </a:p>
                  </a:txBody>
                  <a:tcPr marL="6350" marR="6350" marT="6350" marB="0" anchor="b"/>
                </a:tc>
                <a:tc>
                  <a:txBody>
                    <a:bodyPr/>
                    <a:lstStyle/>
                    <a:p>
                      <a:pPr algn="l" rtl="0" fontAlgn="b"/>
                      <a:r>
                        <a:rPr lang="fr-FR" sz="1100" u="none" strike="noStrike" dirty="0">
                          <a:effectLst/>
                        </a:rPr>
                        <a:t>Ratio d'adéquation des FP</a:t>
                      </a:r>
                      <a:endParaRPr lang="fr-FR" sz="1100" b="0" i="0" u="none" strike="noStrike" dirty="0">
                        <a:solidFill>
                          <a:srgbClr val="000000"/>
                        </a:solidFill>
                        <a:effectLst/>
                        <a:latin typeface="Century Schoolbook" panose="02040604050505020304" pitchFamily="18" charset="0"/>
                      </a:endParaRPr>
                    </a:p>
                  </a:txBody>
                  <a:tcPr marL="6350" marR="6350" marT="6350" marB="0" anchor="b"/>
                </a:tc>
                <a:tc>
                  <a:txBody>
                    <a:bodyPr/>
                    <a:lstStyle/>
                    <a:p>
                      <a:pPr algn="l" rtl="0" fontAlgn="b"/>
                      <a:r>
                        <a:rPr lang="fr-FR" sz="1100" u="none" strike="noStrike">
                          <a:effectLst/>
                        </a:rPr>
                        <a:t>Ratio Prêts improductif/Total prêts</a:t>
                      </a:r>
                      <a:endParaRPr lang="fr-FR" sz="1100" b="0" i="0" u="none" strike="noStrike">
                        <a:solidFill>
                          <a:srgbClr val="000000"/>
                        </a:solidFill>
                        <a:effectLst/>
                        <a:latin typeface="Century Schoolbook" panose="02040604050505020304" pitchFamily="18" charset="0"/>
                      </a:endParaRPr>
                    </a:p>
                  </a:txBody>
                  <a:tcPr marL="6350" marR="6350" marT="6350" marB="0" anchor="b"/>
                </a:tc>
                <a:tc>
                  <a:txBody>
                    <a:bodyPr/>
                    <a:lstStyle/>
                    <a:p>
                      <a:pPr algn="l" rtl="0" fontAlgn="b"/>
                      <a:r>
                        <a:rPr lang="fr-FR" sz="1100" u="none" strike="noStrike">
                          <a:effectLst/>
                        </a:rPr>
                        <a:t>Côut moyen des fonds empruntés</a:t>
                      </a:r>
                      <a:endParaRPr lang="fr-FR" sz="1100" b="0" i="0" u="none" strike="noStrike">
                        <a:solidFill>
                          <a:srgbClr val="000000"/>
                        </a:solidFill>
                        <a:effectLst/>
                        <a:latin typeface="Century Schoolbook" panose="02040604050505020304" pitchFamily="18" charset="0"/>
                      </a:endParaRPr>
                    </a:p>
                  </a:txBody>
                  <a:tcPr marL="6350" marR="6350" marT="6350" marB="0" anchor="b"/>
                </a:tc>
                <a:tc>
                  <a:txBody>
                    <a:bodyPr/>
                    <a:lstStyle/>
                    <a:p>
                      <a:pPr algn="l" rtl="0" fontAlgn="b"/>
                      <a:r>
                        <a:rPr lang="fr-FR" sz="1100" u="none" strike="noStrike">
                          <a:effectLst/>
                        </a:rPr>
                        <a:t>Marge moyenne d'intérêt</a:t>
                      </a:r>
                      <a:endParaRPr lang="fr-FR" sz="1100" b="0" i="0" u="none" strike="noStrike">
                        <a:solidFill>
                          <a:srgbClr val="000000"/>
                        </a:solidFill>
                        <a:effectLst/>
                        <a:latin typeface="Century Schoolbook" panose="02040604050505020304" pitchFamily="18" charset="0"/>
                      </a:endParaRPr>
                    </a:p>
                  </a:txBody>
                  <a:tcPr marL="6350" marR="6350" marT="6350" marB="0" anchor="b"/>
                </a:tc>
                <a:tc>
                  <a:txBody>
                    <a:bodyPr/>
                    <a:lstStyle/>
                    <a:p>
                      <a:pPr algn="l" rtl="0" fontAlgn="b"/>
                      <a:r>
                        <a:rPr lang="fr-FR" sz="1100" u="none" strike="noStrike">
                          <a:effectLst/>
                        </a:rPr>
                        <a:t>rendement moyen des fonds propres après impôt</a:t>
                      </a:r>
                      <a:endParaRPr lang="fr-FR" sz="1100" b="0" i="0" u="none" strike="noStrike">
                        <a:solidFill>
                          <a:srgbClr val="000000"/>
                        </a:solidFill>
                        <a:effectLst/>
                        <a:latin typeface="Century Schoolbook" panose="02040604050505020304" pitchFamily="18" charset="0"/>
                      </a:endParaRPr>
                    </a:p>
                  </a:txBody>
                  <a:tcPr marL="6350" marR="6350" marT="6350" marB="0" anchor="b"/>
                </a:tc>
              </a:tr>
              <a:tr h="273952">
                <a:tc>
                  <a:txBody>
                    <a:bodyPr/>
                    <a:lstStyle/>
                    <a:p>
                      <a:pPr algn="r" rtl="0" fontAlgn="b"/>
                      <a:r>
                        <a:rPr lang="fr-FR" sz="1100" u="none" strike="noStrike">
                          <a:effectLst/>
                        </a:rPr>
                        <a:t>2013</a:t>
                      </a:r>
                      <a:endParaRPr lang="fr-FR" sz="1100" b="0" i="0" u="none" strike="noStrike">
                        <a:solidFill>
                          <a:srgbClr val="000000"/>
                        </a:solidFill>
                        <a:effectLst/>
                        <a:latin typeface="Century Schoolbook" panose="02040604050505020304" pitchFamily="18" charset="0"/>
                      </a:endParaRPr>
                    </a:p>
                  </a:txBody>
                  <a:tcPr marL="6350" marR="6350" marT="6350" marB="0" anchor="b"/>
                </a:tc>
                <a:tc>
                  <a:txBody>
                    <a:bodyPr/>
                    <a:lstStyle/>
                    <a:p>
                      <a:pPr algn="r" rtl="0" fontAlgn="b"/>
                      <a:r>
                        <a:rPr lang="fr-FR" sz="1100" u="none" strike="noStrike">
                          <a:effectLst/>
                        </a:rPr>
                        <a:t>17,90%</a:t>
                      </a:r>
                      <a:endParaRPr lang="fr-FR" sz="1100" b="0" i="0" u="none" strike="noStrike">
                        <a:solidFill>
                          <a:srgbClr val="000000"/>
                        </a:solidFill>
                        <a:effectLst/>
                        <a:latin typeface="Century Schoolbook" panose="02040604050505020304" pitchFamily="18" charset="0"/>
                      </a:endParaRPr>
                    </a:p>
                  </a:txBody>
                  <a:tcPr marL="6350" marR="6350" marT="6350" marB="0" anchor="b"/>
                </a:tc>
                <a:tc>
                  <a:txBody>
                    <a:bodyPr/>
                    <a:lstStyle/>
                    <a:p>
                      <a:pPr algn="r" rtl="0" fontAlgn="b"/>
                      <a:r>
                        <a:rPr lang="fr-FR" sz="1100" u="none" strike="noStrike">
                          <a:effectLst/>
                        </a:rPr>
                        <a:t>9,00%</a:t>
                      </a:r>
                      <a:endParaRPr lang="fr-FR" sz="1100" b="0" i="0" u="none" strike="noStrike">
                        <a:solidFill>
                          <a:srgbClr val="000000"/>
                        </a:solidFill>
                        <a:effectLst/>
                        <a:latin typeface="Century Schoolbook" panose="02040604050505020304" pitchFamily="18" charset="0"/>
                      </a:endParaRPr>
                    </a:p>
                  </a:txBody>
                  <a:tcPr marL="6350" marR="6350" marT="6350" marB="0" anchor="b"/>
                </a:tc>
                <a:tc>
                  <a:txBody>
                    <a:bodyPr/>
                    <a:lstStyle/>
                    <a:p>
                      <a:pPr algn="r" rtl="0" fontAlgn="b"/>
                      <a:r>
                        <a:rPr lang="fr-FR" sz="1100" u="none" strike="noStrike">
                          <a:effectLst/>
                        </a:rPr>
                        <a:t>2,20%</a:t>
                      </a:r>
                      <a:endParaRPr lang="fr-FR" sz="1100" b="0" i="0" u="none" strike="noStrike">
                        <a:solidFill>
                          <a:srgbClr val="000000"/>
                        </a:solidFill>
                        <a:effectLst/>
                        <a:latin typeface="Century Schoolbook" panose="02040604050505020304" pitchFamily="18" charset="0"/>
                      </a:endParaRPr>
                    </a:p>
                  </a:txBody>
                  <a:tcPr marL="6350" marR="6350" marT="6350" marB="0" anchor="b"/>
                </a:tc>
                <a:tc>
                  <a:txBody>
                    <a:bodyPr/>
                    <a:lstStyle/>
                    <a:p>
                      <a:pPr algn="r" rtl="0" fontAlgn="b"/>
                      <a:r>
                        <a:rPr lang="fr-FR" sz="1100" u="none" strike="noStrike">
                          <a:effectLst/>
                        </a:rPr>
                        <a:t>7,10%</a:t>
                      </a:r>
                      <a:endParaRPr lang="fr-FR" sz="1100" b="0" i="0" u="none" strike="noStrike">
                        <a:solidFill>
                          <a:srgbClr val="000000"/>
                        </a:solidFill>
                        <a:effectLst/>
                        <a:latin typeface="Century Schoolbook" panose="02040604050505020304" pitchFamily="18" charset="0"/>
                      </a:endParaRPr>
                    </a:p>
                  </a:txBody>
                  <a:tcPr marL="6350" marR="6350" marT="6350" marB="0" anchor="b"/>
                </a:tc>
                <a:tc>
                  <a:txBody>
                    <a:bodyPr/>
                    <a:lstStyle/>
                    <a:p>
                      <a:pPr algn="r" rtl="0" fontAlgn="b"/>
                      <a:r>
                        <a:rPr lang="fr-FR" sz="1100" u="none" strike="noStrike">
                          <a:effectLst/>
                        </a:rPr>
                        <a:t>10,50%</a:t>
                      </a:r>
                      <a:endParaRPr lang="fr-FR" sz="1100" b="0" i="0" u="none" strike="noStrike">
                        <a:solidFill>
                          <a:srgbClr val="000000"/>
                        </a:solidFill>
                        <a:effectLst/>
                        <a:latin typeface="Century Schoolbook" panose="02040604050505020304" pitchFamily="18" charset="0"/>
                      </a:endParaRPr>
                    </a:p>
                  </a:txBody>
                  <a:tcPr marL="6350" marR="6350" marT="6350" marB="0" anchor="b"/>
                </a:tc>
              </a:tr>
              <a:tr h="273952">
                <a:tc>
                  <a:txBody>
                    <a:bodyPr/>
                    <a:lstStyle/>
                    <a:p>
                      <a:pPr algn="r" rtl="0" fontAlgn="b"/>
                      <a:r>
                        <a:rPr lang="fr-FR" sz="1100" u="none" strike="noStrike">
                          <a:effectLst/>
                        </a:rPr>
                        <a:t>2014</a:t>
                      </a:r>
                      <a:endParaRPr lang="fr-FR" sz="1100" b="0" i="0" u="none" strike="noStrike">
                        <a:solidFill>
                          <a:srgbClr val="000000"/>
                        </a:solidFill>
                        <a:effectLst/>
                        <a:latin typeface="Century Schoolbook" panose="02040604050505020304" pitchFamily="18" charset="0"/>
                      </a:endParaRPr>
                    </a:p>
                  </a:txBody>
                  <a:tcPr marL="6350" marR="6350" marT="6350" marB="0" anchor="b"/>
                </a:tc>
                <a:tc>
                  <a:txBody>
                    <a:bodyPr/>
                    <a:lstStyle/>
                    <a:p>
                      <a:pPr algn="r" rtl="0" fontAlgn="b"/>
                      <a:r>
                        <a:rPr lang="fr-FR" sz="1100" u="none" strike="noStrike">
                          <a:effectLst/>
                        </a:rPr>
                        <a:t>16,40%</a:t>
                      </a:r>
                      <a:endParaRPr lang="fr-FR" sz="1100" b="0" i="0" u="none" strike="noStrike">
                        <a:solidFill>
                          <a:srgbClr val="000000"/>
                        </a:solidFill>
                        <a:effectLst/>
                        <a:latin typeface="Century Schoolbook" panose="02040604050505020304" pitchFamily="18" charset="0"/>
                      </a:endParaRPr>
                    </a:p>
                  </a:txBody>
                  <a:tcPr marL="6350" marR="6350" marT="6350" marB="0" anchor="b"/>
                </a:tc>
                <a:tc>
                  <a:txBody>
                    <a:bodyPr/>
                    <a:lstStyle/>
                    <a:p>
                      <a:pPr algn="r" rtl="0" fontAlgn="b"/>
                      <a:r>
                        <a:rPr lang="fr-FR" sz="1100" u="none" strike="noStrike">
                          <a:effectLst/>
                        </a:rPr>
                        <a:t>8,80%</a:t>
                      </a:r>
                      <a:endParaRPr lang="fr-FR" sz="1100" b="0" i="0" u="none" strike="noStrike">
                        <a:solidFill>
                          <a:srgbClr val="000000"/>
                        </a:solidFill>
                        <a:effectLst/>
                        <a:latin typeface="Century Schoolbook" panose="02040604050505020304" pitchFamily="18" charset="0"/>
                      </a:endParaRPr>
                    </a:p>
                  </a:txBody>
                  <a:tcPr marL="6350" marR="6350" marT="6350" marB="0" anchor="b"/>
                </a:tc>
                <a:tc>
                  <a:txBody>
                    <a:bodyPr/>
                    <a:lstStyle/>
                    <a:p>
                      <a:pPr algn="r" rtl="0" fontAlgn="b"/>
                      <a:r>
                        <a:rPr lang="fr-FR" sz="1100" u="none" strike="noStrike">
                          <a:effectLst/>
                        </a:rPr>
                        <a:t>2,20%</a:t>
                      </a:r>
                      <a:endParaRPr lang="fr-FR" sz="1100" b="0" i="0" u="none" strike="noStrike">
                        <a:solidFill>
                          <a:srgbClr val="000000"/>
                        </a:solidFill>
                        <a:effectLst/>
                        <a:latin typeface="Century Schoolbook" panose="02040604050505020304" pitchFamily="18" charset="0"/>
                      </a:endParaRPr>
                    </a:p>
                  </a:txBody>
                  <a:tcPr marL="6350" marR="6350" marT="6350" marB="0" anchor="b"/>
                </a:tc>
                <a:tc>
                  <a:txBody>
                    <a:bodyPr/>
                    <a:lstStyle/>
                    <a:p>
                      <a:pPr algn="r" rtl="0" fontAlgn="b"/>
                      <a:r>
                        <a:rPr lang="fr-FR" sz="1100" u="none" strike="noStrike">
                          <a:effectLst/>
                        </a:rPr>
                        <a:t>6,20%</a:t>
                      </a:r>
                      <a:endParaRPr lang="fr-FR" sz="1100" b="0" i="0" u="none" strike="noStrike">
                        <a:solidFill>
                          <a:srgbClr val="000000"/>
                        </a:solidFill>
                        <a:effectLst/>
                        <a:latin typeface="Century Schoolbook" panose="02040604050505020304" pitchFamily="18" charset="0"/>
                      </a:endParaRPr>
                    </a:p>
                  </a:txBody>
                  <a:tcPr marL="6350" marR="6350" marT="6350" marB="0" anchor="b"/>
                </a:tc>
                <a:tc>
                  <a:txBody>
                    <a:bodyPr/>
                    <a:lstStyle/>
                    <a:p>
                      <a:pPr algn="r" rtl="0" fontAlgn="b"/>
                      <a:r>
                        <a:rPr lang="fr-FR" sz="1100" u="none" strike="noStrike">
                          <a:effectLst/>
                        </a:rPr>
                        <a:t>3,60%</a:t>
                      </a:r>
                      <a:endParaRPr lang="fr-FR" sz="1100" b="0" i="0" u="none" strike="noStrike">
                        <a:solidFill>
                          <a:srgbClr val="000000"/>
                        </a:solidFill>
                        <a:effectLst/>
                        <a:latin typeface="Century Schoolbook" panose="02040604050505020304" pitchFamily="18" charset="0"/>
                      </a:endParaRPr>
                    </a:p>
                  </a:txBody>
                  <a:tcPr marL="6350" marR="6350" marT="6350" marB="0" anchor="b"/>
                </a:tc>
              </a:tr>
              <a:tr h="273952">
                <a:tc>
                  <a:txBody>
                    <a:bodyPr/>
                    <a:lstStyle/>
                    <a:p>
                      <a:pPr algn="r" rtl="0" fontAlgn="b"/>
                      <a:r>
                        <a:rPr lang="fr-FR" sz="1100" u="none" strike="noStrike">
                          <a:effectLst/>
                        </a:rPr>
                        <a:t>2015</a:t>
                      </a:r>
                      <a:endParaRPr lang="fr-FR" sz="1100" b="0" i="0" u="none" strike="noStrike">
                        <a:solidFill>
                          <a:srgbClr val="000000"/>
                        </a:solidFill>
                        <a:effectLst/>
                        <a:latin typeface="Century Schoolbook" panose="02040604050505020304" pitchFamily="18" charset="0"/>
                      </a:endParaRPr>
                    </a:p>
                  </a:txBody>
                  <a:tcPr marL="6350" marR="6350" marT="6350" marB="0" anchor="b"/>
                </a:tc>
                <a:tc>
                  <a:txBody>
                    <a:bodyPr/>
                    <a:lstStyle/>
                    <a:p>
                      <a:pPr algn="r" rtl="0" fontAlgn="b"/>
                      <a:r>
                        <a:rPr lang="fr-FR" sz="1100" u="none" strike="noStrike">
                          <a:effectLst/>
                        </a:rPr>
                        <a:t>16,30%</a:t>
                      </a:r>
                      <a:endParaRPr lang="fr-FR" sz="1100" b="0" i="0" u="none" strike="noStrike">
                        <a:solidFill>
                          <a:srgbClr val="000000"/>
                        </a:solidFill>
                        <a:effectLst/>
                        <a:latin typeface="Century Schoolbook" panose="02040604050505020304" pitchFamily="18" charset="0"/>
                      </a:endParaRPr>
                    </a:p>
                  </a:txBody>
                  <a:tcPr marL="6350" marR="6350" marT="6350" marB="0" anchor="b"/>
                </a:tc>
                <a:tc>
                  <a:txBody>
                    <a:bodyPr/>
                    <a:lstStyle/>
                    <a:p>
                      <a:pPr algn="r" rtl="0" fontAlgn="b"/>
                      <a:r>
                        <a:rPr lang="fr-FR" sz="1100" u="none" strike="noStrike">
                          <a:effectLst/>
                        </a:rPr>
                        <a:t>9,20%</a:t>
                      </a:r>
                      <a:endParaRPr lang="fr-FR" sz="1100" b="0" i="0" u="none" strike="noStrike">
                        <a:solidFill>
                          <a:srgbClr val="000000"/>
                        </a:solidFill>
                        <a:effectLst/>
                        <a:latin typeface="Century Schoolbook" panose="02040604050505020304" pitchFamily="18" charset="0"/>
                      </a:endParaRPr>
                    </a:p>
                  </a:txBody>
                  <a:tcPr marL="6350" marR="6350" marT="6350" marB="0" anchor="b"/>
                </a:tc>
                <a:tc>
                  <a:txBody>
                    <a:bodyPr/>
                    <a:lstStyle/>
                    <a:p>
                      <a:pPr algn="r" rtl="0" fontAlgn="b"/>
                      <a:r>
                        <a:rPr lang="fr-FR" sz="1100" u="none" strike="noStrike">
                          <a:effectLst/>
                        </a:rPr>
                        <a:t>2,20%</a:t>
                      </a:r>
                      <a:endParaRPr lang="fr-FR" sz="1100" b="0" i="0" u="none" strike="noStrike">
                        <a:solidFill>
                          <a:srgbClr val="000000"/>
                        </a:solidFill>
                        <a:effectLst/>
                        <a:latin typeface="Century Schoolbook" panose="02040604050505020304" pitchFamily="18" charset="0"/>
                      </a:endParaRPr>
                    </a:p>
                  </a:txBody>
                  <a:tcPr marL="6350" marR="6350" marT="6350" marB="0" anchor="b"/>
                </a:tc>
                <a:tc>
                  <a:txBody>
                    <a:bodyPr/>
                    <a:lstStyle/>
                    <a:p>
                      <a:pPr algn="r" rtl="0" fontAlgn="b"/>
                      <a:r>
                        <a:rPr lang="fr-FR" sz="1100" u="none" strike="noStrike">
                          <a:effectLst/>
                        </a:rPr>
                        <a:t>6,00%</a:t>
                      </a:r>
                      <a:endParaRPr lang="fr-FR" sz="1100" b="0" i="0" u="none" strike="noStrike">
                        <a:solidFill>
                          <a:srgbClr val="000000"/>
                        </a:solidFill>
                        <a:effectLst/>
                        <a:latin typeface="Century Schoolbook" panose="02040604050505020304" pitchFamily="18" charset="0"/>
                      </a:endParaRPr>
                    </a:p>
                  </a:txBody>
                  <a:tcPr marL="6350" marR="6350" marT="6350" marB="0" anchor="b"/>
                </a:tc>
                <a:tc>
                  <a:txBody>
                    <a:bodyPr/>
                    <a:lstStyle/>
                    <a:p>
                      <a:pPr algn="r" rtl="0" fontAlgn="b"/>
                      <a:r>
                        <a:rPr lang="fr-FR" sz="1100" u="none" strike="noStrike">
                          <a:effectLst/>
                        </a:rPr>
                        <a:t>9,00%</a:t>
                      </a:r>
                      <a:endParaRPr lang="fr-FR" sz="1100" b="0" i="0" u="none" strike="noStrike">
                        <a:solidFill>
                          <a:srgbClr val="000000"/>
                        </a:solidFill>
                        <a:effectLst/>
                        <a:latin typeface="Century Schoolbook" panose="02040604050505020304" pitchFamily="18" charset="0"/>
                      </a:endParaRPr>
                    </a:p>
                  </a:txBody>
                  <a:tcPr marL="6350" marR="6350" marT="6350" marB="0" anchor="b"/>
                </a:tc>
              </a:tr>
              <a:tr h="273952">
                <a:tc>
                  <a:txBody>
                    <a:bodyPr/>
                    <a:lstStyle/>
                    <a:p>
                      <a:pPr algn="r" rtl="0" fontAlgn="b"/>
                      <a:r>
                        <a:rPr lang="fr-FR" sz="1100" u="none" strike="noStrike">
                          <a:effectLst/>
                        </a:rPr>
                        <a:t>2016</a:t>
                      </a:r>
                      <a:endParaRPr lang="fr-FR" sz="1100" b="0" i="0" u="none" strike="noStrike">
                        <a:solidFill>
                          <a:srgbClr val="000000"/>
                        </a:solidFill>
                        <a:effectLst/>
                        <a:latin typeface="Century Schoolbook" panose="02040604050505020304" pitchFamily="18" charset="0"/>
                      </a:endParaRPr>
                    </a:p>
                  </a:txBody>
                  <a:tcPr marL="6350" marR="6350" marT="6350" marB="0" anchor="b"/>
                </a:tc>
                <a:tc>
                  <a:txBody>
                    <a:bodyPr/>
                    <a:lstStyle/>
                    <a:p>
                      <a:pPr algn="r" rtl="0" fontAlgn="b"/>
                      <a:r>
                        <a:rPr lang="fr-FR" sz="1100" u="none" strike="noStrike">
                          <a:effectLst/>
                        </a:rPr>
                        <a:t>13,80%</a:t>
                      </a:r>
                      <a:endParaRPr lang="fr-FR" sz="1100" b="0" i="0" u="none" strike="noStrike">
                        <a:solidFill>
                          <a:srgbClr val="000000"/>
                        </a:solidFill>
                        <a:effectLst/>
                        <a:latin typeface="Century Schoolbook" panose="02040604050505020304" pitchFamily="18" charset="0"/>
                      </a:endParaRPr>
                    </a:p>
                  </a:txBody>
                  <a:tcPr marL="6350" marR="6350" marT="6350" marB="0" anchor="b"/>
                </a:tc>
                <a:tc>
                  <a:txBody>
                    <a:bodyPr/>
                    <a:lstStyle/>
                    <a:p>
                      <a:pPr algn="r" rtl="0" fontAlgn="b"/>
                      <a:r>
                        <a:rPr lang="fr-FR" sz="1100" u="none" strike="noStrike">
                          <a:effectLst/>
                        </a:rPr>
                        <a:t>7,60%</a:t>
                      </a:r>
                      <a:endParaRPr lang="fr-FR" sz="1100" b="0" i="0" u="none" strike="noStrike">
                        <a:solidFill>
                          <a:srgbClr val="000000"/>
                        </a:solidFill>
                        <a:effectLst/>
                        <a:latin typeface="Century Schoolbook" panose="02040604050505020304" pitchFamily="18" charset="0"/>
                      </a:endParaRPr>
                    </a:p>
                  </a:txBody>
                  <a:tcPr marL="6350" marR="6350" marT="6350" marB="0" anchor="b"/>
                </a:tc>
                <a:tc>
                  <a:txBody>
                    <a:bodyPr/>
                    <a:lstStyle/>
                    <a:p>
                      <a:pPr algn="r" rtl="0" fontAlgn="b"/>
                      <a:r>
                        <a:rPr lang="fr-FR" sz="1100" u="none" strike="noStrike">
                          <a:effectLst/>
                        </a:rPr>
                        <a:t>2,30%</a:t>
                      </a:r>
                      <a:endParaRPr lang="fr-FR" sz="1100" b="0" i="0" u="none" strike="noStrike">
                        <a:solidFill>
                          <a:srgbClr val="000000"/>
                        </a:solidFill>
                        <a:effectLst/>
                        <a:latin typeface="Century Schoolbook" panose="02040604050505020304" pitchFamily="18" charset="0"/>
                      </a:endParaRPr>
                    </a:p>
                  </a:txBody>
                  <a:tcPr marL="6350" marR="6350" marT="6350" marB="0" anchor="b"/>
                </a:tc>
                <a:tc>
                  <a:txBody>
                    <a:bodyPr/>
                    <a:lstStyle/>
                    <a:p>
                      <a:pPr algn="r" rtl="0" fontAlgn="b"/>
                      <a:r>
                        <a:rPr lang="fr-FR" sz="1100" u="none" strike="noStrike">
                          <a:effectLst/>
                        </a:rPr>
                        <a:t>6,10%</a:t>
                      </a:r>
                      <a:endParaRPr lang="fr-FR" sz="1100" b="0" i="0" u="none" strike="noStrike">
                        <a:solidFill>
                          <a:srgbClr val="000000"/>
                        </a:solidFill>
                        <a:effectLst/>
                        <a:latin typeface="Century Schoolbook" panose="02040604050505020304" pitchFamily="18" charset="0"/>
                      </a:endParaRPr>
                    </a:p>
                  </a:txBody>
                  <a:tcPr marL="6350" marR="6350" marT="6350" marB="0" anchor="b"/>
                </a:tc>
                <a:tc>
                  <a:txBody>
                    <a:bodyPr/>
                    <a:lstStyle/>
                    <a:p>
                      <a:pPr algn="r" rtl="0" fontAlgn="b"/>
                      <a:r>
                        <a:rPr lang="fr-FR" sz="1100" u="none" strike="noStrike">
                          <a:effectLst/>
                        </a:rPr>
                        <a:t>13,00%</a:t>
                      </a:r>
                      <a:endParaRPr lang="fr-FR" sz="1100" b="0" i="0" u="none" strike="noStrike">
                        <a:solidFill>
                          <a:srgbClr val="000000"/>
                        </a:solidFill>
                        <a:effectLst/>
                        <a:latin typeface="Century Schoolbook" panose="02040604050505020304" pitchFamily="18" charset="0"/>
                      </a:endParaRPr>
                    </a:p>
                  </a:txBody>
                  <a:tcPr marL="6350" marR="6350" marT="6350" marB="0" anchor="b"/>
                </a:tc>
              </a:tr>
              <a:tr h="273952">
                <a:tc>
                  <a:txBody>
                    <a:bodyPr/>
                    <a:lstStyle/>
                    <a:p>
                      <a:pPr algn="r" rtl="0" fontAlgn="b"/>
                      <a:r>
                        <a:rPr lang="fr-FR" sz="1100" u="none" strike="noStrike">
                          <a:effectLst/>
                        </a:rPr>
                        <a:t>2017</a:t>
                      </a:r>
                      <a:endParaRPr lang="fr-FR" sz="1100" b="0" i="0" u="none" strike="noStrike">
                        <a:solidFill>
                          <a:srgbClr val="000000"/>
                        </a:solidFill>
                        <a:effectLst/>
                        <a:latin typeface="Century Schoolbook" panose="02040604050505020304" pitchFamily="18" charset="0"/>
                      </a:endParaRPr>
                    </a:p>
                  </a:txBody>
                  <a:tcPr marL="6350" marR="6350" marT="6350" marB="0" anchor="b"/>
                </a:tc>
                <a:tc>
                  <a:txBody>
                    <a:bodyPr/>
                    <a:lstStyle/>
                    <a:p>
                      <a:pPr algn="r" rtl="0" fontAlgn="b"/>
                      <a:r>
                        <a:rPr lang="fr-FR" sz="1100" u="none" strike="noStrike">
                          <a:effectLst/>
                        </a:rPr>
                        <a:t>13,20%</a:t>
                      </a:r>
                      <a:endParaRPr lang="fr-FR" sz="1100" b="0" i="0" u="none" strike="noStrike">
                        <a:solidFill>
                          <a:srgbClr val="000000"/>
                        </a:solidFill>
                        <a:effectLst/>
                        <a:latin typeface="Century Schoolbook" panose="02040604050505020304" pitchFamily="18" charset="0"/>
                      </a:endParaRPr>
                    </a:p>
                  </a:txBody>
                  <a:tcPr marL="6350" marR="6350" marT="6350" marB="0" anchor="b"/>
                </a:tc>
                <a:tc>
                  <a:txBody>
                    <a:bodyPr/>
                    <a:lstStyle/>
                    <a:p>
                      <a:pPr algn="r" rtl="0" fontAlgn="b"/>
                      <a:r>
                        <a:rPr lang="fr-FR" sz="1100" u="none" strike="noStrike">
                          <a:effectLst/>
                        </a:rPr>
                        <a:t>7,20%</a:t>
                      </a:r>
                      <a:endParaRPr lang="fr-FR" sz="1100" b="0" i="0" u="none" strike="noStrike">
                        <a:solidFill>
                          <a:srgbClr val="000000"/>
                        </a:solidFill>
                        <a:effectLst/>
                        <a:latin typeface="Century Schoolbook" panose="02040604050505020304" pitchFamily="18" charset="0"/>
                      </a:endParaRPr>
                    </a:p>
                  </a:txBody>
                  <a:tcPr marL="6350" marR="6350" marT="6350" marB="0" anchor="b"/>
                </a:tc>
                <a:tc>
                  <a:txBody>
                    <a:bodyPr/>
                    <a:lstStyle/>
                    <a:p>
                      <a:pPr algn="r" rtl="0" fontAlgn="b"/>
                      <a:r>
                        <a:rPr lang="fr-FR" sz="1100" u="none" strike="noStrike">
                          <a:effectLst/>
                        </a:rPr>
                        <a:t>2,40%</a:t>
                      </a:r>
                      <a:endParaRPr lang="fr-FR" sz="1100" b="0" i="0" u="none" strike="noStrike">
                        <a:solidFill>
                          <a:srgbClr val="000000"/>
                        </a:solidFill>
                        <a:effectLst/>
                        <a:latin typeface="Century Schoolbook" panose="02040604050505020304" pitchFamily="18" charset="0"/>
                      </a:endParaRPr>
                    </a:p>
                  </a:txBody>
                  <a:tcPr marL="6350" marR="6350" marT="6350" marB="0" anchor="b"/>
                </a:tc>
                <a:tc>
                  <a:txBody>
                    <a:bodyPr/>
                    <a:lstStyle/>
                    <a:p>
                      <a:pPr algn="r" rtl="0" fontAlgn="b"/>
                      <a:r>
                        <a:rPr lang="fr-FR" sz="1100" u="none" strike="noStrike">
                          <a:effectLst/>
                        </a:rPr>
                        <a:t>6,20%</a:t>
                      </a:r>
                      <a:endParaRPr lang="fr-FR" sz="1100" b="0" i="0" u="none" strike="noStrike">
                        <a:solidFill>
                          <a:srgbClr val="000000"/>
                        </a:solidFill>
                        <a:effectLst/>
                        <a:latin typeface="Century Schoolbook" panose="02040604050505020304" pitchFamily="18" charset="0"/>
                      </a:endParaRPr>
                    </a:p>
                  </a:txBody>
                  <a:tcPr marL="6350" marR="6350" marT="6350" marB="0" anchor="b"/>
                </a:tc>
                <a:tc>
                  <a:txBody>
                    <a:bodyPr/>
                    <a:lstStyle/>
                    <a:p>
                      <a:pPr algn="r" rtl="0" fontAlgn="b"/>
                      <a:r>
                        <a:rPr lang="fr-FR" sz="1100" u="none" strike="noStrike">
                          <a:effectLst/>
                        </a:rPr>
                        <a:t>19,90%</a:t>
                      </a:r>
                      <a:endParaRPr lang="fr-FR" sz="1100" b="0" i="0" u="none" strike="noStrike">
                        <a:solidFill>
                          <a:srgbClr val="000000"/>
                        </a:solidFill>
                        <a:effectLst/>
                        <a:latin typeface="Century Schoolbook" panose="02040604050505020304" pitchFamily="18" charset="0"/>
                      </a:endParaRPr>
                    </a:p>
                  </a:txBody>
                  <a:tcPr marL="6350" marR="6350" marT="6350" marB="0" anchor="b"/>
                </a:tc>
              </a:tr>
              <a:tr h="273952">
                <a:tc>
                  <a:txBody>
                    <a:bodyPr/>
                    <a:lstStyle/>
                    <a:p>
                      <a:pPr algn="r" rtl="0" fontAlgn="b"/>
                      <a:r>
                        <a:rPr lang="fr-FR" sz="1100" u="none" strike="noStrike">
                          <a:effectLst/>
                        </a:rPr>
                        <a:t>2018</a:t>
                      </a:r>
                      <a:endParaRPr lang="fr-FR" sz="1100" b="0" i="0" u="none" strike="noStrike">
                        <a:solidFill>
                          <a:srgbClr val="000000"/>
                        </a:solidFill>
                        <a:effectLst/>
                        <a:latin typeface="Century Schoolbook" panose="02040604050505020304" pitchFamily="18" charset="0"/>
                      </a:endParaRPr>
                    </a:p>
                  </a:txBody>
                  <a:tcPr marL="6350" marR="6350" marT="6350" marB="0" anchor="b"/>
                </a:tc>
                <a:tc>
                  <a:txBody>
                    <a:bodyPr/>
                    <a:lstStyle/>
                    <a:p>
                      <a:pPr algn="r" rtl="0" fontAlgn="b"/>
                      <a:r>
                        <a:rPr lang="fr-FR" sz="1100" u="none" strike="noStrike">
                          <a:effectLst/>
                        </a:rPr>
                        <a:t>11,40%</a:t>
                      </a:r>
                      <a:endParaRPr lang="fr-FR" sz="1100" b="0" i="0" u="none" strike="noStrike">
                        <a:solidFill>
                          <a:srgbClr val="000000"/>
                        </a:solidFill>
                        <a:effectLst/>
                        <a:latin typeface="Century Schoolbook" panose="02040604050505020304" pitchFamily="18" charset="0"/>
                      </a:endParaRPr>
                    </a:p>
                  </a:txBody>
                  <a:tcPr marL="6350" marR="6350" marT="6350" marB="0" anchor="b"/>
                </a:tc>
                <a:tc>
                  <a:txBody>
                    <a:bodyPr/>
                    <a:lstStyle/>
                    <a:p>
                      <a:pPr algn="r" rtl="0" fontAlgn="b"/>
                      <a:r>
                        <a:rPr lang="fr-FR" sz="1100" u="none" strike="noStrike">
                          <a:effectLst/>
                        </a:rPr>
                        <a:t>4,60%</a:t>
                      </a:r>
                      <a:endParaRPr lang="fr-FR" sz="1100" b="0" i="0" u="none" strike="noStrike">
                        <a:solidFill>
                          <a:srgbClr val="000000"/>
                        </a:solidFill>
                        <a:effectLst/>
                        <a:latin typeface="Century Schoolbook" panose="02040604050505020304" pitchFamily="18" charset="0"/>
                      </a:endParaRPr>
                    </a:p>
                  </a:txBody>
                  <a:tcPr marL="6350" marR="6350" marT="6350" marB="0" anchor="b"/>
                </a:tc>
                <a:tc>
                  <a:txBody>
                    <a:bodyPr/>
                    <a:lstStyle/>
                    <a:p>
                      <a:pPr algn="r" rtl="0" fontAlgn="b"/>
                      <a:r>
                        <a:rPr lang="fr-FR" sz="1100" u="none" strike="noStrike">
                          <a:effectLst/>
                        </a:rPr>
                        <a:t>2,2</a:t>
                      </a:r>
                      <a:endParaRPr lang="fr-FR" sz="1100" b="0" i="0" u="none" strike="noStrike">
                        <a:solidFill>
                          <a:srgbClr val="000000"/>
                        </a:solidFill>
                        <a:effectLst/>
                        <a:latin typeface="Century Schoolbook" panose="02040604050505020304" pitchFamily="18" charset="0"/>
                      </a:endParaRPr>
                    </a:p>
                  </a:txBody>
                  <a:tcPr marL="6350" marR="6350" marT="6350" marB="0" anchor="b"/>
                </a:tc>
                <a:tc>
                  <a:txBody>
                    <a:bodyPr/>
                    <a:lstStyle/>
                    <a:p>
                      <a:pPr algn="r" rtl="0" fontAlgn="b"/>
                      <a:r>
                        <a:rPr lang="fr-FR" sz="1100" u="none" strike="noStrike">
                          <a:effectLst/>
                        </a:rPr>
                        <a:t>5,40%</a:t>
                      </a:r>
                      <a:endParaRPr lang="fr-FR" sz="1100" b="0" i="0" u="none" strike="noStrike">
                        <a:solidFill>
                          <a:srgbClr val="000000"/>
                        </a:solidFill>
                        <a:effectLst/>
                        <a:latin typeface="Century Schoolbook" panose="02040604050505020304" pitchFamily="18" charset="0"/>
                      </a:endParaRPr>
                    </a:p>
                  </a:txBody>
                  <a:tcPr marL="6350" marR="6350" marT="6350" marB="0" anchor="b"/>
                </a:tc>
                <a:tc>
                  <a:txBody>
                    <a:bodyPr/>
                    <a:lstStyle/>
                    <a:p>
                      <a:pPr algn="r" rtl="0" fontAlgn="b"/>
                      <a:r>
                        <a:rPr lang="fr-FR" sz="1100" u="none" strike="noStrike">
                          <a:effectLst/>
                        </a:rPr>
                        <a:t>7,20%</a:t>
                      </a:r>
                      <a:endParaRPr lang="fr-FR" sz="1100" b="0" i="0" u="none" strike="noStrike">
                        <a:solidFill>
                          <a:srgbClr val="000000"/>
                        </a:solidFill>
                        <a:effectLst/>
                        <a:latin typeface="Century Schoolbook" panose="02040604050505020304" pitchFamily="18" charset="0"/>
                      </a:endParaRPr>
                    </a:p>
                  </a:txBody>
                  <a:tcPr marL="6350" marR="6350" marT="6350" marB="0" anchor="b"/>
                </a:tc>
              </a:tr>
              <a:tr h="273952">
                <a:tc>
                  <a:txBody>
                    <a:bodyPr/>
                    <a:lstStyle/>
                    <a:p>
                      <a:pPr algn="r" rtl="0" fontAlgn="b"/>
                      <a:r>
                        <a:rPr lang="fr-FR" sz="1100" u="none" strike="noStrike">
                          <a:effectLst/>
                        </a:rPr>
                        <a:t>2019</a:t>
                      </a:r>
                      <a:endParaRPr lang="fr-FR" sz="1100" b="0" i="0" u="none" strike="noStrike">
                        <a:solidFill>
                          <a:srgbClr val="000000"/>
                        </a:solidFill>
                        <a:effectLst/>
                        <a:latin typeface="Century Schoolbook" panose="02040604050505020304" pitchFamily="18" charset="0"/>
                      </a:endParaRPr>
                    </a:p>
                  </a:txBody>
                  <a:tcPr marL="6350" marR="6350" marT="6350" marB="0" anchor="b"/>
                </a:tc>
                <a:tc>
                  <a:txBody>
                    <a:bodyPr/>
                    <a:lstStyle/>
                    <a:p>
                      <a:pPr algn="r" rtl="0" fontAlgn="b"/>
                      <a:r>
                        <a:rPr lang="fr-FR" sz="1100" u="none" strike="noStrike">
                          <a:effectLst/>
                        </a:rPr>
                        <a:t>12,70%</a:t>
                      </a:r>
                      <a:endParaRPr lang="fr-FR" sz="1100" b="0" i="0" u="none" strike="noStrike">
                        <a:solidFill>
                          <a:srgbClr val="000000"/>
                        </a:solidFill>
                        <a:effectLst/>
                        <a:latin typeface="Century Schoolbook" panose="02040604050505020304" pitchFamily="18" charset="0"/>
                      </a:endParaRPr>
                    </a:p>
                  </a:txBody>
                  <a:tcPr marL="6350" marR="6350" marT="6350" marB="0" anchor="b"/>
                </a:tc>
                <a:tc>
                  <a:txBody>
                    <a:bodyPr/>
                    <a:lstStyle/>
                    <a:p>
                      <a:pPr algn="r" rtl="0" fontAlgn="b"/>
                      <a:r>
                        <a:rPr lang="fr-FR" sz="1100" u="none" strike="noStrike" dirty="0" smtClean="0">
                          <a:effectLst/>
                        </a:rPr>
                        <a:t>5,8%</a:t>
                      </a:r>
                      <a:endParaRPr lang="fr-FR" sz="1100" b="0" i="0" u="none" strike="noStrike" dirty="0">
                        <a:solidFill>
                          <a:srgbClr val="000000"/>
                        </a:solidFill>
                        <a:effectLst/>
                        <a:latin typeface="Century Schoolbook" panose="02040604050505020304" pitchFamily="18" charset="0"/>
                      </a:endParaRPr>
                    </a:p>
                  </a:txBody>
                  <a:tcPr marL="6350" marR="6350" marT="6350" marB="0" anchor="b"/>
                </a:tc>
                <a:tc>
                  <a:txBody>
                    <a:bodyPr/>
                    <a:lstStyle/>
                    <a:p>
                      <a:pPr algn="r" rtl="0" fontAlgn="b"/>
                      <a:r>
                        <a:rPr lang="fr-FR" sz="1100" u="none" strike="noStrike">
                          <a:effectLst/>
                        </a:rPr>
                        <a:t>nc</a:t>
                      </a:r>
                      <a:endParaRPr lang="fr-FR" sz="1100" b="0" i="0" u="none" strike="noStrike">
                        <a:solidFill>
                          <a:srgbClr val="000000"/>
                        </a:solidFill>
                        <a:effectLst/>
                        <a:latin typeface="Century Schoolbook" panose="02040604050505020304" pitchFamily="18" charset="0"/>
                      </a:endParaRPr>
                    </a:p>
                  </a:txBody>
                  <a:tcPr marL="6350" marR="6350" marT="6350" marB="0" anchor="b"/>
                </a:tc>
                <a:tc>
                  <a:txBody>
                    <a:bodyPr/>
                    <a:lstStyle/>
                    <a:p>
                      <a:pPr algn="r" rtl="0" fontAlgn="b"/>
                      <a:r>
                        <a:rPr lang="fr-FR" sz="1100" u="none" strike="noStrike">
                          <a:effectLst/>
                        </a:rPr>
                        <a:t>nc</a:t>
                      </a:r>
                      <a:endParaRPr lang="fr-FR" sz="1100" b="0" i="0" u="none" strike="noStrike">
                        <a:solidFill>
                          <a:srgbClr val="000000"/>
                        </a:solidFill>
                        <a:effectLst/>
                        <a:latin typeface="Century Schoolbook" panose="02040604050505020304" pitchFamily="18" charset="0"/>
                      </a:endParaRPr>
                    </a:p>
                  </a:txBody>
                  <a:tcPr marL="6350" marR="6350" marT="6350" marB="0" anchor="b"/>
                </a:tc>
                <a:tc>
                  <a:txBody>
                    <a:bodyPr/>
                    <a:lstStyle/>
                    <a:p>
                      <a:pPr algn="r" rtl="0" fontAlgn="b"/>
                      <a:r>
                        <a:rPr lang="fr-FR" sz="1100" u="none" strike="noStrike" dirty="0" err="1">
                          <a:effectLst/>
                        </a:rPr>
                        <a:t>nc</a:t>
                      </a:r>
                      <a:endParaRPr lang="fr-FR" sz="1100" b="0" i="0" u="none" strike="noStrike" dirty="0">
                        <a:solidFill>
                          <a:srgbClr val="000000"/>
                        </a:solidFill>
                        <a:effectLst/>
                        <a:latin typeface="Century Schoolbook" panose="02040604050505020304" pitchFamily="18" charset="0"/>
                      </a:endParaRPr>
                    </a:p>
                  </a:txBody>
                  <a:tcPr marL="6350" marR="6350" marT="6350" marB="0" anchor="b"/>
                </a:tc>
              </a:tr>
            </a:tbl>
          </a:graphicData>
        </a:graphic>
      </p:graphicFrame>
    </p:spTree>
    <p:extLst>
      <p:ext uri="{BB962C8B-B14F-4D97-AF65-F5344CB8AC3E}">
        <p14:creationId xmlns:p14="http://schemas.microsoft.com/office/powerpoint/2010/main" val="2527301931"/>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274638"/>
            <a:ext cx="7467600" cy="634082"/>
          </a:xfrm>
        </p:spPr>
        <p:txBody>
          <a:bodyPr>
            <a:normAutofit/>
          </a:bodyPr>
          <a:lstStyle/>
          <a:p>
            <a:r>
              <a:rPr lang="fr-FR" sz="1400" b="1" dirty="0" smtClean="0">
                <a:latin typeface="Tahoma" panose="020B0604030504040204" pitchFamily="34" charset="0"/>
                <a:ea typeface="Tahoma" panose="020B0604030504040204" pitchFamily="34" charset="0"/>
                <a:cs typeface="Tahoma" panose="020B0604030504040204" pitchFamily="34" charset="0"/>
              </a:rPr>
              <a:t>Perspectives de convergence 2020 - 2024</a:t>
            </a:r>
            <a:r>
              <a:rPr lang="fr-FR" sz="1400" b="1" dirty="0">
                <a:latin typeface="Tahoma" panose="020B0604030504040204" pitchFamily="34" charset="0"/>
                <a:ea typeface="Tahoma" panose="020B0604030504040204" pitchFamily="34" charset="0"/>
                <a:cs typeface="Tahoma" panose="020B0604030504040204" pitchFamily="34" charset="0"/>
              </a:rPr>
              <a:t/>
            </a:r>
            <a:br>
              <a:rPr lang="fr-FR" sz="1400" b="1" dirty="0">
                <a:latin typeface="Tahoma" panose="020B0604030504040204" pitchFamily="34" charset="0"/>
                <a:ea typeface="Tahoma" panose="020B0604030504040204" pitchFamily="34" charset="0"/>
                <a:cs typeface="Tahoma" panose="020B0604030504040204" pitchFamily="34" charset="0"/>
              </a:rPr>
            </a:br>
            <a:endParaRPr lang="fr-FR" sz="1400" dirty="0">
              <a:latin typeface="Tahoma" panose="020B0604030504040204" pitchFamily="34" charset="0"/>
              <a:ea typeface="Tahoma" panose="020B0604030504040204" pitchFamily="34" charset="0"/>
              <a:cs typeface="Tahoma" panose="020B0604030504040204" pitchFamily="34" charset="0"/>
            </a:endParaRPr>
          </a:p>
        </p:txBody>
      </p:sp>
      <p:graphicFrame>
        <p:nvGraphicFramePr>
          <p:cNvPr id="5" name="Espace réservé du contenu 4"/>
          <p:cNvGraphicFramePr>
            <a:graphicFrameLocks noGrp="1"/>
          </p:cNvGraphicFramePr>
          <p:nvPr>
            <p:ph sz="quarter" idx="1"/>
            <p:extLst>
              <p:ext uri="{D42A27DB-BD31-4B8C-83A1-F6EECF244321}">
                <p14:modId xmlns:p14="http://schemas.microsoft.com/office/powerpoint/2010/main" val="2256445571"/>
              </p:ext>
            </p:extLst>
          </p:nvPr>
        </p:nvGraphicFramePr>
        <p:xfrm>
          <a:off x="827585" y="4293096"/>
          <a:ext cx="7301430" cy="2311636"/>
        </p:xfrm>
        <a:graphic>
          <a:graphicData uri="http://schemas.openxmlformats.org/drawingml/2006/table">
            <a:tbl>
              <a:tblPr firstRow="1" firstCol="1" bandRow="1">
                <a:tableStyleId>{5C22544A-7EE6-4342-B048-85BDC9FD1C3A}</a:tableStyleId>
              </a:tblPr>
              <a:tblGrid>
                <a:gridCol w="3000538"/>
                <a:gridCol w="567137"/>
                <a:gridCol w="567137"/>
                <a:gridCol w="662480"/>
                <a:gridCol w="662480"/>
                <a:gridCol w="567137"/>
                <a:gridCol w="664326"/>
                <a:gridCol w="610195"/>
              </a:tblGrid>
              <a:tr h="257563">
                <a:tc>
                  <a:txBody>
                    <a:bodyPr/>
                    <a:lstStyle/>
                    <a:p>
                      <a:endParaRPr lang="fr-FR" sz="1000" dirty="0">
                        <a:effectLst/>
                        <a:latin typeface="Times New Roman" panose="02020603050405020304" pitchFamily="18" charset="0"/>
                      </a:endParaRPr>
                    </a:p>
                  </a:txBody>
                  <a:tcPr marL="44450" marR="44450" marT="0" marB="0"/>
                </a:tc>
                <a:tc>
                  <a:txBody>
                    <a:bodyPr/>
                    <a:lstStyle/>
                    <a:p>
                      <a:pPr algn="ctr">
                        <a:spcAft>
                          <a:spcPts val="0"/>
                        </a:spcAft>
                      </a:pPr>
                      <a:r>
                        <a:rPr lang="fr-FR" sz="900">
                          <a:effectLst/>
                        </a:rPr>
                        <a:t>2020</a:t>
                      </a:r>
                      <a:endParaRPr lang="fr-FR" sz="1200">
                        <a:effectLst/>
                        <a:latin typeface="Times New Roman" panose="02020603050405020304" pitchFamily="18" charset="0"/>
                        <a:ea typeface="Times New Roman" panose="02020603050405020304" pitchFamily="18" charset="0"/>
                      </a:endParaRPr>
                    </a:p>
                  </a:txBody>
                  <a:tcPr marL="44450" marR="44450" marT="0" marB="0"/>
                </a:tc>
                <a:tc>
                  <a:txBody>
                    <a:bodyPr/>
                    <a:lstStyle/>
                    <a:p>
                      <a:pPr algn="ctr">
                        <a:spcAft>
                          <a:spcPts val="0"/>
                        </a:spcAft>
                      </a:pPr>
                      <a:endParaRPr lang="fr-FR" sz="1200">
                        <a:effectLst/>
                        <a:latin typeface="Times New Roman" panose="02020603050405020304" pitchFamily="18" charset="0"/>
                        <a:ea typeface="Times New Roman" panose="02020603050405020304" pitchFamily="18" charset="0"/>
                      </a:endParaRPr>
                    </a:p>
                  </a:txBody>
                  <a:tcPr marL="44450" marR="44450" marT="0" marB="0"/>
                </a:tc>
                <a:tc>
                  <a:txBody>
                    <a:bodyPr/>
                    <a:lstStyle/>
                    <a:p>
                      <a:pPr algn="ctr">
                        <a:spcAft>
                          <a:spcPts val="0"/>
                        </a:spcAft>
                      </a:pPr>
                      <a:r>
                        <a:rPr lang="fr-FR" sz="900">
                          <a:effectLst/>
                        </a:rPr>
                        <a:t>2021</a:t>
                      </a:r>
                      <a:endParaRPr lang="fr-FR" sz="1200">
                        <a:effectLst/>
                        <a:latin typeface="Times New Roman" panose="02020603050405020304" pitchFamily="18" charset="0"/>
                        <a:ea typeface="Times New Roman" panose="02020603050405020304" pitchFamily="18" charset="0"/>
                      </a:endParaRPr>
                    </a:p>
                  </a:txBody>
                  <a:tcPr marL="44450" marR="44450" marT="0" marB="0"/>
                </a:tc>
                <a:tc>
                  <a:txBody>
                    <a:bodyPr/>
                    <a:lstStyle/>
                    <a:p>
                      <a:pPr algn="ctr">
                        <a:spcAft>
                          <a:spcPts val="0"/>
                        </a:spcAft>
                      </a:pPr>
                      <a:r>
                        <a:rPr lang="fr-FR" sz="1200" dirty="0" smtClean="0">
                          <a:effectLst/>
                          <a:latin typeface="Times New Roman" panose="02020603050405020304" pitchFamily="18" charset="0"/>
                          <a:ea typeface="Times New Roman" panose="02020603050405020304" pitchFamily="18" charset="0"/>
                        </a:rPr>
                        <a:t>2022</a:t>
                      </a:r>
                      <a:endParaRPr lang="fr-FR" sz="1200" dirty="0">
                        <a:effectLst/>
                        <a:latin typeface="Times New Roman" panose="02020603050405020304" pitchFamily="18" charset="0"/>
                        <a:ea typeface="Times New Roman" panose="02020603050405020304" pitchFamily="18" charset="0"/>
                      </a:endParaRPr>
                    </a:p>
                  </a:txBody>
                  <a:tcPr marL="44450" marR="44450" marT="0" marB="0"/>
                </a:tc>
                <a:tc>
                  <a:txBody>
                    <a:bodyPr/>
                    <a:lstStyle/>
                    <a:p>
                      <a:pPr algn="ctr">
                        <a:spcAft>
                          <a:spcPts val="0"/>
                        </a:spcAft>
                      </a:pPr>
                      <a:r>
                        <a:rPr lang="fr-FR" sz="900" dirty="0">
                          <a:effectLst/>
                        </a:rPr>
                        <a:t>2022</a:t>
                      </a:r>
                      <a:endParaRPr lang="fr-FR" sz="1200" dirty="0">
                        <a:effectLst/>
                        <a:latin typeface="Times New Roman" panose="02020603050405020304" pitchFamily="18" charset="0"/>
                        <a:ea typeface="Times New Roman" panose="02020603050405020304" pitchFamily="18" charset="0"/>
                      </a:endParaRPr>
                    </a:p>
                  </a:txBody>
                  <a:tcPr marL="44450" marR="44450" marT="0" marB="0"/>
                </a:tc>
                <a:tc>
                  <a:txBody>
                    <a:bodyPr/>
                    <a:lstStyle/>
                    <a:p>
                      <a:pPr algn="ctr">
                        <a:spcAft>
                          <a:spcPts val="0"/>
                        </a:spcAft>
                      </a:pPr>
                      <a:r>
                        <a:rPr lang="fr-FR" sz="900">
                          <a:effectLst/>
                        </a:rPr>
                        <a:t>2023</a:t>
                      </a:r>
                      <a:endParaRPr lang="fr-FR" sz="1200">
                        <a:effectLst/>
                        <a:latin typeface="Times New Roman" panose="02020603050405020304" pitchFamily="18" charset="0"/>
                        <a:ea typeface="Times New Roman" panose="02020603050405020304" pitchFamily="18" charset="0"/>
                      </a:endParaRPr>
                    </a:p>
                  </a:txBody>
                  <a:tcPr marL="44450" marR="44450" marT="0" marB="0"/>
                </a:tc>
                <a:tc>
                  <a:txBody>
                    <a:bodyPr/>
                    <a:lstStyle/>
                    <a:p>
                      <a:pPr algn="ctr">
                        <a:spcAft>
                          <a:spcPts val="0"/>
                        </a:spcAft>
                      </a:pPr>
                      <a:r>
                        <a:rPr lang="fr-FR" sz="900" dirty="0" smtClean="0">
                          <a:effectLst/>
                        </a:rPr>
                        <a:t>2025</a:t>
                      </a:r>
                      <a:endParaRPr lang="fr-FR" sz="1200" dirty="0">
                        <a:effectLst/>
                        <a:latin typeface="Times New Roman" panose="02020603050405020304" pitchFamily="18" charset="0"/>
                        <a:ea typeface="Times New Roman" panose="02020603050405020304" pitchFamily="18" charset="0"/>
                      </a:endParaRPr>
                    </a:p>
                  </a:txBody>
                  <a:tcPr marL="44450" marR="44450" marT="0" marB="0"/>
                </a:tc>
              </a:tr>
              <a:tr h="195000">
                <a:tc gridSpan="7">
                  <a:txBody>
                    <a:bodyPr/>
                    <a:lstStyle/>
                    <a:p>
                      <a:pPr algn="ctr">
                        <a:spcAft>
                          <a:spcPts val="0"/>
                        </a:spcAft>
                      </a:pPr>
                      <a:r>
                        <a:rPr lang="fr-FR" sz="900" dirty="0">
                          <a:effectLst/>
                        </a:rPr>
                        <a:t>                               CRITERES PRIMAIRES</a:t>
                      </a:r>
                      <a:endParaRPr lang="fr-FR" sz="1200" dirty="0">
                        <a:effectLst/>
                        <a:latin typeface="Times New Roman" panose="02020603050405020304" pitchFamily="18" charset="0"/>
                        <a:ea typeface="Times New Roman" panose="02020603050405020304" pitchFamily="18" charset="0"/>
                      </a:endParaRPr>
                    </a:p>
                  </a:txBody>
                  <a:tcPr marL="44450" marR="44450" marT="0" marB="0" anchor="ctr"/>
                </a:tc>
                <a:tc hMerge="1">
                  <a:txBody>
                    <a:bodyPr/>
                    <a:lstStyle/>
                    <a:p>
                      <a:endParaRPr lang="fr-FR"/>
                    </a:p>
                  </a:txBody>
                  <a:tcPr/>
                </a:tc>
                <a:tc hMerge="1">
                  <a:txBody>
                    <a:bodyPr/>
                    <a:lstStyle/>
                    <a:p>
                      <a:endParaRPr lang="fr-FR"/>
                    </a:p>
                  </a:txBody>
                  <a:tcPr/>
                </a:tc>
                <a:tc hMerge="1">
                  <a:txBody>
                    <a:bodyPr/>
                    <a:lstStyle/>
                    <a:p>
                      <a:endParaRPr lang="fr-FR"/>
                    </a:p>
                  </a:txBody>
                  <a:tcPr/>
                </a:tc>
                <a:tc hMerge="1">
                  <a:txBody>
                    <a:bodyPr/>
                    <a:lstStyle/>
                    <a:p>
                      <a:endParaRPr lang="fr-FR"/>
                    </a:p>
                  </a:txBody>
                  <a:tcPr/>
                </a:tc>
                <a:tc hMerge="1">
                  <a:txBody>
                    <a:bodyPr/>
                    <a:lstStyle/>
                    <a:p>
                      <a:endParaRPr lang="fr-FR"/>
                    </a:p>
                  </a:txBody>
                  <a:tcPr/>
                </a:tc>
                <a:tc hMerge="1">
                  <a:txBody>
                    <a:bodyPr/>
                    <a:lstStyle/>
                    <a:p>
                      <a:endParaRPr lang="fr-FR"/>
                    </a:p>
                  </a:txBody>
                  <a:tcPr/>
                </a:tc>
                <a:tc>
                  <a:txBody>
                    <a:bodyPr/>
                    <a:lstStyle/>
                    <a:p>
                      <a:pPr algn="ctr">
                        <a:spcAft>
                          <a:spcPts val="0"/>
                        </a:spcAft>
                      </a:pPr>
                      <a:r>
                        <a:rPr lang="fr-FR" sz="900">
                          <a:effectLst/>
                        </a:rPr>
                        <a:t> </a:t>
                      </a:r>
                      <a:endParaRPr lang="fr-FR" sz="1200">
                        <a:effectLst/>
                        <a:latin typeface="Times New Roman" panose="02020603050405020304" pitchFamily="18" charset="0"/>
                        <a:ea typeface="Times New Roman" panose="02020603050405020304" pitchFamily="18" charset="0"/>
                      </a:endParaRPr>
                    </a:p>
                  </a:txBody>
                  <a:tcPr marL="44450" marR="44450" marT="0" marB="0"/>
                </a:tc>
              </a:tr>
              <a:tr h="251876">
                <a:tc>
                  <a:txBody>
                    <a:bodyPr/>
                    <a:lstStyle/>
                    <a:p>
                      <a:pPr>
                        <a:spcAft>
                          <a:spcPts val="0"/>
                        </a:spcAft>
                      </a:pPr>
                      <a:r>
                        <a:rPr lang="fr-FR" sz="900">
                          <a:effectLst/>
                        </a:rPr>
                        <a:t>Le déficit  budgétaire global</a:t>
                      </a:r>
                      <a:endParaRPr lang="fr-FR" sz="1200">
                        <a:effectLst/>
                        <a:latin typeface="Times New Roman" panose="02020603050405020304" pitchFamily="18" charset="0"/>
                        <a:ea typeface="Times New Roman" panose="02020603050405020304" pitchFamily="18" charset="0"/>
                      </a:endParaRPr>
                    </a:p>
                  </a:txBody>
                  <a:tcPr marL="44450" marR="44450" marT="0" marB="0" anchor="ctr"/>
                </a:tc>
                <a:tc>
                  <a:txBody>
                    <a:bodyPr/>
                    <a:lstStyle/>
                    <a:p>
                      <a:pPr marL="0" algn="ctr" rtl="0" eaLnBrk="1" fontAlgn="b" latinLnBrk="0" hangingPunct="1">
                        <a:spcAft>
                          <a:spcPts val="0"/>
                        </a:spcAft>
                      </a:pPr>
                      <a:r>
                        <a:rPr kumimoji="0" lang="fr-FR" sz="900" kern="1200" dirty="0">
                          <a:solidFill>
                            <a:schemeClr val="dk1"/>
                          </a:solidFill>
                          <a:effectLst/>
                          <a:latin typeface="+mn-lt"/>
                          <a:ea typeface="+mn-ea"/>
                          <a:cs typeface="+mn-cs"/>
                        </a:rPr>
                        <a:t>-</a:t>
                      </a:r>
                      <a:r>
                        <a:rPr kumimoji="0" lang="fr-FR" sz="900" kern="1200" dirty="0" smtClean="0">
                          <a:solidFill>
                            <a:schemeClr val="dk1"/>
                          </a:solidFill>
                          <a:effectLst/>
                          <a:latin typeface="+mn-lt"/>
                          <a:ea typeface="+mn-ea"/>
                          <a:cs typeface="+mn-cs"/>
                        </a:rPr>
                        <a:t>6,1%</a:t>
                      </a:r>
                      <a:endParaRPr kumimoji="0" lang="fr-FR" sz="900" kern="1200" dirty="0">
                        <a:solidFill>
                          <a:schemeClr val="dk1"/>
                        </a:solidFill>
                        <a:effectLst/>
                        <a:latin typeface="+mn-lt"/>
                        <a:ea typeface="+mn-ea"/>
                        <a:cs typeface="+mn-cs"/>
                      </a:endParaRPr>
                    </a:p>
                  </a:txBody>
                  <a:tcPr marL="0" marR="0" marT="0" marB="0" anchor="b"/>
                </a:tc>
                <a:tc>
                  <a:txBody>
                    <a:bodyPr/>
                    <a:lstStyle/>
                    <a:p>
                      <a:pPr marL="0" algn="ctr" rtl="0" eaLnBrk="1" fontAlgn="b" latinLnBrk="0" hangingPunct="1">
                        <a:spcAft>
                          <a:spcPts val="0"/>
                        </a:spcAft>
                      </a:pPr>
                      <a:r>
                        <a:rPr kumimoji="0" lang="fr-FR" sz="900" kern="1200" dirty="0">
                          <a:solidFill>
                            <a:schemeClr val="dk1"/>
                          </a:solidFill>
                          <a:effectLst/>
                          <a:latin typeface="+mn-lt"/>
                          <a:ea typeface="+mn-ea"/>
                          <a:cs typeface="+mn-cs"/>
                        </a:rPr>
                        <a:t>-5,0%</a:t>
                      </a:r>
                    </a:p>
                  </a:txBody>
                  <a:tcPr marL="0" marR="0" marT="0" marB="0" anchor="b"/>
                </a:tc>
                <a:tc>
                  <a:txBody>
                    <a:bodyPr/>
                    <a:lstStyle/>
                    <a:p>
                      <a:pPr marL="0" algn="ctr" rtl="0" eaLnBrk="1" fontAlgn="b" latinLnBrk="0" hangingPunct="1">
                        <a:spcAft>
                          <a:spcPts val="0"/>
                        </a:spcAft>
                      </a:pPr>
                      <a:r>
                        <a:rPr kumimoji="0" lang="fr-FR" sz="900" kern="1200" dirty="0">
                          <a:solidFill>
                            <a:schemeClr val="dk1"/>
                          </a:solidFill>
                          <a:effectLst/>
                          <a:latin typeface="+mn-lt"/>
                          <a:ea typeface="+mn-ea"/>
                          <a:cs typeface="+mn-cs"/>
                        </a:rPr>
                        <a:t>-4,0%</a:t>
                      </a:r>
                    </a:p>
                  </a:txBody>
                  <a:tcPr marL="0" marR="0" marT="0" marB="0" anchor="b"/>
                </a:tc>
                <a:tc>
                  <a:txBody>
                    <a:bodyPr/>
                    <a:lstStyle/>
                    <a:p>
                      <a:pPr marL="0" algn="ctr" rtl="0" eaLnBrk="1" fontAlgn="b" latinLnBrk="0" hangingPunct="1">
                        <a:spcAft>
                          <a:spcPts val="0"/>
                        </a:spcAft>
                      </a:pPr>
                      <a:r>
                        <a:rPr kumimoji="0" lang="fr-FR" sz="900" kern="1200" dirty="0" smtClean="0">
                          <a:solidFill>
                            <a:schemeClr val="dk1"/>
                          </a:solidFill>
                          <a:effectLst/>
                          <a:latin typeface="+mn-lt"/>
                          <a:ea typeface="+mn-ea"/>
                          <a:cs typeface="+mn-cs"/>
                        </a:rPr>
                        <a:t>-3,0%</a:t>
                      </a:r>
                      <a:endParaRPr kumimoji="0" lang="fr-FR" sz="900" kern="1200" dirty="0">
                        <a:solidFill>
                          <a:schemeClr val="dk1"/>
                        </a:solidFill>
                        <a:effectLst/>
                        <a:latin typeface="+mn-lt"/>
                        <a:ea typeface="+mn-ea"/>
                        <a:cs typeface="+mn-cs"/>
                      </a:endParaRPr>
                    </a:p>
                  </a:txBody>
                  <a:tcPr marL="0" marR="0" marT="0" marB="0" anchor="b"/>
                </a:tc>
                <a:tc>
                  <a:txBody>
                    <a:bodyPr/>
                    <a:lstStyle/>
                    <a:p>
                      <a:pPr marL="0" algn="ctr" rtl="0" eaLnBrk="1" fontAlgn="b" latinLnBrk="0" hangingPunct="1">
                        <a:spcAft>
                          <a:spcPts val="0"/>
                        </a:spcAft>
                      </a:pPr>
                      <a:r>
                        <a:rPr kumimoji="0" lang="fr-FR" sz="900" kern="1200" dirty="0">
                          <a:solidFill>
                            <a:schemeClr val="dk1"/>
                          </a:solidFill>
                          <a:effectLst/>
                          <a:latin typeface="+mn-lt"/>
                          <a:ea typeface="+mn-ea"/>
                          <a:cs typeface="+mn-cs"/>
                        </a:rPr>
                        <a:t>-3,0%</a:t>
                      </a:r>
                    </a:p>
                  </a:txBody>
                  <a:tcPr marL="0" marR="0" marT="0" marB="0" anchor="b"/>
                </a:tc>
                <a:tc>
                  <a:txBody>
                    <a:bodyPr/>
                    <a:lstStyle/>
                    <a:p>
                      <a:pPr marL="0" algn="ctr" rtl="0" eaLnBrk="1" fontAlgn="b" latinLnBrk="0" hangingPunct="1">
                        <a:spcAft>
                          <a:spcPts val="0"/>
                        </a:spcAft>
                      </a:pPr>
                      <a:r>
                        <a:rPr kumimoji="0" lang="fr-FR" sz="900" kern="1200" dirty="0">
                          <a:solidFill>
                            <a:schemeClr val="dk1"/>
                          </a:solidFill>
                          <a:effectLst/>
                          <a:latin typeface="+mn-lt"/>
                          <a:ea typeface="+mn-ea"/>
                          <a:cs typeface="+mn-cs"/>
                        </a:rPr>
                        <a:t>-3,0%</a:t>
                      </a:r>
                    </a:p>
                  </a:txBody>
                  <a:tcPr marL="0" marR="0" marT="0" marB="0" anchor="b"/>
                </a:tc>
                <a:tc>
                  <a:txBody>
                    <a:bodyPr/>
                    <a:lstStyle/>
                    <a:p>
                      <a:pPr marL="0" algn="ctr" rtl="0" eaLnBrk="1" fontAlgn="b" latinLnBrk="0" hangingPunct="1">
                        <a:spcAft>
                          <a:spcPts val="0"/>
                        </a:spcAft>
                      </a:pPr>
                      <a:r>
                        <a:rPr kumimoji="0" lang="fr-FR" sz="900" kern="1200" dirty="0">
                          <a:solidFill>
                            <a:schemeClr val="dk1"/>
                          </a:solidFill>
                          <a:effectLst/>
                          <a:latin typeface="+mn-lt"/>
                          <a:ea typeface="+mn-ea"/>
                          <a:cs typeface="+mn-cs"/>
                        </a:rPr>
                        <a:t>-3,0%</a:t>
                      </a:r>
                    </a:p>
                  </a:txBody>
                  <a:tcPr marL="0" marR="0" marT="0" marB="0" anchor="b"/>
                </a:tc>
              </a:tr>
              <a:tr h="175501">
                <a:tc>
                  <a:txBody>
                    <a:bodyPr/>
                    <a:lstStyle/>
                    <a:p>
                      <a:pPr>
                        <a:spcAft>
                          <a:spcPts val="0"/>
                        </a:spcAft>
                      </a:pPr>
                      <a:r>
                        <a:rPr lang="fr-FR" sz="900">
                          <a:effectLst/>
                        </a:rPr>
                        <a:t>Le taux d’inflation (déflateur du PIB)</a:t>
                      </a:r>
                      <a:endParaRPr lang="fr-FR" sz="1200">
                        <a:effectLst/>
                        <a:latin typeface="Times New Roman" panose="02020603050405020304" pitchFamily="18" charset="0"/>
                        <a:ea typeface="Times New Roman" panose="02020603050405020304" pitchFamily="18" charset="0"/>
                      </a:endParaRPr>
                    </a:p>
                  </a:txBody>
                  <a:tcPr marL="44450" marR="44450" marT="0" marB="0" anchor="ctr"/>
                </a:tc>
                <a:tc>
                  <a:txBody>
                    <a:bodyPr/>
                    <a:lstStyle/>
                    <a:p>
                      <a:pPr algn="ctr">
                        <a:spcAft>
                          <a:spcPts val="0"/>
                        </a:spcAft>
                      </a:pPr>
                      <a:r>
                        <a:rPr lang="fr-FR" sz="900" dirty="0" smtClean="0">
                          <a:effectLst/>
                        </a:rPr>
                        <a:t>2,1</a:t>
                      </a:r>
                      <a:r>
                        <a:rPr lang="fr-FR" sz="900" dirty="0">
                          <a:effectLst/>
                        </a:rPr>
                        <a:t>%</a:t>
                      </a:r>
                      <a:endParaRPr lang="fr-FR" sz="1200" dirty="0">
                        <a:effectLst/>
                        <a:latin typeface="Times New Roman" panose="02020603050405020304" pitchFamily="18" charset="0"/>
                        <a:ea typeface="Times New Roman" panose="02020603050405020304" pitchFamily="18" charset="0"/>
                      </a:endParaRPr>
                    </a:p>
                  </a:txBody>
                  <a:tcPr marL="44450" marR="44450" marT="0" marB="0"/>
                </a:tc>
                <a:tc>
                  <a:txBody>
                    <a:bodyPr/>
                    <a:lstStyle/>
                    <a:p>
                      <a:pPr algn="ctr">
                        <a:spcAft>
                          <a:spcPts val="0"/>
                        </a:spcAft>
                      </a:pPr>
                      <a:endParaRPr lang="fr-FR" sz="1200">
                        <a:effectLst/>
                        <a:latin typeface="Times New Roman" panose="02020603050405020304" pitchFamily="18" charset="0"/>
                        <a:ea typeface="Times New Roman" panose="02020603050405020304" pitchFamily="18" charset="0"/>
                      </a:endParaRPr>
                    </a:p>
                  </a:txBody>
                  <a:tcPr marL="44450" marR="44450" marT="0" marB="0"/>
                </a:tc>
                <a:tc>
                  <a:txBody>
                    <a:bodyPr/>
                    <a:lstStyle/>
                    <a:p>
                      <a:pPr algn="ctr">
                        <a:spcAft>
                          <a:spcPts val="0"/>
                        </a:spcAft>
                      </a:pPr>
                      <a:r>
                        <a:rPr lang="fr-FR" sz="900" dirty="0" smtClean="0">
                          <a:effectLst/>
                        </a:rPr>
                        <a:t>1,8%</a:t>
                      </a:r>
                      <a:endParaRPr lang="fr-FR" sz="1200" dirty="0">
                        <a:effectLst/>
                        <a:latin typeface="Times New Roman" panose="02020603050405020304" pitchFamily="18" charset="0"/>
                        <a:ea typeface="Times New Roman" panose="02020603050405020304" pitchFamily="18" charset="0"/>
                      </a:endParaRPr>
                    </a:p>
                  </a:txBody>
                  <a:tcPr marL="44450" marR="44450" marT="0" marB="0"/>
                </a:tc>
                <a:tc>
                  <a:txBody>
                    <a:bodyPr/>
                    <a:lstStyle/>
                    <a:p>
                      <a:pPr algn="ctr">
                        <a:spcAft>
                          <a:spcPts val="0"/>
                        </a:spcAft>
                      </a:pPr>
                      <a:r>
                        <a:rPr lang="fr-FR" sz="1200" dirty="0" smtClean="0">
                          <a:effectLst/>
                          <a:latin typeface="Times New Roman" panose="02020603050405020304" pitchFamily="18" charset="0"/>
                          <a:ea typeface="Times New Roman" panose="02020603050405020304" pitchFamily="18" charset="0"/>
                        </a:rPr>
                        <a:t>2%</a:t>
                      </a:r>
                      <a:endParaRPr lang="fr-FR" sz="1200" dirty="0">
                        <a:effectLst/>
                        <a:latin typeface="Times New Roman" panose="02020603050405020304" pitchFamily="18" charset="0"/>
                        <a:ea typeface="Times New Roman" panose="02020603050405020304" pitchFamily="18" charset="0"/>
                      </a:endParaRPr>
                    </a:p>
                  </a:txBody>
                  <a:tcPr marL="44450" marR="44450" marT="0" marB="0"/>
                </a:tc>
                <a:tc>
                  <a:txBody>
                    <a:bodyPr/>
                    <a:lstStyle/>
                    <a:p>
                      <a:pPr algn="ctr">
                        <a:spcAft>
                          <a:spcPts val="0"/>
                        </a:spcAft>
                      </a:pPr>
                      <a:r>
                        <a:rPr lang="fr-FR" sz="900" dirty="0" smtClean="0">
                          <a:effectLst/>
                          <a:latin typeface="+mn-lt"/>
                          <a:ea typeface="+mn-ea"/>
                        </a:rPr>
                        <a:t>1,7%</a:t>
                      </a:r>
                      <a:endParaRPr lang="fr-FR" sz="1200" dirty="0">
                        <a:effectLst/>
                        <a:latin typeface="Times New Roman" panose="02020603050405020304" pitchFamily="18" charset="0"/>
                        <a:ea typeface="Times New Roman" panose="02020603050405020304" pitchFamily="18" charset="0"/>
                      </a:endParaRPr>
                    </a:p>
                  </a:txBody>
                  <a:tcPr marL="44450" marR="44450" marT="0" marB="0"/>
                </a:tc>
                <a:tc>
                  <a:txBody>
                    <a:bodyPr/>
                    <a:lstStyle/>
                    <a:p>
                      <a:pPr algn="ctr">
                        <a:spcAft>
                          <a:spcPts val="0"/>
                        </a:spcAft>
                      </a:pPr>
                      <a:r>
                        <a:rPr lang="fr-FR" sz="900" dirty="0" smtClean="0">
                          <a:effectLst/>
                        </a:rPr>
                        <a:t>1,1%</a:t>
                      </a:r>
                      <a:endParaRPr lang="fr-FR" sz="1200" dirty="0">
                        <a:effectLst/>
                        <a:latin typeface="Times New Roman" panose="02020603050405020304" pitchFamily="18" charset="0"/>
                        <a:ea typeface="Times New Roman" panose="02020603050405020304" pitchFamily="18" charset="0"/>
                      </a:endParaRPr>
                    </a:p>
                  </a:txBody>
                  <a:tcPr marL="44450" marR="44450" marT="0" marB="0"/>
                </a:tc>
                <a:tc>
                  <a:txBody>
                    <a:bodyPr/>
                    <a:lstStyle/>
                    <a:p>
                      <a:pPr algn="ctr">
                        <a:spcAft>
                          <a:spcPts val="0"/>
                        </a:spcAft>
                      </a:pPr>
                      <a:r>
                        <a:rPr lang="fr-FR" sz="900">
                          <a:effectLst/>
                        </a:rPr>
                        <a:t>1,1%</a:t>
                      </a:r>
                      <a:endParaRPr lang="fr-FR" sz="1200">
                        <a:effectLst/>
                        <a:latin typeface="Times New Roman" panose="02020603050405020304" pitchFamily="18" charset="0"/>
                        <a:ea typeface="Times New Roman" panose="02020603050405020304" pitchFamily="18" charset="0"/>
                      </a:endParaRPr>
                    </a:p>
                  </a:txBody>
                  <a:tcPr marL="44450" marR="44450" marT="0" marB="0"/>
                </a:tc>
              </a:tr>
              <a:tr h="351001">
                <a:tc>
                  <a:txBody>
                    <a:bodyPr/>
                    <a:lstStyle/>
                    <a:p>
                      <a:pPr>
                        <a:spcAft>
                          <a:spcPts val="0"/>
                        </a:spcAft>
                      </a:pPr>
                      <a:r>
                        <a:rPr lang="fr-FR" sz="900">
                          <a:effectLst/>
                        </a:rPr>
                        <a:t>Financement contracté auprès de la Banque Centrale</a:t>
                      </a:r>
                      <a:endParaRPr lang="fr-FR" sz="1200">
                        <a:effectLst/>
                        <a:latin typeface="Times New Roman" panose="02020603050405020304" pitchFamily="18" charset="0"/>
                        <a:ea typeface="Times New Roman" panose="02020603050405020304" pitchFamily="18" charset="0"/>
                      </a:endParaRPr>
                    </a:p>
                  </a:txBody>
                  <a:tcPr marL="44450" marR="44450" marT="0" marB="0" anchor="ctr"/>
                </a:tc>
                <a:tc>
                  <a:txBody>
                    <a:bodyPr/>
                    <a:lstStyle/>
                    <a:p>
                      <a:pPr algn="ctr">
                        <a:spcAft>
                          <a:spcPts val="0"/>
                        </a:spcAft>
                      </a:pPr>
                      <a:r>
                        <a:rPr lang="fr-FR" sz="900" dirty="0">
                          <a:effectLst/>
                        </a:rPr>
                        <a:t>0</a:t>
                      </a:r>
                      <a:endParaRPr lang="fr-FR" sz="1200" dirty="0">
                        <a:effectLst/>
                        <a:latin typeface="Times New Roman" panose="02020603050405020304" pitchFamily="18" charset="0"/>
                        <a:ea typeface="Times New Roman" panose="02020603050405020304" pitchFamily="18" charset="0"/>
                      </a:endParaRPr>
                    </a:p>
                  </a:txBody>
                  <a:tcPr marL="44450" marR="44450" marT="0" marB="0" anchor="ctr"/>
                </a:tc>
                <a:tc>
                  <a:txBody>
                    <a:bodyPr/>
                    <a:lstStyle/>
                    <a:p>
                      <a:pPr algn="ctr">
                        <a:spcAft>
                          <a:spcPts val="0"/>
                        </a:spcAft>
                      </a:pPr>
                      <a:endParaRPr lang="fr-FR" sz="1200" dirty="0">
                        <a:effectLst/>
                        <a:latin typeface="Times New Roman" panose="02020603050405020304" pitchFamily="18" charset="0"/>
                        <a:ea typeface="Times New Roman" panose="02020603050405020304" pitchFamily="18" charset="0"/>
                      </a:endParaRPr>
                    </a:p>
                  </a:txBody>
                  <a:tcPr marL="44450" marR="44450" marT="0" marB="0" anchor="ctr"/>
                </a:tc>
                <a:tc>
                  <a:txBody>
                    <a:bodyPr/>
                    <a:lstStyle/>
                    <a:p>
                      <a:pPr algn="ctr">
                        <a:spcAft>
                          <a:spcPts val="0"/>
                        </a:spcAft>
                      </a:pPr>
                      <a:r>
                        <a:rPr lang="fr-FR" sz="900" dirty="0">
                          <a:effectLst/>
                        </a:rPr>
                        <a:t>0</a:t>
                      </a:r>
                      <a:endParaRPr lang="fr-FR" sz="1200" dirty="0">
                        <a:effectLst/>
                        <a:latin typeface="Times New Roman" panose="02020603050405020304" pitchFamily="18" charset="0"/>
                        <a:ea typeface="Times New Roman" panose="02020603050405020304" pitchFamily="18" charset="0"/>
                      </a:endParaRPr>
                    </a:p>
                  </a:txBody>
                  <a:tcPr marL="44450" marR="44450" marT="0" marB="0" anchor="ctr"/>
                </a:tc>
                <a:tc>
                  <a:txBody>
                    <a:bodyPr/>
                    <a:lstStyle/>
                    <a:p>
                      <a:pPr algn="ctr">
                        <a:spcAft>
                          <a:spcPts val="0"/>
                        </a:spcAft>
                      </a:pPr>
                      <a:r>
                        <a:rPr lang="fr-FR" sz="1200" dirty="0" smtClean="0">
                          <a:effectLst/>
                          <a:latin typeface="Times New Roman" panose="02020603050405020304" pitchFamily="18" charset="0"/>
                          <a:ea typeface="Times New Roman" panose="02020603050405020304" pitchFamily="18" charset="0"/>
                        </a:rPr>
                        <a:t>0</a:t>
                      </a:r>
                      <a:endParaRPr lang="fr-FR" sz="1200" dirty="0">
                        <a:effectLst/>
                        <a:latin typeface="Times New Roman" panose="02020603050405020304" pitchFamily="18" charset="0"/>
                        <a:ea typeface="Times New Roman" panose="02020603050405020304" pitchFamily="18" charset="0"/>
                      </a:endParaRPr>
                    </a:p>
                  </a:txBody>
                  <a:tcPr marL="44450" marR="44450" marT="0" marB="0" anchor="ctr"/>
                </a:tc>
                <a:tc>
                  <a:txBody>
                    <a:bodyPr/>
                    <a:lstStyle/>
                    <a:p>
                      <a:pPr algn="ctr">
                        <a:spcAft>
                          <a:spcPts val="0"/>
                        </a:spcAft>
                      </a:pPr>
                      <a:r>
                        <a:rPr lang="fr-FR" sz="900" dirty="0">
                          <a:effectLst/>
                        </a:rPr>
                        <a:t>0</a:t>
                      </a:r>
                      <a:endParaRPr lang="fr-FR" sz="1200" dirty="0">
                        <a:effectLst/>
                        <a:latin typeface="Times New Roman" panose="02020603050405020304" pitchFamily="18" charset="0"/>
                        <a:ea typeface="Times New Roman" panose="02020603050405020304" pitchFamily="18" charset="0"/>
                      </a:endParaRPr>
                    </a:p>
                  </a:txBody>
                  <a:tcPr marL="44450" marR="44450" marT="0" marB="0" anchor="ctr"/>
                </a:tc>
                <a:tc>
                  <a:txBody>
                    <a:bodyPr/>
                    <a:lstStyle/>
                    <a:p>
                      <a:pPr algn="ctr">
                        <a:spcAft>
                          <a:spcPts val="0"/>
                        </a:spcAft>
                      </a:pPr>
                      <a:r>
                        <a:rPr lang="fr-FR" sz="900" dirty="0">
                          <a:effectLst/>
                        </a:rPr>
                        <a:t>0</a:t>
                      </a:r>
                      <a:endParaRPr lang="fr-FR" sz="1200" dirty="0">
                        <a:effectLst/>
                        <a:latin typeface="Times New Roman" panose="02020603050405020304" pitchFamily="18" charset="0"/>
                        <a:ea typeface="Times New Roman" panose="02020603050405020304" pitchFamily="18" charset="0"/>
                      </a:endParaRPr>
                    </a:p>
                  </a:txBody>
                  <a:tcPr marL="44450" marR="44450" marT="0" marB="0" anchor="ctr"/>
                </a:tc>
                <a:tc>
                  <a:txBody>
                    <a:bodyPr/>
                    <a:lstStyle/>
                    <a:p>
                      <a:pPr algn="ctr">
                        <a:spcAft>
                          <a:spcPts val="0"/>
                        </a:spcAft>
                      </a:pPr>
                      <a:r>
                        <a:rPr lang="fr-FR" sz="900">
                          <a:effectLst/>
                        </a:rPr>
                        <a:t>0</a:t>
                      </a:r>
                      <a:endParaRPr lang="fr-FR" sz="1200">
                        <a:effectLst/>
                        <a:latin typeface="Times New Roman" panose="02020603050405020304" pitchFamily="18" charset="0"/>
                        <a:ea typeface="Times New Roman" panose="02020603050405020304" pitchFamily="18" charset="0"/>
                      </a:endParaRPr>
                    </a:p>
                  </a:txBody>
                  <a:tcPr marL="44450" marR="44450" marT="0" marB="0" anchor="ctr"/>
                </a:tc>
              </a:tr>
              <a:tr h="234813">
                <a:tc>
                  <a:txBody>
                    <a:bodyPr/>
                    <a:lstStyle/>
                    <a:p>
                      <a:pPr>
                        <a:spcAft>
                          <a:spcPts val="0"/>
                        </a:spcAft>
                      </a:pPr>
                      <a:r>
                        <a:rPr lang="fr-FR" sz="900" dirty="0">
                          <a:effectLst/>
                        </a:rPr>
                        <a:t>Les réserves de change en mois d’importation</a:t>
                      </a:r>
                      <a:endParaRPr lang="fr-FR" sz="1200" dirty="0">
                        <a:effectLst/>
                        <a:latin typeface="Times New Roman" panose="02020603050405020304" pitchFamily="18" charset="0"/>
                        <a:ea typeface="Times New Roman" panose="02020603050405020304" pitchFamily="18" charset="0"/>
                      </a:endParaRPr>
                    </a:p>
                  </a:txBody>
                  <a:tcPr marL="44450" marR="44450" marT="0" marB="0" anchor="ctr"/>
                </a:tc>
                <a:tc>
                  <a:txBody>
                    <a:bodyPr/>
                    <a:lstStyle/>
                    <a:p>
                      <a:pPr algn="ctr">
                        <a:spcAft>
                          <a:spcPts val="0"/>
                        </a:spcAft>
                      </a:pPr>
                      <a:r>
                        <a:rPr lang="fr-FR" sz="900">
                          <a:effectLst/>
                        </a:rPr>
                        <a:t>6 mois</a:t>
                      </a:r>
                      <a:endParaRPr lang="fr-FR" sz="1200">
                        <a:effectLst/>
                        <a:latin typeface="Times New Roman" panose="02020603050405020304" pitchFamily="18" charset="0"/>
                        <a:ea typeface="Times New Roman" panose="02020603050405020304" pitchFamily="18" charset="0"/>
                      </a:endParaRPr>
                    </a:p>
                  </a:txBody>
                  <a:tcPr marL="44450" marR="44450" marT="0" marB="0" anchor="ctr"/>
                </a:tc>
                <a:tc>
                  <a:txBody>
                    <a:bodyPr/>
                    <a:lstStyle/>
                    <a:p>
                      <a:pPr algn="ctr">
                        <a:spcAft>
                          <a:spcPts val="0"/>
                        </a:spcAft>
                      </a:pPr>
                      <a:endParaRPr lang="fr-FR" sz="1200">
                        <a:effectLst/>
                        <a:latin typeface="Times New Roman" panose="02020603050405020304" pitchFamily="18" charset="0"/>
                        <a:ea typeface="Times New Roman" panose="02020603050405020304" pitchFamily="18" charset="0"/>
                      </a:endParaRPr>
                    </a:p>
                  </a:txBody>
                  <a:tcPr marL="44450" marR="44450" marT="0" marB="0" anchor="ctr"/>
                </a:tc>
                <a:tc>
                  <a:txBody>
                    <a:bodyPr/>
                    <a:lstStyle/>
                    <a:p>
                      <a:pPr algn="ctr">
                        <a:spcAft>
                          <a:spcPts val="0"/>
                        </a:spcAft>
                      </a:pPr>
                      <a:r>
                        <a:rPr lang="fr-FR" sz="900">
                          <a:effectLst/>
                        </a:rPr>
                        <a:t>6 mois</a:t>
                      </a:r>
                      <a:endParaRPr lang="fr-FR" sz="1200">
                        <a:effectLst/>
                        <a:latin typeface="Times New Roman" panose="02020603050405020304" pitchFamily="18" charset="0"/>
                        <a:ea typeface="Times New Roman" panose="02020603050405020304" pitchFamily="18" charset="0"/>
                      </a:endParaRPr>
                    </a:p>
                  </a:txBody>
                  <a:tcPr marL="44450" marR="44450" marT="0" marB="0" anchor="ctr"/>
                </a:tc>
                <a:tc>
                  <a:txBody>
                    <a:bodyPr/>
                    <a:lstStyle/>
                    <a:p>
                      <a:pPr algn="ctr">
                        <a:spcAft>
                          <a:spcPts val="0"/>
                        </a:spcAft>
                      </a:pPr>
                      <a:r>
                        <a:rPr lang="fr-FR" sz="1200" dirty="0" smtClean="0">
                          <a:effectLst/>
                          <a:latin typeface="Times New Roman" panose="02020603050405020304" pitchFamily="18" charset="0"/>
                          <a:ea typeface="Times New Roman" panose="02020603050405020304" pitchFamily="18" charset="0"/>
                        </a:rPr>
                        <a:t>6 </a:t>
                      </a:r>
                      <a:r>
                        <a:rPr lang="fr-FR" sz="1200" dirty="0" err="1" smtClean="0">
                          <a:effectLst/>
                          <a:latin typeface="Times New Roman" panose="02020603050405020304" pitchFamily="18" charset="0"/>
                          <a:ea typeface="Times New Roman" panose="02020603050405020304" pitchFamily="18" charset="0"/>
                        </a:rPr>
                        <a:t>moiss</a:t>
                      </a:r>
                      <a:endParaRPr lang="fr-FR" sz="1200" dirty="0">
                        <a:effectLst/>
                        <a:latin typeface="Times New Roman" panose="02020603050405020304" pitchFamily="18" charset="0"/>
                        <a:ea typeface="Times New Roman" panose="02020603050405020304" pitchFamily="18" charset="0"/>
                      </a:endParaRPr>
                    </a:p>
                  </a:txBody>
                  <a:tcPr marL="44450" marR="44450" marT="0" marB="0" anchor="ctr"/>
                </a:tc>
                <a:tc>
                  <a:txBody>
                    <a:bodyPr/>
                    <a:lstStyle/>
                    <a:p>
                      <a:pPr algn="ctr">
                        <a:spcAft>
                          <a:spcPts val="0"/>
                        </a:spcAft>
                      </a:pPr>
                      <a:r>
                        <a:rPr lang="fr-FR" sz="900" dirty="0">
                          <a:effectLst/>
                        </a:rPr>
                        <a:t>6 mois</a:t>
                      </a:r>
                      <a:endParaRPr lang="fr-FR" sz="1200" dirty="0">
                        <a:effectLst/>
                        <a:latin typeface="Times New Roman" panose="02020603050405020304" pitchFamily="18" charset="0"/>
                        <a:ea typeface="Times New Roman" panose="02020603050405020304" pitchFamily="18" charset="0"/>
                      </a:endParaRPr>
                    </a:p>
                  </a:txBody>
                  <a:tcPr marL="44450" marR="44450" marT="0" marB="0" anchor="ctr"/>
                </a:tc>
                <a:tc>
                  <a:txBody>
                    <a:bodyPr/>
                    <a:lstStyle/>
                    <a:p>
                      <a:pPr algn="ctr">
                        <a:spcAft>
                          <a:spcPts val="0"/>
                        </a:spcAft>
                      </a:pPr>
                      <a:r>
                        <a:rPr lang="fr-FR" sz="900" dirty="0">
                          <a:effectLst/>
                        </a:rPr>
                        <a:t>6 mois</a:t>
                      </a:r>
                      <a:endParaRPr lang="fr-FR" sz="1200" dirty="0">
                        <a:effectLst/>
                        <a:latin typeface="Times New Roman" panose="02020603050405020304" pitchFamily="18" charset="0"/>
                        <a:ea typeface="Times New Roman" panose="02020603050405020304" pitchFamily="18" charset="0"/>
                      </a:endParaRPr>
                    </a:p>
                  </a:txBody>
                  <a:tcPr marL="44450" marR="44450" marT="0" marB="0" anchor="ctr"/>
                </a:tc>
                <a:tc>
                  <a:txBody>
                    <a:bodyPr/>
                    <a:lstStyle/>
                    <a:p>
                      <a:pPr algn="ctr">
                        <a:spcAft>
                          <a:spcPts val="0"/>
                        </a:spcAft>
                      </a:pPr>
                      <a:r>
                        <a:rPr lang="fr-FR" sz="900">
                          <a:effectLst/>
                        </a:rPr>
                        <a:t>6 mois</a:t>
                      </a:r>
                      <a:endParaRPr lang="fr-FR" sz="1200">
                        <a:effectLst/>
                        <a:latin typeface="Times New Roman" panose="02020603050405020304" pitchFamily="18" charset="0"/>
                        <a:ea typeface="Times New Roman" panose="02020603050405020304" pitchFamily="18" charset="0"/>
                      </a:endParaRPr>
                    </a:p>
                  </a:txBody>
                  <a:tcPr marL="44450" marR="44450" marT="0" marB="0" anchor="ctr"/>
                </a:tc>
              </a:tr>
              <a:tr h="251876">
                <a:tc gridSpan="7">
                  <a:txBody>
                    <a:bodyPr/>
                    <a:lstStyle/>
                    <a:p>
                      <a:pPr algn="ctr">
                        <a:spcAft>
                          <a:spcPts val="0"/>
                        </a:spcAft>
                      </a:pPr>
                      <a:r>
                        <a:rPr lang="fr-FR" sz="900" dirty="0">
                          <a:effectLst/>
                        </a:rPr>
                        <a:t>                                   CRITERES SECONDAIRES</a:t>
                      </a:r>
                      <a:endParaRPr lang="fr-FR" sz="1200" dirty="0">
                        <a:effectLst/>
                        <a:latin typeface="Times New Roman" panose="02020603050405020304" pitchFamily="18" charset="0"/>
                        <a:ea typeface="Times New Roman" panose="02020603050405020304" pitchFamily="18" charset="0"/>
                      </a:endParaRPr>
                    </a:p>
                  </a:txBody>
                  <a:tcPr marL="44450" marR="44450" marT="0" marB="0" anchor="ctr"/>
                </a:tc>
                <a:tc hMerge="1">
                  <a:txBody>
                    <a:bodyPr/>
                    <a:lstStyle/>
                    <a:p>
                      <a:endParaRPr lang="fr-FR"/>
                    </a:p>
                  </a:txBody>
                  <a:tcPr/>
                </a:tc>
                <a:tc hMerge="1">
                  <a:txBody>
                    <a:bodyPr/>
                    <a:lstStyle/>
                    <a:p>
                      <a:endParaRPr lang="fr-FR"/>
                    </a:p>
                  </a:txBody>
                  <a:tcPr/>
                </a:tc>
                <a:tc hMerge="1">
                  <a:txBody>
                    <a:bodyPr/>
                    <a:lstStyle/>
                    <a:p>
                      <a:endParaRPr lang="fr-FR"/>
                    </a:p>
                  </a:txBody>
                  <a:tcPr/>
                </a:tc>
                <a:tc hMerge="1">
                  <a:txBody>
                    <a:bodyPr/>
                    <a:lstStyle/>
                    <a:p>
                      <a:endParaRPr lang="fr-FR"/>
                    </a:p>
                  </a:txBody>
                  <a:tcPr/>
                </a:tc>
                <a:tc hMerge="1">
                  <a:txBody>
                    <a:bodyPr/>
                    <a:lstStyle/>
                    <a:p>
                      <a:endParaRPr lang="fr-FR"/>
                    </a:p>
                  </a:txBody>
                  <a:tcPr/>
                </a:tc>
                <a:tc hMerge="1">
                  <a:txBody>
                    <a:bodyPr/>
                    <a:lstStyle/>
                    <a:p>
                      <a:endParaRPr lang="fr-FR"/>
                    </a:p>
                  </a:txBody>
                  <a:tcPr/>
                </a:tc>
                <a:tc>
                  <a:txBody>
                    <a:bodyPr/>
                    <a:lstStyle/>
                    <a:p>
                      <a:pPr algn="ctr">
                        <a:spcAft>
                          <a:spcPts val="0"/>
                        </a:spcAft>
                      </a:pPr>
                      <a:r>
                        <a:rPr lang="fr-FR" sz="900">
                          <a:effectLst/>
                        </a:rPr>
                        <a:t> </a:t>
                      </a:r>
                      <a:endParaRPr lang="fr-FR" sz="1200">
                        <a:effectLst/>
                        <a:latin typeface="Times New Roman" panose="02020603050405020304" pitchFamily="18" charset="0"/>
                        <a:ea typeface="Times New Roman" panose="02020603050405020304" pitchFamily="18" charset="0"/>
                      </a:endParaRPr>
                    </a:p>
                  </a:txBody>
                  <a:tcPr marL="44450" marR="44450" marT="0" marB="0"/>
                </a:tc>
              </a:tr>
              <a:tr h="242938">
                <a:tc>
                  <a:txBody>
                    <a:bodyPr/>
                    <a:lstStyle/>
                    <a:p>
                      <a:pPr>
                        <a:spcAft>
                          <a:spcPts val="0"/>
                        </a:spcAft>
                      </a:pPr>
                      <a:r>
                        <a:rPr lang="fr-FR" sz="900">
                          <a:effectLst/>
                        </a:rPr>
                        <a:t>L’encours de la dette publique en % du PIB</a:t>
                      </a:r>
                      <a:endParaRPr lang="fr-FR" sz="1200">
                        <a:effectLst/>
                        <a:latin typeface="Times New Roman" panose="02020603050405020304" pitchFamily="18" charset="0"/>
                        <a:ea typeface="Times New Roman" panose="02020603050405020304" pitchFamily="18" charset="0"/>
                      </a:endParaRPr>
                    </a:p>
                  </a:txBody>
                  <a:tcPr marL="44450" marR="44450" marT="0" marB="0" anchor="ctr"/>
                </a:tc>
                <a:tc>
                  <a:txBody>
                    <a:bodyPr/>
                    <a:lstStyle/>
                    <a:p>
                      <a:pPr algn="ctr">
                        <a:spcAft>
                          <a:spcPts val="0"/>
                        </a:spcAft>
                      </a:pPr>
                      <a:r>
                        <a:rPr lang="fr-FR" sz="900" dirty="0" smtClean="0">
                          <a:effectLst/>
                        </a:rPr>
                        <a:t>61,5%</a:t>
                      </a:r>
                      <a:endParaRPr lang="fr-FR" sz="1200" dirty="0">
                        <a:effectLst/>
                        <a:latin typeface="Times New Roman" panose="02020603050405020304" pitchFamily="18" charset="0"/>
                        <a:ea typeface="Times New Roman" panose="02020603050405020304" pitchFamily="18" charset="0"/>
                      </a:endParaRPr>
                    </a:p>
                  </a:txBody>
                  <a:tcPr marL="44450" marR="44450" marT="0" marB="0" anchor="ctr"/>
                </a:tc>
                <a:tc>
                  <a:txBody>
                    <a:bodyPr/>
                    <a:lstStyle/>
                    <a:p>
                      <a:pPr algn="ctr">
                        <a:spcAft>
                          <a:spcPts val="0"/>
                        </a:spcAft>
                      </a:pPr>
                      <a:endParaRPr lang="fr-FR" sz="1200" dirty="0">
                        <a:effectLst/>
                        <a:latin typeface="Times New Roman" panose="02020603050405020304" pitchFamily="18" charset="0"/>
                        <a:ea typeface="Times New Roman" panose="02020603050405020304" pitchFamily="18" charset="0"/>
                      </a:endParaRPr>
                    </a:p>
                  </a:txBody>
                  <a:tcPr marL="44450" marR="44450" marT="0" marB="0" anchor="ctr"/>
                </a:tc>
                <a:tc>
                  <a:txBody>
                    <a:bodyPr/>
                    <a:lstStyle/>
                    <a:p>
                      <a:pPr algn="r" fontAlgn="b"/>
                      <a:r>
                        <a:rPr lang="fr-FR" sz="1100" b="0" i="0" u="none" strike="noStrike" dirty="0">
                          <a:solidFill>
                            <a:srgbClr val="000000"/>
                          </a:solidFill>
                          <a:effectLst/>
                          <a:latin typeface="Calibri" panose="020F0502020204030204" pitchFamily="34" charset="0"/>
                        </a:rPr>
                        <a:t>65%</a:t>
                      </a:r>
                    </a:p>
                  </a:txBody>
                  <a:tcPr marL="0" marR="0" marT="0" marB="0" anchor="b"/>
                </a:tc>
                <a:tc>
                  <a:txBody>
                    <a:bodyPr/>
                    <a:lstStyle/>
                    <a:p>
                      <a:pPr algn="r" fontAlgn="b"/>
                      <a:r>
                        <a:rPr lang="fr-FR" sz="1100" b="0" i="0" u="none" strike="noStrike">
                          <a:solidFill>
                            <a:srgbClr val="000000"/>
                          </a:solidFill>
                          <a:effectLst/>
                          <a:latin typeface="Calibri" panose="020F0502020204030204" pitchFamily="34" charset="0"/>
                        </a:rPr>
                        <a:t>64%</a:t>
                      </a:r>
                    </a:p>
                  </a:txBody>
                  <a:tcPr marL="0" marR="0" marT="0" marB="0" anchor="b"/>
                </a:tc>
                <a:tc>
                  <a:txBody>
                    <a:bodyPr/>
                    <a:lstStyle/>
                    <a:p>
                      <a:pPr algn="r" fontAlgn="b"/>
                      <a:r>
                        <a:rPr lang="fr-FR" sz="1100" b="0" i="0" u="none" strike="noStrike" dirty="0">
                          <a:solidFill>
                            <a:srgbClr val="000000"/>
                          </a:solidFill>
                          <a:effectLst/>
                          <a:latin typeface="Calibri" panose="020F0502020204030204" pitchFamily="34" charset="0"/>
                        </a:rPr>
                        <a:t>59%</a:t>
                      </a:r>
                    </a:p>
                  </a:txBody>
                  <a:tcPr marL="0" marR="0" marT="0" marB="0" anchor="b"/>
                </a:tc>
                <a:tc>
                  <a:txBody>
                    <a:bodyPr/>
                    <a:lstStyle/>
                    <a:p>
                      <a:pPr algn="r" fontAlgn="b"/>
                      <a:r>
                        <a:rPr lang="fr-FR" sz="1100" b="0" i="0" u="none" strike="noStrike" dirty="0">
                          <a:solidFill>
                            <a:srgbClr val="000000"/>
                          </a:solidFill>
                          <a:effectLst/>
                          <a:latin typeface="Calibri" panose="020F0502020204030204" pitchFamily="34" charset="0"/>
                        </a:rPr>
                        <a:t>54%</a:t>
                      </a:r>
                    </a:p>
                  </a:txBody>
                  <a:tcPr marL="0" marR="0" marT="0" marB="0" anchor="b"/>
                </a:tc>
                <a:tc>
                  <a:txBody>
                    <a:bodyPr/>
                    <a:lstStyle/>
                    <a:p>
                      <a:pPr algn="r" fontAlgn="b"/>
                      <a:r>
                        <a:rPr lang="fr-FR" sz="1100" b="0" i="0" u="none" strike="noStrike" dirty="0">
                          <a:solidFill>
                            <a:srgbClr val="000000"/>
                          </a:solidFill>
                          <a:effectLst/>
                          <a:latin typeface="Calibri" panose="020F0502020204030204" pitchFamily="34" charset="0"/>
                        </a:rPr>
                        <a:t>53%</a:t>
                      </a:r>
                    </a:p>
                  </a:txBody>
                  <a:tcPr marL="0" marR="0" marT="0" marB="0" anchor="b"/>
                </a:tc>
              </a:tr>
              <a:tr h="343689">
                <a:tc>
                  <a:txBody>
                    <a:bodyPr/>
                    <a:lstStyle/>
                    <a:p>
                      <a:pPr>
                        <a:spcAft>
                          <a:spcPts val="0"/>
                        </a:spcAft>
                      </a:pPr>
                      <a:r>
                        <a:rPr lang="fr-FR" sz="900">
                          <a:effectLst/>
                        </a:rPr>
                        <a:t>Le Taux de Change Nominal</a:t>
                      </a:r>
                      <a:endParaRPr lang="fr-FR" sz="1200">
                        <a:effectLst/>
                        <a:latin typeface="Times New Roman" panose="02020603050405020304" pitchFamily="18" charset="0"/>
                        <a:ea typeface="Times New Roman" panose="02020603050405020304" pitchFamily="18" charset="0"/>
                      </a:endParaRPr>
                    </a:p>
                  </a:txBody>
                  <a:tcPr marL="44450" marR="44450" marT="0" marB="0" anchor="ctr"/>
                </a:tc>
                <a:tc>
                  <a:txBody>
                    <a:bodyPr/>
                    <a:lstStyle/>
                    <a:p>
                      <a:pPr algn="ctr">
                        <a:spcAft>
                          <a:spcPts val="0"/>
                        </a:spcAft>
                      </a:pPr>
                      <a:r>
                        <a:rPr lang="fr-FR" sz="900">
                          <a:effectLst/>
                        </a:rPr>
                        <a:t>stable</a:t>
                      </a:r>
                      <a:endParaRPr lang="fr-FR" sz="1200">
                        <a:effectLst/>
                        <a:latin typeface="Times New Roman" panose="02020603050405020304" pitchFamily="18" charset="0"/>
                        <a:ea typeface="Times New Roman" panose="02020603050405020304" pitchFamily="18" charset="0"/>
                      </a:endParaRPr>
                    </a:p>
                  </a:txBody>
                  <a:tcPr marL="44450" marR="44450" marT="0" marB="0" anchor="ctr"/>
                </a:tc>
                <a:tc>
                  <a:txBody>
                    <a:bodyPr/>
                    <a:lstStyle/>
                    <a:p>
                      <a:pPr algn="ctr">
                        <a:spcAft>
                          <a:spcPts val="0"/>
                        </a:spcAft>
                      </a:pPr>
                      <a:endParaRPr lang="fr-FR" sz="1200">
                        <a:effectLst/>
                        <a:latin typeface="Times New Roman" panose="02020603050405020304" pitchFamily="18" charset="0"/>
                        <a:ea typeface="Times New Roman" panose="02020603050405020304" pitchFamily="18" charset="0"/>
                      </a:endParaRPr>
                    </a:p>
                  </a:txBody>
                  <a:tcPr marL="44450" marR="44450" marT="0" marB="0" anchor="ctr"/>
                </a:tc>
                <a:tc>
                  <a:txBody>
                    <a:bodyPr/>
                    <a:lstStyle/>
                    <a:p>
                      <a:pPr algn="ctr">
                        <a:spcAft>
                          <a:spcPts val="0"/>
                        </a:spcAft>
                      </a:pPr>
                      <a:r>
                        <a:rPr lang="fr-FR" sz="900">
                          <a:effectLst/>
                        </a:rPr>
                        <a:t>stable</a:t>
                      </a:r>
                      <a:endParaRPr lang="fr-FR" sz="1200">
                        <a:effectLst/>
                        <a:latin typeface="Times New Roman" panose="02020603050405020304" pitchFamily="18" charset="0"/>
                        <a:ea typeface="Times New Roman" panose="02020603050405020304" pitchFamily="18" charset="0"/>
                      </a:endParaRPr>
                    </a:p>
                  </a:txBody>
                  <a:tcPr marL="44450" marR="44450" marT="0" marB="0" anchor="ctr"/>
                </a:tc>
                <a:tc>
                  <a:txBody>
                    <a:bodyPr/>
                    <a:lstStyle/>
                    <a:p>
                      <a:pPr algn="ctr">
                        <a:spcAft>
                          <a:spcPts val="0"/>
                        </a:spcAft>
                      </a:pPr>
                      <a:r>
                        <a:rPr lang="fr-FR" sz="1200" dirty="0" smtClean="0">
                          <a:effectLst/>
                          <a:latin typeface="Times New Roman" panose="02020603050405020304" pitchFamily="18" charset="0"/>
                          <a:ea typeface="Times New Roman" panose="02020603050405020304" pitchFamily="18" charset="0"/>
                        </a:rPr>
                        <a:t>stable</a:t>
                      </a:r>
                      <a:endParaRPr lang="fr-FR" sz="1200" dirty="0">
                        <a:effectLst/>
                        <a:latin typeface="Times New Roman" panose="02020603050405020304" pitchFamily="18" charset="0"/>
                        <a:ea typeface="Times New Roman" panose="02020603050405020304" pitchFamily="18" charset="0"/>
                      </a:endParaRPr>
                    </a:p>
                  </a:txBody>
                  <a:tcPr marL="44450" marR="44450" marT="0" marB="0" anchor="ctr"/>
                </a:tc>
                <a:tc>
                  <a:txBody>
                    <a:bodyPr/>
                    <a:lstStyle/>
                    <a:p>
                      <a:pPr algn="ctr">
                        <a:spcAft>
                          <a:spcPts val="0"/>
                        </a:spcAft>
                      </a:pPr>
                      <a:r>
                        <a:rPr lang="fr-FR" sz="900" dirty="0">
                          <a:effectLst/>
                        </a:rPr>
                        <a:t>stable</a:t>
                      </a:r>
                      <a:endParaRPr lang="fr-FR" sz="1200" dirty="0">
                        <a:effectLst/>
                        <a:latin typeface="Times New Roman" panose="02020603050405020304" pitchFamily="18" charset="0"/>
                        <a:ea typeface="Times New Roman" panose="02020603050405020304" pitchFamily="18" charset="0"/>
                      </a:endParaRPr>
                    </a:p>
                  </a:txBody>
                  <a:tcPr marL="44450" marR="44450" marT="0" marB="0" anchor="ctr"/>
                </a:tc>
                <a:tc>
                  <a:txBody>
                    <a:bodyPr/>
                    <a:lstStyle/>
                    <a:p>
                      <a:pPr algn="ctr">
                        <a:spcAft>
                          <a:spcPts val="0"/>
                        </a:spcAft>
                      </a:pPr>
                      <a:r>
                        <a:rPr lang="fr-FR" sz="900" dirty="0">
                          <a:effectLst/>
                        </a:rPr>
                        <a:t>stable</a:t>
                      </a:r>
                      <a:endParaRPr lang="fr-FR" sz="1200" dirty="0">
                        <a:effectLst/>
                        <a:latin typeface="Times New Roman" panose="02020603050405020304" pitchFamily="18" charset="0"/>
                        <a:ea typeface="Times New Roman" panose="02020603050405020304" pitchFamily="18" charset="0"/>
                      </a:endParaRPr>
                    </a:p>
                  </a:txBody>
                  <a:tcPr marL="44450" marR="44450" marT="0" marB="0" anchor="ctr"/>
                </a:tc>
                <a:tc>
                  <a:txBody>
                    <a:bodyPr/>
                    <a:lstStyle/>
                    <a:p>
                      <a:pPr algn="ctr">
                        <a:spcAft>
                          <a:spcPts val="0"/>
                        </a:spcAft>
                      </a:pPr>
                      <a:r>
                        <a:rPr lang="fr-FR" sz="900" dirty="0">
                          <a:effectLst/>
                        </a:rPr>
                        <a:t>stable</a:t>
                      </a:r>
                      <a:endParaRPr lang="fr-FR" sz="1200" dirty="0">
                        <a:effectLst/>
                        <a:latin typeface="Times New Roman" panose="02020603050405020304" pitchFamily="18" charset="0"/>
                        <a:ea typeface="Times New Roman" panose="02020603050405020304" pitchFamily="18" charset="0"/>
                      </a:endParaRPr>
                    </a:p>
                  </a:txBody>
                  <a:tcPr marL="44450" marR="44450" marT="0" marB="0" anchor="ctr"/>
                </a:tc>
              </a:tr>
            </a:tbl>
          </a:graphicData>
        </a:graphic>
      </p:graphicFrame>
      <p:sp>
        <p:nvSpPr>
          <p:cNvPr id="4" name="Espace réservé du numéro de diapositive 3"/>
          <p:cNvSpPr>
            <a:spLocks noGrp="1"/>
          </p:cNvSpPr>
          <p:nvPr>
            <p:ph type="sldNum" sz="quarter" idx="15"/>
          </p:nvPr>
        </p:nvSpPr>
        <p:spPr/>
        <p:txBody>
          <a:bodyPr/>
          <a:lstStyle/>
          <a:p>
            <a:fld id="{26A935AA-A7B2-4507-9B20-F692C0B0BA29}" type="slidenum">
              <a:rPr lang="fr-FR" smtClean="0"/>
              <a:pPr/>
              <a:t>19</a:t>
            </a:fld>
            <a:endParaRPr lang="fr-FR"/>
          </a:p>
        </p:txBody>
      </p:sp>
      <p:sp>
        <p:nvSpPr>
          <p:cNvPr id="7" name="Rectangle 6"/>
          <p:cNvSpPr/>
          <p:nvPr/>
        </p:nvSpPr>
        <p:spPr>
          <a:xfrm>
            <a:off x="683568" y="1231476"/>
            <a:ext cx="7632848" cy="3176254"/>
          </a:xfrm>
          <a:prstGeom prst="rect">
            <a:avLst/>
          </a:prstGeom>
        </p:spPr>
        <p:txBody>
          <a:bodyPr wrap="square">
            <a:spAutoFit/>
          </a:bodyPr>
          <a:lstStyle/>
          <a:p>
            <a:pPr marL="285750" lvl="1" indent="-285750" algn="just" defTabSz="1032307" fontAlgn="base">
              <a:lnSpc>
                <a:spcPct val="110000"/>
              </a:lnSpc>
              <a:spcAft>
                <a:spcPct val="60000"/>
              </a:spcAft>
              <a:buClr>
                <a:srgbClr val="00853F"/>
              </a:buClr>
              <a:buSzPct val="75000"/>
              <a:buFont typeface=".SF NS Symbols Regular"/>
              <a:buChar char="★"/>
            </a:pPr>
            <a:r>
              <a:rPr lang="fr-FR" sz="1200" dirty="0">
                <a:solidFill>
                  <a:prstClr val="black"/>
                </a:solidFill>
                <a:latin typeface="Tahoma" pitchFamily="34" charset="0"/>
                <a:ea typeface="Tahoma" pitchFamily="34" charset="0"/>
                <a:cs typeface="Tahoma" pitchFamily="34" charset="0"/>
              </a:rPr>
              <a:t>Au titre de la surveillance multilatérale, sur la période 2021-2025, l'accent sera mis sur la poursuite de la modernisation des administrations fiscale et douanière, le renforcement de la politique fiscale avec la Stratégie de Recettes à Moyen terme et la rationalisation des dépenses fiscales mais également de la gouvernance financière. En outre, il est attendu une plus grande rationalisation des dépenses courantes au profit de celles d’investissement dans un contexte de mise en œuvre du </a:t>
            </a:r>
            <a:r>
              <a:rPr lang="fr-FR" sz="1200" dirty="0" smtClean="0">
                <a:solidFill>
                  <a:prstClr val="black"/>
                </a:solidFill>
                <a:latin typeface="Tahoma" pitchFamily="34" charset="0"/>
                <a:ea typeface="Tahoma" pitchFamily="34" charset="0"/>
                <a:cs typeface="Tahoma" pitchFamily="34" charset="0"/>
              </a:rPr>
              <a:t>PAP2A</a:t>
            </a:r>
          </a:p>
          <a:p>
            <a:pPr marL="285750" lvl="1" indent="-285750" algn="just" defTabSz="1032307" fontAlgn="base">
              <a:lnSpc>
                <a:spcPct val="110000"/>
              </a:lnSpc>
              <a:spcAft>
                <a:spcPct val="60000"/>
              </a:spcAft>
              <a:buClr>
                <a:srgbClr val="00853F"/>
              </a:buClr>
              <a:buSzPct val="75000"/>
              <a:buFont typeface=".SF NS Symbols Regular"/>
              <a:buChar char="★"/>
            </a:pPr>
            <a:r>
              <a:rPr lang="fr-FR" sz="1200" dirty="0" smtClean="0">
                <a:solidFill>
                  <a:prstClr val="black"/>
                </a:solidFill>
                <a:latin typeface="Tahoma" pitchFamily="34" charset="0"/>
                <a:ea typeface="Tahoma" pitchFamily="34" charset="0"/>
                <a:cs typeface="Tahoma" pitchFamily="34" charset="0"/>
              </a:rPr>
              <a:t>A </a:t>
            </a:r>
            <a:r>
              <a:rPr lang="fr-FR" sz="1200" dirty="0">
                <a:solidFill>
                  <a:prstClr val="black"/>
                </a:solidFill>
                <a:latin typeface="Tahoma" pitchFamily="34" charset="0"/>
                <a:ea typeface="Tahoma" pitchFamily="34" charset="0"/>
                <a:cs typeface="Tahoma" pitchFamily="34" charset="0"/>
              </a:rPr>
              <a:t>cet effet, le déficit budgétaire global, prévu à </a:t>
            </a:r>
            <a:r>
              <a:rPr lang="fr-FR" sz="1200" dirty="0" smtClean="0">
                <a:solidFill>
                  <a:prstClr val="black"/>
                </a:solidFill>
                <a:latin typeface="Tahoma" pitchFamily="34" charset="0"/>
                <a:ea typeface="Tahoma" pitchFamily="34" charset="0"/>
                <a:cs typeface="Tahoma" pitchFamily="34" charset="0"/>
              </a:rPr>
              <a:t>6,1% </a:t>
            </a:r>
            <a:r>
              <a:rPr lang="fr-FR" sz="1200" dirty="0">
                <a:solidFill>
                  <a:prstClr val="black"/>
                </a:solidFill>
                <a:latin typeface="Tahoma" pitchFamily="34" charset="0"/>
                <a:ea typeface="Tahoma" pitchFamily="34" charset="0"/>
                <a:cs typeface="Tahoma" pitchFamily="34" charset="0"/>
              </a:rPr>
              <a:t>du PIB en </a:t>
            </a:r>
            <a:r>
              <a:rPr lang="fr-FR" sz="1200" dirty="0" smtClean="0">
                <a:solidFill>
                  <a:prstClr val="black"/>
                </a:solidFill>
                <a:latin typeface="Tahoma" pitchFamily="34" charset="0"/>
                <a:ea typeface="Tahoma" pitchFamily="34" charset="0"/>
                <a:cs typeface="Tahoma" pitchFamily="34" charset="0"/>
              </a:rPr>
              <a:t>2020, devrai</a:t>
            </a:r>
            <a:r>
              <a:rPr lang="fr-FR" sz="1200" dirty="0" smtClean="0"/>
              <a:t>, </a:t>
            </a:r>
            <a:r>
              <a:rPr lang="fr-FR" sz="1200" dirty="0">
                <a:solidFill>
                  <a:prstClr val="black"/>
                </a:solidFill>
                <a:latin typeface="Tahoma" pitchFamily="34" charset="0"/>
                <a:ea typeface="Tahoma" pitchFamily="34" charset="0"/>
                <a:cs typeface="Tahoma" pitchFamily="34" charset="0"/>
              </a:rPr>
              <a:t>devrait ressortir à -3,6% du PIB en moyenne sur la période </a:t>
            </a:r>
            <a:r>
              <a:rPr lang="fr-FR" sz="1200" dirty="0" smtClean="0">
                <a:solidFill>
                  <a:prstClr val="black"/>
                </a:solidFill>
                <a:latin typeface="Tahoma" pitchFamily="34" charset="0"/>
                <a:ea typeface="Tahoma" pitchFamily="34" charset="0"/>
                <a:cs typeface="Tahoma" pitchFamily="34" charset="0"/>
              </a:rPr>
              <a:t>2021-2025.</a:t>
            </a:r>
            <a:endParaRPr lang="fr-FR" sz="1200" dirty="0">
              <a:solidFill>
                <a:prstClr val="black"/>
              </a:solidFill>
              <a:latin typeface="Tahoma" pitchFamily="34" charset="0"/>
              <a:ea typeface="Tahoma" pitchFamily="34" charset="0"/>
              <a:cs typeface="Tahoma" pitchFamily="34" charset="0"/>
            </a:endParaRPr>
          </a:p>
          <a:p>
            <a:pPr marL="285750" lvl="1" indent="-285750" algn="just" defTabSz="1032307" fontAlgn="base">
              <a:lnSpc>
                <a:spcPct val="110000"/>
              </a:lnSpc>
              <a:spcAft>
                <a:spcPct val="60000"/>
              </a:spcAft>
              <a:buClr>
                <a:srgbClr val="00853F"/>
              </a:buClr>
              <a:buSzPct val="75000"/>
              <a:buFont typeface=".SF NS Symbols Regular"/>
              <a:buChar char="★"/>
            </a:pPr>
            <a:r>
              <a:rPr lang="fr-FR" sz="1200" dirty="0">
                <a:solidFill>
                  <a:prstClr val="black"/>
                </a:solidFill>
                <a:latin typeface="Tahoma" pitchFamily="34" charset="0"/>
                <a:ea typeface="Tahoma" pitchFamily="34" charset="0"/>
                <a:cs typeface="Tahoma" pitchFamily="34" charset="0"/>
              </a:rPr>
              <a:t>Le taux d’inflation serait maitrisé bien en </a:t>
            </a:r>
            <a:r>
              <a:rPr lang="fr-FR" sz="1200" dirty="0" smtClean="0">
                <a:solidFill>
                  <a:prstClr val="black"/>
                </a:solidFill>
                <a:latin typeface="Tahoma" pitchFamily="34" charset="0"/>
                <a:ea typeface="Tahoma" pitchFamily="34" charset="0"/>
                <a:cs typeface="Tahoma" pitchFamily="34" charset="0"/>
              </a:rPr>
              <a:t>deçà </a:t>
            </a:r>
            <a:r>
              <a:rPr lang="fr-FR" sz="1200" dirty="0">
                <a:solidFill>
                  <a:prstClr val="black"/>
                </a:solidFill>
                <a:latin typeface="Tahoma" pitchFamily="34" charset="0"/>
                <a:ea typeface="Tahoma" pitchFamily="34" charset="0"/>
                <a:cs typeface="Tahoma" pitchFamily="34" charset="0"/>
              </a:rPr>
              <a:t>du seuil de 5% fixé dans le cadre de la surveillance multilatérale.</a:t>
            </a:r>
          </a:p>
          <a:p>
            <a:pPr marL="285750" lvl="1" indent="-285750" algn="just" defTabSz="1032307" fontAlgn="base">
              <a:lnSpc>
                <a:spcPct val="110000"/>
              </a:lnSpc>
              <a:spcAft>
                <a:spcPct val="60000"/>
              </a:spcAft>
              <a:buClr>
                <a:srgbClr val="00853F"/>
              </a:buClr>
              <a:buSzPct val="75000"/>
              <a:buFont typeface=".SF NS Symbols Regular"/>
              <a:buChar char="★"/>
            </a:pPr>
            <a:r>
              <a:rPr lang="fr-FR" sz="1200" dirty="0">
                <a:solidFill>
                  <a:prstClr val="black"/>
                </a:solidFill>
                <a:latin typeface="Tahoma" pitchFamily="34" charset="0"/>
                <a:ea typeface="Tahoma" pitchFamily="34" charset="0"/>
                <a:cs typeface="Tahoma" pitchFamily="34" charset="0"/>
              </a:rPr>
              <a:t>S’agissant des financements auprès de la Banque centrale, le Sénégal ne pourra y recourir compte tenu de la </a:t>
            </a:r>
            <a:r>
              <a:rPr lang="fr-FR" sz="1200" dirty="0" smtClean="0">
                <a:solidFill>
                  <a:prstClr val="black"/>
                </a:solidFill>
                <a:latin typeface="Tahoma" pitchFamily="34" charset="0"/>
                <a:ea typeface="Tahoma" pitchFamily="34" charset="0"/>
                <a:cs typeface="Tahoma" pitchFamily="34" charset="0"/>
              </a:rPr>
              <a:t>réglementation </a:t>
            </a:r>
            <a:r>
              <a:rPr lang="fr-FR" sz="1200" dirty="0">
                <a:solidFill>
                  <a:prstClr val="black"/>
                </a:solidFill>
                <a:latin typeface="Tahoma" pitchFamily="34" charset="0"/>
                <a:ea typeface="Tahoma" pitchFamily="34" charset="0"/>
                <a:cs typeface="Tahoma" pitchFamily="34" charset="0"/>
              </a:rPr>
              <a:t>en vigueur dans le cadre de l’Union Monétaire Ouest Africaine (UMOA).</a:t>
            </a:r>
          </a:p>
          <a:p>
            <a:pPr marL="285750" lvl="1" indent="-285750" algn="just" defTabSz="1032307" fontAlgn="base">
              <a:lnSpc>
                <a:spcPct val="110000"/>
              </a:lnSpc>
              <a:spcAft>
                <a:spcPct val="60000"/>
              </a:spcAft>
              <a:buClr>
                <a:srgbClr val="00853F"/>
              </a:buClr>
              <a:buSzPct val="75000"/>
              <a:buFont typeface=".SF NS Symbols Regular"/>
              <a:buChar char="★"/>
            </a:pPr>
            <a:r>
              <a:rPr lang="fr-FR" sz="1200" dirty="0">
                <a:solidFill>
                  <a:prstClr val="black"/>
                </a:solidFill>
                <a:latin typeface="Tahoma" pitchFamily="34" charset="0"/>
                <a:ea typeface="Tahoma" pitchFamily="34" charset="0"/>
                <a:cs typeface="Tahoma" pitchFamily="34" charset="0"/>
              </a:rPr>
              <a:t>En ce qui concerne la dette publique, le taux d’endettement total devrait situer en moyenne à </a:t>
            </a:r>
            <a:r>
              <a:rPr lang="fr-FR" sz="1200" dirty="0" smtClean="0">
                <a:solidFill>
                  <a:prstClr val="black"/>
                </a:solidFill>
                <a:latin typeface="Tahoma" pitchFamily="34" charset="0"/>
                <a:ea typeface="Tahoma" pitchFamily="34" charset="0"/>
                <a:cs typeface="Tahoma" pitchFamily="34" charset="0"/>
              </a:rPr>
              <a:t>59,06% </a:t>
            </a:r>
            <a:r>
              <a:rPr lang="fr-FR" sz="1200" dirty="0">
                <a:solidFill>
                  <a:prstClr val="black"/>
                </a:solidFill>
                <a:latin typeface="Tahoma" pitchFamily="34" charset="0"/>
                <a:ea typeface="Tahoma" pitchFamily="34" charset="0"/>
                <a:cs typeface="Tahoma" pitchFamily="34" charset="0"/>
              </a:rPr>
              <a:t>sur la période </a:t>
            </a:r>
            <a:r>
              <a:rPr lang="fr-FR" sz="1200" dirty="0" smtClean="0">
                <a:solidFill>
                  <a:prstClr val="black"/>
                </a:solidFill>
                <a:latin typeface="Tahoma" pitchFamily="34" charset="0"/>
                <a:ea typeface="Tahoma" pitchFamily="34" charset="0"/>
                <a:cs typeface="Tahoma" pitchFamily="34" charset="0"/>
              </a:rPr>
              <a:t>2021-2025, </a:t>
            </a:r>
            <a:r>
              <a:rPr lang="fr-FR" sz="1200" dirty="0">
                <a:solidFill>
                  <a:prstClr val="black"/>
                </a:solidFill>
                <a:latin typeface="Tahoma" pitchFamily="34" charset="0"/>
                <a:ea typeface="Tahoma" pitchFamily="34" charset="0"/>
                <a:cs typeface="Tahoma" pitchFamily="34" charset="0"/>
              </a:rPr>
              <a:t>soit en dessous du seuil de 70%. </a:t>
            </a:r>
          </a:p>
        </p:txBody>
      </p:sp>
    </p:spTree>
    <p:extLst>
      <p:ext uri="{BB962C8B-B14F-4D97-AF65-F5344CB8AC3E}">
        <p14:creationId xmlns:p14="http://schemas.microsoft.com/office/powerpoint/2010/main" val="214642105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612648" y="228600"/>
            <a:ext cx="8153400" cy="842946"/>
          </a:xfrm>
        </p:spPr>
        <p:txBody>
          <a:bodyPr/>
          <a:lstStyle/>
          <a:p>
            <a:r>
              <a:rPr lang="fr-FR" dirty="0" smtClean="0"/>
              <a:t>        </a:t>
            </a:r>
            <a:r>
              <a:rPr lang="fr-FR" sz="2400" b="1" dirty="0" smtClean="0">
                <a:latin typeface="Arial" pitchFamily="34" charset="0"/>
                <a:cs typeface="Arial" pitchFamily="34" charset="0"/>
              </a:rPr>
              <a:t>PLAN DU RAPPORT</a:t>
            </a:r>
            <a:endParaRPr lang="fr-FR" sz="2400" b="1" dirty="0">
              <a:latin typeface="Arial" pitchFamily="34" charset="0"/>
              <a:cs typeface="Arial" pitchFamily="34" charset="0"/>
            </a:endParaRPr>
          </a:p>
        </p:txBody>
      </p:sp>
      <p:sp>
        <p:nvSpPr>
          <p:cNvPr id="3" name="Espace réservé du contenu 2"/>
          <p:cNvSpPr>
            <a:spLocks noGrp="1"/>
          </p:cNvSpPr>
          <p:nvPr>
            <p:ph sz="quarter" idx="1"/>
          </p:nvPr>
        </p:nvSpPr>
        <p:spPr>
          <a:xfrm>
            <a:off x="395536" y="2132856"/>
            <a:ext cx="8568952" cy="3963144"/>
          </a:xfrm>
        </p:spPr>
        <p:txBody>
          <a:bodyPr anchor="ctr">
            <a:normAutofit/>
          </a:bodyPr>
          <a:lstStyle/>
          <a:p>
            <a:pPr marL="400050" indent="-400050">
              <a:buAutoNum type="romanUcPeriod"/>
            </a:pPr>
            <a:r>
              <a:rPr lang="fr-FR" sz="1600" b="1" dirty="0" smtClean="0">
                <a:latin typeface="Tahoma" pitchFamily="34" charset="0"/>
                <a:ea typeface="Tahoma" pitchFamily="34" charset="0"/>
                <a:cs typeface="Tahoma" pitchFamily="34" charset="0"/>
              </a:rPr>
              <a:t>BREF APPERCU SUR LE SENEGAL: PROFIL SOCIO-POLITIQUE, ASPECTS INSTITUTIONNELS, DE GOUVERNANCE ET ECONOMIQUES</a:t>
            </a:r>
          </a:p>
          <a:p>
            <a:pPr marL="400050" indent="-400050">
              <a:buAutoNum type="romanUcPeriod"/>
            </a:pPr>
            <a:r>
              <a:rPr lang="fr-FR" sz="1600" b="1" dirty="0" smtClean="0">
                <a:latin typeface="Tahoma" pitchFamily="34" charset="0"/>
                <a:ea typeface="Tahoma" pitchFamily="34" charset="0"/>
                <a:cs typeface="Tahoma" pitchFamily="34" charset="0"/>
              </a:rPr>
              <a:t>SITUATION MACRO-ÉCONOMIQUE RECENTE ET PERSPECTIVES (2021 -2023)</a:t>
            </a:r>
          </a:p>
          <a:p>
            <a:pPr marL="400050" indent="-400050">
              <a:buAutoNum type="romanUcPeriod"/>
            </a:pPr>
            <a:r>
              <a:rPr lang="fr-FR" sz="1600" b="1" dirty="0" smtClean="0">
                <a:latin typeface="Tahoma" pitchFamily="34" charset="0"/>
                <a:ea typeface="Tahoma" pitchFamily="34" charset="0"/>
                <a:cs typeface="Tahoma" pitchFamily="34" charset="0"/>
              </a:rPr>
              <a:t>PROJETS STRUCTURANTS</a:t>
            </a:r>
          </a:p>
          <a:p>
            <a:pPr marL="400050" indent="-400050">
              <a:buAutoNum type="romanUcPeriod"/>
            </a:pPr>
            <a:r>
              <a:rPr lang="fr-FR" sz="1600" b="1" dirty="0" smtClean="0">
                <a:latin typeface="Tahoma" pitchFamily="34" charset="0"/>
                <a:ea typeface="Tahoma" pitchFamily="34" charset="0"/>
                <a:cs typeface="Tahoma" pitchFamily="34" charset="0"/>
              </a:rPr>
              <a:t>ORIENTATIONS STRATEGIQUES D’ENDETTEMENT DANS UN CONTEXTE DE MISE EN ŒUVRE DU PAP2A</a:t>
            </a:r>
          </a:p>
          <a:p>
            <a:pPr marL="400050" indent="-400050">
              <a:buAutoNum type="romanUcPeriod"/>
            </a:pPr>
            <a:r>
              <a:rPr lang="fr-FR" sz="1600" b="1" dirty="0" smtClean="0">
                <a:latin typeface="Tahoma" pitchFamily="34" charset="0"/>
                <a:ea typeface="Tahoma" pitchFamily="34" charset="0"/>
                <a:cs typeface="Tahoma" pitchFamily="34" charset="0"/>
              </a:rPr>
              <a:t>PLAN DE FINANCEMENT 2021: FOCUS SUR LE MARCHE INTERIEUR</a:t>
            </a:r>
          </a:p>
          <a:p>
            <a:pPr marL="400050" indent="-400050">
              <a:buAutoNum type="romanUcPeriod"/>
            </a:pPr>
            <a:endParaRPr lang="fr-FR" sz="1600" b="1" dirty="0" smtClean="0">
              <a:latin typeface="Tahoma" pitchFamily="34" charset="0"/>
              <a:ea typeface="Tahoma" pitchFamily="34" charset="0"/>
              <a:cs typeface="Tahoma" pitchFamily="34" charset="0"/>
            </a:endParaRPr>
          </a:p>
          <a:p>
            <a:pPr marL="0" indent="0">
              <a:buNone/>
            </a:pPr>
            <a:endParaRPr lang="fr-FR" dirty="0"/>
          </a:p>
          <a:p>
            <a:pPr algn="just">
              <a:lnSpc>
                <a:spcPct val="107000"/>
              </a:lnSpc>
              <a:spcAft>
                <a:spcPts val="800"/>
              </a:spcAft>
            </a:pPr>
            <a:r>
              <a:rPr lang="fr-FR" sz="3200" dirty="0">
                <a:latin typeface="Arial" panose="020B0604020202020204" pitchFamily="34" charset="0"/>
                <a:ea typeface="Times New Roman" panose="02020603050405020304" pitchFamily="18" charset="0"/>
                <a:cs typeface="Times New Roman" panose="02020603050405020304" pitchFamily="18" charset="0"/>
              </a:rPr>
              <a:t> </a:t>
            </a:r>
            <a:endParaRPr lang="fr-FR" sz="3600" dirty="0">
              <a:latin typeface="Calibri" panose="020F0502020204030204" pitchFamily="34" charset="0"/>
              <a:ea typeface="Times New Roman" panose="02020603050405020304" pitchFamily="18" charset="0"/>
              <a:cs typeface="Times New Roman" panose="02020603050405020304" pitchFamily="18" charset="0"/>
            </a:endParaRPr>
          </a:p>
          <a:p>
            <a:endParaRPr lang="fr-FR" dirty="0" smtClean="0"/>
          </a:p>
          <a:p>
            <a:endParaRPr lang="fr-FR" dirty="0" smtClean="0"/>
          </a:p>
        </p:txBody>
      </p:sp>
      <p:sp>
        <p:nvSpPr>
          <p:cNvPr id="4" name="Titre 1"/>
          <p:cNvSpPr txBox="1">
            <a:spLocks/>
          </p:cNvSpPr>
          <p:nvPr/>
        </p:nvSpPr>
        <p:spPr>
          <a:xfrm>
            <a:off x="612775" y="228600"/>
            <a:ext cx="8153400" cy="990600"/>
          </a:xfrm>
          <a:prstGeom prst="rect">
            <a:avLst/>
          </a:prstGeom>
        </p:spPr>
        <p:txBody>
          <a:bodyPr vert="horz" lIns="91440" tIns="45720" rIns="91440" bIns="45720" rtlCol="0" anchor="ctr">
            <a:normAutofit/>
          </a:bodyPr>
          <a:lstStyle/>
          <a:p>
            <a:pPr algn="ctr">
              <a:spcBef>
                <a:spcPct val="0"/>
              </a:spcBef>
              <a:defRPr/>
            </a:pPr>
            <a:endParaRPr lang="fr-FR" b="1" i="1" cap="small" dirty="0" smtClean="0">
              <a:solidFill>
                <a:srgbClr val="0070C0"/>
              </a:solidFill>
            </a:endParaRPr>
          </a:p>
        </p:txBody>
      </p:sp>
    </p:spTree>
    <p:extLst>
      <p:ext uri="{BB962C8B-B14F-4D97-AF65-F5344CB8AC3E}">
        <p14:creationId xmlns:p14="http://schemas.microsoft.com/office/powerpoint/2010/main" val="1384172529"/>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numéro de diapositive 3"/>
          <p:cNvSpPr>
            <a:spLocks noGrp="1"/>
          </p:cNvSpPr>
          <p:nvPr>
            <p:ph type="sldNum" sz="quarter" idx="15"/>
          </p:nvPr>
        </p:nvSpPr>
        <p:spPr/>
        <p:txBody>
          <a:bodyPr/>
          <a:lstStyle/>
          <a:p>
            <a:fld id="{26A935AA-A7B2-4507-9B20-F692C0B0BA29}" type="slidenum">
              <a:rPr lang="fr-FR" smtClean="0"/>
              <a:pPr/>
              <a:t>20</a:t>
            </a:fld>
            <a:endParaRPr lang="fr-FR"/>
          </a:p>
        </p:txBody>
      </p:sp>
      <p:sp>
        <p:nvSpPr>
          <p:cNvPr id="8" name="Espace réservé du contenu 7"/>
          <p:cNvSpPr>
            <a:spLocks noGrp="1"/>
          </p:cNvSpPr>
          <p:nvPr>
            <p:ph sz="quarter" idx="1"/>
          </p:nvPr>
        </p:nvSpPr>
        <p:spPr>
          <a:xfrm>
            <a:off x="457200" y="1600200"/>
            <a:ext cx="7467600" cy="3701008"/>
          </a:xfrm>
        </p:spPr>
        <p:txBody>
          <a:bodyPr anchor="ctr"/>
          <a:lstStyle/>
          <a:p>
            <a:pPr marL="0" indent="0">
              <a:buNone/>
            </a:pPr>
            <a:r>
              <a:rPr lang="fr-FR" b="1" dirty="0" smtClean="0">
                <a:latin typeface="Tahoma" panose="020B0604030504040204" pitchFamily="34" charset="0"/>
                <a:ea typeface="Tahoma" panose="020B0604030504040204" pitchFamily="34" charset="0"/>
                <a:cs typeface="Tahoma" panose="020B0604030504040204" pitchFamily="34" charset="0"/>
              </a:rPr>
              <a:t>III. PROJETS </a:t>
            </a:r>
            <a:r>
              <a:rPr lang="fr-FR" b="1" dirty="0">
                <a:latin typeface="Tahoma" panose="020B0604030504040204" pitchFamily="34" charset="0"/>
                <a:ea typeface="Tahoma" panose="020B0604030504040204" pitchFamily="34" charset="0"/>
                <a:cs typeface="Tahoma" panose="020B0604030504040204" pitchFamily="34" charset="0"/>
              </a:rPr>
              <a:t>STRUCTURANTS</a:t>
            </a:r>
          </a:p>
          <a:p>
            <a:endParaRPr lang="fr-FR" dirty="0"/>
          </a:p>
        </p:txBody>
      </p:sp>
      <p:sp>
        <p:nvSpPr>
          <p:cNvPr id="9" name="Rectangle 8"/>
          <p:cNvSpPr/>
          <p:nvPr/>
        </p:nvSpPr>
        <p:spPr>
          <a:xfrm>
            <a:off x="179512" y="332656"/>
            <a:ext cx="8280920" cy="276999"/>
          </a:xfrm>
          <a:prstGeom prst="rect">
            <a:avLst/>
          </a:prstGeom>
        </p:spPr>
        <p:txBody>
          <a:bodyPr wrap="square">
            <a:spAutoFit/>
          </a:bodyPr>
          <a:lstStyle/>
          <a:p>
            <a:pPr algn="ctr"/>
            <a:r>
              <a:rPr lang="fr-FR" sz="1200" dirty="0">
                <a:latin typeface="Tahoma" pitchFamily="34" charset="0"/>
                <a:ea typeface="Tahoma" pitchFamily="34" charset="0"/>
                <a:cs typeface="Tahoma" pitchFamily="34" charset="0"/>
              </a:rPr>
              <a:t>SITUATION MACROECONOMIQUE ,  PROJETS STRUCTURANTS, STRATEGIE DE FINANCEMENT</a:t>
            </a:r>
          </a:p>
        </p:txBody>
      </p:sp>
    </p:spTree>
    <p:extLst>
      <p:ext uri="{BB962C8B-B14F-4D97-AF65-F5344CB8AC3E}">
        <p14:creationId xmlns:p14="http://schemas.microsoft.com/office/powerpoint/2010/main" val="131236322"/>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numéro de diapositive 3"/>
          <p:cNvSpPr>
            <a:spLocks noGrp="1"/>
          </p:cNvSpPr>
          <p:nvPr>
            <p:ph type="sldNum" sz="quarter" idx="15"/>
          </p:nvPr>
        </p:nvSpPr>
        <p:spPr/>
        <p:txBody>
          <a:bodyPr/>
          <a:lstStyle/>
          <a:p>
            <a:fld id="{26A935AA-A7B2-4507-9B20-F692C0B0BA29}" type="slidenum">
              <a:rPr lang="fr-FR" smtClean="0"/>
              <a:pPr/>
              <a:t>21</a:t>
            </a:fld>
            <a:endParaRPr lang="fr-FR" dirty="0"/>
          </a:p>
        </p:txBody>
      </p:sp>
      <p:sp>
        <p:nvSpPr>
          <p:cNvPr id="6" name="Title 2"/>
          <p:cNvSpPr txBox="1">
            <a:spLocks/>
          </p:cNvSpPr>
          <p:nvPr/>
        </p:nvSpPr>
        <p:spPr>
          <a:xfrm>
            <a:off x="522270" y="620688"/>
            <a:ext cx="7446812" cy="648072"/>
          </a:xfrm>
          <a:prstGeom prst="rect">
            <a:avLst/>
          </a:prstGeom>
          <a:solidFill>
            <a:schemeClr val="accent1"/>
          </a:solidFill>
        </p:spPr>
        <p:txBody>
          <a:bodyPr vert="horz" anchor="b">
            <a:normAutofit fontScale="92500" lnSpcReduction="20000"/>
          </a:bodyPr>
          <a:lstStyle>
            <a:lvl1pPr algn="l" rtl="0" eaLnBrk="1" latinLnBrk="0" hangingPunct="1">
              <a:spcBef>
                <a:spcPct val="0"/>
              </a:spcBef>
              <a:buNone/>
              <a:defRPr kumimoji="0" sz="3000" b="0" kern="1200" cap="small" baseline="0">
                <a:solidFill>
                  <a:schemeClr val="tx2"/>
                </a:solidFill>
                <a:latin typeface="+mj-lt"/>
                <a:ea typeface="+mj-ea"/>
                <a:cs typeface="+mj-cs"/>
              </a:defRPr>
            </a:lvl1pPr>
          </a:lstStyle>
          <a:p>
            <a:r>
              <a:rPr lang="fr-FR" sz="2800" b="1" dirty="0" smtClean="0">
                <a:latin typeface="Tahoma" pitchFamily="34" charset="0"/>
                <a:ea typeface="Tahoma" pitchFamily="34" charset="0"/>
                <a:cs typeface="Tahoma" pitchFamily="34" charset="0"/>
              </a:rPr>
              <a:t>PERSPECTIVES PAP2A 2021-2023 : </a:t>
            </a:r>
            <a:r>
              <a:rPr lang="fr-FR" b="1" dirty="0" smtClean="0">
                <a:latin typeface="Tahoma" pitchFamily="34" charset="0"/>
                <a:ea typeface="Tahoma" pitchFamily="34" charset="0"/>
                <a:cs typeface="Tahoma" pitchFamily="34" charset="0"/>
              </a:rPr>
              <a:t/>
            </a:r>
            <a:br>
              <a:rPr lang="fr-FR" b="1" dirty="0" smtClean="0">
                <a:latin typeface="Tahoma" pitchFamily="34" charset="0"/>
                <a:ea typeface="Tahoma" pitchFamily="34" charset="0"/>
                <a:cs typeface="Tahoma" pitchFamily="34" charset="0"/>
              </a:rPr>
            </a:br>
            <a:r>
              <a:rPr lang="fr-FR" sz="2000" b="1" dirty="0" smtClean="0">
                <a:latin typeface="Tahoma" pitchFamily="34" charset="0"/>
                <a:ea typeface="Tahoma" pitchFamily="34" charset="0"/>
                <a:cs typeface="Tahoma" pitchFamily="34" charset="0"/>
              </a:rPr>
              <a:t>Objectif global et principaux défis identifiés</a:t>
            </a:r>
            <a:endParaRPr lang="fr-FR" b="1" dirty="0">
              <a:latin typeface="Tahoma" pitchFamily="34" charset="0"/>
              <a:ea typeface="Tahoma" pitchFamily="34" charset="0"/>
              <a:cs typeface="Tahoma" pitchFamily="34" charset="0"/>
            </a:endParaRPr>
          </a:p>
        </p:txBody>
      </p:sp>
      <p:sp>
        <p:nvSpPr>
          <p:cNvPr id="7" name="Rectangle 26"/>
          <p:cNvSpPr>
            <a:spLocks noGrp="1"/>
          </p:cNvSpPr>
          <p:nvPr>
            <p:ph sz="quarter" idx="1"/>
          </p:nvPr>
        </p:nvSpPr>
        <p:spPr bwMode="auto">
          <a:xfrm>
            <a:off x="668740" y="1412776"/>
            <a:ext cx="1238964" cy="1080120"/>
          </a:xfrm>
          <a:prstGeom prst="rect">
            <a:avLst/>
          </a:prstGeom>
          <a:solidFill>
            <a:schemeClr val="accent6">
              <a:lumMod val="40000"/>
              <a:lumOff val="60000"/>
            </a:schemeClr>
          </a:solidFill>
          <a:ln w="28575">
            <a:solidFill>
              <a:schemeClr val="tx1">
                <a:lumMod val="60000"/>
                <a:lumOff val="40000"/>
              </a:schemeClr>
            </a:solidFill>
            <a:headEnd type="none" w="med" len="med"/>
            <a:tailEnd type="none" w="med" len="med"/>
          </a:ln>
        </p:spPr>
        <p:style>
          <a:lnRef idx="1">
            <a:schemeClr val="accent6"/>
          </a:lnRef>
          <a:fillRef idx="2">
            <a:schemeClr val="accent6"/>
          </a:fillRef>
          <a:effectRef idx="1">
            <a:schemeClr val="accent6"/>
          </a:effectRef>
          <a:fontRef idx="minor">
            <a:schemeClr val="dk1"/>
          </a:fontRef>
        </p:style>
        <p:txBody>
          <a:bodyPr vert="horz" wrap="square" lIns="36000" tIns="36000" rIns="36000" bIns="36000" numCol="1" rtlCol="0" anchor="ctr" anchorCtr="0" compatLnSpc="1">
            <a:prstTxWarp prst="textNoShape">
              <a:avLst/>
            </a:prstTxWarp>
            <a:normAutofit/>
          </a:bodyPr>
          <a:lstStyle/>
          <a:p>
            <a:pPr marL="0" marR="0" lvl="0" indent="0" algn="ctr" defTabSz="914400" rtl="0" eaLnBrk="1" fontAlgn="auto" latinLnBrk="0" hangingPunct="1">
              <a:lnSpc>
                <a:spcPct val="100000"/>
              </a:lnSpc>
              <a:spcBef>
                <a:spcPts val="0"/>
              </a:spcBef>
              <a:spcAft>
                <a:spcPts val="0"/>
              </a:spcAft>
              <a:buClrTx/>
              <a:buSzTx/>
              <a:buFontTx/>
              <a:buNone/>
            </a:pPr>
            <a:r>
              <a:rPr kumimoji="0" lang="fr-FR" b="1" i="0" u="none" strike="noStrike" kern="1200" cap="none" spc="0" normalizeH="0" baseline="0" noProof="0" dirty="0">
                <a:ln>
                  <a:noFill/>
                </a:ln>
                <a:solidFill>
                  <a:schemeClr val="tx1">
                    <a:lumMod val="75000"/>
                  </a:schemeClr>
                </a:solidFill>
                <a:effectLst/>
                <a:uLnTx/>
                <a:uFillTx/>
                <a:latin typeface="Arial"/>
                <a:ea typeface="+mn-ea"/>
                <a:cs typeface="Arial"/>
              </a:rPr>
              <a:t>Objectif </a:t>
            </a:r>
          </a:p>
          <a:p>
            <a:pPr marL="0" marR="0" lvl="0" indent="0" algn="ctr" defTabSz="914400" rtl="0" eaLnBrk="1" fontAlgn="auto" latinLnBrk="0" hangingPunct="1">
              <a:lnSpc>
                <a:spcPct val="100000"/>
              </a:lnSpc>
              <a:spcBef>
                <a:spcPts val="0"/>
              </a:spcBef>
              <a:spcAft>
                <a:spcPts val="0"/>
              </a:spcAft>
              <a:buClrTx/>
              <a:buSzTx/>
              <a:buFontTx/>
              <a:buNone/>
            </a:pPr>
            <a:r>
              <a:rPr kumimoji="0" lang="fr-FR" b="1" i="0" u="none" strike="noStrike" kern="1200" cap="none" spc="0" normalizeH="0" baseline="0" noProof="0" dirty="0">
                <a:ln>
                  <a:noFill/>
                </a:ln>
                <a:solidFill>
                  <a:schemeClr val="tx1">
                    <a:lumMod val="75000"/>
                  </a:schemeClr>
                </a:solidFill>
                <a:effectLst/>
                <a:uLnTx/>
                <a:uFillTx/>
                <a:latin typeface="Arial"/>
                <a:ea typeface="+mn-ea"/>
                <a:cs typeface="Arial"/>
              </a:rPr>
              <a:t>Global,</a:t>
            </a:r>
            <a:endParaRPr kumimoji="0" lang="fr-FR" b="0" i="0" u="none" strike="noStrike" kern="1200" cap="none" spc="0" normalizeH="0" baseline="0" noProof="0" dirty="0">
              <a:ln>
                <a:noFill/>
              </a:ln>
              <a:solidFill>
                <a:schemeClr val="tx1">
                  <a:lumMod val="75000"/>
                </a:schemeClr>
              </a:solidFill>
              <a:effectLst/>
              <a:uLnTx/>
              <a:uFillTx/>
              <a:latin typeface="Arial"/>
              <a:ea typeface="+mn-ea"/>
              <a:cs typeface="Arial"/>
            </a:endParaRPr>
          </a:p>
        </p:txBody>
      </p:sp>
      <p:sp>
        <p:nvSpPr>
          <p:cNvPr id="8" name="Rectangle 29"/>
          <p:cNvSpPr/>
          <p:nvPr/>
        </p:nvSpPr>
        <p:spPr bwMode="auto">
          <a:xfrm>
            <a:off x="668740" y="2564904"/>
            <a:ext cx="1160066" cy="3945116"/>
          </a:xfrm>
          <a:prstGeom prst="rect">
            <a:avLst/>
          </a:prstGeom>
          <a:solidFill>
            <a:schemeClr val="bg1">
              <a:lumMod val="75000"/>
            </a:schemeClr>
          </a:solidFill>
          <a:ln w="38100" cap="flat" cmpd="sng" algn="ctr">
            <a:solidFill>
              <a:schemeClr val="tx1">
                <a:lumMod val="60000"/>
                <a:lumOff val="40000"/>
              </a:schemeClr>
            </a:solidFill>
            <a:prstDash val="solid"/>
            <a:round/>
            <a:headEnd type="none" w="med" len="med"/>
            <a:tailEnd type="none" w="med" len="med"/>
          </a:ln>
          <a:effectLst/>
        </p:spPr>
        <p:txBody>
          <a:bodyPr vert="vert270" wrap="square" lIns="36000" tIns="36000" rIns="36000" bIns="36000" numCol="1" rtlCol="0" anchor="ctr" anchorCtr="0" compatLnSpc="1">
            <a:prstTxWarp prst="textNoShape">
              <a:avLst/>
            </a:prstTxWarp>
          </a:bodyPr>
          <a:lstStyle/>
          <a:p>
            <a:pPr algn="ctr" defTabSz="914400" fontAlgn="auto">
              <a:spcBef>
                <a:spcPts val="0"/>
              </a:spcBef>
              <a:spcAft>
                <a:spcPts val="0"/>
              </a:spcAft>
            </a:pPr>
            <a:r>
              <a:rPr lang="fr-FR" sz="2000" b="1" dirty="0">
                <a:solidFill>
                  <a:schemeClr val="tx1">
                    <a:lumMod val="75000"/>
                  </a:schemeClr>
                </a:solidFill>
                <a:latin typeface="Arial"/>
                <a:ea typeface="+mn-ea"/>
                <a:cs typeface="Arial"/>
              </a:rPr>
              <a:t>Principaux </a:t>
            </a:r>
          </a:p>
          <a:p>
            <a:pPr algn="ctr" defTabSz="914400" fontAlgn="auto">
              <a:spcBef>
                <a:spcPts val="0"/>
              </a:spcBef>
              <a:spcAft>
                <a:spcPts val="0"/>
              </a:spcAft>
            </a:pPr>
            <a:r>
              <a:rPr lang="fr-FR" sz="2000" b="1" dirty="0">
                <a:solidFill>
                  <a:schemeClr val="tx1">
                    <a:lumMod val="75000"/>
                  </a:schemeClr>
                </a:solidFill>
                <a:latin typeface="Arial"/>
                <a:ea typeface="+mn-ea"/>
                <a:cs typeface="Arial"/>
              </a:rPr>
              <a:t>Défis</a:t>
            </a:r>
          </a:p>
        </p:txBody>
      </p:sp>
      <p:sp>
        <p:nvSpPr>
          <p:cNvPr id="9" name="Rectangle à coins arrondis 17"/>
          <p:cNvSpPr/>
          <p:nvPr/>
        </p:nvSpPr>
        <p:spPr bwMode="auto">
          <a:xfrm>
            <a:off x="2054705" y="1340768"/>
            <a:ext cx="6167738" cy="4968552"/>
          </a:xfrm>
          <a:prstGeom prst="roundRect">
            <a:avLst/>
          </a:prstGeom>
          <a:solidFill>
            <a:schemeClr val="accent6">
              <a:lumMod val="20000"/>
              <a:lumOff val="80000"/>
            </a:schemeClr>
          </a:solidFill>
          <a:ln w="28575" cap="flat" cmpd="sng" algn="ctr">
            <a:noFill/>
            <a:prstDash val="solid"/>
            <a:round/>
            <a:headEnd type="none" w="med" len="med"/>
            <a:tailEnd type="none" w="med" len="med"/>
          </a:ln>
          <a:effectLst/>
        </p:spPr>
        <p:txBody>
          <a:bodyPr vert="horz" wrap="square" lIns="45720" tIns="45720" rIns="45720" bIns="45720" numCol="1" rtlCol="0" anchor="ctr" anchorCtr="0" compatLnSpc="1">
            <a:prstTxWarp prst="textNoShape">
              <a:avLst/>
            </a:prstTxWarp>
          </a:bodyPr>
          <a:lstStyle/>
          <a:p>
            <a:pPr lvl="0" algn="ctr"/>
            <a:r>
              <a:rPr lang="fr-FR" b="1" dirty="0"/>
              <a:t>R</a:t>
            </a:r>
            <a:r>
              <a:rPr lang="fr-FR" b="1" dirty="0" smtClean="0"/>
              <a:t>éaliser</a:t>
            </a:r>
            <a:r>
              <a:rPr lang="fr-FR" b="1" dirty="0"/>
              <a:t>, à travers la transformation structurelle de l’économie, une croissance forte, inclusive et durable pour le bien-être des populations </a:t>
            </a:r>
            <a:r>
              <a:rPr lang="fr-FR" b="1" dirty="0" smtClean="0"/>
              <a:t>».</a:t>
            </a:r>
          </a:p>
          <a:p>
            <a:pPr lvl="0" algn="ctr"/>
            <a:endParaRPr lang="fr-FR" b="1" dirty="0"/>
          </a:p>
          <a:p>
            <a:pPr marL="285750" indent="-285750" defTabSz="914400" fontAlgn="auto">
              <a:spcBef>
                <a:spcPts val="0"/>
              </a:spcBef>
              <a:spcAft>
                <a:spcPts val="200"/>
              </a:spcAft>
              <a:buClr>
                <a:srgbClr val="18A24F"/>
              </a:buClr>
              <a:buSzPct val="75000"/>
              <a:buFont typeface=".SF NS Symbols Regular"/>
              <a:buChar char="★"/>
            </a:pPr>
            <a:r>
              <a:rPr lang="fr-FR" sz="1600" dirty="0">
                <a:solidFill>
                  <a:srgbClr val="141313"/>
                </a:solidFill>
              </a:rPr>
              <a:t>Stabilité du cadre macroéconomique à préserver : accent sur renforcement de la productivité et la mobilisation de ressources internes</a:t>
            </a:r>
          </a:p>
          <a:p>
            <a:pPr marL="285750" lvl="0" indent="-285750" defTabSz="914400" fontAlgn="auto">
              <a:spcBef>
                <a:spcPts val="0"/>
              </a:spcBef>
              <a:spcAft>
                <a:spcPts val="200"/>
              </a:spcAft>
              <a:buClr>
                <a:srgbClr val="18A24F"/>
              </a:buClr>
              <a:buSzPct val="75000"/>
              <a:buFont typeface=".SF NS Symbols Regular"/>
              <a:buChar char="★"/>
            </a:pPr>
            <a:r>
              <a:rPr lang="fr-FR" sz="1600" dirty="0">
                <a:solidFill>
                  <a:srgbClr val="141313"/>
                </a:solidFill>
              </a:rPr>
              <a:t>Plus forte implication du secteur privé</a:t>
            </a:r>
          </a:p>
          <a:p>
            <a:pPr marL="285750" indent="-285750" defTabSz="914400" fontAlgn="auto">
              <a:spcBef>
                <a:spcPts val="0"/>
              </a:spcBef>
              <a:spcAft>
                <a:spcPts val="200"/>
              </a:spcAft>
              <a:buClr>
                <a:srgbClr val="18A24F"/>
              </a:buClr>
              <a:buSzPct val="75000"/>
              <a:buFont typeface=".SF NS Symbols Regular"/>
              <a:buChar char="★"/>
            </a:pPr>
            <a:r>
              <a:rPr lang="fr-FR" sz="1600" dirty="0">
                <a:solidFill>
                  <a:srgbClr val="141313"/>
                </a:solidFill>
              </a:rPr>
              <a:t>Développement du capital humain et capture du dividende démographique</a:t>
            </a:r>
          </a:p>
          <a:p>
            <a:pPr marL="285750" indent="-285750" defTabSz="914400" fontAlgn="auto">
              <a:spcBef>
                <a:spcPts val="0"/>
              </a:spcBef>
              <a:spcAft>
                <a:spcPts val="200"/>
              </a:spcAft>
              <a:buClr>
                <a:srgbClr val="18A24F"/>
              </a:buClr>
              <a:buSzPct val="75000"/>
              <a:buFont typeface=".SF NS Symbols Regular"/>
              <a:buChar char="★"/>
            </a:pPr>
            <a:r>
              <a:rPr lang="fr-FR" sz="1600" dirty="0">
                <a:solidFill>
                  <a:srgbClr val="141313"/>
                </a:solidFill>
              </a:rPr>
              <a:t>Renforcement de la gouvernance et promotion d’une administration publique moderne et efficace </a:t>
            </a:r>
          </a:p>
          <a:p>
            <a:pPr marL="285750" indent="-285750" defTabSz="914400" fontAlgn="auto">
              <a:spcBef>
                <a:spcPts val="0"/>
              </a:spcBef>
              <a:spcAft>
                <a:spcPts val="200"/>
              </a:spcAft>
              <a:buClr>
                <a:srgbClr val="18A24F"/>
              </a:buClr>
              <a:buSzPct val="75000"/>
              <a:buFont typeface=".SF NS Symbols Regular"/>
              <a:buChar char="★"/>
            </a:pPr>
            <a:r>
              <a:rPr lang="en-US" sz="1600" dirty="0" err="1">
                <a:solidFill>
                  <a:srgbClr val="141313"/>
                </a:solidFill>
              </a:rPr>
              <a:t>Prise</a:t>
            </a:r>
            <a:r>
              <a:rPr lang="en-US" sz="1600" dirty="0">
                <a:solidFill>
                  <a:srgbClr val="141313"/>
                </a:solidFill>
              </a:rPr>
              <a:t> en </a:t>
            </a:r>
            <a:r>
              <a:rPr lang="en-US" sz="1600" dirty="0" err="1">
                <a:solidFill>
                  <a:srgbClr val="141313"/>
                </a:solidFill>
              </a:rPr>
              <a:t>compte</a:t>
            </a:r>
            <a:r>
              <a:rPr lang="en-US" sz="1600" dirty="0">
                <a:solidFill>
                  <a:srgbClr val="141313"/>
                </a:solidFill>
              </a:rPr>
              <a:t> de la dimension </a:t>
            </a:r>
            <a:r>
              <a:rPr lang="en-US" sz="1600" dirty="0" err="1">
                <a:solidFill>
                  <a:srgbClr val="141313"/>
                </a:solidFill>
              </a:rPr>
              <a:t>environnementale</a:t>
            </a:r>
            <a:endParaRPr lang="en-US" sz="1600" dirty="0">
              <a:solidFill>
                <a:srgbClr val="141313"/>
              </a:solidFill>
            </a:endParaRPr>
          </a:p>
          <a:p>
            <a:pPr marL="285750" lvl="0" indent="-285750" defTabSz="914400" fontAlgn="auto">
              <a:spcBef>
                <a:spcPts val="0"/>
              </a:spcBef>
              <a:spcAft>
                <a:spcPts val="200"/>
              </a:spcAft>
              <a:buClr>
                <a:srgbClr val="18A24F"/>
              </a:buClr>
              <a:buSzPct val="75000"/>
              <a:buFont typeface=".SF NS Symbols Regular"/>
              <a:buChar char="★"/>
            </a:pPr>
            <a:r>
              <a:rPr lang="fr-FR" sz="1600" dirty="0">
                <a:solidFill>
                  <a:srgbClr val="141313"/>
                </a:solidFill>
              </a:rPr>
              <a:t>Faire du pétrole et du gaz un des moteurs de l’économie</a:t>
            </a:r>
          </a:p>
          <a:p>
            <a:pPr marL="285750" indent="-285750" defTabSz="914400" fontAlgn="auto">
              <a:spcBef>
                <a:spcPts val="0"/>
              </a:spcBef>
              <a:spcAft>
                <a:spcPts val="200"/>
              </a:spcAft>
              <a:buClr>
                <a:srgbClr val="18A24F"/>
              </a:buClr>
              <a:buSzPct val="75000"/>
              <a:buFont typeface=".SF NS Symbols Regular"/>
              <a:buChar char="★"/>
            </a:pPr>
            <a:r>
              <a:rPr lang="en-US" sz="1600" dirty="0">
                <a:solidFill>
                  <a:srgbClr val="141313"/>
                </a:solidFill>
              </a:rPr>
              <a:t>Promotion de </a:t>
            </a:r>
            <a:r>
              <a:rPr lang="en-US" sz="1600" dirty="0" err="1">
                <a:solidFill>
                  <a:srgbClr val="141313"/>
                </a:solidFill>
              </a:rPr>
              <a:t>l’économie</a:t>
            </a:r>
            <a:r>
              <a:rPr lang="en-US" sz="1600" dirty="0">
                <a:solidFill>
                  <a:srgbClr val="141313"/>
                </a:solidFill>
              </a:rPr>
              <a:t> </a:t>
            </a:r>
            <a:r>
              <a:rPr lang="en-US" sz="1600" dirty="0" err="1">
                <a:solidFill>
                  <a:srgbClr val="141313"/>
                </a:solidFill>
              </a:rPr>
              <a:t>numérique</a:t>
            </a:r>
            <a:endParaRPr kumimoji="0" lang="en-US" sz="1600" i="0" u="none" strike="noStrike" kern="1200" cap="none" spc="0" normalizeH="0" baseline="0" noProof="0" dirty="0">
              <a:ln>
                <a:noFill/>
              </a:ln>
              <a:solidFill>
                <a:srgbClr val="141313"/>
              </a:solidFill>
              <a:effectLst/>
              <a:uLnTx/>
              <a:uFillTx/>
              <a:latin typeface="Arial"/>
              <a:ea typeface="+mn-ea"/>
              <a:cs typeface="Arial"/>
            </a:endParaRPr>
          </a:p>
        </p:txBody>
      </p:sp>
    </p:spTree>
    <p:extLst>
      <p:ext uri="{BB962C8B-B14F-4D97-AF65-F5344CB8AC3E}">
        <p14:creationId xmlns:p14="http://schemas.microsoft.com/office/powerpoint/2010/main" val="1498712096"/>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numéro de diapositive 3"/>
          <p:cNvSpPr>
            <a:spLocks noGrp="1"/>
          </p:cNvSpPr>
          <p:nvPr>
            <p:ph type="sldNum" sz="quarter" idx="15"/>
          </p:nvPr>
        </p:nvSpPr>
        <p:spPr/>
        <p:txBody>
          <a:bodyPr/>
          <a:lstStyle/>
          <a:p>
            <a:fld id="{26A935AA-A7B2-4507-9B20-F692C0B0BA29}" type="slidenum">
              <a:rPr lang="fr-FR" smtClean="0"/>
              <a:pPr/>
              <a:t>22</a:t>
            </a:fld>
            <a:endParaRPr lang="fr-FR" dirty="0"/>
          </a:p>
        </p:txBody>
      </p:sp>
      <p:sp>
        <p:nvSpPr>
          <p:cNvPr id="6" name="Title 1"/>
          <p:cNvSpPr txBox="1"/>
          <p:nvPr/>
        </p:nvSpPr>
        <p:spPr bwMode="auto">
          <a:xfrm>
            <a:off x="539552" y="157548"/>
            <a:ext cx="8208913" cy="823180"/>
          </a:xfrm>
          <a:prstGeom prst="rect">
            <a:avLst/>
          </a:prstGeom>
          <a:noFill/>
          <a:ln>
            <a:miter lim="800000"/>
            <a:headEnd/>
            <a:tailEnd/>
          </a:ln>
        </p:spPr>
        <p:txBody>
          <a:bodyPr spcFirstLastPara="1" vert="horz" wrap="square" lIns="91440" tIns="45720" rIns="91440" bIns="45720" numCol="1" anchor="ctr" anchorCtr="0" compatLnSpc="1">
            <a:prstTxWarp prst="textNoShape">
              <a:avLst/>
            </a:prstTxWarp>
          </a:bodyPr>
          <a:lstStyle>
            <a:lvl1pPr lvl="0" algn="l" defTabSz="457200" rtl="0" eaLnBrk="0" fontAlgn="base" hangingPunct="0">
              <a:spcBef>
                <a:spcPts val="0"/>
              </a:spcBef>
              <a:spcAft>
                <a:spcPts val="0"/>
              </a:spcAft>
              <a:buSzPts val="2000"/>
              <a:buNone/>
              <a:defRPr sz="2400" kern="1200">
                <a:solidFill>
                  <a:schemeClr val="tx1"/>
                </a:solidFill>
                <a:latin typeface="+mj-lt"/>
                <a:ea typeface="MS PGothic" pitchFamily="34" charset="-128"/>
                <a:cs typeface="MS PGothic" charset="0"/>
              </a:defRPr>
            </a:lvl1pPr>
            <a:lvl2pPr lvl="1" algn="l" defTabSz="457200" rtl="0" eaLnBrk="0" fontAlgn="base" hangingPunct="0">
              <a:spcBef>
                <a:spcPts val="0"/>
              </a:spcBef>
              <a:spcAft>
                <a:spcPts val="0"/>
              </a:spcAft>
              <a:buSzPts val="2000"/>
              <a:buNone/>
              <a:defRPr sz="2400">
                <a:solidFill>
                  <a:schemeClr val="tx1"/>
                </a:solidFill>
                <a:latin typeface="Gill Sans MT" pitchFamily="34" charset="0"/>
                <a:ea typeface="MS PGothic" pitchFamily="34" charset="-128"/>
                <a:cs typeface="MS PGothic" charset="0"/>
              </a:defRPr>
            </a:lvl2pPr>
            <a:lvl3pPr lvl="2" algn="l" defTabSz="457200" rtl="0" eaLnBrk="0" fontAlgn="base" hangingPunct="0">
              <a:spcBef>
                <a:spcPts val="0"/>
              </a:spcBef>
              <a:spcAft>
                <a:spcPts val="0"/>
              </a:spcAft>
              <a:buSzPts val="2000"/>
              <a:buNone/>
              <a:defRPr sz="2400">
                <a:solidFill>
                  <a:schemeClr val="tx1"/>
                </a:solidFill>
                <a:latin typeface="Gill Sans MT" pitchFamily="34" charset="0"/>
                <a:ea typeface="MS PGothic" pitchFamily="34" charset="-128"/>
                <a:cs typeface="MS PGothic" charset="0"/>
              </a:defRPr>
            </a:lvl3pPr>
            <a:lvl4pPr lvl="3" algn="l" defTabSz="457200" rtl="0" eaLnBrk="0" fontAlgn="base" hangingPunct="0">
              <a:spcBef>
                <a:spcPts val="0"/>
              </a:spcBef>
              <a:spcAft>
                <a:spcPts val="0"/>
              </a:spcAft>
              <a:buSzPts val="2000"/>
              <a:buNone/>
              <a:defRPr sz="2400">
                <a:solidFill>
                  <a:schemeClr val="tx1"/>
                </a:solidFill>
                <a:latin typeface="Gill Sans MT" pitchFamily="34" charset="0"/>
                <a:ea typeface="MS PGothic" pitchFamily="34" charset="-128"/>
                <a:cs typeface="MS PGothic" charset="0"/>
              </a:defRPr>
            </a:lvl4pPr>
            <a:lvl5pPr lvl="4" algn="l" defTabSz="457200" rtl="0" eaLnBrk="0" fontAlgn="base" hangingPunct="0">
              <a:spcBef>
                <a:spcPts val="0"/>
              </a:spcBef>
              <a:spcAft>
                <a:spcPts val="0"/>
              </a:spcAft>
              <a:buSzPts val="2000"/>
              <a:buNone/>
              <a:defRPr sz="2400">
                <a:solidFill>
                  <a:schemeClr val="tx1"/>
                </a:solidFill>
                <a:latin typeface="Gill Sans MT" pitchFamily="34" charset="0"/>
                <a:ea typeface="MS PGothic" pitchFamily="34" charset="-128"/>
                <a:cs typeface="MS PGothic" charset="0"/>
              </a:defRPr>
            </a:lvl5pPr>
            <a:lvl6pPr marL="457200" lvl="5" algn="l" defTabSz="457200" rtl="0" fontAlgn="base">
              <a:spcBef>
                <a:spcPts val="0"/>
              </a:spcBef>
              <a:spcAft>
                <a:spcPts val="0"/>
              </a:spcAft>
              <a:buSzPts val="2000"/>
              <a:buNone/>
              <a:defRPr sz="2400">
                <a:solidFill>
                  <a:schemeClr val="tx1"/>
                </a:solidFill>
                <a:latin typeface="Gill Sans MT" pitchFamily="34" charset="0"/>
                <a:ea typeface="MS PGothic" pitchFamily="34" charset="-128"/>
              </a:defRPr>
            </a:lvl6pPr>
            <a:lvl7pPr marL="914400" lvl="6" algn="l" defTabSz="457200" rtl="0" fontAlgn="base">
              <a:spcBef>
                <a:spcPts val="0"/>
              </a:spcBef>
              <a:spcAft>
                <a:spcPts val="0"/>
              </a:spcAft>
              <a:buSzPts val="2000"/>
              <a:buNone/>
              <a:defRPr sz="2400">
                <a:solidFill>
                  <a:schemeClr val="tx1"/>
                </a:solidFill>
                <a:latin typeface="Gill Sans MT" pitchFamily="34" charset="0"/>
                <a:ea typeface="MS PGothic" pitchFamily="34" charset="-128"/>
              </a:defRPr>
            </a:lvl7pPr>
            <a:lvl8pPr marL="1371600" lvl="7" algn="l" defTabSz="457200" rtl="0" fontAlgn="base">
              <a:spcBef>
                <a:spcPts val="0"/>
              </a:spcBef>
              <a:spcAft>
                <a:spcPts val="0"/>
              </a:spcAft>
              <a:buSzPts val="2000"/>
              <a:buNone/>
              <a:defRPr sz="2400">
                <a:solidFill>
                  <a:schemeClr val="tx1"/>
                </a:solidFill>
                <a:latin typeface="Gill Sans MT" pitchFamily="34" charset="0"/>
                <a:ea typeface="MS PGothic" pitchFamily="34" charset="-128"/>
              </a:defRPr>
            </a:lvl8pPr>
            <a:lvl9pPr marL="1828800" lvl="8" algn="l" defTabSz="457200" rtl="0" fontAlgn="base">
              <a:spcBef>
                <a:spcPts val="0"/>
              </a:spcBef>
              <a:spcAft>
                <a:spcPts val="0"/>
              </a:spcAft>
              <a:buSzPts val="2000"/>
              <a:buNone/>
              <a:defRPr sz="2400">
                <a:solidFill>
                  <a:schemeClr val="tx1"/>
                </a:solidFill>
                <a:latin typeface="Gill Sans MT" pitchFamily="34" charset="0"/>
                <a:ea typeface="MS PGothic" pitchFamily="34" charset="-128"/>
              </a:defRPr>
            </a:lvl9pPr>
          </a:lstStyle>
          <a:p>
            <a:pPr eaLnBrk="1" hangingPunct="1"/>
            <a:r>
              <a:rPr lang="fr-FR" b="1" dirty="0" smtClean="0">
                <a:latin typeface="Tahoma" pitchFamily="34" charset="0"/>
                <a:ea typeface="Tahoma" pitchFamily="34" charset="0"/>
                <a:cs typeface="Tahoma" pitchFamily="34" charset="0"/>
              </a:rPr>
              <a:t>PERSPECTIVES</a:t>
            </a:r>
          </a:p>
          <a:p>
            <a:pPr eaLnBrk="1" hangingPunct="1"/>
            <a:r>
              <a:rPr lang="fr-FR" b="1" dirty="0" smtClean="0">
                <a:latin typeface="Tahoma" pitchFamily="34" charset="0"/>
                <a:ea typeface="Tahoma" pitchFamily="34" charset="0"/>
                <a:cs typeface="Tahoma" pitchFamily="34" charset="0"/>
              </a:rPr>
              <a:t>Orientations programmatiques</a:t>
            </a:r>
            <a:r>
              <a:rPr lang="fr-FR" sz="3200" b="1" dirty="0" smtClean="0">
                <a:latin typeface="Cambria" panose="02040503050406030204" pitchFamily="18" charset="0"/>
                <a:cs typeface="Arial" pitchFamily="34" charset="0"/>
              </a:rPr>
              <a:t>:</a:t>
            </a:r>
            <a:endParaRPr lang="fr-FR" sz="3200" b="1" dirty="0">
              <a:latin typeface="Cambria" panose="02040503050406030204" pitchFamily="18" charset="0"/>
              <a:cs typeface="Arial" pitchFamily="34" charset="0"/>
            </a:endParaRPr>
          </a:p>
        </p:txBody>
      </p:sp>
      <p:sp>
        <p:nvSpPr>
          <p:cNvPr id="7" name="Espace réservé du texte 2"/>
          <p:cNvSpPr>
            <a:spLocks noGrp="1"/>
          </p:cNvSpPr>
          <p:nvPr>
            <p:ph sz="quarter" idx="1"/>
          </p:nvPr>
        </p:nvSpPr>
        <p:spPr>
          <a:xfrm>
            <a:off x="323528" y="1124744"/>
            <a:ext cx="2376264" cy="3769180"/>
          </a:xfrm>
          <a:solidFill>
            <a:schemeClr val="bg1">
              <a:lumMod val="85000"/>
              <a:alpha val="50000"/>
            </a:schemeClr>
          </a:solidFill>
        </p:spPr>
        <p:txBody>
          <a:bodyPr>
            <a:normAutofit/>
          </a:bodyPr>
          <a:lstStyle/>
          <a:p>
            <a:pPr algn="just"/>
            <a:r>
              <a:rPr lang="fr-FR" sz="1400" b="1" dirty="0">
                <a:latin typeface="Tahoma" panose="020B0604030504040204" pitchFamily="34" charset="0"/>
                <a:ea typeface="Tahoma" panose="020B0604030504040204" pitchFamily="34" charset="0"/>
                <a:cs typeface="Tahoma" panose="020B0604030504040204" pitchFamily="34" charset="0"/>
              </a:rPr>
              <a:t>5 Grandes initiatives majeures</a:t>
            </a:r>
          </a:p>
          <a:p>
            <a:pPr marL="223838" lvl="0" indent="-211138" algn="just">
              <a:buClr>
                <a:srgbClr val="359F37"/>
              </a:buClr>
              <a:buSzPct val="75000"/>
              <a:buFont typeface=".SF NS Symbols Regular"/>
              <a:buChar char="★"/>
            </a:pPr>
            <a:r>
              <a:rPr lang="fr-FR" sz="1400" dirty="0" smtClean="0">
                <a:solidFill>
                  <a:schemeClr val="tx1">
                    <a:lumMod val="75000"/>
                  </a:schemeClr>
                </a:solidFill>
                <a:latin typeface="Tahoma" pitchFamily="34" charset="0"/>
                <a:ea typeface="Tahoma" pitchFamily="34" charset="0"/>
                <a:cs typeface="Tahoma" pitchFamily="34" charset="0"/>
              </a:rPr>
              <a:t>PSE/Jeunesse 2035</a:t>
            </a:r>
            <a:endParaRPr lang="fr-SN" sz="1400" dirty="0">
              <a:solidFill>
                <a:schemeClr val="tx1">
                  <a:lumMod val="75000"/>
                </a:schemeClr>
              </a:solidFill>
              <a:latin typeface="Tahoma" pitchFamily="34" charset="0"/>
              <a:ea typeface="Tahoma" pitchFamily="34" charset="0"/>
              <a:cs typeface="Tahoma" pitchFamily="34" charset="0"/>
            </a:endParaRPr>
          </a:p>
          <a:p>
            <a:pPr marL="223838" lvl="0" indent="-211138" algn="just">
              <a:buClr>
                <a:srgbClr val="359F37"/>
              </a:buClr>
              <a:buSzPct val="75000"/>
              <a:buFont typeface=".SF NS Symbols Regular"/>
              <a:buChar char="★"/>
            </a:pPr>
            <a:r>
              <a:rPr lang="fr-FR" sz="1400" dirty="0" smtClean="0">
                <a:solidFill>
                  <a:schemeClr val="tx1">
                    <a:lumMod val="75000"/>
                  </a:schemeClr>
                </a:solidFill>
                <a:latin typeface="Tahoma" pitchFamily="34" charset="0"/>
                <a:ea typeface="Tahoma" pitchFamily="34" charset="0"/>
                <a:cs typeface="Tahoma" pitchFamily="34" charset="0"/>
              </a:rPr>
              <a:t>PSE/Economie solidaire et sociale</a:t>
            </a:r>
          </a:p>
          <a:p>
            <a:pPr marL="223838" lvl="0" indent="-211138" algn="just">
              <a:buClr>
                <a:srgbClr val="359F37"/>
              </a:buClr>
              <a:buSzPct val="75000"/>
              <a:buFont typeface=".SF NS Symbols Regular"/>
              <a:buChar char="★"/>
            </a:pPr>
            <a:r>
              <a:rPr lang="fr-FR" sz="1400" dirty="0" smtClean="0">
                <a:solidFill>
                  <a:schemeClr val="tx1">
                    <a:lumMod val="75000"/>
                  </a:schemeClr>
                </a:solidFill>
                <a:latin typeface="Tahoma" pitchFamily="34" charset="0"/>
                <a:ea typeface="Tahoma" pitchFamily="34" charset="0"/>
                <a:cs typeface="Tahoma" pitchFamily="34" charset="0"/>
              </a:rPr>
              <a:t>PSE/Société numérique</a:t>
            </a:r>
          </a:p>
          <a:p>
            <a:pPr marL="223838" lvl="0" indent="-211138" algn="just">
              <a:buClr>
                <a:srgbClr val="359F37"/>
              </a:buClr>
              <a:buSzPct val="75000"/>
              <a:buFont typeface=".SF NS Symbols Regular"/>
              <a:buChar char="★"/>
            </a:pPr>
            <a:r>
              <a:rPr lang="fr-FR" sz="1400" dirty="0" smtClean="0">
                <a:solidFill>
                  <a:schemeClr val="tx1">
                    <a:lumMod val="75000"/>
                  </a:schemeClr>
                </a:solidFill>
                <a:latin typeface="Tahoma" pitchFamily="34" charset="0"/>
                <a:ea typeface="Tahoma" pitchFamily="34" charset="0"/>
                <a:cs typeface="Tahoma" pitchFamily="34" charset="0"/>
              </a:rPr>
              <a:t>PSE Vert ou la reforestation durable du territoire national</a:t>
            </a:r>
          </a:p>
          <a:p>
            <a:pPr marL="223838" lvl="0" indent="-211138" algn="just">
              <a:buClr>
                <a:srgbClr val="359F37"/>
              </a:buClr>
              <a:buSzPct val="75000"/>
              <a:buFont typeface=".SF NS Symbols Regular"/>
              <a:buChar char="★"/>
            </a:pPr>
            <a:r>
              <a:rPr lang="fr-FR" sz="1400" dirty="0" smtClean="0">
                <a:solidFill>
                  <a:schemeClr val="tx1">
                    <a:lumMod val="75000"/>
                  </a:schemeClr>
                </a:solidFill>
                <a:latin typeface="Tahoma" pitchFamily="34" charset="0"/>
                <a:ea typeface="Tahoma" pitchFamily="34" charset="0"/>
                <a:cs typeface="Tahoma" pitchFamily="34" charset="0"/>
              </a:rPr>
              <a:t>PSE/ Cap sur l’industrialisation</a:t>
            </a:r>
          </a:p>
          <a:p>
            <a:pPr marL="223838" lvl="0" indent="-211138" algn="just">
              <a:buClr>
                <a:srgbClr val="359F37"/>
              </a:buClr>
              <a:buSzPct val="75000"/>
              <a:buFont typeface=".SF NS Symbols Regular"/>
              <a:buChar char="★"/>
            </a:pPr>
            <a:endParaRPr lang="fr-FR" sz="1400" dirty="0" smtClean="0">
              <a:solidFill>
                <a:schemeClr val="tx1">
                  <a:lumMod val="75000"/>
                </a:schemeClr>
              </a:solidFill>
              <a:latin typeface="Tahoma" pitchFamily="34" charset="0"/>
              <a:ea typeface="Tahoma" pitchFamily="34" charset="0"/>
              <a:cs typeface="Tahoma" pitchFamily="34" charset="0"/>
            </a:endParaRPr>
          </a:p>
        </p:txBody>
      </p:sp>
      <p:sp>
        <p:nvSpPr>
          <p:cNvPr id="8" name="Espace réservé du texte 3"/>
          <p:cNvSpPr txBox="1">
            <a:spLocks/>
          </p:cNvSpPr>
          <p:nvPr/>
        </p:nvSpPr>
        <p:spPr>
          <a:xfrm>
            <a:off x="2843808" y="1502401"/>
            <a:ext cx="2880319" cy="4083254"/>
          </a:xfrm>
          <a:prstGeom prst="rect">
            <a:avLst/>
          </a:prstGeom>
          <a:solidFill>
            <a:schemeClr val="bg1">
              <a:lumMod val="85000"/>
              <a:alpha val="75000"/>
            </a:schemeClr>
          </a:solidFill>
        </p:spPr>
        <p:txBody>
          <a:bodyPr/>
          <a:lstStyle>
            <a:lvl1pPr marL="274320" indent="-274320" algn="l" rtl="0" eaLnBrk="1" latinLnBrk="0" hangingPunct="1">
              <a:spcBef>
                <a:spcPts val="600"/>
              </a:spcBef>
              <a:buClr>
                <a:schemeClr val="accent1"/>
              </a:buClr>
              <a:buSzPct val="70000"/>
              <a:buFont typeface="Wingdings"/>
              <a:buChar char=""/>
              <a:defRPr kumimoji="0" sz="2400" kern="1200">
                <a:solidFill>
                  <a:schemeClr val="tx1"/>
                </a:solidFill>
                <a:latin typeface="+mn-lt"/>
                <a:ea typeface="+mn-ea"/>
                <a:cs typeface="+mn-cs"/>
              </a:defRPr>
            </a:lvl1pPr>
            <a:lvl2pPr marL="640080" indent="-274320" algn="l" rtl="0" eaLnBrk="1" latinLnBrk="0" hangingPunct="1">
              <a:spcBef>
                <a:spcPct val="20000"/>
              </a:spcBef>
              <a:buClr>
                <a:schemeClr val="accent1"/>
              </a:buClr>
              <a:buSzPct val="80000"/>
              <a:buFont typeface="Wingdings 2"/>
              <a:buChar char=""/>
              <a:defRPr kumimoji="0" sz="2100" kern="1200">
                <a:solidFill>
                  <a:schemeClr val="tx1"/>
                </a:solidFill>
                <a:latin typeface="+mn-lt"/>
                <a:ea typeface="+mn-ea"/>
                <a:cs typeface="+mn-cs"/>
              </a:defRPr>
            </a:lvl2pPr>
            <a:lvl3pPr marL="914400" indent="-182880" algn="l" rtl="0" eaLnBrk="1" latinLnBrk="0" hangingPunct="1">
              <a:spcBef>
                <a:spcPct val="20000"/>
              </a:spcBef>
              <a:buClr>
                <a:schemeClr val="accent1">
                  <a:shade val="75000"/>
                </a:schemeClr>
              </a:buClr>
              <a:buSzPct val="60000"/>
              <a:buFont typeface="Wingdings"/>
              <a:buChar char=""/>
              <a:defRPr kumimoji="0" sz="1800" kern="1200">
                <a:solidFill>
                  <a:schemeClr val="tx1"/>
                </a:solidFill>
                <a:latin typeface="+mn-lt"/>
                <a:ea typeface="+mn-ea"/>
                <a:cs typeface="+mn-cs"/>
              </a:defRPr>
            </a:lvl3pPr>
            <a:lvl4pPr marL="1188720" indent="-182880" algn="l" rtl="0" eaLnBrk="1" latinLnBrk="0" hangingPunct="1">
              <a:spcBef>
                <a:spcPct val="20000"/>
              </a:spcBef>
              <a:buClr>
                <a:schemeClr val="accent1">
                  <a:tint val="60000"/>
                </a:schemeClr>
              </a:buClr>
              <a:buSzPct val="60000"/>
              <a:buFont typeface="Wingdings"/>
              <a:buChar char=""/>
              <a:defRPr kumimoji="0" sz="1800" kern="1200">
                <a:solidFill>
                  <a:schemeClr val="tx1"/>
                </a:solidFill>
                <a:latin typeface="+mn-lt"/>
                <a:ea typeface="+mn-ea"/>
                <a:cs typeface="+mn-cs"/>
              </a:defRPr>
            </a:lvl4pPr>
            <a:lvl5pPr marL="1463040" indent="-182880" algn="l" rtl="0" eaLnBrk="1" latinLnBrk="0" hangingPunct="1">
              <a:spcBef>
                <a:spcPct val="20000"/>
              </a:spcBef>
              <a:buClr>
                <a:schemeClr val="accent2">
                  <a:tint val="60000"/>
                </a:schemeClr>
              </a:buClr>
              <a:buSzPct val="68000"/>
              <a:buFont typeface="Wingdings 2"/>
              <a:buChar char=""/>
              <a:defRPr kumimoji="0" sz="1600" kern="1200">
                <a:solidFill>
                  <a:schemeClr val="tx1"/>
                </a:solidFill>
                <a:latin typeface="+mn-lt"/>
                <a:ea typeface="+mn-ea"/>
                <a:cs typeface="+mn-cs"/>
              </a:defRPr>
            </a:lvl5pPr>
            <a:lvl6pPr marL="1737360" indent="-182880" algn="l" rtl="0" eaLnBrk="1" latinLnBrk="0" hangingPunct="1">
              <a:spcBef>
                <a:spcPct val="20000"/>
              </a:spcBef>
              <a:buClr>
                <a:schemeClr val="accent1"/>
              </a:buClr>
              <a:buChar char="•"/>
              <a:defRPr kumimoji="0" sz="1600" kern="1200">
                <a:solidFill>
                  <a:schemeClr val="tx2"/>
                </a:solidFill>
                <a:latin typeface="+mn-lt"/>
                <a:ea typeface="+mn-ea"/>
                <a:cs typeface="+mn-cs"/>
              </a:defRPr>
            </a:lvl6pPr>
            <a:lvl7pPr marL="2011680" indent="-182880" algn="l" rtl="0" eaLnBrk="1" latinLnBrk="0" hangingPunct="1">
              <a:spcBef>
                <a:spcPct val="20000"/>
              </a:spcBef>
              <a:buClr>
                <a:schemeClr val="accent1">
                  <a:tint val="60000"/>
                </a:schemeClr>
              </a:buClr>
              <a:buSzPct val="60000"/>
              <a:buFont typeface="Wingdings"/>
              <a:buChar char=""/>
              <a:defRPr kumimoji="0" sz="1400" kern="1200" baseline="0">
                <a:solidFill>
                  <a:schemeClr val="tx2"/>
                </a:solidFill>
                <a:latin typeface="+mn-lt"/>
                <a:ea typeface="+mn-ea"/>
                <a:cs typeface="+mn-cs"/>
              </a:defRPr>
            </a:lvl7pPr>
            <a:lvl8pPr marL="2286000" indent="-182880" algn="l" rtl="0" eaLnBrk="1" latinLnBrk="0" hangingPunct="1">
              <a:spcBef>
                <a:spcPct val="20000"/>
              </a:spcBef>
              <a:buClr>
                <a:schemeClr val="accent2"/>
              </a:buClr>
              <a:buChar char="•"/>
              <a:defRPr kumimoji="0" sz="1400" kern="1200" cap="small" baseline="0">
                <a:solidFill>
                  <a:schemeClr val="tx2"/>
                </a:solidFill>
                <a:latin typeface="+mn-lt"/>
                <a:ea typeface="+mn-ea"/>
                <a:cs typeface="+mn-cs"/>
              </a:defRPr>
            </a:lvl8pPr>
            <a:lvl9pPr marL="2560320" indent="-182880" algn="l" rtl="0" eaLnBrk="1" latinLnBrk="0" hangingPunct="1">
              <a:spcBef>
                <a:spcPct val="20000"/>
              </a:spcBef>
              <a:buClr>
                <a:schemeClr val="accent1">
                  <a:shade val="75000"/>
                </a:schemeClr>
              </a:buClr>
              <a:buChar char="•"/>
              <a:defRPr kumimoji="0" sz="1400" kern="1200" baseline="0">
                <a:solidFill>
                  <a:schemeClr val="tx2"/>
                </a:solidFill>
                <a:latin typeface="+mn-lt"/>
                <a:ea typeface="+mn-ea"/>
                <a:cs typeface="+mn-cs"/>
              </a:defRPr>
            </a:lvl9pPr>
          </a:lstStyle>
          <a:p>
            <a:pPr marL="277813" indent="-265113" algn="just"/>
            <a:r>
              <a:rPr lang="fr-FR" sz="1400" b="1" dirty="0" smtClean="0">
                <a:latin typeface="Tahoma" pitchFamily="34" charset="0"/>
                <a:ea typeface="Tahoma" pitchFamily="34" charset="0"/>
                <a:cs typeface="Tahoma" pitchFamily="34" charset="0"/>
              </a:rPr>
              <a:t>3 Programme sectoriels </a:t>
            </a:r>
          </a:p>
          <a:p>
            <a:pPr marL="277813" indent="-265113" algn="just">
              <a:buClr>
                <a:srgbClr val="359F37"/>
              </a:buClr>
              <a:buSzPct val="75000"/>
              <a:buFont typeface=".SF NS Symbols Regular"/>
              <a:buChar char="★"/>
            </a:pPr>
            <a:r>
              <a:rPr lang="fr-FR" sz="1400" dirty="0" smtClean="0">
                <a:solidFill>
                  <a:schemeClr val="tx1">
                    <a:lumMod val="75000"/>
                  </a:schemeClr>
                </a:solidFill>
                <a:latin typeface="Tahoma" pitchFamily="34" charset="0"/>
                <a:ea typeface="Tahoma" pitchFamily="34" charset="0"/>
                <a:cs typeface="Tahoma" pitchFamily="34" charset="0"/>
              </a:rPr>
              <a:t>Programme ZERO BIDONVILLES</a:t>
            </a:r>
          </a:p>
          <a:p>
            <a:pPr marL="277813" indent="-265113" algn="just">
              <a:buClr>
                <a:srgbClr val="359F37"/>
              </a:buClr>
              <a:buSzPct val="75000"/>
              <a:buFont typeface=".SF NS Symbols Regular"/>
              <a:buChar char="★"/>
            </a:pPr>
            <a:r>
              <a:rPr lang="fr-FR" sz="1400" dirty="0" smtClean="0">
                <a:solidFill>
                  <a:srgbClr val="636463">
                    <a:lumMod val="75000"/>
                  </a:srgbClr>
                </a:solidFill>
                <a:latin typeface="Tahoma" pitchFamily="34" charset="0"/>
                <a:ea typeface="Tahoma" pitchFamily="34" charset="0"/>
                <a:cs typeface="Tahoma" pitchFamily="34" charset="0"/>
              </a:rPr>
              <a:t>Programme ZERO DECHET;</a:t>
            </a:r>
          </a:p>
          <a:p>
            <a:pPr marL="277813" indent="-265113" algn="just">
              <a:buClr>
                <a:srgbClr val="359F37"/>
              </a:buClr>
              <a:buSzPct val="75000"/>
              <a:buFont typeface=".SF NS Symbols Regular"/>
              <a:buChar char="★"/>
            </a:pPr>
            <a:r>
              <a:rPr lang="fr-FR" sz="1400" dirty="0" smtClean="0">
                <a:solidFill>
                  <a:srgbClr val="636463">
                    <a:lumMod val="75000"/>
                  </a:srgbClr>
                </a:solidFill>
                <a:latin typeface="Tahoma" pitchFamily="34" charset="0"/>
                <a:ea typeface="Tahoma" pitchFamily="34" charset="0"/>
                <a:cs typeface="Tahoma" pitchFamily="34" charset="0"/>
              </a:rPr>
              <a:t>Programme VILLES CREATIVES; </a:t>
            </a:r>
          </a:p>
        </p:txBody>
      </p:sp>
      <p:sp>
        <p:nvSpPr>
          <p:cNvPr id="9" name="Espace réservé du texte 4"/>
          <p:cNvSpPr txBox="1">
            <a:spLocks/>
          </p:cNvSpPr>
          <p:nvPr/>
        </p:nvSpPr>
        <p:spPr>
          <a:xfrm>
            <a:off x="5824761" y="2060848"/>
            <a:ext cx="2707679" cy="4083254"/>
          </a:xfrm>
          <a:prstGeom prst="rect">
            <a:avLst/>
          </a:prstGeom>
          <a:solidFill>
            <a:schemeClr val="bg1">
              <a:lumMod val="85000"/>
              <a:alpha val="99000"/>
            </a:schemeClr>
          </a:solidFill>
        </p:spPr>
        <p:txBody>
          <a:bodyPr/>
          <a:lstStyle>
            <a:lvl1pPr marL="274320" indent="-274320" algn="l" rtl="0" eaLnBrk="1" latinLnBrk="0" hangingPunct="1">
              <a:spcBef>
                <a:spcPts val="600"/>
              </a:spcBef>
              <a:buClr>
                <a:schemeClr val="accent1"/>
              </a:buClr>
              <a:buSzPct val="70000"/>
              <a:buFont typeface="Wingdings"/>
              <a:buChar char=""/>
              <a:defRPr kumimoji="0" sz="2400" kern="1200">
                <a:solidFill>
                  <a:schemeClr val="tx1"/>
                </a:solidFill>
                <a:latin typeface="+mn-lt"/>
                <a:ea typeface="+mn-ea"/>
                <a:cs typeface="+mn-cs"/>
              </a:defRPr>
            </a:lvl1pPr>
            <a:lvl2pPr marL="640080" indent="-274320" algn="l" rtl="0" eaLnBrk="1" latinLnBrk="0" hangingPunct="1">
              <a:spcBef>
                <a:spcPct val="20000"/>
              </a:spcBef>
              <a:buClr>
                <a:schemeClr val="accent1"/>
              </a:buClr>
              <a:buSzPct val="80000"/>
              <a:buFont typeface="Wingdings 2"/>
              <a:buChar char=""/>
              <a:defRPr kumimoji="0" sz="2100" kern="1200">
                <a:solidFill>
                  <a:schemeClr val="tx1"/>
                </a:solidFill>
                <a:latin typeface="+mn-lt"/>
                <a:ea typeface="+mn-ea"/>
                <a:cs typeface="+mn-cs"/>
              </a:defRPr>
            </a:lvl2pPr>
            <a:lvl3pPr marL="914400" indent="-182880" algn="l" rtl="0" eaLnBrk="1" latinLnBrk="0" hangingPunct="1">
              <a:spcBef>
                <a:spcPct val="20000"/>
              </a:spcBef>
              <a:buClr>
                <a:schemeClr val="accent1">
                  <a:shade val="75000"/>
                </a:schemeClr>
              </a:buClr>
              <a:buSzPct val="60000"/>
              <a:buFont typeface="Wingdings"/>
              <a:buChar char=""/>
              <a:defRPr kumimoji="0" sz="1800" kern="1200">
                <a:solidFill>
                  <a:schemeClr val="tx1"/>
                </a:solidFill>
                <a:latin typeface="+mn-lt"/>
                <a:ea typeface="+mn-ea"/>
                <a:cs typeface="+mn-cs"/>
              </a:defRPr>
            </a:lvl3pPr>
            <a:lvl4pPr marL="1188720" indent="-182880" algn="l" rtl="0" eaLnBrk="1" latinLnBrk="0" hangingPunct="1">
              <a:spcBef>
                <a:spcPct val="20000"/>
              </a:spcBef>
              <a:buClr>
                <a:schemeClr val="accent1">
                  <a:tint val="60000"/>
                </a:schemeClr>
              </a:buClr>
              <a:buSzPct val="60000"/>
              <a:buFont typeface="Wingdings"/>
              <a:buChar char=""/>
              <a:defRPr kumimoji="0" sz="1800" kern="1200">
                <a:solidFill>
                  <a:schemeClr val="tx1"/>
                </a:solidFill>
                <a:latin typeface="+mn-lt"/>
                <a:ea typeface="+mn-ea"/>
                <a:cs typeface="+mn-cs"/>
              </a:defRPr>
            </a:lvl4pPr>
            <a:lvl5pPr marL="1463040" indent="-182880" algn="l" rtl="0" eaLnBrk="1" latinLnBrk="0" hangingPunct="1">
              <a:spcBef>
                <a:spcPct val="20000"/>
              </a:spcBef>
              <a:buClr>
                <a:schemeClr val="accent2">
                  <a:tint val="60000"/>
                </a:schemeClr>
              </a:buClr>
              <a:buSzPct val="68000"/>
              <a:buFont typeface="Wingdings 2"/>
              <a:buChar char=""/>
              <a:defRPr kumimoji="0" sz="1600" kern="1200">
                <a:solidFill>
                  <a:schemeClr val="tx1"/>
                </a:solidFill>
                <a:latin typeface="+mn-lt"/>
                <a:ea typeface="+mn-ea"/>
                <a:cs typeface="+mn-cs"/>
              </a:defRPr>
            </a:lvl5pPr>
            <a:lvl6pPr marL="1737360" indent="-182880" algn="l" rtl="0" eaLnBrk="1" latinLnBrk="0" hangingPunct="1">
              <a:spcBef>
                <a:spcPct val="20000"/>
              </a:spcBef>
              <a:buClr>
                <a:schemeClr val="accent1"/>
              </a:buClr>
              <a:buChar char="•"/>
              <a:defRPr kumimoji="0" sz="1600" kern="1200">
                <a:solidFill>
                  <a:schemeClr val="tx2"/>
                </a:solidFill>
                <a:latin typeface="+mn-lt"/>
                <a:ea typeface="+mn-ea"/>
                <a:cs typeface="+mn-cs"/>
              </a:defRPr>
            </a:lvl6pPr>
            <a:lvl7pPr marL="2011680" indent="-182880" algn="l" rtl="0" eaLnBrk="1" latinLnBrk="0" hangingPunct="1">
              <a:spcBef>
                <a:spcPct val="20000"/>
              </a:spcBef>
              <a:buClr>
                <a:schemeClr val="accent1">
                  <a:tint val="60000"/>
                </a:schemeClr>
              </a:buClr>
              <a:buSzPct val="60000"/>
              <a:buFont typeface="Wingdings"/>
              <a:buChar char=""/>
              <a:defRPr kumimoji="0" sz="1400" kern="1200" baseline="0">
                <a:solidFill>
                  <a:schemeClr val="tx2"/>
                </a:solidFill>
                <a:latin typeface="+mn-lt"/>
                <a:ea typeface="+mn-ea"/>
                <a:cs typeface="+mn-cs"/>
              </a:defRPr>
            </a:lvl7pPr>
            <a:lvl8pPr marL="2286000" indent="-182880" algn="l" rtl="0" eaLnBrk="1" latinLnBrk="0" hangingPunct="1">
              <a:spcBef>
                <a:spcPct val="20000"/>
              </a:spcBef>
              <a:buClr>
                <a:schemeClr val="accent2"/>
              </a:buClr>
              <a:buChar char="•"/>
              <a:defRPr kumimoji="0" sz="1400" kern="1200" cap="small" baseline="0">
                <a:solidFill>
                  <a:schemeClr val="tx2"/>
                </a:solidFill>
                <a:latin typeface="+mn-lt"/>
                <a:ea typeface="+mn-ea"/>
                <a:cs typeface="+mn-cs"/>
              </a:defRPr>
            </a:lvl8pPr>
            <a:lvl9pPr marL="2560320" indent="-182880" algn="l" rtl="0" eaLnBrk="1" latinLnBrk="0" hangingPunct="1">
              <a:spcBef>
                <a:spcPct val="20000"/>
              </a:spcBef>
              <a:buClr>
                <a:schemeClr val="accent1">
                  <a:shade val="75000"/>
                </a:schemeClr>
              </a:buClr>
              <a:buChar char="•"/>
              <a:defRPr kumimoji="0" sz="1400" kern="1200" baseline="0">
                <a:solidFill>
                  <a:schemeClr val="tx2"/>
                </a:solidFill>
                <a:latin typeface="+mn-lt"/>
                <a:ea typeface="+mn-ea"/>
                <a:cs typeface="+mn-cs"/>
              </a:defRPr>
            </a:lvl9pPr>
          </a:lstStyle>
          <a:p>
            <a:r>
              <a:rPr lang="fr-FR" sz="1400" b="1" dirty="0" smtClean="0">
                <a:latin typeface="Tahoma" pitchFamily="34" charset="0"/>
                <a:ea typeface="Tahoma" pitchFamily="34" charset="0"/>
                <a:cs typeface="Tahoma" pitchFamily="34" charset="0"/>
              </a:rPr>
              <a:t>5 ACCES UNIVERSELS</a:t>
            </a:r>
          </a:p>
          <a:p>
            <a:pPr marL="277813" indent="-265113">
              <a:buClr>
                <a:srgbClr val="359F37"/>
              </a:buClr>
              <a:buSzPct val="75000"/>
              <a:buFont typeface=".SF NS Symbols Regular"/>
              <a:buChar char="★"/>
            </a:pPr>
            <a:r>
              <a:rPr lang="fr-FR" sz="1400" dirty="0" smtClean="0">
                <a:solidFill>
                  <a:schemeClr val="tx1">
                    <a:lumMod val="75000"/>
                  </a:schemeClr>
                </a:solidFill>
                <a:latin typeface="Tahoma" pitchFamily="34" charset="0"/>
                <a:ea typeface="Tahoma" pitchFamily="34" charset="0"/>
                <a:cs typeface="Tahoma" pitchFamily="34" charset="0"/>
              </a:rPr>
              <a:t>Eaux et Assainissement</a:t>
            </a:r>
          </a:p>
          <a:p>
            <a:pPr marL="12700" indent="0">
              <a:buClr>
                <a:srgbClr val="359F37"/>
              </a:buClr>
              <a:buSzPct val="75000"/>
              <a:buNone/>
            </a:pPr>
            <a:r>
              <a:rPr lang="fr-FR" sz="1400" dirty="0">
                <a:solidFill>
                  <a:schemeClr val="tx1">
                    <a:lumMod val="75000"/>
                  </a:schemeClr>
                </a:solidFill>
                <a:latin typeface="Tahoma" pitchFamily="34" charset="0"/>
                <a:ea typeface="Tahoma" pitchFamily="34" charset="0"/>
                <a:cs typeface="Tahoma" pitchFamily="34" charset="0"/>
              </a:rPr>
              <a:t> </a:t>
            </a:r>
            <a:endParaRPr lang="fr-FR" sz="1400" dirty="0" smtClean="0">
              <a:solidFill>
                <a:schemeClr val="tx1">
                  <a:lumMod val="75000"/>
                </a:schemeClr>
              </a:solidFill>
              <a:latin typeface="Tahoma" pitchFamily="34" charset="0"/>
              <a:ea typeface="Tahoma" pitchFamily="34" charset="0"/>
              <a:cs typeface="Tahoma" pitchFamily="34" charset="0"/>
            </a:endParaRPr>
          </a:p>
          <a:p>
            <a:pPr marL="12700" indent="0">
              <a:buClr>
                <a:srgbClr val="359F37"/>
              </a:buClr>
              <a:buSzPct val="75000"/>
              <a:buNone/>
            </a:pPr>
            <a:r>
              <a:rPr lang="fr-FR" sz="1400" dirty="0" smtClean="0">
                <a:solidFill>
                  <a:schemeClr val="tx1">
                    <a:lumMod val="75000"/>
                  </a:schemeClr>
                </a:solidFill>
                <a:latin typeface="Tahoma" pitchFamily="34" charset="0"/>
                <a:ea typeface="Tahoma" pitchFamily="34" charset="0"/>
                <a:cs typeface="Tahoma" pitchFamily="34" charset="0"/>
              </a:rPr>
              <a:t>   Electricité</a:t>
            </a:r>
          </a:p>
          <a:p>
            <a:pPr marL="12700" indent="0">
              <a:buClr>
                <a:srgbClr val="359F37"/>
              </a:buClr>
              <a:buSzPct val="75000"/>
              <a:buNone/>
            </a:pPr>
            <a:r>
              <a:rPr lang="fr-FR" sz="1400" dirty="0" smtClean="0">
                <a:solidFill>
                  <a:schemeClr val="tx1">
                    <a:lumMod val="75000"/>
                  </a:schemeClr>
                </a:solidFill>
                <a:latin typeface="Tahoma" pitchFamily="34" charset="0"/>
                <a:ea typeface="Tahoma" pitchFamily="34" charset="0"/>
                <a:cs typeface="Tahoma" pitchFamily="34" charset="0"/>
              </a:rPr>
              <a:t>    Projet structurant </a:t>
            </a:r>
            <a:r>
              <a:rPr lang="fr-FR" sz="1400" dirty="0" err="1" smtClean="0">
                <a:solidFill>
                  <a:schemeClr val="tx1">
                    <a:lumMod val="75000"/>
                  </a:schemeClr>
                </a:solidFill>
                <a:latin typeface="Tahoma" pitchFamily="34" charset="0"/>
                <a:ea typeface="Tahoma" pitchFamily="34" charset="0"/>
                <a:cs typeface="Tahoma" pitchFamily="34" charset="0"/>
              </a:rPr>
              <a:t>scaling</a:t>
            </a:r>
            <a:r>
              <a:rPr lang="fr-FR" sz="1400" dirty="0" smtClean="0">
                <a:solidFill>
                  <a:schemeClr val="tx1">
                    <a:lumMod val="75000"/>
                  </a:schemeClr>
                </a:solidFill>
                <a:latin typeface="Tahoma" pitchFamily="34" charset="0"/>
                <a:ea typeface="Tahoma" pitchFamily="34" charset="0"/>
                <a:cs typeface="Tahoma" pitchFamily="34" charset="0"/>
              </a:rPr>
              <a:t> </a:t>
            </a:r>
          </a:p>
          <a:p>
            <a:pPr marL="12700" indent="0">
              <a:buClr>
                <a:srgbClr val="359F37"/>
              </a:buClr>
              <a:buSzPct val="75000"/>
              <a:buNone/>
            </a:pPr>
            <a:r>
              <a:rPr lang="fr-FR" sz="1400" dirty="0">
                <a:solidFill>
                  <a:schemeClr val="tx1">
                    <a:lumMod val="75000"/>
                  </a:schemeClr>
                </a:solidFill>
                <a:latin typeface="Tahoma" pitchFamily="34" charset="0"/>
                <a:ea typeface="Tahoma" pitchFamily="34" charset="0"/>
                <a:cs typeface="Tahoma" pitchFamily="34" charset="0"/>
              </a:rPr>
              <a:t> </a:t>
            </a:r>
            <a:r>
              <a:rPr lang="fr-FR" sz="1400" dirty="0" smtClean="0">
                <a:solidFill>
                  <a:schemeClr val="tx1">
                    <a:lumMod val="75000"/>
                  </a:schemeClr>
                </a:solidFill>
                <a:latin typeface="Tahoma" pitchFamily="34" charset="0"/>
                <a:ea typeface="Tahoma" pitchFamily="34" charset="0"/>
                <a:cs typeface="Tahoma" pitchFamily="34" charset="0"/>
              </a:rPr>
              <a:t>    solaire</a:t>
            </a:r>
          </a:p>
          <a:p>
            <a:pPr marL="277813" indent="-265113">
              <a:buClr>
                <a:srgbClr val="359F37"/>
              </a:buClr>
              <a:buSzPct val="75000"/>
              <a:buFont typeface=".SF NS Symbols Regular"/>
              <a:buChar char="★"/>
            </a:pPr>
            <a:r>
              <a:rPr lang="fr-FR" sz="1400" dirty="0" smtClean="0">
                <a:solidFill>
                  <a:schemeClr val="tx1">
                    <a:lumMod val="75000"/>
                  </a:schemeClr>
                </a:solidFill>
                <a:latin typeface="Tahoma" pitchFamily="34" charset="0"/>
                <a:ea typeface="Tahoma" pitchFamily="34" charset="0"/>
                <a:cs typeface="Tahoma" pitchFamily="34" charset="0"/>
              </a:rPr>
              <a:t>Services sociaux de base</a:t>
            </a:r>
          </a:p>
          <a:p>
            <a:pPr marL="277813" indent="-265113">
              <a:buClr>
                <a:srgbClr val="359F37"/>
              </a:buClr>
              <a:buSzPct val="75000"/>
              <a:buFont typeface=".SF NS Symbols Regular"/>
              <a:buChar char="★"/>
            </a:pPr>
            <a:r>
              <a:rPr lang="fr-FR" sz="1400" dirty="0" smtClean="0">
                <a:solidFill>
                  <a:schemeClr val="tx1">
                    <a:lumMod val="75000"/>
                  </a:schemeClr>
                </a:solidFill>
                <a:latin typeface="Tahoma" pitchFamily="34" charset="0"/>
                <a:ea typeface="Tahoma" pitchFamily="34" charset="0"/>
                <a:cs typeface="Tahoma" pitchFamily="34" charset="0"/>
              </a:rPr>
              <a:t>Services de mobilité collective</a:t>
            </a:r>
          </a:p>
          <a:p>
            <a:pPr marL="277813" indent="-265113">
              <a:buClr>
                <a:srgbClr val="359F37"/>
              </a:buClr>
              <a:buSzPct val="75000"/>
              <a:buFont typeface=".SF NS Symbols Regular"/>
              <a:buChar char="★"/>
            </a:pPr>
            <a:r>
              <a:rPr lang="fr-FR" sz="1400" dirty="0" smtClean="0">
                <a:solidFill>
                  <a:schemeClr val="tx1">
                    <a:lumMod val="75000"/>
                  </a:schemeClr>
                </a:solidFill>
                <a:latin typeface="Tahoma" pitchFamily="34" charset="0"/>
                <a:ea typeface="Tahoma" pitchFamily="34" charset="0"/>
                <a:cs typeface="Tahoma" pitchFamily="34" charset="0"/>
              </a:rPr>
              <a:t>Services sportifs et culturels</a:t>
            </a:r>
          </a:p>
        </p:txBody>
      </p:sp>
    </p:spTree>
    <p:extLst>
      <p:ext uri="{BB962C8B-B14F-4D97-AF65-F5344CB8AC3E}">
        <p14:creationId xmlns:p14="http://schemas.microsoft.com/office/powerpoint/2010/main" val="3144210799"/>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numéro de diapositive 3"/>
          <p:cNvSpPr>
            <a:spLocks noGrp="1"/>
          </p:cNvSpPr>
          <p:nvPr>
            <p:ph type="sldNum" sz="quarter" idx="15"/>
          </p:nvPr>
        </p:nvSpPr>
        <p:spPr/>
        <p:txBody>
          <a:bodyPr/>
          <a:lstStyle/>
          <a:p>
            <a:fld id="{26A935AA-A7B2-4507-9B20-F692C0B0BA29}" type="slidenum">
              <a:rPr lang="fr-FR" smtClean="0"/>
              <a:pPr/>
              <a:t>23</a:t>
            </a:fld>
            <a:endParaRPr lang="fr-FR" dirty="0"/>
          </a:p>
        </p:txBody>
      </p:sp>
      <p:sp>
        <p:nvSpPr>
          <p:cNvPr id="6" name="Title 1"/>
          <p:cNvSpPr txBox="1"/>
          <p:nvPr/>
        </p:nvSpPr>
        <p:spPr bwMode="auto">
          <a:xfrm>
            <a:off x="539552" y="157548"/>
            <a:ext cx="8208913" cy="823180"/>
          </a:xfrm>
          <a:prstGeom prst="rect">
            <a:avLst/>
          </a:prstGeom>
          <a:noFill/>
          <a:ln>
            <a:miter lim="800000"/>
            <a:headEnd/>
            <a:tailEnd/>
          </a:ln>
        </p:spPr>
        <p:txBody>
          <a:bodyPr spcFirstLastPara="1" vert="horz" wrap="square" lIns="91440" tIns="45720" rIns="91440" bIns="45720" numCol="1" anchor="ctr" anchorCtr="0" compatLnSpc="1">
            <a:prstTxWarp prst="textNoShape">
              <a:avLst/>
            </a:prstTxWarp>
          </a:bodyPr>
          <a:lstStyle>
            <a:lvl1pPr lvl="0" algn="l" defTabSz="457200" rtl="0" eaLnBrk="0" fontAlgn="base" hangingPunct="0">
              <a:spcBef>
                <a:spcPts val="0"/>
              </a:spcBef>
              <a:spcAft>
                <a:spcPts val="0"/>
              </a:spcAft>
              <a:buSzPts val="2000"/>
              <a:buNone/>
              <a:defRPr sz="2400" kern="1200">
                <a:solidFill>
                  <a:schemeClr val="tx1"/>
                </a:solidFill>
                <a:latin typeface="+mj-lt"/>
                <a:ea typeface="MS PGothic" pitchFamily="34" charset="-128"/>
                <a:cs typeface="MS PGothic" charset="0"/>
              </a:defRPr>
            </a:lvl1pPr>
            <a:lvl2pPr lvl="1" algn="l" defTabSz="457200" rtl="0" eaLnBrk="0" fontAlgn="base" hangingPunct="0">
              <a:spcBef>
                <a:spcPts val="0"/>
              </a:spcBef>
              <a:spcAft>
                <a:spcPts val="0"/>
              </a:spcAft>
              <a:buSzPts val="2000"/>
              <a:buNone/>
              <a:defRPr sz="2400">
                <a:solidFill>
                  <a:schemeClr val="tx1"/>
                </a:solidFill>
                <a:latin typeface="Gill Sans MT" pitchFamily="34" charset="0"/>
                <a:ea typeface="MS PGothic" pitchFamily="34" charset="-128"/>
                <a:cs typeface="MS PGothic" charset="0"/>
              </a:defRPr>
            </a:lvl2pPr>
            <a:lvl3pPr lvl="2" algn="l" defTabSz="457200" rtl="0" eaLnBrk="0" fontAlgn="base" hangingPunct="0">
              <a:spcBef>
                <a:spcPts val="0"/>
              </a:spcBef>
              <a:spcAft>
                <a:spcPts val="0"/>
              </a:spcAft>
              <a:buSzPts val="2000"/>
              <a:buNone/>
              <a:defRPr sz="2400">
                <a:solidFill>
                  <a:schemeClr val="tx1"/>
                </a:solidFill>
                <a:latin typeface="Gill Sans MT" pitchFamily="34" charset="0"/>
                <a:ea typeface="MS PGothic" pitchFamily="34" charset="-128"/>
                <a:cs typeface="MS PGothic" charset="0"/>
              </a:defRPr>
            </a:lvl3pPr>
            <a:lvl4pPr lvl="3" algn="l" defTabSz="457200" rtl="0" eaLnBrk="0" fontAlgn="base" hangingPunct="0">
              <a:spcBef>
                <a:spcPts val="0"/>
              </a:spcBef>
              <a:spcAft>
                <a:spcPts val="0"/>
              </a:spcAft>
              <a:buSzPts val="2000"/>
              <a:buNone/>
              <a:defRPr sz="2400">
                <a:solidFill>
                  <a:schemeClr val="tx1"/>
                </a:solidFill>
                <a:latin typeface="Gill Sans MT" pitchFamily="34" charset="0"/>
                <a:ea typeface="MS PGothic" pitchFamily="34" charset="-128"/>
                <a:cs typeface="MS PGothic" charset="0"/>
              </a:defRPr>
            </a:lvl4pPr>
            <a:lvl5pPr lvl="4" algn="l" defTabSz="457200" rtl="0" eaLnBrk="0" fontAlgn="base" hangingPunct="0">
              <a:spcBef>
                <a:spcPts val="0"/>
              </a:spcBef>
              <a:spcAft>
                <a:spcPts val="0"/>
              </a:spcAft>
              <a:buSzPts val="2000"/>
              <a:buNone/>
              <a:defRPr sz="2400">
                <a:solidFill>
                  <a:schemeClr val="tx1"/>
                </a:solidFill>
                <a:latin typeface="Gill Sans MT" pitchFamily="34" charset="0"/>
                <a:ea typeface="MS PGothic" pitchFamily="34" charset="-128"/>
                <a:cs typeface="MS PGothic" charset="0"/>
              </a:defRPr>
            </a:lvl5pPr>
            <a:lvl6pPr marL="457200" lvl="5" algn="l" defTabSz="457200" rtl="0" fontAlgn="base">
              <a:spcBef>
                <a:spcPts val="0"/>
              </a:spcBef>
              <a:spcAft>
                <a:spcPts val="0"/>
              </a:spcAft>
              <a:buSzPts val="2000"/>
              <a:buNone/>
              <a:defRPr sz="2400">
                <a:solidFill>
                  <a:schemeClr val="tx1"/>
                </a:solidFill>
                <a:latin typeface="Gill Sans MT" pitchFamily="34" charset="0"/>
                <a:ea typeface="MS PGothic" pitchFamily="34" charset="-128"/>
              </a:defRPr>
            </a:lvl6pPr>
            <a:lvl7pPr marL="914400" lvl="6" algn="l" defTabSz="457200" rtl="0" fontAlgn="base">
              <a:spcBef>
                <a:spcPts val="0"/>
              </a:spcBef>
              <a:spcAft>
                <a:spcPts val="0"/>
              </a:spcAft>
              <a:buSzPts val="2000"/>
              <a:buNone/>
              <a:defRPr sz="2400">
                <a:solidFill>
                  <a:schemeClr val="tx1"/>
                </a:solidFill>
                <a:latin typeface="Gill Sans MT" pitchFamily="34" charset="0"/>
                <a:ea typeface="MS PGothic" pitchFamily="34" charset="-128"/>
              </a:defRPr>
            </a:lvl7pPr>
            <a:lvl8pPr marL="1371600" lvl="7" algn="l" defTabSz="457200" rtl="0" fontAlgn="base">
              <a:spcBef>
                <a:spcPts val="0"/>
              </a:spcBef>
              <a:spcAft>
                <a:spcPts val="0"/>
              </a:spcAft>
              <a:buSzPts val="2000"/>
              <a:buNone/>
              <a:defRPr sz="2400">
                <a:solidFill>
                  <a:schemeClr val="tx1"/>
                </a:solidFill>
                <a:latin typeface="Gill Sans MT" pitchFamily="34" charset="0"/>
                <a:ea typeface="MS PGothic" pitchFamily="34" charset="-128"/>
              </a:defRPr>
            </a:lvl8pPr>
            <a:lvl9pPr marL="1828800" lvl="8" algn="l" defTabSz="457200" rtl="0" fontAlgn="base">
              <a:spcBef>
                <a:spcPts val="0"/>
              </a:spcBef>
              <a:spcAft>
                <a:spcPts val="0"/>
              </a:spcAft>
              <a:buSzPts val="2000"/>
              <a:buNone/>
              <a:defRPr sz="2400">
                <a:solidFill>
                  <a:schemeClr val="tx1"/>
                </a:solidFill>
                <a:latin typeface="Gill Sans MT" pitchFamily="34" charset="0"/>
                <a:ea typeface="MS PGothic" pitchFamily="34" charset="-128"/>
              </a:defRPr>
            </a:lvl9pPr>
          </a:lstStyle>
          <a:p>
            <a:pPr eaLnBrk="1" hangingPunct="1"/>
            <a:r>
              <a:rPr lang="fr-FR" b="1" dirty="0" smtClean="0">
                <a:latin typeface="Tahoma" pitchFamily="34" charset="0"/>
                <a:ea typeface="Tahoma" pitchFamily="34" charset="0"/>
                <a:cs typeface="Tahoma" pitchFamily="34" charset="0"/>
              </a:rPr>
              <a:t>PERSPECTIVES</a:t>
            </a:r>
            <a:r>
              <a:rPr lang="fr-FR" sz="3200" b="1" dirty="0" smtClean="0">
                <a:latin typeface="Cambria" panose="02040503050406030204" pitchFamily="18" charset="0"/>
                <a:cs typeface="Arial" pitchFamily="34" charset="0"/>
              </a:rPr>
              <a:t>:</a:t>
            </a:r>
          </a:p>
          <a:p>
            <a:pPr eaLnBrk="1" hangingPunct="1"/>
            <a:r>
              <a:rPr lang="fr-FR" sz="3200" b="1" dirty="0" smtClean="0">
                <a:latin typeface="Cambria" panose="02040503050406030204" pitchFamily="18" charset="0"/>
                <a:cs typeface="Arial" pitchFamily="34" charset="0"/>
              </a:rPr>
              <a:t>Mesures phares</a:t>
            </a:r>
            <a:endParaRPr lang="fr-FR" sz="3200" b="1" dirty="0">
              <a:latin typeface="Cambria" panose="02040503050406030204" pitchFamily="18" charset="0"/>
              <a:cs typeface="Arial" pitchFamily="34" charset="0"/>
            </a:endParaRPr>
          </a:p>
        </p:txBody>
      </p:sp>
      <p:sp>
        <p:nvSpPr>
          <p:cNvPr id="7" name="Espace réservé du texte 2"/>
          <p:cNvSpPr>
            <a:spLocks noGrp="1"/>
          </p:cNvSpPr>
          <p:nvPr>
            <p:ph sz="quarter" idx="1"/>
          </p:nvPr>
        </p:nvSpPr>
        <p:spPr>
          <a:xfrm>
            <a:off x="323528" y="1124744"/>
            <a:ext cx="2376264" cy="3769180"/>
          </a:xfrm>
          <a:solidFill>
            <a:schemeClr val="bg1">
              <a:lumMod val="85000"/>
              <a:alpha val="50000"/>
            </a:schemeClr>
          </a:solidFill>
        </p:spPr>
        <p:txBody>
          <a:bodyPr>
            <a:normAutofit fontScale="77500" lnSpcReduction="20000"/>
          </a:bodyPr>
          <a:lstStyle/>
          <a:p>
            <a:pPr algn="just"/>
            <a:r>
              <a:rPr lang="fr-FR" sz="1400" b="1" dirty="0" smtClean="0">
                <a:latin typeface="Tahoma" pitchFamily="34" charset="0"/>
                <a:ea typeface="Tahoma" pitchFamily="34" charset="0"/>
                <a:cs typeface="Tahoma" pitchFamily="34" charset="0"/>
              </a:rPr>
              <a:t>5 Grandes initiatives majeures</a:t>
            </a:r>
            <a:endParaRPr lang="fr-FR" sz="1400" b="1" dirty="0">
              <a:latin typeface="Tahoma" pitchFamily="34" charset="0"/>
              <a:ea typeface="Tahoma" pitchFamily="34" charset="0"/>
              <a:cs typeface="Tahoma" pitchFamily="34" charset="0"/>
            </a:endParaRPr>
          </a:p>
          <a:p>
            <a:pPr marL="223838" lvl="0" indent="-211138" algn="just">
              <a:buClr>
                <a:srgbClr val="359F37"/>
              </a:buClr>
              <a:buSzPct val="75000"/>
              <a:buFont typeface=".SF NS Symbols Regular"/>
              <a:buChar char="★"/>
            </a:pPr>
            <a:r>
              <a:rPr lang="fr-FR" sz="1400" dirty="0" smtClean="0">
                <a:solidFill>
                  <a:schemeClr val="tx1">
                    <a:lumMod val="75000"/>
                  </a:schemeClr>
                </a:solidFill>
                <a:latin typeface="Tahoma" pitchFamily="34" charset="0"/>
                <a:ea typeface="Tahoma" pitchFamily="34" charset="0"/>
                <a:cs typeface="Tahoma" pitchFamily="34" charset="0"/>
              </a:rPr>
              <a:t>Programme zéro abris provisoires</a:t>
            </a:r>
            <a:r>
              <a:rPr lang="fr-FR" sz="1400" dirty="0">
                <a:solidFill>
                  <a:schemeClr val="tx1">
                    <a:lumMod val="75000"/>
                  </a:schemeClr>
                </a:solidFill>
                <a:latin typeface="Tahoma" pitchFamily="34" charset="0"/>
                <a:ea typeface="Tahoma" pitchFamily="34" charset="0"/>
                <a:cs typeface="Tahoma" pitchFamily="34" charset="0"/>
              </a:rPr>
              <a:t> </a:t>
            </a:r>
            <a:endParaRPr lang="fr-SN" sz="1400" dirty="0">
              <a:solidFill>
                <a:schemeClr val="tx1">
                  <a:lumMod val="75000"/>
                </a:schemeClr>
              </a:solidFill>
              <a:latin typeface="Tahoma" pitchFamily="34" charset="0"/>
              <a:ea typeface="Tahoma" pitchFamily="34" charset="0"/>
              <a:cs typeface="Tahoma" pitchFamily="34" charset="0"/>
            </a:endParaRPr>
          </a:p>
          <a:p>
            <a:pPr marL="223838" lvl="0" indent="-211138" algn="just">
              <a:buClr>
                <a:srgbClr val="359F37"/>
              </a:buClr>
              <a:buSzPct val="75000"/>
              <a:buFont typeface=".SF NS Symbols Regular"/>
              <a:buChar char="★"/>
            </a:pPr>
            <a:r>
              <a:rPr lang="fr-FR" sz="1400" dirty="0" smtClean="0">
                <a:solidFill>
                  <a:schemeClr val="tx1">
                    <a:lumMod val="75000"/>
                  </a:schemeClr>
                </a:solidFill>
                <a:latin typeface="Tahoma" pitchFamily="34" charset="0"/>
                <a:ea typeface="Tahoma" pitchFamily="34" charset="0"/>
                <a:cs typeface="Tahoma" pitchFamily="34" charset="0"/>
              </a:rPr>
              <a:t>Construction d’Universités d’ISEP, de centres universitaires et d’Espace numérique ouvert</a:t>
            </a:r>
          </a:p>
          <a:p>
            <a:pPr marL="223838" lvl="0" indent="-211138" algn="just">
              <a:buClr>
                <a:srgbClr val="359F37"/>
              </a:buClr>
              <a:buSzPct val="75000"/>
              <a:buFont typeface=".SF NS Symbols Regular"/>
              <a:buChar char="★"/>
            </a:pPr>
            <a:r>
              <a:rPr lang="fr-FR" sz="1400" dirty="0" smtClean="0">
                <a:solidFill>
                  <a:schemeClr val="tx1">
                    <a:lumMod val="75000"/>
                  </a:schemeClr>
                </a:solidFill>
                <a:latin typeface="Tahoma" pitchFamily="34" charset="0"/>
                <a:ea typeface="Tahoma" pitchFamily="34" charset="0"/>
                <a:cs typeface="Tahoma" pitchFamily="34" charset="0"/>
              </a:rPr>
              <a:t>Mise à niveau et construction de lycées techniques et professionnel</a:t>
            </a:r>
          </a:p>
          <a:p>
            <a:pPr marL="223838" lvl="0" indent="-211138" algn="just">
              <a:buClr>
                <a:srgbClr val="359F37"/>
              </a:buClr>
              <a:buSzPct val="75000"/>
              <a:buFont typeface=".SF NS Symbols Regular"/>
              <a:buChar char="★"/>
            </a:pPr>
            <a:r>
              <a:rPr lang="fr-FR" sz="1400" dirty="0" smtClean="0">
                <a:solidFill>
                  <a:schemeClr val="tx1">
                    <a:lumMod val="75000"/>
                  </a:schemeClr>
                </a:solidFill>
                <a:latin typeface="Tahoma" pitchFamily="34" charset="0"/>
                <a:ea typeface="Tahoma" pitchFamily="34" charset="0"/>
                <a:cs typeface="Tahoma" pitchFamily="34" charset="0"/>
              </a:rPr>
              <a:t>Parc de technologie numérique et Centre national de Calcul Scientifique de </a:t>
            </a:r>
            <a:r>
              <a:rPr lang="fr-FR" sz="1400" dirty="0" err="1" smtClean="0">
                <a:solidFill>
                  <a:schemeClr val="tx1">
                    <a:lumMod val="75000"/>
                  </a:schemeClr>
                </a:solidFill>
                <a:latin typeface="Tahoma" pitchFamily="34" charset="0"/>
                <a:ea typeface="Tahoma" pitchFamily="34" charset="0"/>
                <a:cs typeface="Tahoma" pitchFamily="34" charset="0"/>
              </a:rPr>
              <a:t>Diamniadio</a:t>
            </a:r>
            <a:r>
              <a:rPr lang="fr-FR" sz="1400" dirty="0" smtClean="0">
                <a:solidFill>
                  <a:schemeClr val="tx1">
                    <a:lumMod val="75000"/>
                  </a:schemeClr>
                </a:solidFill>
                <a:latin typeface="Tahoma" pitchFamily="34" charset="0"/>
                <a:ea typeface="Tahoma" pitchFamily="34" charset="0"/>
                <a:cs typeface="Tahoma" pitchFamily="34" charset="0"/>
              </a:rPr>
              <a:t> de </a:t>
            </a:r>
            <a:r>
              <a:rPr lang="fr-FR" sz="1400" dirty="0" err="1" smtClean="0">
                <a:solidFill>
                  <a:schemeClr val="tx1">
                    <a:lumMod val="75000"/>
                  </a:schemeClr>
                </a:solidFill>
                <a:latin typeface="Tahoma" pitchFamily="34" charset="0"/>
                <a:ea typeface="Tahoma" pitchFamily="34" charset="0"/>
                <a:cs typeface="Tahoma" pitchFamily="34" charset="0"/>
              </a:rPr>
              <a:t>Diamniadio</a:t>
            </a:r>
            <a:endParaRPr lang="fr-FR" sz="1400" dirty="0" smtClean="0">
              <a:solidFill>
                <a:schemeClr val="tx1">
                  <a:lumMod val="75000"/>
                </a:schemeClr>
              </a:solidFill>
              <a:latin typeface="Tahoma" pitchFamily="34" charset="0"/>
              <a:ea typeface="Tahoma" pitchFamily="34" charset="0"/>
              <a:cs typeface="Tahoma" pitchFamily="34" charset="0"/>
            </a:endParaRPr>
          </a:p>
          <a:p>
            <a:pPr marL="223838" lvl="0" indent="-211138" algn="just">
              <a:buClr>
                <a:srgbClr val="359F37"/>
              </a:buClr>
              <a:buSzPct val="75000"/>
              <a:buFont typeface=".SF NS Symbols Regular"/>
              <a:buChar char="★"/>
            </a:pPr>
            <a:r>
              <a:rPr lang="fr-FR" sz="1400" dirty="0" smtClean="0">
                <a:solidFill>
                  <a:schemeClr val="tx1">
                    <a:lumMod val="75000"/>
                  </a:schemeClr>
                </a:solidFill>
                <a:latin typeface="Tahoma" pitchFamily="34" charset="0"/>
                <a:ea typeface="Tahoma" pitchFamily="34" charset="0"/>
                <a:cs typeface="Tahoma" pitchFamily="34" charset="0"/>
              </a:rPr>
              <a:t>Programme de reforestation durable</a:t>
            </a:r>
          </a:p>
          <a:p>
            <a:pPr marL="223838" lvl="0" indent="-211138" algn="just">
              <a:buClr>
                <a:srgbClr val="359F37"/>
              </a:buClr>
              <a:buSzPct val="75000"/>
              <a:buFont typeface=".SF NS Symbols Regular"/>
              <a:buChar char="★"/>
            </a:pPr>
            <a:r>
              <a:rPr lang="fr-FR" sz="1400" dirty="0" smtClean="0">
                <a:solidFill>
                  <a:schemeClr val="tx1">
                    <a:lumMod val="75000"/>
                  </a:schemeClr>
                </a:solidFill>
                <a:latin typeface="Tahoma" pitchFamily="34" charset="0"/>
                <a:ea typeface="Tahoma" pitchFamily="34" charset="0"/>
                <a:cs typeface="Tahoma" pitchFamily="34" charset="0"/>
              </a:rPr>
              <a:t>Promotion d’industries de recyclage de déchets classiques</a:t>
            </a:r>
          </a:p>
          <a:p>
            <a:pPr marL="223838" lvl="0" indent="-211138" algn="just">
              <a:buClr>
                <a:srgbClr val="359F37"/>
              </a:buClr>
              <a:buSzPct val="75000"/>
              <a:buFont typeface=".SF NS Symbols Regular"/>
              <a:buChar char="★"/>
            </a:pPr>
            <a:r>
              <a:rPr lang="fr-FR" sz="1400" dirty="0" smtClean="0">
                <a:solidFill>
                  <a:schemeClr val="tx1">
                    <a:lumMod val="75000"/>
                  </a:schemeClr>
                </a:solidFill>
                <a:latin typeface="Tahoma" pitchFamily="34" charset="0"/>
                <a:ea typeface="Tahoma" pitchFamily="34" charset="0"/>
                <a:cs typeface="Tahoma" pitchFamily="34" charset="0"/>
              </a:rPr>
              <a:t>Agropoles</a:t>
            </a:r>
          </a:p>
          <a:p>
            <a:pPr marL="223838" lvl="0" indent="-211138" algn="just">
              <a:buClr>
                <a:srgbClr val="359F37"/>
              </a:buClr>
              <a:buSzPct val="75000"/>
              <a:buFont typeface=".SF NS Symbols Regular"/>
              <a:buChar char="★"/>
            </a:pPr>
            <a:r>
              <a:rPr lang="fr-FR" sz="1400" dirty="0" smtClean="0">
                <a:solidFill>
                  <a:schemeClr val="tx1">
                    <a:lumMod val="75000"/>
                  </a:schemeClr>
                </a:solidFill>
                <a:latin typeface="Tahoma" pitchFamily="34" charset="0"/>
                <a:ea typeface="Tahoma" pitchFamily="34" charset="0"/>
                <a:cs typeface="Tahoma" pitchFamily="34" charset="0"/>
              </a:rPr>
              <a:t>Parcs industriels et technologiques</a:t>
            </a:r>
          </a:p>
        </p:txBody>
      </p:sp>
      <p:sp>
        <p:nvSpPr>
          <p:cNvPr id="8" name="Espace réservé du texte 3"/>
          <p:cNvSpPr txBox="1">
            <a:spLocks/>
          </p:cNvSpPr>
          <p:nvPr/>
        </p:nvSpPr>
        <p:spPr>
          <a:xfrm>
            <a:off x="2987824" y="1268760"/>
            <a:ext cx="2736303" cy="4316895"/>
          </a:xfrm>
          <a:prstGeom prst="rect">
            <a:avLst/>
          </a:prstGeom>
          <a:solidFill>
            <a:schemeClr val="bg1">
              <a:lumMod val="85000"/>
              <a:alpha val="75000"/>
            </a:schemeClr>
          </a:solidFill>
        </p:spPr>
        <p:txBody>
          <a:bodyPr/>
          <a:lstStyle>
            <a:lvl1pPr marL="274320" indent="-274320" algn="l" rtl="0" eaLnBrk="1" latinLnBrk="0" hangingPunct="1">
              <a:spcBef>
                <a:spcPts val="600"/>
              </a:spcBef>
              <a:buClr>
                <a:schemeClr val="accent1"/>
              </a:buClr>
              <a:buSzPct val="70000"/>
              <a:buFont typeface="Wingdings"/>
              <a:buChar char=""/>
              <a:defRPr kumimoji="0" sz="2400" kern="1200">
                <a:solidFill>
                  <a:schemeClr val="tx1"/>
                </a:solidFill>
                <a:latin typeface="+mn-lt"/>
                <a:ea typeface="+mn-ea"/>
                <a:cs typeface="+mn-cs"/>
              </a:defRPr>
            </a:lvl1pPr>
            <a:lvl2pPr marL="640080" indent="-274320" algn="l" rtl="0" eaLnBrk="1" latinLnBrk="0" hangingPunct="1">
              <a:spcBef>
                <a:spcPct val="20000"/>
              </a:spcBef>
              <a:buClr>
                <a:schemeClr val="accent1"/>
              </a:buClr>
              <a:buSzPct val="80000"/>
              <a:buFont typeface="Wingdings 2"/>
              <a:buChar char=""/>
              <a:defRPr kumimoji="0" sz="2100" kern="1200">
                <a:solidFill>
                  <a:schemeClr val="tx1"/>
                </a:solidFill>
                <a:latin typeface="+mn-lt"/>
                <a:ea typeface="+mn-ea"/>
                <a:cs typeface="+mn-cs"/>
              </a:defRPr>
            </a:lvl2pPr>
            <a:lvl3pPr marL="914400" indent="-182880" algn="l" rtl="0" eaLnBrk="1" latinLnBrk="0" hangingPunct="1">
              <a:spcBef>
                <a:spcPct val="20000"/>
              </a:spcBef>
              <a:buClr>
                <a:schemeClr val="accent1">
                  <a:shade val="75000"/>
                </a:schemeClr>
              </a:buClr>
              <a:buSzPct val="60000"/>
              <a:buFont typeface="Wingdings"/>
              <a:buChar char=""/>
              <a:defRPr kumimoji="0" sz="1800" kern="1200">
                <a:solidFill>
                  <a:schemeClr val="tx1"/>
                </a:solidFill>
                <a:latin typeface="+mn-lt"/>
                <a:ea typeface="+mn-ea"/>
                <a:cs typeface="+mn-cs"/>
              </a:defRPr>
            </a:lvl3pPr>
            <a:lvl4pPr marL="1188720" indent="-182880" algn="l" rtl="0" eaLnBrk="1" latinLnBrk="0" hangingPunct="1">
              <a:spcBef>
                <a:spcPct val="20000"/>
              </a:spcBef>
              <a:buClr>
                <a:schemeClr val="accent1">
                  <a:tint val="60000"/>
                </a:schemeClr>
              </a:buClr>
              <a:buSzPct val="60000"/>
              <a:buFont typeface="Wingdings"/>
              <a:buChar char=""/>
              <a:defRPr kumimoji="0" sz="1800" kern="1200">
                <a:solidFill>
                  <a:schemeClr val="tx1"/>
                </a:solidFill>
                <a:latin typeface="+mn-lt"/>
                <a:ea typeface="+mn-ea"/>
                <a:cs typeface="+mn-cs"/>
              </a:defRPr>
            </a:lvl4pPr>
            <a:lvl5pPr marL="1463040" indent="-182880" algn="l" rtl="0" eaLnBrk="1" latinLnBrk="0" hangingPunct="1">
              <a:spcBef>
                <a:spcPct val="20000"/>
              </a:spcBef>
              <a:buClr>
                <a:schemeClr val="accent2">
                  <a:tint val="60000"/>
                </a:schemeClr>
              </a:buClr>
              <a:buSzPct val="68000"/>
              <a:buFont typeface="Wingdings 2"/>
              <a:buChar char=""/>
              <a:defRPr kumimoji="0" sz="1600" kern="1200">
                <a:solidFill>
                  <a:schemeClr val="tx1"/>
                </a:solidFill>
                <a:latin typeface="+mn-lt"/>
                <a:ea typeface="+mn-ea"/>
                <a:cs typeface="+mn-cs"/>
              </a:defRPr>
            </a:lvl5pPr>
            <a:lvl6pPr marL="1737360" indent="-182880" algn="l" rtl="0" eaLnBrk="1" latinLnBrk="0" hangingPunct="1">
              <a:spcBef>
                <a:spcPct val="20000"/>
              </a:spcBef>
              <a:buClr>
                <a:schemeClr val="accent1"/>
              </a:buClr>
              <a:buChar char="•"/>
              <a:defRPr kumimoji="0" sz="1600" kern="1200">
                <a:solidFill>
                  <a:schemeClr val="tx2"/>
                </a:solidFill>
                <a:latin typeface="+mn-lt"/>
                <a:ea typeface="+mn-ea"/>
                <a:cs typeface="+mn-cs"/>
              </a:defRPr>
            </a:lvl6pPr>
            <a:lvl7pPr marL="2011680" indent="-182880" algn="l" rtl="0" eaLnBrk="1" latinLnBrk="0" hangingPunct="1">
              <a:spcBef>
                <a:spcPct val="20000"/>
              </a:spcBef>
              <a:buClr>
                <a:schemeClr val="accent1">
                  <a:tint val="60000"/>
                </a:schemeClr>
              </a:buClr>
              <a:buSzPct val="60000"/>
              <a:buFont typeface="Wingdings"/>
              <a:buChar char=""/>
              <a:defRPr kumimoji="0" sz="1400" kern="1200" baseline="0">
                <a:solidFill>
                  <a:schemeClr val="tx2"/>
                </a:solidFill>
                <a:latin typeface="+mn-lt"/>
                <a:ea typeface="+mn-ea"/>
                <a:cs typeface="+mn-cs"/>
              </a:defRPr>
            </a:lvl7pPr>
            <a:lvl8pPr marL="2286000" indent="-182880" algn="l" rtl="0" eaLnBrk="1" latinLnBrk="0" hangingPunct="1">
              <a:spcBef>
                <a:spcPct val="20000"/>
              </a:spcBef>
              <a:buClr>
                <a:schemeClr val="accent2"/>
              </a:buClr>
              <a:buChar char="•"/>
              <a:defRPr kumimoji="0" sz="1400" kern="1200" cap="small" baseline="0">
                <a:solidFill>
                  <a:schemeClr val="tx2"/>
                </a:solidFill>
                <a:latin typeface="+mn-lt"/>
                <a:ea typeface="+mn-ea"/>
                <a:cs typeface="+mn-cs"/>
              </a:defRPr>
            </a:lvl8pPr>
            <a:lvl9pPr marL="2560320" indent="-182880" algn="l" rtl="0" eaLnBrk="1" latinLnBrk="0" hangingPunct="1">
              <a:spcBef>
                <a:spcPct val="20000"/>
              </a:spcBef>
              <a:buClr>
                <a:schemeClr val="accent1">
                  <a:shade val="75000"/>
                </a:schemeClr>
              </a:buClr>
              <a:buChar char="•"/>
              <a:defRPr kumimoji="0" sz="1400" kern="1200" baseline="0">
                <a:solidFill>
                  <a:schemeClr val="tx2"/>
                </a:solidFill>
                <a:latin typeface="+mn-lt"/>
                <a:ea typeface="+mn-ea"/>
                <a:cs typeface="+mn-cs"/>
              </a:defRPr>
            </a:lvl9pPr>
          </a:lstStyle>
          <a:p>
            <a:pPr marL="277813" indent="-265113" algn="just"/>
            <a:r>
              <a:rPr lang="fr-FR" sz="1400" b="1" dirty="0" smtClean="0">
                <a:latin typeface="Tahoma" pitchFamily="34" charset="0"/>
                <a:ea typeface="Tahoma" pitchFamily="34" charset="0"/>
                <a:cs typeface="Tahoma" pitchFamily="34" charset="0"/>
              </a:rPr>
              <a:t>3 Programmes sectoriels </a:t>
            </a:r>
          </a:p>
          <a:p>
            <a:pPr marL="277813" indent="-265113" algn="just">
              <a:buClr>
                <a:srgbClr val="359F37"/>
              </a:buClr>
              <a:buSzPct val="75000"/>
              <a:buFont typeface=".SF NS Symbols Regular"/>
              <a:buChar char="★"/>
            </a:pPr>
            <a:r>
              <a:rPr lang="fr-FR" sz="1200" dirty="0" smtClean="0">
                <a:solidFill>
                  <a:schemeClr val="tx1">
                    <a:lumMod val="75000"/>
                  </a:schemeClr>
                </a:solidFill>
                <a:latin typeface="Tahoma" pitchFamily="34" charset="0"/>
                <a:ea typeface="Tahoma" pitchFamily="34" charset="0"/>
                <a:cs typeface="Tahoma" pitchFamily="34" charset="0"/>
              </a:rPr>
              <a:t>Programme 100 mille logements sociaux</a:t>
            </a:r>
          </a:p>
          <a:p>
            <a:pPr marL="277813" indent="-265113" algn="just">
              <a:buClr>
                <a:srgbClr val="359F37"/>
              </a:buClr>
              <a:buSzPct val="75000"/>
              <a:buFont typeface=".SF NS Symbols Regular"/>
              <a:buChar char="★"/>
            </a:pPr>
            <a:r>
              <a:rPr lang="fr-FR" sz="1200" dirty="0" smtClean="0">
                <a:solidFill>
                  <a:srgbClr val="636463">
                    <a:lumMod val="75000"/>
                  </a:srgbClr>
                </a:solidFill>
                <a:latin typeface="Tahoma" pitchFamily="34" charset="0"/>
                <a:ea typeface="Tahoma" pitchFamily="34" charset="0"/>
                <a:cs typeface="Tahoma" pitchFamily="34" charset="0"/>
              </a:rPr>
              <a:t>Programme de revalorisation et de recyclage industriel des déchets;</a:t>
            </a:r>
          </a:p>
          <a:p>
            <a:pPr marL="277813" indent="-265113" algn="just">
              <a:buClr>
                <a:srgbClr val="359F37"/>
              </a:buClr>
              <a:buSzPct val="75000"/>
              <a:buFont typeface=".SF NS Symbols Regular"/>
              <a:buChar char="★"/>
            </a:pPr>
            <a:r>
              <a:rPr lang="fr-FR" sz="1200" dirty="0" smtClean="0">
                <a:solidFill>
                  <a:srgbClr val="636463">
                    <a:lumMod val="75000"/>
                  </a:srgbClr>
                </a:solidFill>
                <a:latin typeface="Tahoma" pitchFamily="34" charset="0"/>
                <a:ea typeface="Tahoma" pitchFamily="34" charset="0"/>
                <a:cs typeface="Tahoma" pitchFamily="34" charset="0"/>
              </a:rPr>
              <a:t>Plateforme culturel et artistique de promotion de la créativité et de l’innovation</a:t>
            </a:r>
          </a:p>
          <a:p>
            <a:pPr marL="277813" indent="-265113" algn="just">
              <a:buClr>
                <a:srgbClr val="359F37"/>
              </a:buClr>
              <a:buSzPct val="75000"/>
              <a:buFont typeface=".SF NS Symbols Regular"/>
              <a:buChar char="★"/>
            </a:pPr>
            <a:endParaRPr lang="fr-FR" sz="1400" dirty="0" smtClean="0">
              <a:solidFill>
                <a:srgbClr val="636463">
                  <a:lumMod val="75000"/>
                </a:srgbClr>
              </a:solidFill>
              <a:latin typeface="Tahoma" pitchFamily="34" charset="0"/>
              <a:ea typeface="Tahoma" pitchFamily="34" charset="0"/>
              <a:cs typeface="Tahoma" pitchFamily="34" charset="0"/>
            </a:endParaRPr>
          </a:p>
        </p:txBody>
      </p:sp>
      <p:sp>
        <p:nvSpPr>
          <p:cNvPr id="9" name="Espace réservé du texte 4"/>
          <p:cNvSpPr txBox="1">
            <a:spLocks/>
          </p:cNvSpPr>
          <p:nvPr/>
        </p:nvSpPr>
        <p:spPr>
          <a:xfrm>
            <a:off x="5824761" y="1502401"/>
            <a:ext cx="2707679" cy="5094951"/>
          </a:xfrm>
          <a:prstGeom prst="rect">
            <a:avLst/>
          </a:prstGeom>
          <a:solidFill>
            <a:schemeClr val="bg1">
              <a:lumMod val="85000"/>
              <a:alpha val="99000"/>
            </a:schemeClr>
          </a:solidFill>
        </p:spPr>
        <p:txBody>
          <a:bodyPr/>
          <a:lstStyle>
            <a:lvl1pPr marL="274320" indent="-274320" algn="l" rtl="0" eaLnBrk="1" latinLnBrk="0" hangingPunct="1">
              <a:spcBef>
                <a:spcPts val="600"/>
              </a:spcBef>
              <a:buClr>
                <a:schemeClr val="accent1"/>
              </a:buClr>
              <a:buSzPct val="70000"/>
              <a:buFont typeface="Wingdings"/>
              <a:buChar char=""/>
              <a:defRPr kumimoji="0" sz="2400" kern="1200">
                <a:solidFill>
                  <a:schemeClr val="tx1"/>
                </a:solidFill>
                <a:latin typeface="+mn-lt"/>
                <a:ea typeface="+mn-ea"/>
                <a:cs typeface="+mn-cs"/>
              </a:defRPr>
            </a:lvl1pPr>
            <a:lvl2pPr marL="640080" indent="-274320" algn="l" rtl="0" eaLnBrk="1" latinLnBrk="0" hangingPunct="1">
              <a:spcBef>
                <a:spcPct val="20000"/>
              </a:spcBef>
              <a:buClr>
                <a:schemeClr val="accent1"/>
              </a:buClr>
              <a:buSzPct val="80000"/>
              <a:buFont typeface="Wingdings 2"/>
              <a:buChar char=""/>
              <a:defRPr kumimoji="0" sz="2100" kern="1200">
                <a:solidFill>
                  <a:schemeClr val="tx1"/>
                </a:solidFill>
                <a:latin typeface="+mn-lt"/>
                <a:ea typeface="+mn-ea"/>
                <a:cs typeface="+mn-cs"/>
              </a:defRPr>
            </a:lvl2pPr>
            <a:lvl3pPr marL="914400" indent="-182880" algn="l" rtl="0" eaLnBrk="1" latinLnBrk="0" hangingPunct="1">
              <a:spcBef>
                <a:spcPct val="20000"/>
              </a:spcBef>
              <a:buClr>
                <a:schemeClr val="accent1">
                  <a:shade val="75000"/>
                </a:schemeClr>
              </a:buClr>
              <a:buSzPct val="60000"/>
              <a:buFont typeface="Wingdings"/>
              <a:buChar char=""/>
              <a:defRPr kumimoji="0" sz="1800" kern="1200">
                <a:solidFill>
                  <a:schemeClr val="tx1"/>
                </a:solidFill>
                <a:latin typeface="+mn-lt"/>
                <a:ea typeface="+mn-ea"/>
                <a:cs typeface="+mn-cs"/>
              </a:defRPr>
            </a:lvl3pPr>
            <a:lvl4pPr marL="1188720" indent="-182880" algn="l" rtl="0" eaLnBrk="1" latinLnBrk="0" hangingPunct="1">
              <a:spcBef>
                <a:spcPct val="20000"/>
              </a:spcBef>
              <a:buClr>
                <a:schemeClr val="accent1">
                  <a:tint val="60000"/>
                </a:schemeClr>
              </a:buClr>
              <a:buSzPct val="60000"/>
              <a:buFont typeface="Wingdings"/>
              <a:buChar char=""/>
              <a:defRPr kumimoji="0" sz="1800" kern="1200">
                <a:solidFill>
                  <a:schemeClr val="tx1"/>
                </a:solidFill>
                <a:latin typeface="+mn-lt"/>
                <a:ea typeface="+mn-ea"/>
                <a:cs typeface="+mn-cs"/>
              </a:defRPr>
            </a:lvl4pPr>
            <a:lvl5pPr marL="1463040" indent="-182880" algn="l" rtl="0" eaLnBrk="1" latinLnBrk="0" hangingPunct="1">
              <a:spcBef>
                <a:spcPct val="20000"/>
              </a:spcBef>
              <a:buClr>
                <a:schemeClr val="accent2">
                  <a:tint val="60000"/>
                </a:schemeClr>
              </a:buClr>
              <a:buSzPct val="68000"/>
              <a:buFont typeface="Wingdings 2"/>
              <a:buChar char=""/>
              <a:defRPr kumimoji="0" sz="1600" kern="1200">
                <a:solidFill>
                  <a:schemeClr val="tx1"/>
                </a:solidFill>
                <a:latin typeface="+mn-lt"/>
                <a:ea typeface="+mn-ea"/>
                <a:cs typeface="+mn-cs"/>
              </a:defRPr>
            </a:lvl5pPr>
            <a:lvl6pPr marL="1737360" indent="-182880" algn="l" rtl="0" eaLnBrk="1" latinLnBrk="0" hangingPunct="1">
              <a:spcBef>
                <a:spcPct val="20000"/>
              </a:spcBef>
              <a:buClr>
                <a:schemeClr val="accent1"/>
              </a:buClr>
              <a:buChar char="•"/>
              <a:defRPr kumimoji="0" sz="1600" kern="1200">
                <a:solidFill>
                  <a:schemeClr val="tx2"/>
                </a:solidFill>
                <a:latin typeface="+mn-lt"/>
                <a:ea typeface="+mn-ea"/>
                <a:cs typeface="+mn-cs"/>
              </a:defRPr>
            </a:lvl6pPr>
            <a:lvl7pPr marL="2011680" indent="-182880" algn="l" rtl="0" eaLnBrk="1" latinLnBrk="0" hangingPunct="1">
              <a:spcBef>
                <a:spcPct val="20000"/>
              </a:spcBef>
              <a:buClr>
                <a:schemeClr val="accent1">
                  <a:tint val="60000"/>
                </a:schemeClr>
              </a:buClr>
              <a:buSzPct val="60000"/>
              <a:buFont typeface="Wingdings"/>
              <a:buChar char=""/>
              <a:defRPr kumimoji="0" sz="1400" kern="1200" baseline="0">
                <a:solidFill>
                  <a:schemeClr val="tx2"/>
                </a:solidFill>
                <a:latin typeface="+mn-lt"/>
                <a:ea typeface="+mn-ea"/>
                <a:cs typeface="+mn-cs"/>
              </a:defRPr>
            </a:lvl7pPr>
            <a:lvl8pPr marL="2286000" indent="-182880" algn="l" rtl="0" eaLnBrk="1" latinLnBrk="0" hangingPunct="1">
              <a:spcBef>
                <a:spcPct val="20000"/>
              </a:spcBef>
              <a:buClr>
                <a:schemeClr val="accent2"/>
              </a:buClr>
              <a:buChar char="•"/>
              <a:defRPr kumimoji="0" sz="1400" kern="1200" cap="small" baseline="0">
                <a:solidFill>
                  <a:schemeClr val="tx2"/>
                </a:solidFill>
                <a:latin typeface="+mn-lt"/>
                <a:ea typeface="+mn-ea"/>
                <a:cs typeface="+mn-cs"/>
              </a:defRPr>
            </a:lvl8pPr>
            <a:lvl9pPr marL="2560320" indent="-182880" algn="l" rtl="0" eaLnBrk="1" latinLnBrk="0" hangingPunct="1">
              <a:spcBef>
                <a:spcPct val="20000"/>
              </a:spcBef>
              <a:buClr>
                <a:schemeClr val="accent1">
                  <a:shade val="75000"/>
                </a:schemeClr>
              </a:buClr>
              <a:buChar char="•"/>
              <a:defRPr kumimoji="0" sz="1400" kern="1200" baseline="0">
                <a:solidFill>
                  <a:schemeClr val="tx2"/>
                </a:solidFill>
                <a:latin typeface="+mn-lt"/>
                <a:ea typeface="+mn-ea"/>
                <a:cs typeface="+mn-cs"/>
              </a:defRPr>
            </a:lvl9pPr>
          </a:lstStyle>
          <a:p>
            <a:r>
              <a:rPr lang="fr-FR" sz="1400" b="1" dirty="0" smtClean="0">
                <a:latin typeface="Tahoma" pitchFamily="34" charset="0"/>
                <a:ea typeface="Tahoma" pitchFamily="34" charset="0"/>
                <a:cs typeface="Tahoma" pitchFamily="34" charset="0"/>
              </a:rPr>
              <a:t>5 ACCES UNIVERSELS</a:t>
            </a:r>
          </a:p>
          <a:p>
            <a:pPr marL="277813" indent="-265113">
              <a:buClr>
                <a:srgbClr val="359F37"/>
              </a:buClr>
              <a:buSzPct val="75000"/>
              <a:buFont typeface=".SF NS Symbols Regular"/>
              <a:buChar char="★"/>
            </a:pPr>
            <a:r>
              <a:rPr lang="fr-FR" sz="1050" dirty="0" smtClean="0">
                <a:solidFill>
                  <a:schemeClr val="tx1">
                    <a:lumMod val="75000"/>
                  </a:schemeClr>
                </a:solidFill>
                <a:latin typeface="Tahoma" pitchFamily="34" charset="0"/>
                <a:ea typeface="Tahoma" pitchFamily="34" charset="0"/>
                <a:cs typeface="Tahoma" pitchFamily="34" charset="0"/>
              </a:rPr>
              <a:t>Projet KMS 3</a:t>
            </a:r>
          </a:p>
          <a:p>
            <a:pPr marL="277813" indent="-265113">
              <a:buClr>
                <a:srgbClr val="359F37"/>
              </a:buClr>
              <a:buSzPct val="75000"/>
              <a:buFont typeface=".SF NS Symbols Regular"/>
              <a:buChar char="★"/>
            </a:pPr>
            <a:r>
              <a:rPr lang="fr-FR" sz="1050" dirty="0" smtClean="0">
                <a:solidFill>
                  <a:schemeClr val="tx1">
                    <a:lumMod val="75000"/>
                  </a:schemeClr>
                </a:solidFill>
                <a:latin typeface="Tahoma" pitchFamily="34" charset="0"/>
                <a:ea typeface="Tahoma" pitchFamily="34" charset="0"/>
                <a:cs typeface="Tahoma" pitchFamily="34" charset="0"/>
              </a:rPr>
              <a:t>Projet de dessalement de l’eau de mer</a:t>
            </a:r>
          </a:p>
          <a:p>
            <a:pPr marL="277813" indent="-265113">
              <a:buClr>
                <a:srgbClr val="359F37"/>
              </a:buClr>
              <a:buSzPct val="75000"/>
              <a:buFont typeface=".SF NS Symbols Regular"/>
              <a:buChar char="★"/>
            </a:pPr>
            <a:r>
              <a:rPr lang="fr-FR" sz="1050" dirty="0" smtClean="0">
                <a:solidFill>
                  <a:schemeClr val="tx1">
                    <a:lumMod val="75000"/>
                  </a:schemeClr>
                </a:solidFill>
                <a:latin typeface="Tahoma" pitchFamily="34" charset="0"/>
                <a:ea typeface="Tahoma" pitchFamily="34" charset="0"/>
                <a:cs typeface="Tahoma" pitchFamily="34" charset="0"/>
              </a:rPr>
              <a:t>PUDC</a:t>
            </a:r>
          </a:p>
          <a:p>
            <a:pPr marL="277813" indent="-265113">
              <a:buClr>
                <a:srgbClr val="359F37"/>
              </a:buClr>
              <a:buSzPct val="75000"/>
              <a:buFont typeface=".SF NS Symbols Regular"/>
              <a:buChar char="★"/>
            </a:pPr>
            <a:r>
              <a:rPr lang="fr-FR" sz="1050" dirty="0" smtClean="0">
                <a:solidFill>
                  <a:schemeClr val="tx1">
                    <a:lumMod val="75000"/>
                  </a:schemeClr>
                </a:solidFill>
                <a:latin typeface="Tahoma" pitchFamily="34" charset="0"/>
                <a:ea typeface="Tahoma" pitchFamily="34" charset="0"/>
                <a:cs typeface="Tahoma" pitchFamily="34" charset="0"/>
              </a:rPr>
              <a:t>Autoroute de l’électricité: renforcement du réseau de distribution électrique</a:t>
            </a:r>
          </a:p>
          <a:p>
            <a:pPr marL="277813" indent="-265113">
              <a:buClr>
                <a:srgbClr val="359F37"/>
              </a:buClr>
              <a:buSzPct val="75000"/>
              <a:buFont typeface=".SF NS Symbols Regular"/>
              <a:buChar char="★"/>
            </a:pPr>
            <a:r>
              <a:rPr lang="fr-FR" sz="1050" dirty="0" smtClean="0">
                <a:solidFill>
                  <a:schemeClr val="tx1">
                    <a:lumMod val="75000"/>
                  </a:schemeClr>
                </a:solidFill>
                <a:latin typeface="Tahoma" pitchFamily="34" charset="0"/>
                <a:ea typeface="Tahoma" pitchFamily="34" charset="0"/>
                <a:cs typeface="Tahoma" pitchFamily="34" charset="0"/>
              </a:rPr>
              <a:t>Construction d’hôpitaux, centres et postes de santé</a:t>
            </a:r>
          </a:p>
          <a:p>
            <a:pPr marL="277813" indent="-265113">
              <a:buClr>
                <a:srgbClr val="359F37"/>
              </a:buClr>
              <a:buSzPct val="75000"/>
              <a:buFont typeface=".SF NS Symbols Regular"/>
              <a:buChar char="★"/>
            </a:pPr>
            <a:r>
              <a:rPr lang="fr-FR" sz="1050" dirty="0" smtClean="0">
                <a:solidFill>
                  <a:schemeClr val="tx1">
                    <a:lumMod val="75000"/>
                  </a:schemeClr>
                </a:solidFill>
                <a:latin typeface="Tahoma" pitchFamily="34" charset="0"/>
                <a:ea typeface="Tahoma" pitchFamily="34" charset="0"/>
                <a:cs typeface="Tahoma" pitchFamily="34" charset="0"/>
              </a:rPr>
              <a:t>Construction centre national d’oncologie    cancer », centre de traitement des grands brûlés</a:t>
            </a:r>
          </a:p>
          <a:p>
            <a:pPr marL="277813" indent="-265113">
              <a:buClr>
                <a:srgbClr val="359F37"/>
              </a:buClr>
              <a:buSzPct val="75000"/>
              <a:buFont typeface=".SF NS Symbols Regular"/>
              <a:buChar char="★"/>
            </a:pPr>
            <a:r>
              <a:rPr lang="fr-FR" sz="1050" dirty="0" smtClean="0">
                <a:solidFill>
                  <a:schemeClr val="tx1">
                    <a:lumMod val="75000"/>
                  </a:schemeClr>
                </a:solidFill>
                <a:latin typeface="Tahoma" pitchFamily="34" charset="0"/>
                <a:ea typeface="Tahoma" pitchFamily="34" charset="0"/>
                <a:cs typeface="Tahoma" pitchFamily="34" charset="0"/>
              </a:rPr>
              <a:t>TER</a:t>
            </a:r>
          </a:p>
          <a:p>
            <a:pPr marL="277813" indent="-265113">
              <a:buClr>
                <a:srgbClr val="359F37"/>
              </a:buClr>
              <a:buSzPct val="75000"/>
              <a:buFont typeface=".SF NS Symbols Regular"/>
              <a:buChar char="★"/>
            </a:pPr>
            <a:r>
              <a:rPr lang="fr-FR" sz="1050" dirty="0" smtClean="0">
                <a:solidFill>
                  <a:schemeClr val="tx1">
                    <a:lumMod val="75000"/>
                  </a:schemeClr>
                </a:solidFill>
                <a:latin typeface="Tahoma" pitchFamily="34" charset="0"/>
                <a:ea typeface="Tahoma" pitchFamily="34" charset="0"/>
                <a:cs typeface="Tahoma" pitchFamily="34" charset="0"/>
              </a:rPr>
              <a:t>Rénovation chemin de fer Dakar Bamako</a:t>
            </a:r>
          </a:p>
          <a:p>
            <a:pPr marL="277813" indent="-265113">
              <a:buClr>
                <a:srgbClr val="359F37"/>
              </a:buClr>
              <a:buSzPct val="75000"/>
              <a:buFont typeface=".SF NS Symbols Regular"/>
              <a:buChar char="★"/>
            </a:pPr>
            <a:r>
              <a:rPr lang="fr-FR" sz="1050" dirty="0" smtClean="0">
                <a:solidFill>
                  <a:schemeClr val="tx1">
                    <a:lumMod val="75000"/>
                  </a:schemeClr>
                </a:solidFill>
                <a:latin typeface="Tahoma" pitchFamily="34" charset="0"/>
                <a:ea typeface="Tahoma" pitchFamily="34" charset="0"/>
                <a:cs typeface="Tahoma" pitchFamily="34" charset="0"/>
              </a:rPr>
              <a:t>Nouvelle ligne ferroviaire</a:t>
            </a:r>
          </a:p>
          <a:p>
            <a:pPr marL="277813" indent="-265113">
              <a:buClr>
                <a:srgbClr val="359F37"/>
              </a:buClr>
              <a:buSzPct val="75000"/>
              <a:buFont typeface=".SF NS Symbols Regular"/>
              <a:buChar char="★"/>
            </a:pPr>
            <a:r>
              <a:rPr lang="fr-FR" sz="1050" dirty="0" smtClean="0">
                <a:solidFill>
                  <a:schemeClr val="tx1">
                    <a:lumMod val="75000"/>
                  </a:schemeClr>
                </a:solidFill>
                <a:latin typeface="Tahoma" pitchFamily="34" charset="0"/>
                <a:ea typeface="Tahoma" pitchFamily="34" charset="0"/>
                <a:cs typeface="Tahoma" pitchFamily="34" charset="0"/>
              </a:rPr>
              <a:t>BRT</a:t>
            </a:r>
          </a:p>
          <a:p>
            <a:pPr marL="277813" indent="-265113">
              <a:buClr>
                <a:srgbClr val="359F37"/>
              </a:buClr>
              <a:buSzPct val="75000"/>
              <a:buFont typeface=".SF NS Symbols Regular"/>
              <a:buChar char="★"/>
            </a:pPr>
            <a:r>
              <a:rPr lang="fr-FR" sz="1050" dirty="0" smtClean="0">
                <a:solidFill>
                  <a:schemeClr val="tx1">
                    <a:lumMod val="75000"/>
                  </a:schemeClr>
                </a:solidFill>
                <a:latin typeface="Tahoma" pitchFamily="34" charset="0"/>
                <a:ea typeface="Tahoma" pitchFamily="34" charset="0"/>
                <a:cs typeface="Tahoma" pitchFamily="34" charset="0"/>
              </a:rPr>
              <a:t>Construction d’un stade olympique à DIAMNIADIO et de stade multifonctionnel par pôle territoire</a:t>
            </a:r>
          </a:p>
          <a:p>
            <a:pPr marL="277813" indent="-265113">
              <a:buClr>
                <a:srgbClr val="359F37"/>
              </a:buClr>
              <a:buSzPct val="75000"/>
              <a:buFont typeface=".SF NS Symbols Regular"/>
              <a:buChar char="★"/>
            </a:pPr>
            <a:r>
              <a:rPr lang="fr-FR" sz="1050" dirty="0" smtClean="0">
                <a:solidFill>
                  <a:schemeClr val="tx1">
                    <a:lumMod val="75000"/>
                  </a:schemeClr>
                </a:solidFill>
                <a:latin typeface="Tahoma" pitchFamily="34" charset="0"/>
                <a:ea typeface="Tahoma" pitchFamily="34" charset="0"/>
                <a:cs typeface="Tahoma" pitchFamily="34" charset="0"/>
              </a:rPr>
              <a:t>Construction de la maison des archives du hall des arts de Dakar et de la bibliothèque nationale du Sénégal</a:t>
            </a:r>
          </a:p>
          <a:p>
            <a:pPr marL="12700" indent="0">
              <a:buClr>
                <a:srgbClr val="359F37"/>
              </a:buClr>
              <a:buSzPct val="75000"/>
              <a:buNone/>
            </a:pPr>
            <a:r>
              <a:rPr lang="fr-FR" sz="1400" dirty="0">
                <a:solidFill>
                  <a:schemeClr val="tx1">
                    <a:lumMod val="75000"/>
                  </a:schemeClr>
                </a:solidFill>
                <a:latin typeface="Tahoma" pitchFamily="34" charset="0"/>
                <a:ea typeface="Tahoma" pitchFamily="34" charset="0"/>
                <a:cs typeface="Tahoma" pitchFamily="34" charset="0"/>
              </a:rPr>
              <a:t> </a:t>
            </a:r>
            <a:endParaRPr lang="fr-FR" sz="1400" dirty="0" smtClean="0">
              <a:solidFill>
                <a:schemeClr val="tx1">
                  <a:lumMod val="75000"/>
                </a:schemeClr>
              </a:solidFill>
              <a:latin typeface="Tahoma" pitchFamily="34" charset="0"/>
              <a:ea typeface="Tahoma" pitchFamily="34" charset="0"/>
              <a:cs typeface="Tahoma" pitchFamily="34" charset="0"/>
            </a:endParaRPr>
          </a:p>
          <a:p>
            <a:pPr marL="12700" indent="0">
              <a:buClr>
                <a:srgbClr val="359F37"/>
              </a:buClr>
              <a:buSzPct val="75000"/>
              <a:buNone/>
            </a:pPr>
            <a:r>
              <a:rPr lang="fr-FR" sz="1400" dirty="0" smtClean="0">
                <a:solidFill>
                  <a:schemeClr val="tx1">
                    <a:lumMod val="75000"/>
                  </a:schemeClr>
                </a:solidFill>
                <a:latin typeface="Tahoma" pitchFamily="34" charset="0"/>
                <a:ea typeface="Tahoma" pitchFamily="34" charset="0"/>
                <a:cs typeface="Tahoma" pitchFamily="34" charset="0"/>
              </a:rPr>
              <a:t>   </a:t>
            </a:r>
          </a:p>
        </p:txBody>
      </p:sp>
    </p:spTree>
    <p:extLst>
      <p:ext uri="{BB962C8B-B14F-4D97-AF65-F5344CB8AC3E}">
        <p14:creationId xmlns:p14="http://schemas.microsoft.com/office/powerpoint/2010/main" val="1439182873"/>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numéro de diapositive 3"/>
          <p:cNvSpPr>
            <a:spLocks noGrp="1"/>
          </p:cNvSpPr>
          <p:nvPr>
            <p:ph type="sldNum" sz="quarter" idx="15"/>
          </p:nvPr>
        </p:nvSpPr>
        <p:spPr/>
        <p:txBody>
          <a:bodyPr/>
          <a:lstStyle/>
          <a:p>
            <a:fld id="{26A935AA-A7B2-4507-9B20-F692C0B0BA29}" type="slidenum">
              <a:rPr lang="fr-FR" smtClean="0"/>
              <a:pPr/>
              <a:t>24</a:t>
            </a:fld>
            <a:endParaRPr lang="fr-FR" dirty="0"/>
          </a:p>
        </p:txBody>
      </p:sp>
      <p:sp>
        <p:nvSpPr>
          <p:cNvPr id="6" name="Title 1"/>
          <p:cNvSpPr txBox="1"/>
          <p:nvPr/>
        </p:nvSpPr>
        <p:spPr bwMode="auto">
          <a:xfrm>
            <a:off x="447603" y="188640"/>
            <a:ext cx="7786688" cy="936104"/>
          </a:xfrm>
          <a:prstGeom prst="rect">
            <a:avLst/>
          </a:prstGeom>
          <a:noFill/>
          <a:ln>
            <a:miter lim="800000"/>
            <a:headEnd/>
            <a:tailEnd/>
          </a:ln>
        </p:spPr>
        <p:txBody>
          <a:bodyPr spcFirstLastPara="1" vert="horz" wrap="square" lIns="91440" tIns="45720" rIns="91440" bIns="45720" numCol="1" anchor="ctr" anchorCtr="0" compatLnSpc="1">
            <a:prstTxWarp prst="textNoShape">
              <a:avLst/>
            </a:prstTxWarp>
          </a:bodyPr>
          <a:lstStyle>
            <a:lvl1pPr lvl="0" algn="l" defTabSz="457200" rtl="0" eaLnBrk="0" fontAlgn="base" hangingPunct="0">
              <a:spcBef>
                <a:spcPts val="0"/>
              </a:spcBef>
              <a:spcAft>
                <a:spcPts val="0"/>
              </a:spcAft>
              <a:buSzPts val="2000"/>
              <a:buNone/>
              <a:defRPr sz="2400" kern="1200">
                <a:solidFill>
                  <a:schemeClr val="tx1"/>
                </a:solidFill>
                <a:latin typeface="+mj-lt"/>
                <a:ea typeface="MS PGothic" pitchFamily="34" charset="-128"/>
                <a:cs typeface="MS PGothic" charset="0"/>
              </a:defRPr>
            </a:lvl1pPr>
            <a:lvl2pPr lvl="1" algn="l" defTabSz="457200" rtl="0" eaLnBrk="0" fontAlgn="base" hangingPunct="0">
              <a:spcBef>
                <a:spcPts val="0"/>
              </a:spcBef>
              <a:spcAft>
                <a:spcPts val="0"/>
              </a:spcAft>
              <a:buSzPts val="2000"/>
              <a:buNone/>
              <a:defRPr sz="2400">
                <a:solidFill>
                  <a:schemeClr val="tx1"/>
                </a:solidFill>
                <a:latin typeface="Gill Sans MT" pitchFamily="34" charset="0"/>
                <a:ea typeface="MS PGothic" pitchFamily="34" charset="-128"/>
                <a:cs typeface="MS PGothic" charset="0"/>
              </a:defRPr>
            </a:lvl2pPr>
            <a:lvl3pPr lvl="2" algn="l" defTabSz="457200" rtl="0" eaLnBrk="0" fontAlgn="base" hangingPunct="0">
              <a:spcBef>
                <a:spcPts val="0"/>
              </a:spcBef>
              <a:spcAft>
                <a:spcPts val="0"/>
              </a:spcAft>
              <a:buSzPts val="2000"/>
              <a:buNone/>
              <a:defRPr sz="2400">
                <a:solidFill>
                  <a:schemeClr val="tx1"/>
                </a:solidFill>
                <a:latin typeface="Gill Sans MT" pitchFamily="34" charset="0"/>
                <a:ea typeface="MS PGothic" pitchFamily="34" charset="-128"/>
                <a:cs typeface="MS PGothic" charset="0"/>
              </a:defRPr>
            </a:lvl3pPr>
            <a:lvl4pPr lvl="3" algn="l" defTabSz="457200" rtl="0" eaLnBrk="0" fontAlgn="base" hangingPunct="0">
              <a:spcBef>
                <a:spcPts val="0"/>
              </a:spcBef>
              <a:spcAft>
                <a:spcPts val="0"/>
              </a:spcAft>
              <a:buSzPts val="2000"/>
              <a:buNone/>
              <a:defRPr sz="2400">
                <a:solidFill>
                  <a:schemeClr val="tx1"/>
                </a:solidFill>
                <a:latin typeface="Gill Sans MT" pitchFamily="34" charset="0"/>
                <a:ea typeface="MS PGothic" pitchFamily="34" charset="-128"/>
                <a:cs typeface="MS PGothic" charset="0"/>
              </a:defRPr>
            </a:lvl4pPr>
            <a:lvl5pPr lvl="4" algn="l" defTabSz="457200" rtl="0" eaLnBrk="0" fontAlgn="base" hangingPunct="0">
              <a:spcBef>
                <a:spcPts val="0"/>
              </a:spcBef>
              <a:spcAft>
                <a:spcPts val="0"/>
              </a:spcAft>
              <a:buSzPts val="2000"/>
              <a:buNone/>
              <a:defRPr sz="2400">
                <a:solidFill>
                  <a:schemeClr val="tx1"/>
                </a:solidFill>
                <a:latin typeface="Gill Sans MT" pitchFamily="34" charset="0"/>
                <a:ea typeface="MS PGothic" pitchFamily="34" charset="-128"/>
                <a:cs typeface="MS PGothic" charset="0"/>
              </a:defRPr>
            </a:lvl5pPr>
            <a:lvl6pPr marL="457200" lvl="5" algn="l" defTabSz="457200" rtl="0" fontAlgn="base">
              <a:spcBef>
                <a:spcPts val="0"/>
              </a:spcBef>
              <a:spcAft>
                <a:spcPts val="0"/>
              </a:spcAft>
              <a:buSzPts val="2000"/>
              <a:buNone/>
              <a:defRPr sz="2400">
                <a:solidFill>
                  <a:schemeClr val="tx1"/>
                </a:solidFill>
                <a:latin typeface="Gill Sans MT" pitchFamily="34" charset="0"/>
                <a:ea typeface="MS PGothic" pitchFamily="34" charset="-128"/>
              </a:defRPr>
            </a:lvl6pPr>
            <a:lvl7pPr marL="914400" lvl="6" algn="l" defTabSz="457200" rtl="0" fontAlgn="base">
              <a:spcBef>
                <a:spcPts val="0"/>
              </a:spcBef>
              <a:spcAft>
                <a:spcPts val="0"/>
              </a:spcAft>
              <a:buSzPts val="2000"/>
              <a:buNone/>
              <a:defRPr sz="2400">
                <a:solidFill>
                  <a:schemeClr val="tx1"/>
                </a:solidFill>
                <a:latin typeface="Gill Sans MT" pitchFamily="34" charset="0"/>
                <a:ea typeface="MS PGothic" pitchFamily="34" charset="-128"/>
              </a:defRPr>
            </a:lvl7pPr>
            <a:lvl8pPr marL="1371600" lvl="7" algn="l" defTabSz="457200" rtl="0" fontAlgn="base">
              <a:spcBef>
                <a:spcPts val="0"/>
              </a:spcBef>
              <a:spcAft>
                <a:spcPts val="0"/>
              </a:spcAft>
              <a:buSzPts val="2000"/>
              <a:buNone/>
              <a:defRPr sz="2400">
                <a:solidFill>
                  <a:schemeClr val="tx1"/>
                </a:solidFill>
                <a:latin typeface="Gill Sans MT" pitchFamily="34" charset="0"/>
                <a:ea typeface="MS PGothic" pitchFamily="34" charset="-128"/>
              </a:defRPr>
            </a:lvl8pPr>
            <a:lvl9pPr marL="1828800" lvl="8" algn="l" defTabSz="457200" rtl="0" fontAlgn="base">
              <a:spcBef>
                <a:spcPts val="0"/>
              </a:spcBef>
              <a:spcAft>
                <a:spcPts val="0"/>
              </a:spcAft>
              <a:buSzPts val="2000"/>
              <a:buNone/>
              <a:defRPr sz="2400">
                <a:solidFill>
                  <a:schemeClr val="tx1"/>
                </a:solidFill>
                <a:latin typeface="Gill Sans MT" pitchFamily="34" charset="0"/>
                <a:ea typeface="MS PGothic" pitchFamily="34" charset="-128"/>
              </a:defRPr>
            </a:lvl9pPr>
          </a:lstStyle>
          <a:p>
            <a:pPr eaLnBrk="1" hangingPunct="1"/>
            <a:r>
              <a:rPr lang="fr-FR" sz="3200" b="1" dirty="0">
                <a:latin typeface="Cambria" panose="02040503050406030204" pitchFamily="18" charset="0"/>
                <a:cs typeface="Arial" pitchFamily="34" charset="0"/>
              </a:rPr>
              <a:t>Principaux projets et programmes:</a:t>
            </a:r>
          </a:p>
          <a:p>
            <a:pPr eaLnBrk="1" hangingPunct="1"/>
            <a:r>
              <a:rPr lang="fr-FR" sz="3200" dirty="0">
                <a:latin typeface="Cambria" panose="02040503050406030204" pitchFamily="18" charset="0"/>
                <a:cs typeface="Arial" pitchFamily="34" charset="0"/>
              </a:rPr>
              <a:t>Volet PPP</a:t>
            </a:r>
            <a:endParaRPr lang="en-US" sz="3200" dirty="0">
              <a:latin typeface="Cambria" panose="02040503050406030204" pitchFamily="18" charset="0"/>
              <a:cs typeface="Arial" pitchFamily="34" charset="0"/>
            </a:endParaRPr>
          </a:p>
        </p:txBody>
      </p:sp>
      <p:sp>
        <p:nvSpPr>
          <p:cNvPr id="7" name="Rectangle 20"/>
          <p:cNvSpPr/>
          <p:nvPr/>
        </p:nvSpPr>
        <p:spPr bwMode="auto">
          <a:xfrm>
            <a:off x="259232" y="1277450"/>
            <a:ext cx="1973241" cy="883913"/>
          </a:xfrm>
          <a:prstGeom prst="rect">
            <a:avLst/>
          </a:prstGeom>
          <a:ln>
            <a:headEnd/>
            <a:tailEnd/>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anchor="ctr">
            <a:noAutofit/>
          </a:bodyPr>
          <a:lstStyle/>
          <a:p>
            <a:pPr algn="ctr" defTabSz="914400" eaLnBrk="0" hangingPunct="0">
              <a:lnSpc>
                <a:spcPts val="1300"/>
              </a:lnSpc>
            </a:pPr>
            <a:r>
              <a:rPr lang="fr-FR" sz="2000" b="1" dirty="0">
                <a:solidFill>
                  <a:prstClr val="white"/>
                </a:solidFill>
                <a:latin typeface="Arial" charset="0"/>
                <a:ea typeface="+mn-ea"/>
                <a:cs typeface="Angsana New" pitchFamily="18" charset="-34"/>
              </a:rPr>
              <a:t>Economie numérique</a:t>
            </a:r>
          </a:p>
        </p:txBody>
      </p:sp>
      <p:sp>
        <p:nvSpPr>
          <p:cNvPr id="9" name="Rectangle 21"/>
          <p:cNvSpPr>
            <a:spLocks noGrp="1"/>
          </p:cNvSpPr>
          <p:nvPr>
            <p:ph sz="quarter" idx="1"/>
          </p:nvPr>
        </p:nvSpPr>
        <p:spPr bwMode="gray">
          <a:xfrm>
            <a:off x="2232473" y="1277450"/>
            <a:ext cx="5092230" cy="883913"/>
          </a:xfrm>
          <a:prstGeom prst="rect">
            <a:avLst/>
          </a:prstGeom>
          <a:noFill/>
          <a:ln>
            <a:headEnd/>
            <a:tailEnd/>
          </a:ln>
        </p:spPr>
        <p:style>
          <a:lnRef idx="2">
            <a:schemeClr val="accent1"/>
          </a:lnRef>
          <a:fillRef idx="1">
            <a:schemeClr val="lt1"/>
          </a:fillRef>
          <a:effectRef idx="0">
            <a:schemeClr val="accent1"/>
          </a:effectRef>
          <a:fontRef idx="minor">
            <a:schemeClr val="dk1"/>
          </a:fontRef>
        </p:style>
        <p:txBody>
          <a:bodyPr lIns="91144" tIns="36457" rIns="36457" bIns="36457" anchor="ctr"/>
          <a:lstStyle/>
          <a:p>
            <a:pPr marL="269875" indent="-269875" defTabSz="1042988" fontAlgn="auto">
              <a:spcBef>
                <a:spcPts val="0"/>
              </a:spcBef>
              <a:spcAft>
                <a:spcPts val="300"/>
              </a:spcAft>
              <a:buClr>
                <a:srgbClr val="00853F"/>
              </a:buClr>
              <a:buSzPct val="100000"/>
              <a:buFont typeface="Wingdings" pitchFamily="2" charset="2"/>
              <a:buChar char="«"/>
            </a:pPr>
            <a:r>
              <a:rPr lang="fr-FR" sz="2000" dirty="0">
                <a:solidFill>
                  <a:prstClr val="black"/>
                </a:solidFill>
                <a:latin typeface="Arial"/>
                <a:ea typeface="+mn-ea"/>
              </a:rPr>
              <a:t>Smart City à </a:t>
            </a:r>
            <a:r>
              <a:rPr lang="fr-FR" sz="2000" dirty="0" err="1">
                <a:solidFill>
                  <a:prstClr val="black"/>
                </a:solidFill>
                <a:latin typeface="Arial"/>
                <a:ea typeface="+mn-ea"/>
              </a:rPr>
              <a:t>Diamniadio</a:t>
            </a:r>
            <a:endParaRPr lang="fr-FR" sz="2000" dirty="0">
              <a:solidFill>
                <a:prstClr val="black"/>
              </a:solidFill>
              <a:latin typeface="Arial"/>
              <a:ea typeface="+mn-ea"/>
            </a:endParaRPr>
          </a:p>
        </p:txBody>
      </p:sp>
      <p:pic>
        <p:nvPicPr>
          <p:cNvPr id="10" name="Image 4"/>
          <p:cNvPicPr>
            <a:picLocks noChangeAspect="1"/>
          </p:cNvPicPr>
          <p:nvPr/>
        </p:nvPicPr>
        <p:blipFill>
          <a:blip r:embed="rId3" cstate="email"/>
          <a:stretch>
            <a:fillRect/>
          </a:stretch>
        </p:blipFill>
        <p:spPr>
          <a:xfrm>
            <a:off x="5868144" y="1277450"/>
            <a:ext cx="3224153" cy="1431470"/>
          </a:xfrm>
          <a:prstGeom prst="rect">
            <a:avLst/>
          </a:prstGeom>
        </p:spPr>
      </p:pic>
      <p:sp>
        <p:nvSpPr>
          <p:cNvPr id="11" name="Rectangle 5"/>
          <p:cNvSpPr/>
          <p:nvPr/>
        </p:nvSpPr>
        <p:spPr bwMode="auto">
          <a:xfrm>
            <a:off x="259232" y="2382227"/>
            <a:ext cx="1973241" cy="883913"/>
          </a:xfrm>
          <a:prstGeom prst="rect">
            <a:avLst/>
          </a:prstGeom>
          <a:ln>
            <a:headEnd/>
            <a:tailEnd/>
          </a:ln>
        </p:spPr>
        <p:style>
          <a:lnRef idx="2">
            <a:schemeClr val="accent2">
              <a:shade val="50000"/>
            </a:schemeClr>
          </a:lnRef>
          <a:fillRef idx="1">
            <a:schemeClr val="accent2"/>
          </a:fillRef>
          <a:effectRef idx="0">
            <a:schemeClr val="accent2"/>
          </a:effectRef>
          <a:fontRef idx="minor">
            <a:schemeClr val="lt1"/>
          </a:fontRef>
        </p:style>
        <p:txBody>
          <a:bodyPr lIns="36000" tIns="36000" rIns="36000" bIns="36000" anchor="ctr">
            <a:noAutofit/>
          </a:bodyPr>
          <a:lstStyle/>
          <a:p>
            <a:pPr algn="ctr" defTabSz="914400" eaLnBrk="0" hangingPunct="0">
              <a:lnSpc>
                <a:spcPts val="1300"/>
              </a:lnSpc>
            </a:pPr>
            <a:r>
              <a:rPr lang="fr-FR" sz="2000" b="1" dirty="0">
                <a:solidFill>
                  <a:prstClr val="white"/>
                </a:solidFill>
                <a:latin typeface="Arial" charset="0"/>
                <a:ea typeface="+mn-ea"/>
                <a:cs typeface="Angsana New" pitchFamily="18" charset="-34"/>
              </a:rPr>
              <a:t>Infrastructures et transports</a:t>
            </a:r>
          </a:p>
        </p:txBody>
      </p:sp>
      <p:sp>
        <p:nvSpPr>
          <p:cNvPr id="12" name="Rectangle 11"/>
          <p:cNvSpPr/>
          <p:nvPr/>
        </p:nvSpPr>
        <p:spPr bwMode="auto">
          <a:xfrm>
            <a:off x="245480" y="4581129"/>
            <a:ext cx="1986993" cy="999420"/>
          </a:xfrm>
          <a:prstGeom prst="rect">
            <a:avLst/>
          </a:prstGeom>
          <a:ln>
            <a:headEnd/>
            <a:tailEnd/>
          </a:ln>
        </p:spPr>
        <p:style>
          <a:lnRef idx="2">
            <a:schemeClr val="accent4">
              <a:shade val="50000"/>
            </a:schemeClr>
          </a:lnRef>
          <a:fillRef idx="1">
            <a:schemeClr val="accent4"/>
          </a:fillRef>
          <a:effectRef idx="0">
            <a:schemeClr val="accent4"/>
          </a:effectRef>
          <a:fontRef idx="minor">
            <a:schemeClr val="lt1"/>
          </a:fontRef>
        </p:style>
        <p:txBody>
          <a:bodyPr lIns="36000" tIns="36000" rIns="36000" bIns="36000" anchor="ctr">
            <a:noAutofit/>
          </a:bodyPr>
          <a:lstStyle/>
          <a:p>
            <a:pPr algn="ctr" defTabSz="914400" eaLnBrk="0" hangingPunct="0">
              <a:lnSpc>
                <a:spcPts val="1300"/>
              </a:lnSpc>
            </a:pPr>
            <a:r>
              <a:rPr lang="fr-FR" sz="2000" b="1" dirty="0">
                <a:solidFill>
                  <a:prstClr val="white"/>
                </a:solidFill>
                <a:latin typeface="Arial" charset="0"/>
                <a:ea typeface="+mn-ea"/>
                <a:cs typeface="Angsana New" pitchFamily="18" charset="-34"/>
              </a:rPr>
              <a:t>Industrie</a:t>
            </a:r>
          </a:p>
        </p:txBody>
      </p:sp>
      <p:sp>
        <p:nvSpPr>
          <p:cNvPr id="13" name="Rectangle 7"/>
          <p:cNvSpPr/>
          <p:nvPr/>
        </p:nvSpPr>
        <p:spPr bwMode="auto">
          <a:xfrm>
            <a:off x="259232" y="3487004"/>
            <a:ext cx="1973241" cy="883913"/>
          </a:xfrm>
          <a:prstGeom prst="rect">
            <a:avLst/>
          </a:prstGeom>
          <a:ln>
            <a:headEnd/>
            <a:tailEnd/>
          </a:ln>
        </p:spPr>
        <p:style>
          <a:lnRef idx="2">
            <a:schemeClr val="accent3">
              <a:shade val="50000"/>
            </a:schemeClr>
          </a:lnRef>
          <a:fillRef idx="1">
            <a:schemeClr val="accent3"/>
          </a:fillRef>
          <a:effectRef idx="0">
            <a:schemeClr val="accent3"/>
          </a:effectRef>
          <a:fontRef idx="minor">
            <a:schemeClr val="lt1"/>
          </a:fontRef>
        </p:style>
        <p:txBody>
          <a:bodyPr lIns="36000" tIns="36000" rIns="36000" bIns="36000" anchor="ctr">
            <a:noAutofit/>
          </a:bodyPr>
          <a:lstStyle/>
          <a:p>
            <a:pPr algn="ctr" defTabSz="914400" eaLnBrk="0" hangingPunct="0">
              <a:lnSpc>
                <a:spcPts val="1300"/>
              </a:lnSpc>
            </a:pPr>
            <a:r>
              <a:rPr lang="fr-FR" sz="2000" b="1" dirty="0">
                <a:solidFill>
                  <a:prstClr val="white"/>
                </a:solidFill>
                <a:latin typeface="Arial" charset="0"/>
                <a:ea typeface="+mn-ea"/>
                <a:cs typeface="Angsana New" pitchFamily="18" charset="-34"/>
              </a:rPr>
              <a:t>Energie</a:t>
            </a:r>
          </a:p>
        </p:txBody>
      </p:sp>
      <p:sp>
        <p:nvSpPr>
          <p:cNvPr id="14" name="Rectangle 12"/>
          <p:cNvSpPr/>
          <p:nvPr/>
        </p:nvSpPr>
        <p:spPr bwMode="auto">
          <a:xfrm>
            <a:off x="259232" y="5820445"/>
            <a:ext cx="1987489" cy="865207"/>
          </a:xfrm>
          <a:prstGeom prst="rect">
            <a:avLst/>
          </a:prstGeom>
          <a:ln>
            <a:headEnd/>
            <a:tailEnd/>
          </a:ln>
        </p:spPr>
        <p:style>
          <a:lnRef idx="2">
            <a:schemeClr val="accent5">
              <a:shade val="50000"/>
            </a:schemeClr>
          </a:lnRef>
          <a:fillRef idx="1">
            <a:schemeClr val="accent5"/>
          </a:fillRef>
          <a:effectRef idx="0">
            <a:schemeClr val="accent5"/>
          </a:effectRef>
          <a:fontRef idx="minor">
            <a:schemeClr val="lt1"/>
          </a:fontRef>
        </p:style>
        <p:txBody>
          <a:bodyPr lIns="36000" tIns="36000" rIns="36000" bIns="36000" anchor="ctr">
            <a:noAutofit/>
          </a:bodyPr>
          <a:lstStyle/>
          <a:p>
            <a:pPr algn="ctr" defTabSz="914400" eaLnBrk="0" hangingPunct="0">
              <a:lnSpc>
                <a:spcPts val="1300"/>
              </a:lnSpc>
            </a:pPr>
            <a:r>
              <a:rPr lang="fr-FR" sz="2000" b="1" dirty="0">
                <a:solidFill>
                  <a:prstClr val="white"/>
                </a:solidFill>
                <a:latin typeface="Arial" charset="0"/>
                <a:ea typeface="+mn-ea"/>
                <a:cs typeface="Angsana New" pitchFamily="18" charset="-34"/>
              </a:rPr>
              <a:t>Urbanisme et Habitat</a:t>
            </a:r>
          </a:p>
        </p:txBody>
      </p:sp>
      <p:sp>
        <p:nvSpPr>
          <p:cNvPr id="15" name="Rectangle 6"/>
          <p:cNvSpPr/>
          <p:nvPr/>
        </p:nvSpPr>
        <p:spPr bwMode="gray">
          <a:xfrm>
            <a:off x="2238606" y="2382227"/>
            <a:ext cx="5092231" cy="883913"/>
          </a:xfrm>
          <a:prstGeom prst="rect">
            <a:avLst/>
          </a:prstGeom>
          <a:noFill/>
          <a:ln>
            <a:headEnd/>
            <a:tailEnd/>
          </a:ln>
        </p:spPr>
        <p:style>
          <a:lnRef idx="2">
            <a:schemeClr val="accent2"/>
          </a:lnRef>
          <a:fillRef idx="1">
            <a:schemeClr val="lt1"/>
          </a:fillRef>
          <a:effectRef idx="0">
            <a:schemeClr val="accent2"/>
          </a:effectRef>
          <a:fontRef idx="minor">
            <a:schemeClr val="dk1"/>
          </a:fontRef>
        </p:style>
        <p:txBody>
          <a:bodyPr lIns="91144" tIns="36457" rIns="36457" bIns="36457" anchor="ctr"/>
          <a:lstStyle/>
          <a:p>
            <a:pPr marL="269875" indent="-269875" defTabSz="1042988" fontAlgn="auto">
              <a:spcBef>
                <a:spcPts val="0"/>
              </a:spcBef>
              <a:spcAft>
                <a:spcPts val="300"/>
              </a:spcAft>
              <a:buClr>
                <a:srgbClr val="00853F"/>
              </a:buClr>
              <a:buSzPct val="100000"/>
              <a:buFont typeface="Wingdings" pitchFamily="2" charset="2"/>
              <a:buChar char="«"/>
            </a:pPr>
            <a:r>
              <a:rPr lang="fr-FR" sz="2000" dirty="0">
                <a:solidFill>
                  <a:prstClr val="black"/>
                </a:solidFill>
                <a:latin typeface="Arial"/>
                <a:ea typeface="+mn-ea"/>
              </a:rPr>
              <a:t>Projet port de </a:t>
            </a:r>
            <a:r>
              <a:rPr lang="fr-FR" sz="2000" dirty="0" err="1">
                <a:solidFill>
                  <a:prstClr val="black"/>
                </a:solidFill>
                <a:latin typeface="Arial"/>
                <a:ea typeface="+mn-ea"/>
              </a:rPr>
              <a:t>Ndayane</a:t>
            </a:r>
            <a:endParaRPr lang="fr-FR" sz="2000" dirty="0">
              <a:solidFill>
                <a:prstClr val="black"/>
              </a:solidFill>
              <a:latin typeface="Arial"/>
              <a:ea typeface="+mn-ea"/>
            </a:endParaRPr>
          </a:p>
        </p:txBody>
      </p:sp>
      <p:sp>
        <p:nvSpPr>
          <p:cNvPr id="16" name="Rectangle 9"/>
          <p:cNvSpPr/>
          <p:nvPr/>
        </p:nvSpPr>
        <p:spPr bwMode="gray">
          <a:xfrm>
            <a:off x="2246720" y="3487852"/>
            <a:ext cx="5092231" cy="883065"/>
          </a:xfrm>
          <a:prstGeom prst="rect">
            <a:avLst/>
          </a:prstGeom>
          <a:noFill/>
          <a:ln>
            <a:headEnd/>
            <a:tailEnd/>
          </a:ln>
        </p:spPr>
        <p:style>
          <a:lnRef idx="2">
            <a:schemeClr val="accent3"/>
          </a:lnRef>
          <a:fillRef idx="1">
            <a:schemeClr val="lt1"/>
          </a:fillRef>
          <a:effectRef idx="0">
            <a:schemeClr val="accent3"/>
          </a:effectRef>
          <a:fontRef idx="minor">
            <a:schemeClr val="dk1"/>
          </a:fontRef>
        </p:style>
        <p:txBody>
          <a:bodyPr lIns="91144" tIns="36457" rIns="36457" bIns="36457" anchor="ctr"/>
          <a:lstStyle/>
          <a:p>
            <a:pPr marL="269875" indent="-269875" defTabSz="1042988" fontAlgn="auto">
              <a:spcBef>
                <a:spcPts val="0"/>
              </a:spcBef>
              <a:spcAft>
                <a:spcPts val="300"/>
              </a:spcAft>
              <a:buClr>
                <a:srgbClr val="00853F"/>
              </a:buClr>
              <a:buSzPct val="100000"/>
              <a:buFont typeface="Wingdings" pitchFamily="2" charset="2"/>
              <a:buChar char="«"/>
            </a:pPr>
            <a:r>
              <a:rPr lang="fr-FR" sz="2000" dirty="0">
                <a:solidFill>
                  <a:prstClr val="black"/>
                </a:solidFill>
                <a:latin typeface="Arial"/>
                <a:ea typeface="+mn-ea"/>
              </a:rPr>
              <a:t>Extension du réseau électrique</a:t>
            </a:r>
          </a:p>
          <a:p>
            <a:pPr marL="269875" indent="-269875" defTabSz="1042988" fontAlgn="auto">
              <a:spcBef>
                <a:spcPts val="0"/>
              </a:spcBef>
              <a:spcAft>
                <a:spcPts val="300"/>
              </a:spcAft>
              <a:buClr>
                <a:srgbClr val="00853F"/>
              </a:buClr>
              <a:buSzPct val="100000"/>
              <a:buFont typeface="Wingdings" pitchFamily="2" charset="2"/>
              <a:buChar char="«"/>
            </a:pPr>
            <a:r>
              <a:rPr lang="fr-FR" sz="2000" dirty="0">
                <a:solidFill>
                  <a:prstClr val="black"/>
                </a:solidFill>
                <a:latin typeface="Arial"/>
                <a:ea typeface="+mn-ea"/>
              </a:rPr>
              <a:t>Développement d’un réseau de gazoduc;</a:t>
            </a:r>
            <a:endParaRPr lang="fr-SN" sz="2000" dirty="0">
              <a:solidFill>
                <a:prstClr val="black"/>
              </a:solidFill>
              <a:latin typeface="Arial"/>
              <a:ea typeface="+mn-ea"/>
            </a:endParaRPr>
          </a:p>
        </p:txBody>
      </p:sp>
      <p:sp>
        <p:nvSpPr>
          <p:cNvPr id="17" name="Rectangle 14"/>
          <p:cNvSpPr/>
          <p:nvPr/>
        </p:nvSpPr>
        <p:spPr bwMode="gray">
          <a:xfrm>
            <a:off x="2232473" y="4609640"/>
            <a:ext cx="5092230" cy="970909"/>
          </a:xfrm>
          <a:prstGeom prst="rect">
            <a:avLst/>
          </a:prstGeom>
          <a:ln>
            <a:headEnd/>
            <a:tailEnd/>
          </a:ln>
        </p:spPr>
        <p:style>
          <a:lnRef idx="2">
            <a:schemeClr val="accent4"/>
          </a:lnRef>
          <a:fillRef idx="1">
            <a:schemeClr val="lt1"/>
          </a:fillRef>
          <a:effectRef idx="0">
            <a:schemeClr val="accent4"/>
          </a:effectRef>
          <a:fontRef idx="minor">
            <a:schemeClr val="dk1"/>
          </a:fontRef>
        </p:style>
        <p:txBody>
          <a:bodyPr lIns="91144" tIns="36457" rIns="36457" bIns="36457" anchor="ctr"/>
          <a:lstStyle/>
          <a:p>
            <a:pPr marL="269875" indent="-269875" defTabSz="1042988" fontAlgn="auto">
              <a:spcBef>
                <a:spcPts val="0"/>
              </a:spcBef>
              <a:spcAft>
                <a:spcPts val="300"/>
              </a:spcAft>
              <a:buClr>
                <a:srgbClr val="00853F"/>
              </a:buClr>
              <a:buSzPct val="100000"/>
              <a:buFont typeface="Wingdings" pitchFamily="2" charset="2"/>
              <a:buChar char="«"/>
            </a:pPr>
            <a:r>
              <a:rPr lang="fr-FR" sz="2000" dirty="0">
                <a:solidFill>
                  <a:prstClr val="black"/>
                </a:solidFill>
                <a:latin typeface="Arial"/>
                <a:ea typeface="+mn-ea"/>
              </a:rPr>
              <a:t>Parcs industriels</a:t>
            </a:r>
          </a:p>
          <a:p>
            <a:pPr marL="269875" indent="-269875" defTabSz="1042988" fontAlgn="auto">
              <a:spcBef>
                <a:spcPts val="0"/>
              </a:spcBef>
              <a:spcAft>
                <a:spcPts val="300"/>
              </a:spcAft>
              <a:buClr>
                <a:srgbClr val="00853F"/>
              </a:buClr>
              <a:buSzPct val="100000"/>
              <a:buFont typeface="Wingdings" pitchFamily="2" charset="2"/>
              <a:buChar char="«"/>
            </a:pPr>
            <a:r>
              <a:rPr lang="fr-FR" sz="2000" dirty="0">
                <a:solidFill>
                  <a:prstClr val="black"/>
                </a:solidFill>
                <a:latin typeface="Arial"/>
                <a:ea typeface="+mn-ea"/>
              </a:rPr>
              <a:t>Zones économiques spéciales</a:t>
            </a:r>
          </a:p>
          <a:p>
            <a:pPr marL="269875" indent="-269875" defTabSz="1042988" fontAlgn="auto">
              <a:spcBef>
                <a:spcPts val="0"/>
              </a:spcBef>
              <a:spcAft>
                <a:spcPts val="300"/>
              </a:spcAft>
              <a:buClr>
                <a:srgbClr val="00853F"/>
              </a:buClr>
              <a:buSzPct val="100000"/>
              <a:buFont typeface="Wingdings" pitchFamily="2" charset="2"/>
              <a:buChar char="«"/>
            </a:pPr>
            <a:r>
              <a:rPr lang="fr-FR" sz="2000" dirty="0">
                <a:solidFill>
                  <a:prstClr val="black"/>
                </a:solidFill>
                <a:latin typeface="Arial"/>
                <a:ea typeface="+mn-ea"/>
              </a:rPr>
              <a:t>Développement des agropoles</a:t>
            </a:r>
          </a:p>
        </p:txBody>
      </p:sp>
      <p:sp>
        <p:nvSpPr>
          <p:cNvPr id="18" name="Rectangle 15"/>
          <p:cNvSpPr/>
          <p:nvPr/>
        </p:nvSpPr>
        <p:spPr bwMode="gray">
          <a:xfrm>
            <a:off x="2246721" y="5820445"/>
            <a:ext cx="5092230" cy="865207"/>
          </a:xfrm>
          <a:prstGeom prst="rect">
            <a:avLst/>
          </a:prstGeom>
          <a:ln>
            <a:headEnd/>
            <a:tailEnd/>
          </a:ln>
        </p:spPr>
        <p:style>
          <a:lnRef idx="2">
            <a:schemeClr val="accent5"/>
          </a:lnRef>
          <a:fillRef idx="1">
            <a:schemeClr val="lt1"/>
          </a:fillRef>
          <a:effectRef idx="0">
            <a:schemeClr val="accent5"/>
          </a:effectRef>
          <a:fontRef idx="minor">
            <a:schemeClr val="dk1"/>
          </a:fontRef>
        </p:style>
        <p:txBody>
          <a:bodyPr lIns="91144" tIns="36457" rIns="36457" bIns="36457" anchor="ctr"/>
          <a:lstStyle/>
          <a:p>
            <a:pPr marL="269875" indent="-269875" defTabSz="1042988" fontAlgn="auto">
              <a:spcBef>
                <a:spcPts val="0"/>
              </a:spcBef>
              <a:spcAft>
                <a:spcPts val="300"/>
              </a:spcAft>
              <a:buClr>
                <a:srgbClr val="00853F"/>
              </a:buClr>
              <a:buSzPct val="100000"/>
              <a:buFont typeface="Wingdings" pitchFamily="2" charset="2"/>
              <a:buChar char="«"/>
            </a:pPr>
            <a:r>
              <a:rPr lang="fr-FR" sz="2000" dirty="0">
                <a:solidFill>
                  <a:prstClr val="black"/>
                </a:solidFill>
                <a:latin typeface="Arial"/>
                <a:ea typeface="+mn-ea"/>
              </a:rPr>
              <a:t>Projet de développement urbain</a:t>
            </a:r>
          </a:p>
        </p:txBody>
      </p:sp>
      <p:pic>
        <p:nvPicPr>
          <p:cNvPr id="19" name="Image 10"/>
          <p:cNvPicPr>
            <a:picLocks noChangeAspect="1"/>
          </p:cNvPicPr>
          <p:nvPr/>
        </p:nvPicPr>
        <p:blipFill>
          <a:blip r:embed="rId4" cstate="email"/>
          <a:stretch>
            <a:fillRect/>
          </a:stretch>
        </p:blipFill>
        <p:spPr>
          <a:xfrm>
            <a:off x="7324703" y="3140968"/>
            <a:ext cx="1560065" cy="1229949"/>
          </a:xfrm>
          <a:prstGeom prst="rect">
            <a:avLst/>
          </a:prstGeom>
        </p:spPr>
      </p:pic>
      <p:pic>
        <p:nvPicPr>
          <p:cNvPr id="20" name="Image 2"/>
          <p:cNvPicPr>
            <a:picLocks noChangeAspect="1"/>
          </p:cNvPicPr>
          <p:nvPr/>
        </p:nvPicPr>
        <p:blipFill>
          <a:blip r:embed="rId5" cstate="email"/>
          <a:stretch>
            <a:fillRect/>
          </a:stretch>
        </p:blipFill>
        <p:spPr>
          <a:xfrm>
            <a:off x="6516216" y="4456292"/>
            <a:ext cx="1588519" cy="1572171"/>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4038843101"/>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numéro de diapositive 3"/>
          <p:cNvSpPr>
            <a:spLocks noGrp="1"/>
          </p:cNvSpPr>
          <p:nvPr>
            <p:ph type="sldNum" sz="quarter" idx="15"/>
          </p:nvPr>
        </p:nvSpPr>
        <p:spPr/>
        <p:txBody>
          <a:bodyPr/>
          <a:lstStyle/>
          <a:p>
            <a:fld id="{26A935AA-A7B2-4507-9B20-F692C0B0BA29}" type="slidenum">
              <a:rPr lang="fr-FR" smtClean="0"/>
              <a:pPr/>
              <a:t>25</a:t>
            </a:fld>
            <a:endParaRPr lang="fr-FR" dirty="0"/>
          </a:p>
        </p:txBody>
      </p:sp>
      <p:sp>
        <p:nvSpPr>
          <p:cNvPr id="22" name="Titre 1"/>
          <p:cNvSpPr txBox="1">
            <a:spLocks noGrp="1"/>
          </p:cNvSpPr>
          <p:nvPr>
            <p:ph type="title"/>
          </p:nvPr>
        </p:nvSpPr>
        <p:spPr>
          <a:xfrm>
            <a:off x="755575" y="188640"/>
            <a:ext cx="7159627" cy="260958"/>
          </a:xfrm>
          <a:prstGeom prst="rect">
            <a:avLst/>
          </a:prstGeom>
        </p:spPr>
        <p:txBody>
          <a:bodyPr vert="horz" anchor="b">
            <a:normAutofit fontScale="90000"/>
          </a:bodyPr>
          <a:lstStyle>
            <a:lvl1pPr algn="l" rtl="0" eaLnBrk="1" latinLnBrk="0" hangingPunct="1">
              <a:spcBef>
                <a:spcPct val="0"/>
              </a:spcBef>
              <a:buNone/>
              <a:defRPr kumimoji="0" sz="3000" b="0" kern="1200" cap="small" baseline="0">
                <a:solidFill>
                  <a:schemeClr val="tx2"/>
                </a:solidFill>
                <a:latin typeface="+mj-lt"/>
                <a:ea typeface="+mj-ea"/>
                <a:cs typeface="+mj-cs"/>
              </a:defRPr>
            </a:lvl1pPr>
          </a:lstStyle>
          <a:p>
            <a:pPr lvl="0"/>
            <a:r>
              <a:rPr lang="fr-FR" sz="1600" b="1" dirty="0" smtClean="0">
                <a:solidFill>
                  <a:schemeClr val="tx1"/>
                </a:solidFill>
                <a:latin typeface="Tahoma" pitchFamily="34" charset="0"/>
                <a:ea typeface="Tahoma" pitchFamily="34" charset="0"/>
                <a:cs typeface="Tahoma" pitchFamily="34" charset="0"/>
              </a:rPr>
              <a:t>ROLE ET PLACE DU SECTEUR PRIVE </a:t>
            </a:r>
            <a:endParaRPr lang="fr-FR" sz="1600" b="1" dirty="0">
              <a:solidFill>
                <a:schemeClr val="tx1"/>
              </a:solidFill>
              <a:latin typeface="Tahoma" pitchFamily="34" charset="0"/>
              <a:ea typeface="Tahoma" pitchFamily="34" charset="0"/>
              <a:cs typeface="Tahoma" pitchFamily="34" charset="0"/>
            </a:endParaRPr>
          </a:p>
        </p:txBody>
      </p:sp>
      <p:sp>
        <p:nvSpPr>
          <p:cNvPr id="23" name="Espace réservé du contenu 2"/>
          <p:cNvSpPr>
            <a:spLocks noGrp="1"/>
          </p:cNvSpPr>
          <p:nvPr>
            <p:ph sz="quarter" idx="1"/>
          </p:nvPr>
        </p:nvSpPr>
        <p:spPr>
          <a:xfrm>
            <a:off x="611560" y="449598"/>
            <a:ext cx="7517456" cy="6075746"/>
          </a:xfrm>
          <a:solidFill>
            <a:schemeClr val="accent6">
              <a:lumMod val="20000"/>
              <a:lumOff val="80000"/>
            </a:schemeClr>
          </a:solidFill>
        </p:spPr>
        <p:txBody>
          <a:bodyPr>
            <a:normAutofit fontScale="25000" lnSpcReduction="20000"/>
          </a:bodyPr>
          <a:lstStyle/>
          <a:p>
            <a:pPr lvl="0">
              <a:buNone/>
            </a:pPr>
            <a:r>
              <a:rPr lang="fr-FR" sz="2000" b="1" dirty="0" smtClean="0">
                <a:solidFill>
                  <a:schemeClr val="accent1">
                    <a:lumMod val="75000"/>
                  </a:schemeClr>
                </a:solidFill>
                <a:latin typeface="Arial" pitchFamily="34" charset="0"/>
                <a:cs typeface="Arial" pitchFamily="34" charset="0"/>
              </a:rPr>
              <a:t>	</a:t>
            </a:r>
            <a:endParaRPr lang="fr-FR" sz="1400" b="1" dirty="0" smtClean="0">
              <a:latin typeface="Tahoma" pitchFamily="34" charset="0"/>
              <a:ea typeface="Tahoma" pitchFamily="34" charset="0"/>
              <a:cs typeface="Tahoma" pitchFamily="34" charset="0"/>
            </a:endParaRPr>
          </a:p>
          <a:p>
            <a:pPr algn="just">
              <a:lnSpc>
                <a:spcPct val="140000"/>
              </a:lnSpc>
              <a:spcBef>
                <a:spcPts val="400"/>
              </a:spcBef>
              <a:spcAft>
                <a:spcPts val="400"/>
              </a:spcAft>
            </a:pPr>
            <a:r>
              <a:rPr lang="fr-FR" sz="4800" dirty="0" smtClean="0">
                <a:latin typeface="Tahoma" pitchFamily="34" charset="0"/>
                <a:ea typeface="Tahoma" pitchFamily="34" charset="0"/>
                <a:cs typeface="Tahoma" pitchFamily="34" charset="0"/>
              </a:rPr>
              <a:t>L’évaluation de la phase I du PSE montre que le secteur privé a faiblement contribué aux financement des projets et programme (autour de 2</a:t>
            </a:r>
            <a:r>
              <a:rPr lang="fr-FR" sz="4800" dirty="0">
                <a:latin typeface="Tahoma" pitchFamily="34" charset="0"/>
                <a:ea typeface="Tahoma" pitchFamily="34" charset="0"/>
                <a:cs typeface="Tahoma" pitchFamily="34" charset="0"/>
              </a:rPr>
              <a:t>%). L</a:t>
            </a:r>
            <a:r>
              <a:rPr lang="fr-FR" sz="4800" dirty="0" smtClean="0">
                <a:latin typeface="Tahoma" pitchFamily="34" charset="0"/>
                <a:ea typeface="Tahoma" pitchFamily="34" charset="0"/>
                <a:cs typeface="Tahoma" pitchFamily="34" charset="0"/>
              </a:rPr>
              <a:t>es </a:t>
            </a:r>
            <a:r>
              <a:rPr lang="fr-FR" sz="4800" dirty="0">
                <a:latin typeface="Tahoma" pitchFamily="34" charset="0"/>
                <a:ea typeface="Tahoma" pitchFamily="34" charset="0"/>
                <a:cs typeface="Tahoma" pitchFamily="34" charset="0"/>
              </a:rPr>
              <a:t>PPP ont été bien moins utilisés que prévu, malgré la révision de la loi régissant les PPP en </a:t>
            </a:r>
            <a:r>
              <a:rPr lang="fr-FR" sz="4800" dirty="0" smtClean="0">
                <a:latin typeface="Tahoma" pitchFamily="34" charset="0"/>
                <a:ea typeface="Tahoma" pitchFamily="34" charset="0"/>
                <a:cs typeface="Tahoma" pitchFamily="34" charset="0"/>
              </a:rPr>
              <a:t>2014.</a:t>
            </a:r>
          </a:p>
          <a:p>
            <a:pPr algn="just">
              <a:lnSpc>
                <a:spcPct val="140000"/>
              </a:lnSpc>
              <a:spcBef>
                <a:spcPts val="400"/>
              </a:spcBef>
              <a:spcAft>
                <a:spcPts val="400"/>
              </a:spcAft>
            </a:pPr>
            <a:r>
              <a:rPr lang="fr-FR" sz="4800" dirty="0" smtClean="0">
                <a:latin typeface="Tahoma" pitchFamily="34" charset="0"/>
                <a:ea typeface="Tahoma" pitchFamily="34" charset="0"/>
                <a:cs typeface="Tahoma" pitchFamily="34" charset="0"/>
              </a:rPr>
              <a:t>Les </a:t>
            </a:r>
            <a:r>
              <a:rPr lang="fr-FR" sz="4800" dirty="0">
                <a:latin typeface="Tahoma" pitchFamily="34" charset="0"/>
                <a:ea typeface="Tahoma" pitchFamily="34" charset="0"/>
                <a:cs typeface="Tahoma" pitchFamily="34" charset="0"/>
              </a:rPr>
              <a:t>contraintes sont les suivantes : i) accès à/coût de l’énergie, ii) lourdeur des procédures dans le système fiscal et le domaine judiciaire, iii) réglementation du travail, iv) accès au/coût du crédit, (v) efficience de l’investissement public, et (vi) faiblesse du capital humain, dans un climat des affaires où il est généralement difficile d’opérer</a:t>
            </a:r>
            <a:r>
              <a:rPr lang="fr-FR" sz="4800" dirty="0" smtClean="0">
                <a:latin typeface="Tahoma" pitchFamily="34" charset="0"/>
                <a:ea typeface="Tahoma" pitchFamily="34" charset="0"/>
                <a:cs typeface="Tahoma" pitchFamily="34" charset="0"/>
              </a:rPr>
              <a:t>.</a:t>
            </a:r>
          </a:p>
          <a:p>
            <a:pPr algn="just">
              <a:lnSpc>
                <a:spcPct val="140000"/>
              </a:lnSpc>
              <a:spcBef>
                <a:spcPts val="400"/>
              </a:spcBef>
              <a:spcAft>
                <a:spcPts val="400"/>
              </a:spcAft>
            </a:pPr>
            <a:r>
              <a:rPr lang="fr-FR" sz="4800" dirty="0" smtClean="0">
                <a:latin typeface="Tahoma" pitchFamily="34" charset="0"/>
                <a:ea typeface="Tahoma" pitchFamily="34" charset="0"/>
                <a:cs typeface="Tahoma" pitchFamily="34" charset="0"/>
              </a:rPr>
              <a:t>Les réformes engagées dans le cadre du PAP 2A  visent à assurer un développement endogène porté par un secteur privé national fort.</a:t>
            </a:r>
          </a:p>
          <a:p>
            <a:pPr marL="0" indent="0" algn="just">
              <a:lnSpc>
                <a:spcPct val="140000"/>
              </a:lnSpc>
              <a:spcBef>
                <a:spcPts val="400"/>
              </a:spcBef>
              <a:spcAft>
                <a:spcPts val="400"/>
              </a:spcAft>
              <a:buNone/>
            </a:pPr>
            <a:r>
              <a:rPr lang="fr-FR" sz="4800" dirty="0">
                <a:latin typeface="Tahoma" pitchFamily="34" charset="0"/>
                <a:ea typeface="Tahoma" pitchFamily="34" charset="0"/>
                <a:cs typeface="Tahoma" pitchFamily="34" charset="0"/>
              </a:rPr>
              <a:t>	*  le PREAC III finalisera à l’horizon 2023 </a:t>
            </a:r>
            <a:r>
              <a:rPr lang="fr-FR" sz="4800" dirty="0" smtClean="0">
                <a:latin typeface="Tahoma" pitchFamily="34" charset="0"/>
                <a:ea typeface="Tahoma" pitchFamily="34" charset="0"/>
                <a:cs typeface="Tahoma" pitchFamily="34" charset="0"/>
              </a:rPr>
              <a:t>le réformes </a:t>
            </a:r>
            <a:r>
              <a:rPr lang="fr-FR" sz="4800" dirty="0">
                <a:latin typeface="Tahoma" pitchFamily="34" charset="0"/>
                <a:ea typeface="Tahoma" pitchFamily="34" charset="0"/>
                <a:cs typeface="Tahoma" pitchFamily="34" charset="0"/>
              </a:rPr>
              <a:t>structurelles enclenchées, en termes de simplification des systèmes </a:t>
            </a:r>
            <a:r>
              <a:rPr lang="fr-FR" sz="4800" dirty="0" smtClean="0">
                <a:latin typeface="Tahoma" pitchFamily="34" charset="0"/>
                <a:ea typeface="Tahoma" pitchFamily="34" charset="0"/>
                <a:cs typeface="Tahoma" pitchFamily="34" charset="0"/>
              </a:rPr>
              <a:t>d tarification</a:t>
            </a:r>
            <a:r>
              <a:rPr lang="fr-FR" sz="4800" dirty="0">
                <a:latin typeface="Tahoma" pitchFamily="34" charset="0"/>
                <a:ea typeface="Tahoma" pitchFamily="34" charset="0"/>
                <a:cs typeface="Tahoma" pitchFamily="34" charset="0"/>
              </a:rPr>
              <a:t>, d’accroissement de la concurrence, d’accès au foncier, </a:t>
            </a:r>
            <a:r>
              <a:rPr lang="fr-FR" sz="4800" dirty="0" err="1" smtClean="0">
                <a:latin typeface="Tahoma" pitchFamily="34" charset="0"/>
                <a:ea typeface="Tahoma" pitchFamily="34" charset="0"/>
                <a:cs typeface="Tahoma" pitchFamily="34" charset="0"/>
              </a:rPr>
              <a:t>derenforcement</a:t>
            </a:r>
            <a:r>
              <a:rPr lang="fr-FR" sz="4800" dirty="0" smtClean="0">
                <a:latin typeface="Tahoma" pitchFamily="34" charset="0"/>
                <a:ea typeface="Tahoma" pitchFamily="34" charset="0"/>
                <a:cs typeface="Tahoma" pitchFamily="34" charset="0"/>
              </a:rPr>
              <a:t> </a:t>
            </a:r>
            <a:r>
              <a:rPr lang="fr-FR" sz="4800" dirty="0">
                <a:latin typeface="Tahoma" pitchFamily="34" charset="0"/>
                <a:ea typeface="Tahoma" pitchFamily="34" charset="0"/>
                <a:cs typeface="Tahoma" pitchFamily="34" charset="0"/>
              </a:rPr>
              <a:t>de la justice commerciale, de rénovation du Code </a:t>
            </a:r>
            <a:r>
              <a:rPr lang="fr-FR" sz="4800" dirty="0" smtClean="0">
                <a:latin typeface="Tahoma" pitchFamily="34" charset="0"/>
                <a:ea typeface="Tahoma" pitchFamily="34" charset="0"/>
                <a:cs typeface="Tahoma" pitchFamily="34" charset="0"/>
              </a:rPr>
              <a:t>des investissements </a:t>
            </a:r>
            <a:r>
              <a:rPr lang="fr-FR" sz="4800" dirty="0">
                <a:latin typeface="Tahoma" pitchFamily="34" charset="0"/>
                <a:ea typeface="Tahoma" pitchFamily="34" charset="0"/>
                <a:cs typeface="Tahoma" pitchFamily="34" charset="0"/>
              </a:rPr>
              <a:t>et du Code du travail ainsi que l’amélioration </a:t>
            </a:r>
            <a:r>
              <a:rPr lang="fr-FR" sz="4800" dirty="0" smtClean="0">
                <a:latin typeface="Tahoma" pitchFamily="34" charset="0"/>
                <a:ea typeface="Tahoma" pitchFamily="34" charset="0"/>
                <a:cs typeface="Tahoma" pitchFamily="34" charset="0"/>
              </a:rPr>
              <a:t>de l’environnement </a:t>
            </a:r>
            <a:r>
              <a:rPr lang="fr-FR" sz="4800" dirty="0">
                <a:latin typeface="Tahoma" pitchFamily="34" charset="0"/>
                <a:ea typeface="Tahoma" pitchFamily="34" charset="0"/>
                <a:cs typeface="Tahoma" pitchFamily="34" charset="0"/>
              </a:rPr>
              <a:t>local des affaires dans les pôles </a:t>
            </a:r>
            <a:r>
              <a:rPr lang="fr-FR" sz="4800" dirty="0" smtClean="0">
                <a:latin typeface="Tahoma" pitchFamily="34" charset="0"/>
                <a:ea typeface="Tahoma" pitchFamily="34" charset="0"/>
                <a:cs typeface="Tahoma" pitchFamily="34" charset="0"/>
              </a:rPr>
              <a:t>territoires.</a:t>
            </a:r>
          </a:p>
          <a:p>
            <a:pPr marL="0" indent="0" algn="just">
              <a:lnSpc>
                <a:spcPct val="140000"/>
              </a:lnSpc>
              <a:spcBef>
                <a:spcPts val="400"/>
              </a:spcBef>
              <a:spcAft>
                <a:spcPts val="400"/>
              </a:spcAft>
              <a:buNone/>
            </a:pPr>
            <a:r>
              <a:rPr lang="fr-FR" sz="4800" dirty="0">
                <a:latin typeface="Tahoma" pitchFamily="34" charset="0"/>
                <a:ea typeface="Tahoma" pitchFamily="34" charset="0"/>
                <a:cs typeface="Tahoma" pitchFamily="34" charset="0"/>
              </a:rPr>
              <a:t>                     *  Renforcement du cadre des Partenariats Public-Privé (PPP). L</a:t>
            </a:r>
            <a:r>
              <a:rPr lang="fr-FR" sz="4800" dirty="0" smtClean="0">
                <a:latin typeface="Tahoma" pitchFamily="34" charset="0"/>
                <a:ea typeface="Tahoma" pitchFamily="34" charset="0"/>
                <a:cs typeface="Tahoma" pitchFamily="34" charset="0"/>
              </a:rPr>
              <a:t>e </a:t>
            </a:r>
            <a:r>
              <a:rPr lang="fr-FR" sz="4800" dirty="0">
                <a:latin typeface="Tahoma" pitchFamily="34" charset="0"/>
                <a:ea typeface="Tahoma" pitchFamily="34" charset="0"/>
                <a:cs typeface="Tahoma" pitchFamily="34" charset="0"/>
              </a:rPr>
              <a:t>Gouvernement achèvera la rénovation du </a:t>
            </a:r>
            <a:r>
              <a:rPr lang="fr-FR" sz="4800" dirty="0" smtClean="0">
                <a:latin typeface="Tahoma" pitchFamily="34" charset="0"/>
                <a:ea typeface="Tahoma" pitchFamily="34" charset="0"/>
                <a:cs typeface="Tahoma" pitchFamily="34" charset="0"/>
              </a:rPr>
              <a:t>cadre juridique </a:t>
            </a:r>
            <a:r>
              <a:rPr lang="fr-FR" sz="4800" dirty="0">
                <a:latin typeface="Tahoma" pitchFamily="34" charset="0"/>
                <a:ea typeface="Tahoma" pitchFamily="34" charset="0"/>
                <a:cs typeface="Tahoma" pitchFamily="34" charset="0"/>
              </a:rPr>
              <a:t>et institutionnel des PPP d’ici à la fin 2020. À ce titre, il est prévu à partir </a:t>
            </a:r>
            <a:r>
              <a:rPr lang="fr-FR" sz="4800" dirty="0" smtClean="0">
                <a:latin typeface="Tahoma" pitchFamily="34" charset="0"/>
                <a:ea typeface="Tahoma" pitchFamily="34" charset="0"/>
                <a:cs typeface="Tahoma" pitchFamily="34" charset="0"/>
              </a:rPr>
              <a:t>de </a:t>
            </a:r>
            <a:r>
              <a:rPr lang="fr-FR" sz="4800" dirty="0">
                <a:latin typeface="Tahoma" pitchFamily="34" charset="0"/>
                <a:ea typeface="Tahoma" pitchFamily="34" charset="0"/>
                <a:cs typeface="Tahoma" pitchFamily="34" charset="0"/>
              </a:rPr>
              <a:t>2021 la mise en place d’un fonds d’amorçage pour améliorer </a:t>
            </a:r>
            <a:r>
              <a:rPr lang="fr-FR" sz="4800" dirty="0" smtClean="0">
                <a:latin typeface="Tahoma" pitchFamily="34" charset="0"/>
                <a:ea typeface="Tahoma" pitchFamily="34" charset="0"/>
                <a:cs typeface="Tahoma" pitchFamily="34" charset="0"/>
              </a:rPr>
              <a:t>notamment la </a:t>
            </a:r>
            <a:r>
              <a:rPr lang="fr-FR" sz="4800" dirty="0">
                <a:latin typeface="Tahoma" pitchFamily="34" charset="0"/>
                <a:ea typeface="Tahoma" pitchFamily="34" charset="0"/>
                <a:cs typeface="Tahoma" pitchFamily="34" charset="0"/>
              </a:rPr>
              <a:t>maturité et l’attractivité des projets privés et PPP</a:t>
            </a:r>
            <a:r>
              <a:rPr lang="fr-FR" sz="4800" dirty="0" smtClean="0">
                <a:latin typeface="Tahoma" pitchFamily="34" charset="0"/>
                <a:ea typeface="Tahoma" pitchFamily="34" charset="0"/>
                <a:cs typeface="Tahoma" pitchFamily="34" charset="0"/>
              </a:rPr>
              <a:t>.</a:t>
            </a:r>
          </a:p>
          <a:p>
            <a:pPr marL="0" indent="0" algn="just">
              <a:lnSpc>
                <a:spcPct val="140000"/>
              </a:lnSpc>
              <a:spcBef>
                <a:spcPts val="400"/>
              </a:spcBef>
              <a:spcAft>
                <a:spcPts val="400"/>
              </a:spcAft>
              <a:buNone/>
            </a:pPr>
            <a:r>
              <a:rPr lang="fr-FR" sz="4800" dirty="0">
                <a:latin typeface="Tahoma" pitchFamily="34" charset="0"/>
                <a:ea typeface="Tahoma" pitchFamily="34" charset="0"/>
                <a:cs typeface="Tahoma" pitchFamily="34" charset="0"/>
              </a:rPr>
              <a:t>                      *   Développement du Secteur Privé national. </a:t>
            </a:r>
            <a:r>
              <a:rPr lang="fr-FR" sz="4800" dirty="0" smtClean="0">
                <a:latin typeface="Tahoma" pitchFamily="34" charset="0"/>
                <a:ea typeface="Tahoma" pitchFamily="34" charset="0"/>
                <a:cs typeface="Tahoma" pitchFamily="34" charset="0"/>
              </a:rPr>
              <a:t>L’adoption de </a:t>
            </a:r>
            <a:r>
              <a:rPr lang="fr-FR" sz="4800" dirty="0">
                <a:latin typeface="Tahoma" pitchFamily="34" charset="0"/>
                <a:ea typeface="Tahoma" pitchFamily="34" charset="0"/>
                <a:cs typeface="Tahoma" pitchFamily="34" charset="0"/>
              </a:rPr>
              <a:t>la loi d’orientation sur le développement du Secteur Privé </a:t>
            </a:r>
            <a:r>
              <a:rPr lang="fr-FR" sz="4800" dirty="0" smtClean="0">
                <a:latin typeface="Tahoma" pitchFamily="34" charset="0"/>
                <a:ea typeface="Tahoma" pitchFamily="34" charset="0"/>
                <a:cs typeface="Tahoma" pitchFamily="34" charset="0"/>
              </a:rPr>
              <a:t>et l’opérationnalisation </a:t>
            </a:r>
            <a:r>
              <a:rPr lang="fr-FR" sz="4800" dirty="0">
                <a:latin typeface="Tahoma" pitchFamily="34" charset="0"/>
                <a:ea typeface="Tahoma" pitchFamily="34" charset="0"/>
                <a:cs typeface="Tahoma" pitchFamily="34" charset="0"/>
              </a:rPr>
              <a:t>de l’accès préférentiel à la commande publique. Il </a:t>
            </a:r>
            <a:r>
              <a:rPr lang="fr-FR" sz="4800" dirty="0" smtClean="0">
                <a:latin typeface="Tahoma" pitchFamily="34" charset="0"/>
                <a:ea typeface="Tahoma" pitchFamily="34" charset="0"/>
                <a:cs typeface="Tahoma" pitchFamily="34" charset="0"/>
              </a:rPr>
              <a:t>s’agit aussi </a:t>
            </a:r>
            <a:r>
              <a:rPr lang="fr-FR" sz="4800" dirty="0">
                <a:latin typeface="Tahoma" pitchFamily="34" charset="0"/>
                <a:ea typeface="Tahoma" pitchFamily="34" charset="0"/>
                <a:cs typeface="Tahoma" pitchFamily="34" charset="0"/>
              </a:rPr>
              <a:t>(i) de mettre en place un Fonds commun de Placement à Risque (</a:t>
            </a:r>
            <a:r>
              <a:rPr lang="fr-FR" sz="4800" dirty="0" smtClean="0">
                <a:latin typeface="Tahoma" pitchFamily="34" charset="0"/>
                <a:ea typeface="Tahoma" pitchFamily="34" charset="0"/>
                <a:cs typeface="Tahoma" pitchFamily="34" charset="0"/>
              </a:rPr>
              <a:t>FCPR) pour </a:t>
            </a:r>
            <a:r>
              <a:rPr lang="fr-FR" sz="4800" dirty="0">
                <a:latin typeface="Tahoma" pitchFamily="34" charset="0"/>
                <a:ea typeface="Tahoma" pitchFamily="34" charset="0"/>
                <a:cs typeface="Tahoma" pitchFamily="34" charset="0"/>
              </a:rPr>
              <a:t>la mobilisation de l'épargne nationale (Trésor public, </a:t>
            </a:r>
            <a:r>
              <a:rPr lang="fr-FR" sz="4800" dirty="0" smtClean="0">
                <a:latin typeface="Tahoma" pitchFamily="34" charset="0"/>
                <a:ea typeface="Tahoma" pitchFamily="34" charset="0"/>
                <a:cs typeface="Tahoma" pitchFamily="34" charset="0"/>
              </a:rPr>
              <a:t>institutions financières</a:t>
            </a:r>
            <a:r>
              <a:rPr lang="fr-FR" sz="4800" dirty="0">
                <a:latin typeface="Tahoma" pitchFamily="34" charset="0"/>
                <a:ea typeface="Tahoma" pitchFamily="34" charset="0"/>
                <a:cs typeface="Tahoma" pitchFamily="34" charset="0"/>
              </a:rPr>
              <a:t>, entreprises, ménages) ; (ii) d’accélérer la formalisation </a:t>
            </a:r>
            <a:r>
              <a:rPr lang="fr-FR" sz="4800" dirty="0" smtClean="0">
                <a:latin typeface="Tahoma" pitchFamily="34" charset="0"/>
                <a:ea typeface="Tahoma" pitchFamily="34" charset="0"/>
                <a:cs typeface="Tahoma" pitchFamily="34" charset="0"/>
              </a:rPr>
              <a:t>de l’économie </a:t>
            </a:r>
            <a:r>
              <a:rPr lang="fr-FR" sz="4800" dirty="0">
                <a:latin typeface="Tahoma" pitchFamily="34" charset="0"/>
                <a:ea typeface="Tahoma" pitchFamily="34" charset="0"/>
                <a:cs typeface="Tahoma" pitchFamily="34" charset="0"/>
              </a:rPr>
              <a:t>pour faciliter l’accès à la protection sociale du secteur informel </a:t>
            </a:r>
            <a:r>
              <a:rPr lang="fr-FR" sz="4800" dirty="0" smtClean="0">
                <a:latin typeface="Tahoma" pitchFamily="34" charset="0"/>
                <a:ea typeface="Tahoma" pitchFamily="34" charset="0"/>
                <a:cs typeface="Tahoma" pitchFamily="34" charset="0"/>
              </a:rPr>
              <a:t>; et </a:t>
            </a:r>
            <a:r>
              <a:rPr lang="fr-FR" sz="4800" dirty="0">
                <a:latin typeface="Tahoma" pitchFamily="34" charset="0"/>
                <a:ea typeface="Tahoma" pitchFamily="34" charset="0"/>
                <a:cs typeface="Tahoma" pitchFamily="34" charset="0"/>
              </a:rPr>
              <a:t>(iii) d’optimiser et de mutualiser les instruments de soutien à l’entreprise. </a:t>
            </a:r>
            <a:r>
              <a:rPr lang="fr-FR" sz="4800" dirty="0" smtClean="0">
                <a:latin typeface="Tahoma" pitchFamily="34" charset="0"/>
                <a:ea typeface="Tahoma" pitchFamily="34" charset="0"/>
                <a:cs typeface="Tahoma" pitchFamily="34" charset="0"/>
              </a:rPr>
              <a:t>Enfin, le </a:t>
            </a:r>
            <a:r>
              <a:rPr lang="fr-FR" sz="4800" dirty="0">
                <a:latin typeface="Tahoma" pitchFamily="34" charset="0"/>
                <a:ea typeface="Tahoma" pitchFamily="34" charset="0"/>
                <a:cs typeface="Tahoma" pitchFamily="34" charset="0"/>
              </a:rPr>
              <a:t>Gouvernement mettra en œuvre la loi sur les start-ups, à travers la </a:t>
            </a:r>
            <a:r>
              <a:rPr lang="fr-FR" sz="4800" dirty="0" smtClean="0">
                <a:latin typeface="Tahoma" pitchFamily="34" charset="0"/>
                <a:ea typeface="Tahoma" pitchFamily="34" charset="0"/>
                <a:cs typeface="Tahoma" pitchFamily="34" charset="0"/>
              </a:rPr>
              <a:t>finalisation des </a:t>
            </a:r>
            <a:r>
              <a:rPr lang="fr-FR" sz="4800" dirty="0">
                <a:latin typeface="Tahoma" pitchFamily="34" charset="0"/>
                <a:ea typeface="Tahoma" pitchFamily="34" charset="0"/>
                <a:cs typeface="Tahoma" pitchFamily="34" charset="0"/>
              </a:rPr>
              <a:t>décrets d’application.</a:t>
            </a:r>
            <a:endParaRPr lang="fr-FR" sz="4800" dirty="0" smtClean="0">
              <a:latin typeface="Tahoma" pitchFamily="34" charset="0"/>
              <a:ea typeface="Tahoma" pitchFamily="34" charset="0"/>
              <a:cs typeface="Tahoma" pitchFamily="34" charset="0"/>
            </a:endParaRPr>
          </a:p>
          <a:p>
            <a:pPr marL="0" indent="0" algn="just">
              <a:lnSpc>
                <a:spcPct val="140000"/>
              </a:lnSpc>
              <a:spcBef>
                <a:spcPts val="400"/>
              </a:spcBef>
              <a:spcAft>
                <a:spcPts val="400"/>
              </a:spcAft>
              <a:buNone/>
            </a:pPr>
            <a:endParaRPr lang="fr-FR" sz="4800" dirty="0">
              <a:latin typeface="Tahoma" pitchFamily="34" charset="0"/>
              <a:ea typeface="Tahoma" pitchFamily="34" charset="0"/>
              <a:cs typeface="Tahoma" pitchFamily="34" charset="0"/>
            </a:endParaRPr>
          </a:p>
          <a:p>
            <a:pPr marL="0" indent="0" algn="just">
              <a:lnSpc>
                <a:spcPct val="115000"/>
              </a:lnSpc>
              <a:buNone/>
            </a:pPr>
            <a:endParaRPr lang="fr-FR" sz="4800" dirty="0">
              <a:latin typeface="Arial" panose="020B0604020202020204" pitchFamily="34" charset="0"/>
              <a:ea typeface="Times New Roman" panose="02020603050405020304" pitchFamily="18" charset="0"/>
              <a:cs typeface="Arial" panose="020B0604020202020204" pitchFamily="34" charset="0"/>
            </a:endParaRPr>
          </a:p>
          <a:p>
            <a:pPr marL="0" indent="0" algn="just">
              <a:buNone/>
            </a:pPr>
            <a:r>
              <a:rPr lang="fr-FR" sz="4300" dirty="0" smtClean="0">
                <a:latin typeface="Arial" panose="020B0604020202020204" pitchFamily="34" charset="0"/>
                <a:ea typeface="Tahoma" pitchFamily="34" charset="0"/>
                <a:cs typeface="Arial" panose="020B0604020202020204" pitchFamily="34" charset="0"/>
              </a:rPr>
              <a:t>	</a:t>
            </a:r>
            <a:endParaRPr lang="fr-FR" sz="4300" b="1" dirty="0" smtClean="0">
              <a:solidFill>
                <a:schemeClr val="accent1"/>
              </a:solidFill>
              <a:latin typeface="Arial" panose="020B0604020202020204" pitchFamily="34" charset="0"/>
              <a:ea typeface="Tahoma" pitchFamily="34" charset="0"/>
              <a:cs typeface="Arial" panose="020B0604020202020204" pitchFamily="34" charset="0"/>
            </a:endParaRPr>
          </a:p>
          <a:p>
            <a:pPr lvl="0">
              <a:buNone/>
            </a:pPr>
            <a:r>
              <a:rPr lang="fr-FR" sz="1400" dirty="0" smtClean="0">
                <a:latin typeface="Arial" panose="020B0604020202020204" pitchFamily="34" charset="0"/>
                <a:ea typeface="Tahoma" pitchFamily="34" charset="0"/>
                <a:cs typeface="Arial" panose="020B0604020202020204" pitchFamily="34" charset="0"/>
              </a:rPr>
              <a:t>	</a:t>
            </a:r>
            <a:endParaRPr lang="fr-FR" sz="1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940865805"/>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numéro de diapositive 3"/>
          <p:cNvSpPr>
            <a:spLocks noGrp="1"/>
          </p:cNvSpPr>
          <p:nvPr>
            <p:ph type="sldNum" sz="quarter" idx="15"/>
          </p:nvPr>
        </p:nvSpPr>
        <p:spPr/>
        <p:txBody>
          <a:bodyPr/>
          <a:lstStyle/>
          <a:p>
            <a:fld id="{26A935AA-A7B2-4507-9B20-F692C0B0BA29}" type="slidenum">
              <a:rPr lang="fr-FR" smtClean="0"/>
              <a:pPr/>
              <a:t>26</a:t>
            </a:fld>
            <a:endParaRPr lang="fr-FR" dirty="0"/>
          </a:p>
        </p:txBody>
      </p:sp>
      <p:sp>
        <p:nvSpPr>
          <p:cNvPr id="22" name="Titre 1"/>
          <p:cNvSpPr txBox="1">
            <a:spLocks noGrp="1"/>
          </p:cNvSpPr>
          <p:nvPr>
            <p:ph type="title"/>
          </p:nvPr>
        </p:nvSpPr>
        <p:spPr>
          <a:xfrm>
            <a:off x="755575" y="188640"/>
            <a:ext cx="7159627" cy="260958"/>
          </a:xfrm>
          <a:prstGeom prst="rect">
            <a:avLst/>
          </a:prstGeom>
        </p:spPr>
        <p:txBody>
          <a:bodyPr vert="horz" anchor="b">
            <a:normAutofit fontScale="90000"/>
          </a:bodyPr>
          <a:lstStyle>
            <a:lvl1pPr algn="l" rtl="0" eaLnBrk="1" latinLnBrk="0" hangingPunct="1">
              <a:spcBef>
                <a:spcPct val="0"/>
              </a:spcBef>
              <a:buNone/>
              <a:defRPr kumimoji="0" sz="3000" b="0" kern="1200" cap="small" baseline="0">
                <a:solidFill>
                  <a:schemeClr val="tx2"/>
                </a:solidFill>
                <a:latin typeface="+mj-lt"/>
                <a:ea typeface="+mj-ea"/>
                <a:cs typeface="+mj-cs"/>
              </a:defRPr>
            </a:lvl1pPr>
          </a:lstStyle>
          <a:p>
            <a:pPr lvl="0"/>
            <a:r>
              <a:rPr lang="fr-FR" sz="1600" b="1" dirty="0" smtClean="0">
                <a:solidFill>
                  <a:schemeClr val="tx1"/>
                </a:solidFill>
                <a:latin typeface="Tahoma" pitchFamily="34" charset="0"/>
                <a:ea typeface="Tahoma" pitchFamily="34" charset="0"/>
                <a:cs typeface="Tahoma" pitchFamily="34" charset="0"/>
              </a:rPr>
              <a:t>ROLE ET PLACE DU SECTEUR PRIVE </a:t>
            </a:r>
            <a:endParaRPr lang="fr-FR" sz="1600" b="1" dirty="0">
              <a:solidFill>
                <a:schemeClr val="tx1"/>
              </a:solidFill>
              <a:latin typeface="Tahoma" pitchFamily="34" charset="0"/>
              <a:ea typeface="Tahoma" pitchFamily="34" charset="0"/>
              <a:cs typeface="Tahoma" pitchFamily="34" charset="0"/>
            </a:endParaRPr>
          </a:p>
        </p:txBody>
      </p:sp>
      <p:sp>
        <p:nvSpPr>
          <p:cNvPr id="23" name="Espace réservé du contenu 2"/>
          <p:cNvSpPr>
            <a:spLocks noGrp="1"/>
          </p:cNvSpPr>
          <p:nvPr>
            <p:ph sz="quarter" idx="1"/>
          </p:nvPr>
        </p:nvSpPr>
        <p:spPr>
          <a:xfrm>
            <a:off x="611560" y="449598"/>
            <a:ext cx="7517456" cy="6075746"/>
          </a:xfrm>
          <a:solidFill>
            <a:schemeClr val="accent6">
              <a:lumMod val="20000"/>
              <a:lumOff val="80000"/>
            </a:schemeClr>
          </a:solidFill>
        </p:spPr>
        <p:txBody>
          <a:bodyPr>
            <a:normAutofit fontScale="32500" lnSpcReduction="20000"/>
          </a:bodyPr>
          <a:lstStyle/>
          <a:p>
            <a:pPr lvl="0">
              <a:buNone/>
            </a:pPr>
            <a:r>
              <a:rPr lang="fr-FR" sz="2000" b="1" dirty="0" smtClean="0">
                <a:solidFill>
                  <a:schemeClr val="accent1">
                    <a:lumMod val="75000"/>
                  </a:schemeClr>
                </a:solidFill>
                <a:latin typeface="Arial" pitchFamily="34" charset="0"/>
                <a:cs typeface="Arial" pitchFamily="34" charset="0"/>
              </a:rPr>
              <a:t>	</a:t>
            </a:r>
            <a:endParaRPr lang="fr-FR" sz="1400" b="1" dirty="0" smtClean="0">
              <a:latin typeface="Tahoma" pitchFamily="34" charset="0"/>
              <a:ea typeface="Tahoma" pitchFamily="34" charset="0"/>
              <a:cs typeface="Tahoma" pitchFamily="34" charset="0"/>
            </a:endParaRPr>
          </a:p>
          <a:p>
            <a:pPr marL="0" indent="0" algn="just">
              <a:lnSpc>
                <a:spcPct val="140000"/>
              </a:lnSpc>
              <a:spcBef>
                <a:spcPts val="400"/>
              </a:spcBef>
              <a:spcAft>
                <a:spcPts val="400"/>
              </a:spcAft>
              <a:buNone/>
            </a:pPr>
            <a:r>
              <a:rPr lang="fr-FR" sz="4800" dirty="0">
                <a:latin typeface="Tahoma" pitchFamily="34" charset="0"/>
                <a:ea typeface="Tahoma" pitchFamily="34" charset="0"/>
                <a:cs typeface="Tahoma" pitchFamily="34" charset="0"/>
              </a:rPr>
              <a:t>	</a:t>
            </a:r>
            <a:r>
              <a:rPr lang="fr-FR" sz="4800" dirty="0" smtClean="0">
                <a:latin typeface="Tahoma" pitchFamily="34" charset="0"/>
                <a:ea typeface="Tahoma" pitchFamily="34" charset="0"/>
                <a:cs typeface="Tahoma" pitchFamily="34" charset="0"/>
              </a:rPr>
              <a:t>	L’implication </a:t>
            </a:r>
            <a:r>
              <a:rPr lang="fr-FR" sz="4800" dirty="0">
                <a:latin typeface="Tahoma" pitchFamily="34" charset="0"/>
                <a:ea typeface="Tahoma" pitchFamily="34" charset="0"/>
                <a:cs typeface="Tahoma" pitchFamily="34" charset="0"/>
              </a:rPr>
              <a:t>du secteur privé national et communautaire dans la réalisation et le </a:t>
            </a:r>
            <a:r>
              <a:rPr lang="fr-FR" sz="4800" dirty="0" smtClean="0">
                <a:latin typeface="Tahoma" pitchFamily="34" charset="0"/>
                <a:ea typeface="Tahoma" pitchFamily="34" charset="0"/>
                <a:cs typeface="Tahoma" pitchFamily="34" charset="0"/>
              </a:rPr>
              <a:t>	développement </a:t>
            </a:r>
            <a:r>
              <a:rPr lang="fr-FR" sz="4800" dirty="0">
                <a:latin typeface="Tahoma" pitchFamily="34" charset="0"/>
                <a:ea typeface="Tahoma" pitchFamily="34" charset="0"/>
                <a:cs typeface="Tahoma" pitchFamily="34" charset="0"/>
              </a:rPr>
              <a:t>des PPP sera renforcée à travers un niveau de sous-traitance et de </a:t>
            </a:r>
            <a:r>
              <a:rPr lang="fr-FR" sz="4800" dirty="0" err="1">
                <a:latin typeface="Tahoma" pitchFamily="34" charset="0"/>
                <a:ea typeface="Tahoma" pitchFamily="34" charset="0"/>
                <a:cs typeface="Tahoma" pitchFamily="34" charset="0"/>
              </a:rPr>
              <a:t>co-traitance</a:t>
            </a:r>
            <a:r>
              <a:rPr lang="fr-FR" sz="4800" dirty="0">
                <a:latin typeface="Tahoma" pitchFamily="34" charset="0"/>
                <a:ea typeface="Tahoma" pitchFamily="34" charset="0"/>
                <a:cs typeface="Tahoma" pitchFamily="34" charset="0"/>
              </a:rPr>
              <a:t> </a:t>
            </a:r>
            <a:r>
              <a:rPr lang="fr-FR" sz="4800" dirty="0" smtClean="0">
                <a:latin typeface="Tahoma" pitchFamily="34" charset="0"/>
                <a:ea typeface="Tahoma" pitchFamily="34" charset="0"/>
                <a:cs typeface="Tahoma" pitchFamily="34" charset="0"/>
              </a:rPr>
              <a:t>	plus </a:t>
            </a:r>
            <a:r>
              <a:rPr lang="fr-FR" sz="4800" dirty="0">
                <a:latin typeface="Tahoma" pitchFamily="34" charset="0"/>
                <a:ea typeface="Tahoma" pitchFamily="34" charset="0"/>
                <a:cs typeface="Tahoma" pitchFamily="34" charset="0"/>
              </a:rPr>
              <a:t>important et selon l’expertise et les capacités évaluées des entreprises </a:t>
            </a:r>
            <a:r>
              <a:rPr lang="fr-FR" sz="4800" dirty="0" smtClean="0">
                <a:latin typeface="Tahoma" pitchFamily="34" charset="0"/>
                <a:ea typeface="Tahoma" pitchFamily="34" charset="0"/>
                <a:cs typeface="Tahoma" pitchFamily="34" charset="0"/>
              </a:rPr>
              <a:t>locales</a:t>
            </a:r>
          </a:p>
          <a:p>
            <a:pPr marL="0" indent="0" algn="just">
              <a:lnSpc>
                <a:spcPct val="140000"/>
              </a:lnSpc>
              <a:spcBef>
                <a:spcPts val="400"/>
              </a:spcBef>
              <a:spcAft>
                <a:spcPts val="400"/>
              </a:spcAft>
              <a:buNone/>
            </a:pPr>
            <a:r>
              <a:rPr lang="fr-FR" sz="4800" dirty="0">
                <a:latin typeface="Tahoma" pitchFamily="34" charset="0"/>
                <a:ea typeface="Tahoma" pitchFamily="34" charset="0"/>
                <a:cs typeface="Tahoma" pitchFamily="34" charset="0"/>
              </a:rPr>
              <a:t>	* </a:t>
            </a:r>
            <a:r>
              <a:rPr lang="fr-FR" sz="4800" dirty="0" smtClean="0">
                <a:latin typeface="Tahoma" pitchFamily="34" charset="0"/>
                <a:ea typeface="Tahoma" pitchFamily="34" charset="0"/>
                <a:cs typeface="Tahoma" pitchFamily="34" charset="0"/>
              </a:rPr>
              <a:t>évaluation </a:t>
            </a:r>
            <a:r>
              <a:rPr lang="fr-FR" sz="4800" dirty="0">
                <a:latin typeface="Tahoma" pitchFamily="34" charset="0"/>
                <a:ea typeface="Tahoma" pitchFamily="34" charset="0"/>
                <a:cs typeface="Tahoma" pitchFamily="34" charset="0"/>
              </a:rPr>
              <a:t>et </a:t>
            </a:r>
            <a:r>
              <a:rPr lang="fr-FR" sz="4800" dirty="0" smtClean="0">
                <a:latin typeface="Tahoma" pitchFamily="34" charset="0"/>
                <a:ea typeface="Tahoma" pitchFamily="34" charset="0"/>
                <a:cs typeface="Tahoma" pitchFamily="34" charset="0"/>
              </a:rPr>
              <a:t>rénovation </a:t>
            </a:r>
            <a:r>
              <a:rPr lang="fr-FR" sz="4800" dirty="0">
                <a:latin typeface="Tahoma" pitchFamily="34" charset="0"/>
                <a:ea typeface="Tahoma" pitchFamily="34" charset="0"/>
                <a:cs typeface="Tahoma" pitchFamily="34" charset="0"/>
              </a:rPr>
              <a:t>des régimes d’incitation à l’investissement </a:t>
            </a:r>
            <a:r>
              <a:rPr lang="fr-FR" sz="4800" dirty="0" smtClean="0">
                <a:latin typeface="Tahoma" pitchFamily="34" charset="0"/>
                <a:ea typeface="Tahoma" pitchFamily="34" charset="0"/>
                <a:cs typeface="Tahoma" pitchFamily="34" charset="0"/>
              </a:rPr>
              <a:t>en vue de l’adoption </a:t>
            </a:r>
            <a:r>
              <a:rPr lang="fr-FR" sz="4800" dirty="0">
                <a:latin typeface="Tahoma" pitchFamily="34" charset="0"/>
                <a:ea typeface="Tahoma" pitchFamily="34" charset="0"/>
                <a:cs typeface="Tahoma" pitchFamily="34" charset="0"/>
              </a:rPr>
              <a:t>d’un </a:t>
            </a:r>
            <a:r>
              <a:rPr lang="fr-FR" sz="4800" dirty="0" smtClean="0">
                <a:latin typeface="Tahoma" pitchFamily="34" charset="0"/>
                <a:ea typeface="Tahoma" pitchFamily="34" charset="0"/>
                <a:cs typeface="Tahoma" pitchFamily="34" charset="0"/>
              </a:rPr>
              <a:t>	nouveau </a:t>
            </a:r>
            <a:r>
              <a:rPr lang="fr-FR" sz="4800" dirty="0">
                <a:latin typeface="Tahoma" pitchFamily="34" charset="0"/>
                <a:ea typeface="Tahoma" pitchFamily="34" charset="0"/>
                <a:cs typeface="Tahoma" pitchFamily="34" charset="0"/>
              </a:rPr>
              <a:t>Code des investissements en fin 2021, afin impulser des investissements productifs </a:t>
            </a:r>
            <a:r>
              <a:rPr lang="fr-FR" sz="4800" dirty="0" smtClean="0">
                <a:latin typeface="Tahoma" pitchFamily="34" charset="0"/>
                <a:ea typeface="Tahoma" pitchFamily="34" charset="0"/>
                <a:cs typeface="Tahoma" pitchFamily="34" charset="0"/>
              </a:rPr>
              <a:t>	de </a:t>
            </a:r>
            <a:r>
              <a:rPr lang="fr-FR" sz="4800" dirty="0">
                <a:latin typeface="Tahoma" pitchFamily="34" charset="0"/>
                <a:ea typeface="Tahoma" pitchFamily="34" charset="0"/>
                <a:cs typeface="Tahoma" pitchFamily="34" charset="0"/>
              </a:rPr>
              <a:t>la part de grandes entreprises et de PME </a:t>
            </a:r>
            <a:r>
              <a:rPr lang="fr-FR" sz="4800" dirty="0" smtClean="0">
                <a:latin typeface="Tahoma" pitchFamily="34" charset="0"/>
                <a:ea typeface="Tahoma" pitchFamily="34" charset="0"/>
                <a:cs typeface="Tahoma" pitchFamily="34" charset="0"/>
              </a:rPr>
              <a:t>innovantes</a:t>
            </a:r>
          </a:p>
          <a:p>
            <a:pPr marL="0" indent="0" algn="just">
              <a:lnSpc>
                <a:spcPct val="140000"/>
              </a:lnSpc>
              <a:spcBef>
                <a:spcPts val="400"/>
              </a:spcBef>
              <a:spcAft>
                <a:spcPts val="400"/>
              </a:spcAft>
              <a:buNone/>
            </a:pPr>
            <a:r>
              <a:rPr lang="fr-FR" sz="4800" dirty="0" smtClean="0">
                <a:latin typeface="Tahoma" pitchFamily="34" charset="0"/>
                <a:ea typeface="Tahoma" pitchFamily="34" charset="0"/>
                <a:cs typeface="Tahoma" pitchFamily="34" charset="0"/>
              </a:rPr>
              <a:t>La </a:t>
            </a:r>
            <a:r>
              <a:rPr lang="fr-FR" sz="4800" dirty="0">
                <a:latin typeface="Tahoma" pitchFamily="34" charset="0"/>
                <a:ea typeface="Tahoma" pitchFamily="34" charset="0"/>
                <a:cs typeface="Tahoma" pitchFamily="34" charset="0"/>
              </a:rPr>
              <a:t>stratégie de croissance du </a:t>
            </a:r>
            <a:r>
              <a:rPr lang="fr-FR" sz="4800" dirty="0" smtClean="0">
                <a:latin typeface="Tahoma" pitchFamily="34" charset="0"/>
                <a:ea typeface="Tahoma" pitchFamily="34" charset="0"/>
                <a:cs typeface="Tahoma" pitchFamily="34" charset="0"/>
              </a:rPr>
              <a:t>PAP 2A </a:t>
            </a:r>
            <a:r>
              <a:rPr lang="fr-FR" sz="4800" dirty="0">
                <a:latin typeface="Tahoma" pitchFamily="34" charset="0"/>
                <a:ea typeface="Tahoma" pitchFamily="34" charset="0"/>
                <a:cs typeface="Tahoma" pitchFamily="34" charset="0"/>
              </a:rPr>
              <a:t>II vise à développer des pôles d’activité économique, les ZES étant désormais opérationnelles. Les investissements prévus dans les trois ZES établies, </a:t>
            </a:r>
            <a:r>
              <a:rPr lang="fr-FR" sz="4800" dirty="0" err="1">
                <a:latin typeface="Tahoma" pitchFamily="34" charset="0"/>
                <a:ea typeface="Tahoma" pitchFamily="34" charset="0"/>
                <a:cs typeface="Tahoma" pitchFamily="34" charset="0"/>
              </a:rPr>
              <a:t>Diamniadio</a:t>
            </a:r>
            <a:r>
              <a:rPr lang="fr-FR" sz="4800" dirty="0">
                <a:latin typeface="Tahoma" pitchFamily="34" charset="0"/>
                <a:ea typeface="Tahoma" pitchFamily="34" charset="0"/>
                <a:cs typeface="Tahoma" pitchFamily="34" charset="0"/>
              </a:rPr>
              <a:t>, </a:t>
            </a:r>
            <a:r>
              <a:rPr lang="fr-FR" sz="4800" dirty="0" err="1">
                <a:latin typeface="Tahoma" pitchFamily="34" charset="0"/>
                <a:ea typeface="Tahoma" pitchFamily="34" charset="0"/>
                <a:cs typeface="Tahoma" pitchFamily="34" charset="0"/>
              </a:rPr>
              <a:t>Diass</a:t>
            </a:r>
            <a:r>
              <a:rPr lang="fr-FR" sz="4800" dirty="0">
                <a:latin typeface="Tahoma" pitchFamily="34" charset="0"/>
                <a:ea typeface="Tahoma" pitchFamily="34" charset="0"/>
                <a:cs typeface="Tahoma" pitchFamily="34" charset="0"/>
              </a:rPr>
              <a:t> et </a:t>
            </a:r>
            <a:r>
              <a:rPr lang="fr-FR" sz="4800" dirty="0" err="1">
                <a:latin typeface="Tahoma" pitchFamily="34" charset="0"/>
                <a:ea typeface="Tahoma" pitchFamily="34" charset="0"/>
                <a:cs typeface="Tahoma" pitchFamily="34" charset="0"/>
              </a:rPr>
              <a:t>Sandiara</a:t>
            </a:r>
            <a:r>
              <a:rPr lang="fr-FR" sz="4800" dirty="0">
                <a:latin typeface="Tahoma" pitchFamily="34" charset="0"/>
                <a:ea typeface="Tahoma" pitchFamily="34" charset="0"/>
                <a:cs typeface="Tahoma" pitchFamily="34" charset="0"/>
              </a:rPr>
              <a:t> s’élèvent à environ 3,7 % du PIB </a:t>
            </a:r>
            <a:r>
              <a:rPr lang="fr-FR" sz="4800" dirty="0" smtClean="0">
                <a:latin typeface="Tahoma" pitchFamily="34" charset="0"/>
                <a:ea typeface="Tahoma" pitchFamily="34" charset="0"/>
                <a:cs typeface="Tahoma" pitchFamily="34" charset="0"/>
              </a:rPr>
              <a:t>Issues </a:t>
            </a:r>
            <a:r>
              <a:rPr lang="fr-FR" sz="4800" dirty="0">
                <a:latin typeface="Tahoma" pitchFamily="34" charset="0"/>
                <a:ea typeface="Tahoma" pitchFamily="34" charset="0"/>
                <a:cs typeface="Tahoma" pitchFamily="34" charset="0"/>
              </a:rPr>
              <a:t>de plusieurs pays, dont la Chine et la Tunisie, les entreprises concernées représentent différents secteurs comme l’industrie plastique, la transformation alimentaire, les cartes bancaires, les services médicaux et la </a:t>
            </a:r>
            <a:r>
              <a:rPr lang="fr-FR" sz="4800" dirty="0" smtClean="0">
                <a:latin typeface="Tahoma" pitchFamily="34" charset="0"/>
                <a:ea typeface="Tahoma" pitchFamily="34" charset="0"/>
                <a:cs typeface="Tahoma" pitchFamily="34" charset="0"/>
              </a:rPr>
              <a:t>rechercha. </a:t>
            </a:r>
          </a:p>
          <a:p>
            <a:pPr algn="just">
              <a:lnSpc>
                <a:spcPct val="140000"/>
              </a:lnSpc>
              <a:spcBef>
                <a:spcPts val="400"/>
              </a:spcBef>
              <a:spcAft>
                <a:spcPts val="400"/>
              </a:spcAft>
            </a:pPr>
            <a:endParaRPr lang="fr-FR" sz="1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314655394"/>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numéro de diapositive 3"/>
          <p:cNvSpPr>
            <a:spLocks noGrp="1"/>
          </p:cNvSpPr>
          <p:nvPr>
            <p:ph type="sldNum" sz="quarter" idx="15"/>
          </p:nvPr>
        </p:nvSpPr>
        <p:spPr/>
        <p:txBody>
          <a:bodyPr/>
          <a:lstStyle/>
          <a:p>
            <a:fld id="{26A935AA-A7B2-4507-9B20-F692C0B0BA29}" type="slidenum">
              <a:rPr lang="fr-FR" smtClean="0"/>
              <a:pPr/>
              <a:t>27</a:t>
            </a:fld>
            <a:endParaRPr lang="fr-FR" dirty="0"/>
          </a:p>
        </p:txBody>
      </p:sp>
      <p:sp>
        <p:nvSpPr>
          <p:cNvPr id="3" name="Rectangle 2"/>
          <p:cNvSpPr/>
          <p:nvPr/>
        </p:nvSpPr>
        <p:spPr>
          <a:xfrm>
            <a:off x="279388" y="260648"/>
            <a:ext cx="8370803" cy="307777"/>
          </a:xfrm>
          <a:prstGeom prst="rect">
            <a:avLst/>
          </a:prstGeom>
        </p:spPr>
        <p:txBody>
          <a:bodyPr wrap="square">
            <a:spAutoFit/>
          </a:bodyPr>
          <a:lstStyle/>
          <a:p>
            <a:pPr algn="ctr"/>
            <a:r>
              <a:rPr lang="fr-FR" sz="1400" dirty="0">
                <a:latin typeface="Tahoma" pitchFamily="34" charset="0"/>
                <a:ea typeface="Tahoma" pitchFamily="34" charset="0"/>
                <a:cs typeface="Tahoma" pitchFamily="34" charset="0"/>
              </a:rPr>
              <a:t>SITUATION MACROECONOMIQUE ,  PROJETS STRUCTURANTS, STRATEGIE DE FINANCEMENT</a:t>
            </a:r>
          </a:p>
        </p:txBody>
      </p:sp>
      <p:sp>
        <p:nvSpPr>
          <p:cNvPr id="21" name="Espace réservé du contenu 7"/>
          <p:cNvSpPr txBox="1">
            <a:spLocks/>
          </p:cNvSpPr>
          <p:nvPr/>
        </p:nvSpPr>
        <p:spPr>
          <a:xfrm>
            <a:off x="279388" y="1600200"/>
            <a:ext cx="7645412" cy="1900808"/>
          </a:xfrm>
          <a:prstGeom prst="rect">
            <a:avLst/>
          </a:prstGeom>
        </p:spPr>
        <p:txBody>
          <a:bodyPr vert="horz" anchor="ctr">
            <a:normAutofit/>
          </a:bodyPr>
          <a:lstStyle>
            <a:lvl1pPr marL="274320" indent="-274320" algn="l" rtl="0" eaLnBrk="1" latinLnBrk="0" hangingPunct="1">
              <a:spcBef>
                <a:spcPts val="600"/>
              </a:spcBef>
              <a:buClr>
                <a:schemeClr val="accent1"/>
              </a:buClr>
              <a:buSzPct val="70000"/>
              <a:buFont typeface="Wingdings"/>
              <a:buChar char=""/>
              <a:defRPr kumimoji="0" sz="2400" kern="1200">
                <a:solidFill>
                  <a:schemeClr val="tx1"/>
                </a:solidFill>
                <a:latin typeface="+mn-lt"/>
                <a:ea typeface="+mn-ea"/>
                <a:cs typeface="+mn-cs"/>
              </a:defRPr>
            </a:lvl1pPr>
            <a:lvl2pPr marL="640080" indent="-274320" algn="l" rtl="0" eaLnBrk="1" latinLnBrk="0" hangingPunct="1">
              <a:spcBef>
                <a:spcPct val="20000"/>
              </a:spcBef>
              <a:buClr>
                <a:schemeClr val="accent1"/>
              </a:buClr>
              <a:buSzPct val="80000"/>
              <a:buFont typeface="Wingdings 2"/>
              <a:buChar char=""/>
              <a:defRPr kumimoji="0" sz="2100" kern="1200">
                <a:solidFill>
                  <a:schemeClr val="tx1"/>
                </a:solidFill>
                <a:latin typeface="+mn-lt"/>
                <a:ea typeface="+mn-ea"/>
                <a:cs typeface="+mn-cs"/>
              </a:defRPr>
            </a:lvl2pPr>
            <a:lvl3pPr marL="914400" indent="-182880" algn="l" rtl="0" eaLnBrk="1" latinLnBrk="0" hangingPunct="1">
              <a:spcBef>
                <a:spcPct val="20000"/>
              </a:spcBef>
              <a:buClr>
                <a:schemeClr val="accent1">
                  <a:shade val="75000"/>
                </a:schemeClr>
              </a:buClr>
              <a:buSzPct val="60000"/>
              <a:buFont typeface="Wingdings"/>
              <a:buChar char=""/>
              <a:defRPr kumimoji="0" sz="1800" kern="1200">
                <a:solidFill>
                  <a:schemeClr val="tx1"/>
                </a:solidFill>
                <a:latin typeface="+mn-lt"/>
                <a:ea typeface="+mn-ea"/>
                <a:cs typeface="+mn-cs"/>
              </a:defRPr>
            </a:lvl3pPr>
            <a:lvl4pPr marL="1188720" indent="-182880" algn="l" rtl="0" eaLnBrk="1" latinLnBrk="0" hangingPunct="1">
              <a:spcBef>
                <a:spcPct val="20000"/>
              </a:spcBef>
              <a:buClr>
                <a:schemeClr val="accent1">
                  <a:tint val="60000"/>
                </a:schemeClr>
              </a:buClr>
              <a:buSzPct val="60000"/>
              <a:buFont typeface="Wingdings"/>
              <a:buChar char=""/>
              <a:defRPr kumimoji="0" sz="1800" kern="1200">
                <a:solidFill>
                  <a:schemeClr val="tx1"/>
                </a:solidFill>
                <a:latin typeface="+mn-lt"/>
                <a:ea typeface="+mn-ea"/>
                <a:cs typeface="+mn-cs"/>
              </a:defRPr>
            </a:lvl4pPr>
            <a:lvl5pPr marL="1463040" indent="-182880" algn="l" rtl="0" eaLnBrk="1" latinLnBrk="0" hangingPunct="1">
              <a:spcBef>
                <a:spcPct val="20000"/>
              </a:spcBef>
              <a:buClr>
                <a:schemeClr val="accent2">
                  <a:tint val="60000"/>
                </a:schemeClr>
              </a:buClr>
              <a:buSzPct val="68000"/>
              <a:buFont typeface="Wingdings 2"/>
              <a:buChar char=""/>
              <a:defRPr kumimoji="0" sz="1600" kern="1200">
                <a:solidFill>
                  <a:schemeClr val="tx1"/>
                </a:solidFill>
                <a:latin typeface="+mn-lt"/>
                <a:ea typeface="+mn-ea"/>
                <a:cs typeface="+mn-cs"/>
              </a:defRPr>
            </a:lvl5pPr>
            <a:lvl6pPr marL="1737360" indent="-182880" algn="l" rtl="0" eaLnBrk="1" latinLnBrk="0" hangingPunct="1">
              <a:spcBef>
                <a:spcPct val="20000"/>
              </a:spcBef>
              <a:buClr>
                <a:schemeClr val="accent1"/>
              </a:buClr>
              <a:buChar char="•"/>
              <a:defRPr kumimoji="0" sz="1600" kern="1200">
                <a:solidFill>
                  <a:schemeClr val="tx2"/>
                </a:solidFill>
                <a:latin typeface="+mn-lt"/>
                <a:ea typeface="+mn-ea"/>
                <a:cs typeface="+mn-cs"/>
              </a:defRPr>
            </a:lvl6pPr>
            <a:lvl7pPr marL="2011680" indent="-182880" algn="l" rtl="0" eaLnBrk="1" latinLnBrk="0" hangingPunct="1">
              <a:spcBef>
                <a:spcPct val="20000"/>
              </a:spcBef>
              <a:buClr>
                <a:schemeClr val="accent1">
                  <a:tint val="60000"/>
                </a:schemeClr>
              </a:buClr>
              <a:buSzPct val="60000"/>
              <a:buFont typeface="Wingdings"/>
              <a:buChar char=""/>
              <a:defRPr kumimoji="0" sz="1400" kern="1200" baseline="0">
                <a:solidFill>
                  <a:schemeClr val="tx2"/>
                </a:solidFill>
                <a:latin typeface="+mn-lt"/>
                <a:ea typeface="+mn-ea"/>
                <a:cs typeface="+mn-cs"/>
              </a:defRPr>
            </a:lvl7pPr>
            <a:lvl8pPr marL="2286000" indent="-182880" algn="l" rtl="0" eaLnBrk="1" latinLnBrk="0" hangingPunct="1">
              <a:spcBef>
                <a:spcPct val="20000"/>
              </a:spcBef>
              <a:buClr>
                <a:schemeClr val="accent2"/>
              </a:buClr>
              <a:buChar char="•"/>
              <a:defRPr kumimoji="0" sz="1400" kern="1200" cap="small" baseline="0">
                <a:solidFill>
                  <a:schemeClr val="tx2"/>
                </a:solidFill>
                <a:latin typeface="+mn-lt"/>
                <a:ea typeface="+mn-ea"/>
                <a:cs typeface="+mn-cs"/>
              </a:defRPr>
            </a:lvl8pPr>
            <a:lvl9pPr marL="2560320" indent="-182880" algn="l" rtl="0" eaLnBrk="1" latinLnBrk="0" hangingPunct="1">
              <a:spcBef>
                <a:spcPct val="20000"/>
              </a:spcBef>
              <a:buClr>
                <a:schemeClr val="accent1">
                  <a:shade val="75000"/>
                </a:schemeClr>
              </a:buClr>
              <a:buChar char="•"/>
              <a:defRPr kumimoji="0" sz="1400" kern="1200" baseline="0">
                <a:solidFill>
                  <a:schemeClr val="tx2"/>
                </a:solidFill>
                <a:latin typeface="+mn-lt"/>
                <a:ea typeface="+mn-ea"/>
                <a:cs typeface="+mn-cs"/>
              </a:defRPr>
            </a:lvl9pPr>
          </a:lstStyle>
          <a:p>
            <a:pPr marL="0" indent="0">
              <a:buFont typeface="Wingdings"/>
              <a:buNone/>
            </a:pPr>
            <a:r>
              <a:rPr lang="fr-FR" b="1" dirty="0" smtClean="0">
                <a:latin typeface="Tahoma" panose="020B0604030504040204" pitchFamily="34" charset="0"/>
                <a:ea typeface="Tahoma" panose="020B0604030504040204" pitchFamily="34" charset="0"/>
                <a:cs typeface="Tahoma" panose="020B0604030504040204" pitchFamily="34" charset="0"/>
              </a:rPr>
              <a:t>IV. ORIENTATIONS STRATEGIQUES D’ENDETTEMENT DANS UN CONTEXTE DE MISE EN ŒUVRE DU PAP 2A</a:t>
            </a:r>
          </a:p>
          <a:p>
            <a:endParaRPr lang="fr-FR" dirty="0"/>
          </a:p>
        </p:txBody>
      </p:sp>
    </p:spTree>
    <p:extLst>
      <p:ext uri="{BB962C8B-B14F-4D97-AF65-F5344CB8AC3E}">
        <p14:creationId xmlns:p14="http://schemas.microsoft.com/office/powerpoint/2010/main" val="420420968"/>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numéro de diapositive 3"/>
          <p:cNvSpPr>
            <a:spLocks noGrp="1"/>
          </p:cNvSpPr>
          <p:nvPr>
            <p:ph type="sldNum" sz="quarter" idx="15"/>
          </p:nvPr>
        </p:nvSpPr>
        <p:spPr/>
        <p:txBody>
          <a:bodyPr/>
          <a:lstStyle/>
          <a:p>
            <a:fld id="{26A935AA-A7B2-4507-9B20-F692C0B0BA29}" type="slidenum">
              <a:rPr lang="fr-FR" smtClean="0"/>
              <a:pPr/>
              <a:t>28</a:t>
            </a:fld>
            <a:endParaRPr lang="fr-FR" dirty="0"/>
          </a:p>
        </p:txBody>
      </p:sp>
      <p:sp>
        <p:nvSpPr>
          <p:cNvPr id="22" name="Titre 1"/>
          <p:cNvSpPr txBox="1">
            <a:spLocks noGrp="1"/>
          </p:cNvSpPr>
          <p:nvPr>
            <p:ph type="title"/>
          </p:nvPr>
        </p:nvSpPr>
        <p:spPr>
          <a:xfrm>
            <a:off x="755575" y="188640"/>
            <a:ext cx="7159627" cy="494928"/>
          </a:xfrm>
          <a:prstGeom prst="rect">
            <a:avLst/>
          </a:prstGeom>
        </p:spPr>
        <p:txBody>
          <a:bodyPr vert="horz" anchor="b">
            <a:normAutofit fontScale="90000"/>
          </a:bodyPr>
          <a:lstStyle>
            <a:lvl1pPr algn="l" rtl="0" eaLnBrk="1" latinLnBrk="0" hangingPunct="1">
              <a:spcBef>
                <a:spcPct val="0"/>
              </a:spcBef>
              <a:buNone/>
              <a:defRPr kumimoji="0" sz="3000" b="0" kern="1200" cap="small" baseline="0">
                <a:solidFill>
                  <a:schemeClr val="tx2"/>
                </a:solidFill>
                <a:latin typeface="+mj-lt"/>
                <a:ea typeface="+mj-ea"/>
                <a:cs typeface="+mj-cs"/>
              </a:defRPr>
            </a:lvl1pPr>
          </a:lstStyle>
          <a:p>
            <a:pPr lvl="0"/>
            <a:r>
              <a:rPr lang="fr-FR" sz="1600" b="1" dirty="0" smtClean="0">
                <a:solidFill>
                  <a:schemeClr val="tx1"/>
                </a:solidFill>
                <a:latin typeface="Tahoma" pitchFamily="34" charset="0"/>
                <a:ea typeface="Tahoma" pitchFamily="34" charset="0"/>
                <a:cs typeface="Tahoma" pitchFamily="34" charset="0"/>
              </a:rPr>
              <a:t>Une </a:t>
            </a:r>
            <a:r>
              <a:rPr lang="fr-FR" sz="1600" b="1" dirty="0" err="1" smtClean="0">
                <a:solidFill>
                  <a:schemeClr val="tx1"/>
                </a:solidFill>
                <a:latin typeface="Tahoma" pitchFamily="34" charset="0"/>
                <a:ea typeface="Tahoma" pitchFamily="34" charset="0"/>
                <a:cs typeface="Tahoma" pitchFamily="34" charset="0"/>
              </a:rPr>
              <a:t>strategie</a:t>
            </a:r>
            <a:r>
              <a:rPr lang="fr-FR" sz="1600" b="1" dirty="0" smtClean="0">
                <a:solidFill>
                  <a:schemeClr val="tx1"/>
                </a:solidFill>
                <a:latin typeface="Tahoma" pitchFamily="34" charset="0"/>
                <a:ea typeface="Tahoma" pitchFamily="34" charset="0"/>
                <a:cs typeface="Tahoma" pitchFamily="34" charset="0"/>
              </a:rPr>
              <a:t> d’endettement prudente et d’</a:t>
            </a:r>
            <a:r>
              <a:rPr lang="fr-FR" sz="1600" b="1" dirty="0" err="1" smtClean="0">
                <a:solidFill>
                  <a:schemeClr val="tx1"/>
                </a:solidFill>
                <a:latin typeface="Tahoma" pitchFamily="34" charset="0"/>
                <a:ea typeface="Tahoma" pitchFamily="34" charset="0"/>
                <a:cs typeface="Tahoma" pitchFamily="34" charset="0"/>
              </a:rPr>
              <a:t>accommpagnement</a:t>
            </a:r>
            <a:r>
              <a:rPr lang="fr-FR" sz="1600" b="1" dirty="0" smtClean="0">
                <a:solidFill>
                  <a:schemeClr val="tx1"/>
                </a:solidFill>
                <a:latin typeface="Tahoma" pitchFamily="34" charset="0"/>
                <a:ea typeface="Tahoma" pitchFamily="34" charset="0"/>
                <a:cs typeface="Tahoma" pitchFamily="34" charset="0"/>
              </a:rPr>
              <a:t> du secteur prive dans le cadre du </a:t>
            </a:r>
            <a:r>
              <a:rPr lang="fr-FR" sz="1600" b="1" dirty="0" err="1" smtClean="0">
                <a:solidFill>
                  <a:schemeClr val="tx1"/>
                </a:solidFill>
                <a:latin typeface="Tahoma" pitchFamily="34" charset="0"/>
                <a:ea typeface="Tahoma" pitchFamily="34" charset="0"/>
                <a:cs typeface="Tahoma" pitchFamily="34" charset="0"/>
              </a:rPr>
              <a:t>pap</a:t>
            </a:r>
            <a:r>
              <a:rPr lang="fr-FR" sz="1600" b="1" dirty="0" smtClean="0">
                <a:solidFill>
                  <a:schemeClr val="tx1"/>
                </a:solidFill>
                <a:latin typeface="Tahoma" pitchFamily="34" charset="0"/>
                <a:ea typeface="Tahoma" pitchFamily="34" charset="0"/>
                <a:cs typeface="Tahoma" pitchFamily="34" charset="0"/>
              </a:rPr>
              <a:t> 2A</a:t>
            </a:r>
            <a:endParaRPr lang="fr-FR" sz="1600" b="1" dirty="0">
              <a:solidFill>
                <a:schemeClr val="tx1"/>
              </a:solidFill>
              <a:latin typeface="Tahoma" pitchFamily="34" charset="0"/>
              <a:ea typeface="Tahoma" pitchFamily="34" charset="0"/>
              <a:cs typeface="Tahoma" pitchFamily="34" charset="0"/>
            </a:endParaRPr>
          </a:p>
        </p:txBody>
      </p:sp>
      <p:sp>
        <p:nvSpPr>
          <p:cNvPr id="23" name="Espace réservé du contenu 2"/>
          <p:cNvSpPr>
            <a:spLocks noGrp="1"/>
          </p:cNvSpPr>
          <p:nvPr>
            <p:ph sz="quarter" idx="1"/>
          </p:nvPr>
        </p:nvSpPr>
        <p:spPr>
          <a:xfrm>
            <a:off x="611560" y="980728"/>
            <a:ext cx="7643192" cy="5040560"/>
          </a:xfrm>
          <a:solidFill>
            <a:schemeClr val="accent6">
              <a:lumMod val="20000"/>
              <a:lumOff val="80000"/>
            </a:schemeClr>
          </a:solidFill>
        </p:spPr>
        <p:txBody>
          <a:bodyPr>
            <a:normAutofit fontScale="25000" lnSpcReduction="20000"/>
          </a:bodyPr>
          <a:lstStyle/>
          <a:p>
            <a:pPr lvl="0">
              <a:buNone/>
            </a:pPr>
            <a:r>
              <a:rPr lang="fr-FR" sz="2000" b="1" dirty="0" smtClean="0">
                <a:solidFill>
                  <a:schemeClr val="accent1">
                    <a:lumMod val="75000"/>
                  </a:schemeClr>
                </a:solidFill>
                <a:latin typeface="Arial" pitchFamily="34" charset="0"/>
                <a:cs typeface="Arial" pitchFamily="34" charset="0"/>
              </a:rPr>
              <a:t>	</a:t>
            </a:r>
            <a:endParaRPr lang="fr-FR" sz="1400" b="1" dirty="0" smtClean="0">
              <a:latin typeface="Tahoma" pitchFamily="34" charset="0"/>
              <a:ea typeface="Tahoma" pitchFamily="34" charset="0"/>
              <a:cs typeface="Tahoma" pitchFamily="34" charset="0"/>
            </a:endParaRPr>
          </a:p>
          <a:p>
            <a:pPr algn="just">
              <a:lnSpc>
                <a:spcPct val="140000"/>
              </a:lnSpc>
              <a:spcBef>
                <a:spcPts val="400"/>
              </a:spcBef>
              <a:spcAft>
                <a:spcPts val="400"/>
              </a:spcAft>
            </a:pPr>
            <a:r>
              <a:rPr lang="fr-FR" sz="4800" dirty="0" smtClean="0">
                <a:latin typeface="Tahoma" pitchFamily="34" charset="0"/>
                <a:ea typeface="Tahoma" pitchFamily="34" charset="0"/>
                <a:cs typeface="Tahoma" pitchFamily="34" charset="0"/>
              </a:rPr>
              <a:t>L’objectif stratégique de l’Etat reste la couverture des besoins de financements de l’Etat avec le meilleur compromis couts – risques, en explorant tous les financements disponibles (partenaires financiers classiques, marché international ou intérieur, finance islamique, financements bilatéraux avec des banques)</a:t>
            </a:r>
          </a:p>
          <a:p>
            <a:pPr algn="just">
              <a:lnSpc>
                <a:spcPct val="140000"/>
              </a:lnSpc>
              <a:spcBef>
                <a:spcPts val="400"/>
              </a:spcBef>
              <a:spcAft>
                <a:spcPts val="400"/>
              </a:spcAft>
            </a:pPr>
            <a:r>
              <a:rPr lang="fr-FR" sz="4800" dirty="0" smtClean="0">
                <a:latin typeface="Tahoma" pitchFamily="34" charset="0"/>
                <a:ea typeface="Tahoma" pitchFamily="34" charset="0"/>
                <a:cs typeface="Tahoma" pitchFamily="34" charset="0"/>
              </a:rPr>
              <a:t>En </a:t>
            </a:r>
            <a:r>
              <a:rPr lang="fr-FR" sz="4800" dirty="0">
                <a:latin typeface="Tahoma" pitchFamily="34" charset="0"/>
                <a:ea typeface="Tahoma" pitchFamily="34" charset="0"/>
                <a:cs typeface="Tahoma" pitchFamily="34" charset="0"/>
              </a:rPr>
              <a:t>matière d’endettement, le Sénégal poursuivra ses efforts pour préserver la viabilité de la dette et renforcer la stabilité </a:t>
            </a:r>
            <a:r>
              <a:rPr lang="fr-FR" sz="4800" dirty="0" smtClean="0">
                <a:latin typeface="Tahoma" pitchFamily="34" charset="0"/>
                <a:ea typeface="Tahoma" pitchFamily="34" charset="0"/>
                <a:cs typeface="Tahoma" pitchFamily="34" charset="0"/>
              </a:rPr>
              <a:t>macroéconomique dans un contexte de mise en œuvre du PAP 2A et de changement du paradigme avec l’élargissement du champ de la dette au secteur public. </a:t>
            </a:r>
          </a:p>
          <a:p>
            <a:pPr algn="just">
              <a:lnSpc>
                <a:spcPct val="140000"/>
              </a:lnSpc>
              <a:spcBef>
                <a:spcPts val="400"/>
              </a:spcBef>
              <a:spcAft>
                <a:spcPts val="400"/>
              </a:spcAft>
            </a:pPr>
            <a:r>
              <a:rPr lang="fr-FR" sz="4800" dirty="0" smtClean="0">
                <a:latin typeface="Tahoma" pitchFamily="34" charset="0"/>
                <a:ea typeface="Tahoma" pitchFamily="34" charset="0"/>
                <a:cs typeface="Tahoma" pitchFamily="34" charset="0"/>
              </a:rPr>
              <a:t>Pour les prochaines années, l’Etat continuera de mettre en œuvre une stratégie d’endettement prudente privilégiant dans la limite du disponible les ressources concessionnelles, les financements en euros pour éviter le risque de change ainsi que la fixation des taux d’intérêt pour éviter l’impact négatif de la variabilité des taux </a:t>
            </a:r>
            <a:r>
              <a:rPr lang="fr-FR" sz="4800" dirty="0">
                <a:latin typeface="Tahoma" pitchFamily="34" charset="0"/>
                <a:ea typeface="Tahoma" pitchFamily="34" charset="0"/>
                <a:cs typeface="Tahoma" pitchFamily="34" charset="0"/>
              </a:rPr>
              <a:t> </a:t>
            </a:r>
            <a:r>
              <a:rPr lang="fr-FR" sz="4800" dirty="0" smtClean="0">
                <a:latin typeface="Tahoma" pitchFamily="34" charset="0"/>
                <a:ea typeface="Tahoma" pitchFamily="34" charset="0"/>
                <a:cs typeface="Tahoma" pitchFamily="34" charset="0"/>
              </a:rPr>
              <a:t>sur le service de la dette. </a:t>
            </a:r>
          </a:p>
          <a:p>
            <a:pPr algn="just">
              <a:lnSpc>
                <a:spcPct val="140000"/>
              </a:lnSpc>
              <a:spcBef>
                <a:spcPts val="400"/>
              </a:spcBef>
              <a:spcAft>
                <a:spcPts val="400"/>
              </a:spcAft>
            </a:pPr>
            <a:r>
              <a:rPr lang="fr-FR" sz="4800" dirty="0" smtClean="0">
                <a:latin typeface="Tahoma" pitchFamily="34" charset="0"/>
                <a:ea typeface="Tahoma" pitchFamily="34" charset="0"/>
                <a:cs typeface="Tahoma" pitchFamily="34" charset="0"/>
              </a:rPr>
              <a:t>Egalement, le renforcement du recours au  marché intérieur sera préconisé pour contribuer à sa consolidation mais surtout de mieux gérer les vulnérabilités lié à la dette extérieure. Les innovations introduites avec les obligations </a:t>
            </a:r>
            <a:r>
              <a:rPr lang="fr-FR" sz="4800" dirty="0" err="1" smtClean="0">
                <a:latin typeface="Tahoma" pitchFamily="34" charset="0"/>
                <a:ea typeface="Tahoma" pitchFamily="34" charset="0"/>
                <a:cs typeface="Tahoma" pitchFamily="34" charset="0"/>
              </a:rPr>
              <a:t>infine</a:t>
            </a:r>
            <a:r>
              <a:rPr lang="fr-FR" sz="4800" dirty="0" smtClean="0">
                <a:latin typeface="Tahoma" pitchFamily="34" charset="0"/>
                <a:ea typeface="Tahoma" pitchFamily="34" charset="0"/>
                <a:cs typeface="Tahoma" pitchFamily="34" charset="0"/>
              </a:rPr>
              <a:t> pouvant porter sur des montants relativement importants favorisent le recours à ce marché</a:t>
            </a:r>
          </a:p>
          <a:p>
            <a:pPr algn="just">
              <a:lnSpc>
                <a:spcPct val="140000"/>
              </a:lnSpc>
              <a:spcBef>
                <a:spcPts val="400"/>
              </a:spcBef>
              <a:spcAft>
                <a:spcPts val="400"/>
              </a:spcAft>
            </a:pPr>
            <a:r>
              <a:rPr lang="fr-FR" sz="4800" dirty="0">
                <a:latin typeface="Tahoma" pitchFamily="34" charset="0"/>
                <a:ea typeface="Tahoma" pitchFamily="34" charset="0"/>
                <a:cs typeface="Tahoma" pitchFamily="34" charset="0"/>
              </a:rPr>
              <a:t>Pour</a:t>
            </a:r>
            <a:r>
              <a:rPr lang="fr-FR" sz="6000" dirty="0">
                <a:latin typeface="Tahoma" pitchFamily="34" charset="0"/>
                <a:ea typeface="Tahoma" pitchFamily="34" charset="0"/>
                <a:cs typeface="Tahoma" pitchFamily="34" charset="0"/>
              </a:rPr>
              <a:t> </a:t>
            </a:r>
            <a:r>
              <a:rPr lang="fr-FR" sz="4800" dirty="0">
                <a:latin typeface="Tahoma" pitchFamily="34" charset="0"/>
                <a:ea typeface="Tahoma" pitchFamily="34" charset="0"/>
                <a:cs typeface="Tahoma" pitchFamily="34" charset="0"/>
              </a:rPr>
              <a:t>donner de la place au secteur privé, un soutien accru sera apporté par l’octroi de garantie à des projets stratégiques présentant une rentabilité économiques et financière avérée. A ce niveau, la stratégie consistera à limiter les risques d’appel de la garantie de l’Etat (analyse financières, mécanismes de comptes séquestre etc…).</a:t>
            </a:r>
          </a:p>
          <a:p>
            <a:pPr algn="just">
              <a:lnSpc>
                <a:spcPct val="140000"/>
              </a:lnSpc>
              <a:spcBef>
                <a:spcPts val="400"/>
              </a:spcBef>
              <a:spcAft>
                <a:spcPts val="400"/>
              </a:spcAft>
            </a:pPr>
            <a:endParaRPr lang="fr-FR" sz="5600" dirty="0" smtClean="0">
              <a:latin typeface="Arial" panose="020B0604020202020204" pitchFamily="34" charset="0"/>
              <a:ea typeface="Tahoma" panose="020B0604030504040204" pitchFamily="34" charset="0"/>
              <a:cs typeface="Arial" panose="020B0604020202020204" pitchFamily="34" charset="0"/>
            </a:endParaRPr>
          </a:p>
          <a:p>
            <a:pPr algn="just">
              <a:lnSpc>
                <a:spcPct val="115000"/>
              </a:lnSpc>
            </a:pPr>
            <a:endParaRPr lang="fr-FR" sz="4800" dirty="0">
              <a:latin typeface="Arial" panose="020B0604020202020204" pitchFamily="34" charset="0"/>
              <a:ea typeface="Times New Roman" panose="02020603050405020304" pitchFamily="18" charset="0"/>
              <a:cs typeface="Arial" panose="020B0604020202020204" pitchFamily="34" charset="0"/>
            </a:endParaRPr>
          </a:p>
          <a:p>
            <a:pPr marL="0" indent="0" algn="just">
              <a:buNone/>
            </a:pPr>
            <a:r>
              <a:rPr lang="fr-FR" sz="4300" dirty="0" smtClean="0">
                <a:latin typeface="Arial" panose="020B0604020202020204" pitchFamily="34" charset="0"/>
                <a:ea typeface="Tahoma" pitchFamily="34" charset="0"/>
                <a:cs typeface="Arial" panose="020B0604020202020204" pitchFamily="34" charset="0"/>
              </a:rPr>
              <a:t>	</a:t>
            </a:r>
            <a:endParaRPr lang="fr-FR" sz="4300" b="1" dirty="0" smtClean="0">
              <a:solidFill>
                <a:schemeClr val="accent1"/>
              </a:solidFill>
              <a:latin typeface="Arial" panose="020B0604020202020204" pitchFamily="34" charset="0"/>
              <a:ea typeface="Tahoma" pitchFamily="34" charset="0"/>
              <a:cs typeface="Arial" panose="020B0604020202020204" pitchFamily="34" charset="0"/>
            </a:endParaRPr>
          </a:p>
          <a:p>
            <a:pPr lvl="0">
              <a:buNone/>
            </a:pPr>
            <a:r>
              <a:rPr lang="fr-FR" sz="1400" dirty="0" smtClean="0">
                <a:latin typeface="Arial" panose="020B0604020202020204" pitchFamily="34" charset="0"/>
                <a:ea typeface="Tahoma" pitchFamily="34" charset="0"/>
                <a:cs typeface="Arial" panose="020B0604020202020204" pitchFamily="34" charset="0"/>
              </a:rPr>
              <a:t>	</a:t>
            </a:r>
            <a:endParaRPr lang="fr-FR" sz="1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845419929"/>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numéro de diapositive 3"/>
          <p:cNvSpPr>
            <a:spLocks noGrp="1"/>
          </p:cNvSpPr>
          <p:nvPr>
            <p:ph type="sldNum" sz="quarter" idx="15"/>
          </p:nvPr>
        </p:nvSpPr>
        <p:spPr/>
        <p:txBody>
          <a:bodyPr/>
          <a:lstStyle/>
          <a:p>
            <a:fld id="{26A935AA-A7B2-4507-9B20-F692C0B0BA29}" type="slidenum">
              <a:rPr lang="fr-FR" smtClean="0"/>
              <a:pPr/>
              <a:t>29</a:t>
            </a:fld>
            <a:endParaRPr lang="fr-FR" dirty="0"/>
          </a:p>
        </p:txBody>
      </p:sp>
      <p:sp>
        <p:nvSpPr>
          <p:cNvPr id="22" name="Titre 1"/>
          <p:cNvSpPr txBox="1">
            <a:spLocks noGrp="1"/>
          </p:cNvSpPr>
          <p:nvPr>
            <p:ph type="title"/>
          </p:nvPr>
        </p:nvSpPr>
        <p:spPr>
          <a:xfrm>
            <a:off x="755575" y="164991"/>
            <a:ext cx="7159627" cy="494928"/>
          </a:xfrm>
          <a:prstGeom prst="rect">
            <a:avLst/>
          </a:prstGeom>
        </p:spPr>
        <p:txBody>
          <a:bodyPr vert="horz" anchor="b">
            <a:normAutofit fontScale="90000"/>
          </a:bodyPr>
          <a:lstStyle>
            <a:lvl1pPr algn="l" rtl="0" eaLnBrk="1" latinLnBrk="0" hangingPunct="1">
              <a:spcBef>
                <a:spcPct val="0"/>
              </a:spcBef>
              <a:buNone/>
              <a:defRPr kumimoji="0" sz="3000" b="0" kern="1200" cap="small" baseline="0">
                <a:solidFill>
                  <a:schemeClr val="tx2"/>
                </a:solidFill>
                <a:latin typeface="+mj-lt"/>
                <a:ea typeface="+mj-ea"/>
                <a:cs typeface="+mj-cs"/>
              </a:defRPr>
            </a:lvl1pPr>
          </a:lstStyle>
          <a:p>
            <a:pPr lvl="0"/>
            <a:r>
              <a:rPr lang="fr-FR" sz="1600" b="1" dirty="0" smtClean="0">
                <a:solidFill>
                  <a:schemeClr val="tx1"/>
                </a:solidFill>
                <a:latin typeface="Tahoma" pitchFamily="34" charset="0"/>
                <a:ea typeface="Tahoma" pitchFamily="34" charset="0"/>
                <a:cs typeface="Tahoma" pitchFamily="34" charset="0"/>
              </a:rPr>
              <a:t>Une </a:t>
            </a:r>
            <a:r>
              <a:rPr lang="fr-FR" sz="1600" b="1" dirty="0" err="1" smtClean="0">
                <a:solidFill>
                  <a:schemeClr val="tx1"/>
                </a:solidFill>
                <a:latin typeface="Tahoma" pitchFamily="34" charset="0"/>
                <a:ea typeface="Tahoma" pitchFamily="34" charset="0"/>
                <a:cs typeface="Tahoma" pitchFamily="34" charset="0"/>
              </a:rPr>
              <a:t>strategie</a:t>
            </a:r>
            <a:r>
              <a:rPr lang="fr-FR" sz="1600" b="1" dirty="0" smtClean="0">
                <a:solidFill>
                  <a:schemeClr val="tx1"/>
                </a:solidFill>
                <a:latin typeface="Tahoma" pitchFamily="34" charset="0"/>
                <a:ea typeface="Tahoma" pitchFamily="34" charset="0"/>
                <a:cs typeface="Tahoma" pitchFamily="34" charset="0"/>
              </a:rPr>
              <a:t> de diversification et d’appariement des sources de financement</a:t>
            </a:r>
            <a:endParaRPr lang="fr-FR" sz="1600" b="1" dirty="0">
              <a:solidFill>
                <a:schemeClr val="tx1"/>
              </a:solidFill>
              <a:latin typeface="Tahoma" pitchFamily="34" charset="0"/>
              <a:ea typeface="Tahoma" pitchFamily="34" charset="0"/>
              <a:cs typeface="Tahoma" pitchFamily="34" charset="0"/>
            </a:endParaRPr>
          </a:p>
        </p:txBody>
      </p:sp>
      <p:sp>
        <p:nvSpPr>
          <p:cNvPr id="23" name="Espace réservé du contenu 2"/>
          <p:cNvSpPr>
            <a:spLocks noGrp="1"/>
          </p:cNvSpPr>
          <p:nvPr>
            <p:ph sz="quarter" idx="1"/>
          </p:nvPr>
        </p:nvSpPr>
        <p:spPr>
          <a:xfrm>
            <a:off x="457200" y="764704"/>
            <a:ext cx="7643192" cy="5709248"/>
          </a:xfrm>
          <a:solidFill>
            <a:schemeClr val="accent6">
              <a:lumMod val="20000"/>
              <a:lumOff val="80000"/>
            </a:schemeClr>
          </a:solidFill>
        </p:spPr>
        <p:txBody>
          <a:bodyPr>
            <a:normAutofit fontScale="25000" lnSpcReduction="20000"/>
          </a:bodyPr>
          <a:lstStyle/>
          <a:p>
            <a:pPr lvl="0">
              <a:buNone/>
            </a:pPr>
            <a:r>
              <a:rPr lang="fr-FR" sz="2000" b="1" dirty="0" smtClean="0">
                <a:solidFill>
                  <a:schemeClr val="accent1">
                    <a:lumMod val="75000"/>
                  </a:schemeClr>
                </a:solidFill>
                <a:latin typeface="Arial" pitchFamily="34" charset="0"/>
                <a:cs typeface="Arial" pitchFamily="34" charset="0"/>
              </a:rPr>
              <a:t>	</a:t>
            </a:r>
            <a:endParaRPr lang="fr-FR" sz="1400" b="1" dirty="0" smtClean="0">
              <a:latin typeface="Tahoma" pitchFamily="34" charset="0"/>
              <a:ea typeface="Tahoma" pitchFamily="34" charset="0"/>
              <a:cs typeface="Tahoma" pitchFamily="34" charset="0"/>
            </a:endParaRPr>
          </a:p>
          <a:p>
            <a:pPr lvl="0" algn="just">
              <a:lnSpc>
                <a:spcPct val="140000"/>
              </a:lnSpc>
              <a:spcBef>
                <a:spcPts val="400"/>
              </a:spcBef>
              <a:buClr>
                <a:srgbClr val="FE8637"/>
              </a:buClr>
            </a:pPr>
            <a:r>
              <a:rPr lang="fr-FR" sz="4800" dirty="0" smtClean="0">
                <a:solidFill>
                  <a:prstClr val="black"/>
                </a:solidFill>
                <a:latin typeface="Tahoma" pitchFamily="34" charset="0"/>
                <a:ea typeface="Tahoma" pitchFamily="34" charset="0"/>
                <a:cs typeface="Tahoma" pitchFamily="34" charset="0"/>
              </a:rPr>
              <a:t>Diversification </a:t>
            </a:r>
            <a:r>
              <a:rPr lang="fr-FR" sz="4800" dirty="0">
                <a:solidFill>
                  <a:prstClr val="black"/>
                </a:solidFill>
                <a:latin typeface="Tahoma" pitchFamily="34" charset="0"/>
                <a:ea typeface="Tahoma" pitchFamily="34" charset="0"/>
                <a:cs typeface="Tahoma" pitchFamily="34" charset="0"/>
              </a:rPr>
              <a:t>de ses sources de financement avec l’ordre de priorité ci-après: financements concessionnels voire semi-concessionnels d’abord et, en complément, un recours aux ressources </a:t>
            </a:r>
            <a:r>
              <a:rPr lang="fr-FR" sz="4800" dirty="0" smtClean="0">
                <a:solidFill>
                  <a:prstClr val="black"/>
                </a:solidFill>
                <a:latin typeface="Tahoma" pitchFamily="34" charset="0"/>
                <a:ea typeface="Tahoma" pitchFamily="34" charset="0"/>
                <a:cs typeface="Tahoma" pitchFamily="34" charset="0"/>
              </a:rPr>
              <a:t>commerciales (principalement mobilisées sur les marchés de capitaux). </a:t>
            </a:r>
            <a:r>
              <a:rPr lang="fr-FR" sz="4800" dirty="0" smtClean="0">
                <a:latin typeface="Tahoma" pitchFamily="34" charset="0"/>
                <a:ea typeface="Tahoma" pitchFamily="34" charset="0"/>
                <a:cs typeface="Tahoma" pitchFamily="34" charset="0"/>
              </a:rPr>
              <a:t>	</a:t>
            </a:r>
          </a:p>
          <a:p>
            <a:pPr algn="just">
              <a:lnSpc>
                <a:spcPct val="140000"/>
              </a:lnSpc>
              <a:spcBef>
                <a:spcPts val="400"/>
              </a:spcBef>
              <a:spcAft>
                <a:spcPts val="400"/>
              </a:spcAft>
            </a:pPr>
            <a:r>
              <a:rPr lang="fr-FR" sz="4800" dirty="0" smtClean="0">
                <a:latin typeface="Tahoma" pitchFamily="34" charset="0"/>
                <a:ea typeface="Tahoma" pitchFamily="34" charset="0"/>
                <a:cs typeface="Tahoma" pitchFamily="34" charset="0"/>
              </a:rPr>
              <a:t> </a:t>
            </a:r>
            <a:r>
              <a:rPr lang="fr-FR" sz="4800" dirty="0">
                <a:latin typeface="Tahoma" pitchFamily="34" charset="0"/>
                <a:ea typeface="Tahoma" pitchFamily="34" charset="0"/>
                <a:cs typeface="Tahoma" pitchFamily="34" charset="0"/>
              </a:rPr>
              <a:t>A cet effet, l’Etat </a:t>
            </a:r>
            <a:r>
              <a:rPr lang="fr-FR" sz="4800" dirty="0" smtClean="0">
                <a:latin typeface="Tahoma" pitchFamily="34" charset="0"/>
                <a:ea typeface="Tahoma" pitchFamily="34" charset="0"/>
                <a:cs typeface="Tahoma" pitchFamily="34" charset="0"/>
              </a:rPr>
              <a:t>poursuit </a:t>
            </a:r>
            <a:r>
              <a:rPr lang="fr-FR" sz="4800" dirty="0">
                <a:latin typeface="Tahoma" pitchFamily="34" charset="0"/>
                <a:ea typeface="Tahoma" pitchFamily="34" charset="0"/>
                <a:cs typeface="Tahoma" pitchFamily="34" charset="0"/>
              </a:rPr>
              <a:t>le recours aux bailleurs traditionnels (bilatéraux et multilatéraux) ainsi qu’à de nouveaux partenaires (pays émergents) susceptibles d’offrir des ressources concessionnelles pour prendre en charge des investissements dans les domaines de l’éducation et de la </a:t>
            </a:r>
            <a:r>
              <a:rPr lang="fr-FR" sz="4800" dirty="0" smtClean="0">
                <a:latin typeface="Tahoma" pitchFamily="34" charset="0"/>
                <a:ea typeface="Tahoma" pitchFamily="34" charset="0"/>
                <a:cs typeface="Tahoma" pitchFamily="34" charset="0"/>
              </a:rPr>
              <a:t>santé pour, le </a:t>
            </a:r>
            <a:r>
              <a:rPr lang="fr-FR" sz="4800" dirty="0">
                <a:latin typeface="Tahoma" pitchFamily="34" charset="0"/>
                <a:ea typeface="Tahoma" pitchFamily="34" charset="0"/>
                <a:cs typeface="Tahoma" pitchFamily="34" charset="0"/>
              </a:rPr>
              <a:t>renforcement du capital humain et de la protection </a:t>
            </a:r>
            <a:r>
              <a:rPr lang="fr-FR" sz="4800" dirty="0" smtClean="0">
                <a:latin typeface="Tahoma" pitchFamily="34" charset="0"/>
                <a:ea typeface="Tahoma" pitchFamily="34" charset="0"/>
                <a:cs typeface="Tahoma" pitchFamily="34" charset="0"/>
              </a:rPr>
              <a:t>sociale.</a:t>
            </a:r>
          </a:p>
          <a:p>
            <a:pPr algn="just">
              <a:lnSpc>
                <a:spcPct val="140000"/>
              </a:lnSpc>
              <a:spcBef>
                <a:spcPts val="400"/>
              </a:spcBef>
              <a:spcAft>
                <a:spcPts val="600"/>
              </a:spcAft>
            </a:pPr>
            <a:r>
              <a:rPr lang="fr-FR" sz="4800" dirty="0" smtClean="0">
                <a:latin typeface="Tahoma" pitchFamily="34" charset="0"/>
                <a:ea typeface="Tahoma" pitchFamily="34" charset="0"/>
                <a:cs typeface="Tahoma" pitchFamily="34" charset="0"/>
              </a:rPr>
              <a:t>En </a:t>
            </a:r>
            <a:r>
              <a:rPr lang="fr-FR" sz="4800" dirty="0">
                <a:latin typeface="Tahoma" pitchFamily="34" charset="0"/>
                <a:ea typeface="Tahoma" pitchFamily="34" charset="0"/>
                <a:cs typeface="Tahoma" pitchFamily="34" charset="0"/>
              </a:rPr>
              <a:t>outre, les ressources </a:t>
            </a:r>
            <a:r>
              <a:rPr lang="fr-FR" sz="4800" dirty="0" smtClean="0">
                <a:latin typeface="Tahoma" pitchFamily="34" charset="0"/>
                <a:ea typeface="Tahoma" pitchFamily="34" charset="0"/>
                <a:cs typeface="Tahoma" pitchFamily="34" charset="0"/>
              </a:rPr>
              <a:t>commerciales (les crédits à l’exportation et principalement </a:t>
            </a:r>
            <a:r>
              <a:rPr lang="fr-FR" sz="4800" dirty="0">
                <a:latin typeface="Tahoma" pitchFamily="34" charset="0"/>
                <a:ea typeface="Tahoma" pitchFamily="34" charset="0"/>
                <a:cs typeface="Tahoma" pitchFamily="34" charset="0"/>
              </a:rPr>
              <a:t>les </a:t>
            </a:r>
            <a:r>
              <a:rPr lang="fr-FR" sz="4800" dirty="0" err="1" smtClean="0">
                <a:latin typeface="Tahoma" pitchFamily="34" charset="0"/>
                <a:ea typeface="Tahoma" pitchFamily="34" charset="0"/>
                <a:cs typeface="Tahoma" pitchFamily="34" charset="0"/>
              </a:rPr>
              <a:t>eurobonds</a:t>
            </a:r>
            <a:r>
              <a:rPr lang="fr-FR" sz="4800" dirty="0" smtClean="0">
                <a:latin typeface="Tahoma" pitchFamily="34" charset="0"/>
                <a:ea typeface="Tahoma" pitchFamily="34" charset="0"/>
                <a:cs typeface="Tahoma" pitchFamily="34" charset="0"/>
              </a:rPr>
              <a:t>), </a:t>
            </a:r>
            <a:r>
              <a:rPr lang="fr-FR" sz="4800" dirty="0">
                <a:latin typeface="Tahoma" pitchFamily="34" charset="0"/>
                <a:ea typeface="Tahoma" pitchFamily="34" charset="0"/>
                <a:cs typeface="Tahoma" pitchFamily="34" charset="0"/>
              </a:rPr>
              <a:t>constituent des opportunités pour le financement nécessaire des projets à rentabilité économique avérée </a:t>
            </a:r>
            <a:r>
              <a:rPr lang="fr-FR" sz="4800" dirty="0" smtClean="0">
                <a:latin typeface="Tahoma" pitchFamily="34" charset="0"/>
                <a:ea typeface="Tahoma" pitchFamily="34" charset="0"/>
                <a:cs typeface="Tahoma" pitchFamily="34" charset="0"/>
              </a:rPr>
              <a:t>pour accroître </a:t>
            </a:r>
            <a:r>
              <a:rPr lang="fr-FR" sz="4800" dirty="0">
                <a:latin typeface="Tahoma" pitchFamily="34" charset="0"/>
                <a:ea typeface="Tahoma" pitchFamily="34" charset="0"/>
                <a:cs typeface="Tahoma" pitchFamily="34" charset="0"/>
              </a:rPr>
              <a:t>la compétitivité de </a:t>
            </a:r>
            <a:r>
              <a:rPr lang="fr-FR" sz="4800" dirty="0" smtClean="0">
                <a:latin typeface="Tahoma" pitchFamily="34" charset="0"/>
                <a:ea typeface="Tahoma" pitchFamily="34" charset="0"/>
                <a:cs typeface="Tahoma" pitchFamily="34" charset="0"/>
              </a:rPr>
              <a:t>l’économie.</a:t>
            </a:r>
          </a:p>
          <a:p>
            <a:pPr algn="just">
              <a:lnSpc>
                <a:spcPct val="140000"/>
              </a:lnSpc>
              <a:spcBef>
                <a:spcPts val="400"/>
              </a:spcBef>
              <a:spcAft>
                <a:spcPts val="400"/>
              </a:spcAft>
            </a:pPr>
            <a:r>
              <a:rPr lang="fr-FR" sz="4800" dirty="0" smtClean="0">
                <a:latin typeface="Tahoma" pitchFamily="34" charset="0"/>
                <a:ea typeface="Tahoma" pitchFamily="34" charset="0"/>
                <a:cs typeface="Tahoma" pitchFamily="34" charset="0"/>
              </a:rPr>
              <a:t>Ces fonds importants destinés à favoriser </a:t>
            </a:r>
            <a:r>
              <a:rPr lang="fr-FR" sz="4800" dirty="0">
                <a:latin typeface="Tahoma" pitchFamily="34" charset="0"/>
                <a:ea typeface="Tahoma" pitchFamily="34" charset="0"/>
                <a:cs typeface="Tahoma" pitchFamily="34" charset="0"/>
              </a:rPr>
              <a:t>la transformation structurelle de l’économie à travers la consolidation des moteurs actuels de la croissance et le développement de nouveaux secteurs créateurs de richesses, d’emplois, d’inclusion sociale et à forte capacité d’exportation et d’attraction des investissements</a:t>
            </a:r>
            <a:r>
              <a:rPr lang="fr-FR" sz="4800" dirty="0" smtClean="0">
                <a:latin typeface="Tahoma" pitchFamily="34" charset="0"/>
                <a:ea typeface="Tahoma" pitchFamily="34" charset="0"/>
                <a:cs typeface="Tahoma" pitchFamily="34" charset="0"/>
              </a:rPr>
              <a:t>.</a:t>
            </a:r>
          </a:p>
          <a:p>
            <a:pPr lvl="0" algn="just">
              <a:lnSpc>
                <a:spcPct val="140000"/>
              </a:lnSpc>
              <a:buClr>
                <a:srgbClr val="FE8637"/>
              </a:buClr>
              <a:buFont typeface="Courier New" panose="02070309020205020404" pitchFamily="49" charset="0"/>
              <a:buChar char="o"/>
            </a:pPr>
            <a:r>
              <a:rPr lang="fr-FR" sz="4800" dirty="0" smtClean="0">
                <a:solidFill>
                  <a:prstClr val="black"/>
                </a:solidFill>
                <a:latin typeface="Tahoma" pitchFamily="34" charset="0"/>
                <a:ea typeface="Tahoma" pitchFamily="34" charset="0"/>
                <a:cs typeface="Tahoma" pitchFamily="34" charset="0"/>
              </a:rPr>
              <a:t>Le </a:t>
            </a:r>
            <a:r>
              <a:rPr lang="fr-FR" sz="4800" dirty="0">
                <a:solidFill>
                  <a:prstClr val="black"/>
                </a:solidFill>
                <a:latin typeface="Tahoma" pitchFamily="34" charset="0"/>
                <a:ea typeface="Tahoma" pitchFamily="34" charset="0"/>
                <a:cs typeface="Tahoma" pitchFamily="34" charset="0"/>
              </a:rPr>
              <a:t>profil varié de ces investisseurs (banques, assureurs, gestionnaires de fonds, fonds de pension…) assure une bonne gestion du risque de concentration de sorte à éviter une saturation d’un investisseur sur les titres émis par l’Etat du Sénégal ou une prééminence trop forte (à travers une division des risques d’autant plus bonne que les titres sont disséminés dans un large éventail) qui pourrait influer négativement sur les conditions futures de (</a:t>
            </a:r>
            <a:r>
              <a:rPr lang="fr-FR" sz="4800" dirty="0" err="1">
                <a:solidFill>
                  <a:prstClr val="black"/>
                </a:solidFill>
                <a:latin typeface="Tahoma" pitchFamily="34" charset="0"/>
                <a:ea typeface="Tahoma" pitchFamily="34" charset="0"/>
                <a:cs typeface="Tahoma" pitchFamily="34" charset="0"/>
              </a:rPr>
              <a:t>re</a:t>
            </a:r>
            <a:r>
              <a:rPr lang="fr-FR" sz="4800" dirty="0">
                <a:solidFill>
                  <a:prstClr val="black"/>
                </a:solidFill>
                <a:latin typeface="Tahoma" pitchFamily="34" charset="0"/>
                <a:ea typeface="Tahoma" pitchFamily="34" charset="0"/>
                <a:cs typeface="Tahoma" pitchFamily="34" charset="0"/>
              </a:rPr>
              <a:t>)financement</a:t>
            </a:r>
          </a:p>
          <a:p>
            <a:pPr marL="0" indent="0" algn="just">
              <a:lnSpc>
                <a:spcPct val="115000"/>
              </a:lnSpc>
              <a:buNone/>
            </a:pPr>
            <a:endParaRPr lang="fr-FR" sz="5600" dirty="0" smtClean="0">
              <a:latin typeface="Arial" panose="020B0604020202020204" pitchFamily="34" charset="0"/>
              <a:ea typeface="Tahoma" panose="020B0604030504040204" pitchFamily="34" charset="0"/>
              <a:cs typeface="Arial" panose="020B0604020202020204" pitchFamily="34" charset="0"/>
            </a:endParaRPr>
          </a:p>
          <a:p>
            <a:pPr algn="just">
              <a:lnSpc>
                <a:spcPct val="115000"/>
              </a:lnSpc>
            </a:pPr>
            <a:endParaRPr lang="fr-FR" sz="4800" dirty="0">
              <a:latin typeface="Arial" panose="020B0604020202020204" pitchFamily="34" charset="0"/>
              <a:ea typeface="Times New Roman" panose="02020603050405020304" pitchFamily="18" charset="0"/>
              <a:cs typeface="Arial" panose="020B0604020202020204" pitchFamily="34" charset="0"/>
            </a:endParaRPr>
          </a:p>
          <a:p>
            <a:pPr marL="0" indent="0" algn="just">
              <a:buNone/>
            </a:pPr>
            <a:r>
              <a:rPr lang="fr-FR" sz="4300" dirty="0" smtClean="0">
                <a:latin typeface="Arial" panose="020B0604020202020204" pitchFamily="34" charset="0"/>
                <a:ea typeface="Tahoma" pitchFamily="34" charset="0"/>
                <a:cs typeface="Arial" panose="020B0604020202020204" pitchFamily="34" charset="0"/>
              </a:rPr>
              <a:t>	</a:t>
            </a:r>
            <a:endParaRPr lang="fr-FR" sz="4300" b="1" dirty="0" smtClean="0">
              <a:solidFill>
                <a:schemeClr val="accent1"/>
              </a:solidFill>
              <a:latin typeface="Arial" panose="020B0604020202020204" pitchFamily="34" charset="0"/>
              <a:ea typeface="Tahoma" pitchFamily="34" charset="0"/>
              <a:cs typeface="Arial" panose="020B0604020202020204" pitchFamily="34" charset="0"/>
            </a:endParaRPr>
          </a:p>
          <a:p>
            <a:pPr lvl="0">
              <a:buNone/>
            </a:pPr>
            <a:r>
              <a:rPr lang="fr-FR" sz="1400" dirty="0" smtClean="0">
                <a:latin typeface="Arial" panose="020B0604020202020204" pitchFamily="34" charset="0"/>
                <a:ea typeface="Tahoma" pitchFamily="34" charset="0"/>
                <a:cs typeface="Arial" panose="020B0604020202020204" pitchFamily="34" charset="0"/>
              </a:rPr>
              <a:t>	</a:t>
            </a:r>
            <a:endParaRPr lang="fr-FR" sz="1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02888984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numéro de diapositive 3"/>
          <p:cNvSpPr>
            <a:spLocks noGrp="1"/>
          </p:cNvSpPr>
          <p:nvPr>
            <p:ph type="sldNum" sz="quarter" idx="15"/>
          </p:nvPr>
        </p:nvSpPr>
        <p:spPr>
          <a:xfrm>
            <a:off x="8018937" y="6243724"/>
            <a:ext cx="609600" cy="521208"/>
          </a:xfrm>
        </p:spPr>
        <p:txBody>
          <a:bodyPr/>
          <a:lstStyle/>
          <a:p>
            <a:fld id="{26A935AA-A7B2-4507-9B20-F692C0B0BA29}" type="slidenum">
              <a:rPr lang="fr-FR" smtClean="0"/>
              <a:pPr/>
              <a:t>3</a:t>
            </a:fld>
            <a:endParaRPr lang="fr-FR"/>
          </a:p>
        </p:txBody>
      </p:sp>
      <p:sp>
        <p:nvSpPr>
          <p:cNvPr id="33" name="Titre 1"/>
          <p:cNvSpPr>
            <a:spLocks noGrp="1"/>
          </p:cNvSpPr>
          <p:nvPr>
            <p:ph type="title"/>
          </p:nvPr>
        </p:nvSpPr>
        <p:spPr>
          <a:xfrm>
            <a:off x="457200" y="274638"/>
            <a:ext cx="8075613" cy="401637"/>
          </a:xfrm>
        </p:spPr>
        <p:txBody>
          <a:bodyPr>
            <a:normAutofit/>
          </a:bodyPr>
          <a:lstStyle/>
          <a:p>
            <a:pPr algn="ctr"/>
            <a:r>
              <a:rPr lang="fr-FR" sz="1000" dirty="0" smtClean="0">
                <a:latin typeface="Arial" pitchFamily="34" charset="0"/>
                <a:cs typeface="Arial" pitchFamily="34" charset="0"/>
              </a:rPr>
              <a:t>SITUATION MACROECONOMIQUE ,  PROJETS STRUCTURANTS, STRATEGIE DE FINANCEMENT</a:t>
            </a:r>
            <a:endParaRPr lang="fr-FR" sz="1000" dirty="0"/>
          </a:p>
        </p:txBody>
      </p:sp>
      <p:sp>
        <p:nvSpPr>
          <p:cNvPr id="3" name="Espace réservé du contenu 2"/>
          <p:cNvSpPr>
            <a:spLocks noGrp="1"/>
          </p:cNvSpPr>
          <p:nvPr>
            <p:ph sz="quarter" idx="1"/>
          </p:nvPr>
        </p:nvSpPr>
        <p:spPr>
          <a:xfrm>
            <a:off x="457200" y="836712"/>
            <a:ext cx="7467600" cy="4536504"/>
          </a:xfrm>
        </p:spPr>
        <p:txBody>
          <a:bodyPr anchor="ctr"/>
          <a:lstStyle/>
          <a:p>
            <a:pPr marL="0" indent="0">
              <a:buNone/>
            </a:pPr>
            <a:endParaRPr lang="fr-FR" dirty="0" smtClean="0"/>
          </a:p>
          <a:p>
            <a:pPr marL="400050" lvl="0" indent="-400050">
              <a:spcBef>
                <a:spcPts val="700"/>
              </a:spcBef>
              <a:buClr>
                <a:srgbClr val="DD8047"/>
              </a:buClr>
              <a:buSzPct val="60000"/>
              <a:buFont typeface="Wingdings"/>
              <a:buAutoNum type="romanUcPeriod"/>
            </a:pPr>
            <a:r>
              <a:rPr lang="fr-FR" b="1" dirty="0" smtClean="0">
                <a:latin typeface="Tahoma" pitchFamily="34" charset="0"/>
                <a:ea typeface="Tahoma" pitchFamily="34" charset="0"/>
                <a:cs typeface="Tahoma" pitchFamily="34" charset="0"/>
              </a:rPr>
              <a:t>I- </a:t>
            </a:r>
            <a:r>
              <a:rPr lang="fr-FR" sz="1600" b="1" dirty="0">
                <a:solidFill>
                  <a:prstClr val="black"/>
                </a:solidFill>
                <a:latin typeface="Tahoma" pitchFamily="34" charset="0"/>
                <a:ea typeface="Tahoma" pitchFamily="34" charset="0"/>
                <a:cs typeface="Tahoma" pitchFamily="34" charset="0"/>
              </a:rPr>
              <a:t>BREF APPERCU SUR LE SENEGAL PROFIL SOCIO-POLITIQUE, ASPECTS INSTITUTIONNELS, DE GOUVERNANCE ET ECONOMIQUES</a:t>
            </a:r>
          </a:p>
        </p:txBody>
      </p:sp>
    </p:spTree>
    <p:extLst>
      <p:ext uri="{BB962C8B-B14F-4D97-AF65-F5344CB8AC3E}">
        <p14:creationId xmlns:p14="http://schemas.microsoft.com/office/powerpoint/2010/main" val="1250030280"/>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numéro de diapositive 3"/>
          <p:cNvSpPr>
            <a:spLocks noGrp="1"/>
          </p:cNvSpPr>
          <p:nvPr>
            <p:ph type="sldNum" sz="quarter" idx="15"/>
          </p:nvPr>
        </p:nvSpPr>
        <p:spPr/>
        <p:txBody>
          <a:bodyPr/>
          <a:lstStyle/>
          <a:p>
            <a:fld id="{26A935AA-A7B2-4507-9B20-F692C0B0BA29}" type="slidenum">
              <a:rPr lang="fr-FR" smtClean="0"/>
              <a:pPr/>
              <a:t>30</a:t>
            </a:fld>
            <a:endParaRPr lang="fr-FR" dirty="0"/>
          </a:p>
        </p:txBody>
      </p:sp>
      <p:graphicFrame>
        <p:nvGraphicFramePr>
          <p:cNvPr id="3" name="Espace réservé du contenu 2"/>
          <p:cNvGraphicFramePr>
            <a:graphicFrameLocks noGrp="1"/>
          </p:cNvGraphicFramePr>
          <p:nvPr>
            <p:ph sz="quarter" idx="1"/>
            <p:extLst>
              <p:ext uri="{D42A27DB-BD31-4B8C-83A1-F6EECF244321}">
                <p14:modId xmlns:p14="http://schemas.microsoft.com/office/powerpoint/2010/main" val="2836483068"/>
              </p:ext>
            </p:extLst>
          </p:nvPr>
        </p:nvGraphicFramePr>
        <p:xfrm>
          <a:off x="219971" y="764705"/>
          <a:ext cx="8456478" cy="1530808"/>
        </p:xfrm>
        <a:graphic>
          <a:graphicData uri="http://schemas.openxmlformats.org/drawingml/2006/table">
            <a:tbl>
              <a:tblPr>
                <a:tableStyleId>{5C22544A-7EE6-4342-B048-85BDC9FD1C3A}</a:tableStyleId>
              </a:tblPr>
              <a:tblGrid>
                <a:gridCol w="1435398"/>
                <a:gridCol w="612375"/>
                <a:gridCol w="432048"/>
                <a:gridCol w="360040"/>
                <a:gridCol w="360040"/>
                <a:gridCol w="360040"/>
                <a:gridCol w="360040"/>
                <a:gridCol w="432048"/>
                <a:gridCol w="360040"/>
                <a:gridCol w="360040"/>
                <a:gridCol w="360040"/>
                <a:gridCol w="360040"/>
                <a:gridCol w="360040"/>
                <a:gridCol w="360040"/>
                <a:gridCol w="360040"/>
                <a:gridCol w="288032"/>
                <a:gridCol w="360040"/>
                <a:gridCol w="360040"/>
                <a:gridCol w="576057"/>
              </a:tblGrid>
              <a:tr h="211655">
                <a:tc>
                  <a:txBody>
                    <a:bodyPr/>
                    <a:lstStyle/>
                    <a:p>
                      <a:pPr algn="l" rtl="0" fontAlgn="b"/>
                      <a:r>
                        <a:rPr lang="fr-FR" sz="500" b="0" i="0" u="none" strike="noStrike" dirty="0">
                          <a:solidFill>
                            <a:srgbClr val="000000"/>
                          </a:solidFill>
                          <a:effectLst/>
                          <a:latin typeface="Century Schoolbook" panose="02040604050505020304" pitchFamily="18" charset="0"/>
                        </a:rPr>
                        <a:t>taux moyen pondéré des bons du Trésor en (%)</a:t>
                      </a:r>
                    </a:p>
                  </a:txBody>
                  <a:tcPr marL="0" marR="0" marT="0" marB="0" anchor="b"/>
                </a:tc>
                <a:tc>
                  <a:txBody>
                    <a:bodyPr/>
                    <a:lstStyle/>
                    <a:p>
                      <a:pPr algn="r" rtl="0" fontAlgn="b"/>
                      <a:r>
                        <a:rPr lang="fr-FR" sz="500" b="0" i="0" u="none" strike="noStrike">
                          <a:solidFill>
                            <a:srgbClr val="000000"/>
                          </a:solidFill>
                          <a:effectLst/>
                          <a:latin typeface="Century Schoolbook" panose="02040604050505020304" pitchFamily="18" charset="0"/>
                        </a:rPr>
                        <a:t>3,32</a:t>
                      </a:r>
                    </a:p>
                  </a:txBody>
                  <a:tcPr marL="0" marR="0" marT="0" marB="0" anchor="b"/>
                </a:tc>
                <a:tc>
                  <a:txBody>
                    <a:bodyPr/>
                    <a:lstStyle/>
                    <a:p>
                      <a:pPr algn="r" rtl="0" fontAlgn="b"/>
                      <a:r>
                        <a:rPr lang="fr-FR" sz="500" b="0" i="0" u="none" strike="noStrike">
                          <a:solidFill>
                            <a:srgbClr val="000000"/>
                          </a:solidFill>
                          <a:effectLst/>
                          <a:latin typeface="Century Schoolbook" panose="02040604050505020304" pitchFamily="18" charset="0"/>
                        </a:rPr>
                        <a:t>3,4</a:t>
                      </a:r>
                    </a:p>
                  </a:txBody>
                  <a:tcPr marL="0" marR="0" marT="0" marB="0" anchor="b"/>
                </a:tc>
                <a:tc>
                  <a:txBody>
                    <a:bodyPr/>
                    <a:lstStyle/>
                    <a:p>
                      <a:pPr algn="r" rtl="0" fontAlgn="b"/>
                      <a:r>
                        <a:rPr lang="fr-FR" sz="500" b="0" i="0" u="none" strike="noStrike">
                          <a:solidFill>
                            <a:srgbClr val="000000"/>
                          </a:solidFill>
                          <a:effectLst/>
                          <a:latin typeface="Century Schoolbook" panose="02040604050505020304" pitchFamily="18" charset="0"/>
                        </a:rPr>
                        <a:t>3,5</a:t>
                      </a:r>
                    </a:p>
                  </a:txBody>
                  <a:tcPr marL="0" marR="0" marT="0" marB="0" anchor="b"/>
                </a:tc>
                <a:tc>
                  <a:txBody>
                    <a:bodyPr/>
                    <a:lstStyle/>
                    <a:p>
                      <a:pPr algn="r" rtl="0" fontAlgn="b"/>
                      <a:r>
                        <a:rPr lang="fr-FR" sz="500" b="0" i="0" u="none" strike="noStrike">
                          <a:solidFill>
                            <a:srgbClr val="000000"/>
                          </a:solidFill>
                          <a:effectLst/>
                          <a:latin typeface="Century Schoolbook" panose="02040604050505020304" pitchFamily="18" charset="0"/>
                        </a:rPr>
                        <a:t>4,66</a:t>
                      </a:r>
                    </a:p>
                  </a:txBody>
                  <a:tcPr marL="0" marR="0" marT="0" marB="0" anchor="b"/>
                </a:tc>
                <a:tc>
                  <a:txBody>
                    <a:bodyPr/>
                    <a:lstStyle/>
                    <a:p>
                      <a:pPr algn="r" rtl="0" fontAlgn="b"/>
                      <a:r>
                        <a:rPr lang="fr-FR" sz="500" b="0" i="0" u="none" strike="noStrike">
                          <a:solidFill>
                            <a:srgbClr val="000000"/>
                          </a:solidFill>
                          <a:effectLst/>
                          <a:latin typeface="Century Schoolbook" panose="02040604050505020304" pitchFamily="18" charset="0"/>
                        </a:rPr>
                        <a:t>5,28</a:t>
                      </a:r>
                    </a:p>
                  </a:txBody>
                  <a:tcPr marL="0" marR="0" marT="0" marB="0" anchor="b"/>
                </a:tc>
                <a:tc>
                  <a:txBody>
                    <a:bodyPr/>
                    <a:lstStyle/>
                    <a:p>
                      <a:pPr algn="r" rtl="0" fontAlgn="b"/>
                      <a:r>
                        <a:rPr lang="fr-FR" sz="500" b="0" i="0" u="none" strike="noStrike">
                          <a:solidFill>
                            <a:srgbClr val="000000"/>
                          </a:solidFill>
                          <a:effectLst/>
                          <a:latin typeface="Century Schoolbook" panose="02040604050505020304" pitchFamily="18" charset="0"/>
                        </a:rPr>
                        <a:t>6,68</a:t>
                      </a:r>
                    </a:p>
                  </a:txBody>
                  <a:tcPr marL="0" marR="0" marT="0" marB="0" anchor="b"/>
                </a:tc>
                <a:tc>
                  <a:txBody>
                    <a:bodyPr/>
                    <a:lstStyle/>
                    <a:p>
                      <a:pPr algn="r" rtl="0" fontAlgn="b"/>
                      <a:r>
                        <a:rPr lang="fr-FR" sz="500" b="0" i="0" u="none" strike="noStrike">
                          <a:solidFill>
                            <a:srgbClr val="000000"/>
                          </a:solidFill>
                          <a:effectLst/>
                          <a:latin typeface="Century Schoolbook" panose="02040604050505020304" pitchFamily="18" charset="0"/>
                        </a:rPr>
                        <a:t>6,7</a:t>
                      </a:r>
                    </a:p>
                  </a:txBody>
                  <a:tcPr marL="0" marR="0" marT="0" marB="0" anchor="b"/>
                </a:tc>
                <a:tc>
                  <a:txBody>
                    <a:bodyPr/>
                    <a:lstStyle/>
                    <a:p>
                      <a:pPr algn="r" rtl="0" fontAlgn="b"/>
                      <a:r>
                        <a:rPr lang="fr-FR" sz="500" b="0" i="0" u="none" strike="noStrike">
                          <a:solidFill>
                            <a:srgbClr val="000000"/>
                          </a:solidFill>
                          <a:effectLst/>
                          <a:latin typeface="Century Schoolbook" panose="02040604050505020304" pitchFamily="18" charset="0"/>
                        </a:rPr>
                        <a:t>5,6</a:t>
                      </a:r>
                    </a:p>
                  </a:txBody>
                  <a:tcPr marL="0" marR="0" marT="0" marB="0" anchor="b"/>
                </a:tc>
                <a:tc>
                  <a:txBody>
                    <a:bodyPr/>
                    <a:lstStyle/>
                    <a:p>
                      <a:pPr algn="r" rtl="0" fontAlgn="b"/>
                      <a:r>
                        <a:rPr lang="fr-FR" sz="500" b="0" i="0" u="none" strike="noStrike">
                          <a:solidFill>
                            <a:srgbClr val="000000"/>
                          </a:solidFill>
                          <a:effectLst/>
                          <a:latin typeface="Century Schoolbook" panose="02040604050505020304" pitchFamily="18" charset="0"/>
                        </a:rPr>
                        <a:t>6,43</a:t>
                      </a:r>
                    </a:p>
                  </a:txBody>
                  <a:tcPr marL="0" marR="0" marT="0" marB="0" anchor="b"/>
                </a:tc>
                <a:tc>
                  <a:txBody>
                    <a:bodyPr/>
                    <a:lstStyle/>
                    <a:p>
                      <a:pPr algn="l" rtl="0" fontAlgn="b"/>
                      <a:r>
                        <a:rPr lang="fr-FR" sz="500" b="0" i="0" u="none" strike="noStrike">
                          <a:solidFill>
                            <a:srgbClr val="000000"/>
                          </a:solidFill>
                          <a:effectLst/>
                          <a:latin typeface="Century Schoolbook" panose="02040604050505020304" pitchFamily="18" charset="0"/>
                        </a:rPr>
                        <a:t> </a:t>
                      </a:r>
                    </a:p>
                  </a:txBody>
                  <a:tcPr marL="0" marR="0" marT="0" marB="0" anchor="b"/>
                </a:tc>
                <a:tc>
                  <a:txBody>
                    <a:bodyPr/>
                    <a:lstStyle/>
                    <a:p>
                      <a:pPr algn="l" rtl="0" fontAlgn="b"/>
                      <a:r>
                        <a:rPr lang="fr-FR" sz="500" b="0" i="0" u="none" strike="noStrike" dirty="0">
                          <a:solidFill>
                            <a:srgbClr val="000000"/>
                          </a:solidFill>
                          <a:effectLst/>
                          <a:latin typeface="Century Schoolbook" panose="02040604050505020304" pitchFamily="18" charset="0"/>
                        </a:rPr>
                        <a:t> </a:t>
                      </a:r>
                    </a:p>
                  </a:txBody>
                  <a:tcPr marL="0" marR="0" marT="0" marB="0" anchor="b"/>
                </a:tc>
                <a:tc>
                  <a:txBody>
                    <a:bodyPr/>
                    <a:lstStyle/>
                    <a:p>
                      <a:pPr algn="l" rtl="0" fontAlgn="b"/>
                      <a:r>
                        <a:rPr lang="fr-FR" sz="500" b="0" i="0" u="none" strike="noStrike">
                          <a:solidFill>
                            <a:srgbClr val="000000"/>
                          </a:solidFill>
                          <a:effectLst/>
                          <a:latin typeface="Century Schoolbook" panose="02040604050505020304" pitchFamily="18" charset="0"/>
                        </a:rPr>
                        <a:t> </a:t>
                      </a:r>
                    </a:p>
                  </a:txBody>
                  <a:tcPr marL="0" marR="0" marT="0" marB="0" anchor="b"/>
                </a:tc>
                <a:tc>
                  <a:txBody>
                    <a:bodyPr/>
                    <a:lstStyle/>
                    <a:p>
                      <a:pPr algn="l" rtl="0" fontAlgn="b"/>
                      <a:r>
                        <a:rPr lang="fr-FR" sz="500" b="0" i="0" u="none" strike="noStrike">
                          <a:solidFill>
                            <a:srgbClr val="000000"/>
                          </a:solidFill>
                          <a:effectLst/>
                          <a:latin typeface="Century Schoolbook" panose="02040604050505020304" pitchFamily="18" charset="0"/>
                        </a:rPr>
                        <a:t> </a:t>
                      </a:r>
                    </a:p>
                  </a:txBody>
                  <a:tcPr marL="0" marR="0" marT="0" marB="0" anchor="b"/>
                </a:tc>
                <a:tc>
                  <a:txBody>
                    <a:bodyPr/>
                    <a:lstStyle/>
                    <a:p>
                      <a:pPr algn="l" rtl="0" fontAlgn="b"/>
                      <a:r>
                        <a:rPr lang="fr-FR" sz="500" b="0" i="0" u="none" strike="noStrike">
                          <a:solidFill>
                            <a:srgbClr val="000000"/>
                          </a:solidFill>
                          <a:effectLst/>
                          <a:latin typeface="Century Schoolbook" panose="02040604050505020304" pitchFamily="18" charset="0"/>
                        </a:rPr>
                        <a:t> </a:t>
                      </a:r>
                    </a:p>
                  </a:txBody>
                  <a:tcPr marL="0" marR="0" marT="0" marB="0" anchor="b"/>
                </a:tc>
                <a:tc>
                  <a:txBody>
                    <a:bodyPr/>
                    <a:lstStyle/>
                    <a:p>
                      <a:pPr algn="l" rtl="0" fontAlgn="b"/>
                      <a:r>
                        <a:rPr lang="fr-FR" sz="500" b="0" i="0" u="none" strike="noStrike">
                          <a:solidFill>
                            <a:srgbClr val="000000"/>
                          </a:solidFill>
                          <a:effectLst/>
                          <a:latin typeface="Century Schoolbook" panose="02040604050505020304" pitchFamily="18" charset="0"/>
                        </a:rPr>
                        <a:t> </a:t>
                      </a:r>
                    </a:p>
                  </a:txBody>
                  <a:tcPr marL="0" marR="0" marT="0" marB="0" anchor="b"/>
                </a:tc>
                <a:tc>
                  <a:txBody>
                    <a:bodyPr/>
                    <a:lstStyle/>
                    <a:p>
                      <a:pPr algn="l" rtl="0" fontAlgn="b"/>
                      <a:r>
                        <a:rPr lang="fr-FR" sz="500" b="0" i="0" u="none" strike="noStrike">
                          <a:solidFill>
                            <a:srgbClr val="000000"/>
                          </a:solidFill>
                          <a:effectLst/>
                          <a:latin typeface="Century Schoolbook" panose="02040604050505020304" pitchFamily="18" charset="0"/>
                        </a:rPr>
                        <a:t> </a:t>
                      </a:r>
                    </a:p>
                  </a:txBody>
                  <a:tcPr marL="0" marR="0" marT="0" marB="0" anchor="b"/>
                </a:tc>
                <a:tc>
                  <a:txBody>
                    <a:bodyPr/>
                    <a:lstStyle/>
                    <a:p>
                      <a:pPr algn="l" rtl="0" fontAlgn="b"/>
                      <a:r>
                        <a:rPr lang="fr-FR" sz="500" b="0" i="0" u="none" strike="noStrike">
                          <a:solidFill>
                            <a:srgbClr val="000000"/>
                          </a:solidFill>
                          <a:effectLst/>
                          <a:latin typeface="Century Schoolbook" panose="02040604050505020304" pitchFamily="18" charset="0"/>
                        </a:rPr>
                        <a:t> </a:t>
                      </a:r>
                    </a:p>
                  </a:txBody>
                  <a:tcPr marL="0" marR="0" marT="0" marB="0" anchor="b"/>
                </a:tc>
                <a:tc>
                  <a:txBody>
                    <a:bodyPr/>
                    <a:lstStyle/>
                    <a:p>
                      <a:pPr algn="l" rtl="0" fontAlgn="b"/>
                      <a:r>
                        <a:rPr lang="fr-FR" sz="500" b="0" i="0" u="none" strike="noStrike" dirty="0">
                          <a:solidFill>
                            <a:srgbClr val="000000"/>
                          </a:solidFill>
                          <a:effectLst/>
                          <a:latin typeface="Century Schoolbook" panose="02040604050505020304" pitchFamily="18" charset="0"/>
                        </a:rPr>
                        <a:t> </a:t>
                      </a:r>
                    </a:p>
                  </a:txBody>
                  <a:tcPr marL="0" marR="0" marT="0" marB="0" anchor="b"/>
                </a:tc>
              </a:tr>
              <a:tr h="270042">
                <a:tc>
                  <a:txBody>
                    <a:bodyPr/>
                    <a:lstStyle/>
                    <a:p>
                      <a:pPr algn="l" rtl="0" fontAlgn="b"/>
                      <a:r>
                        <a:rPr lang="fr-FR" sz="600" b="0" i="0" u="none" strike="noStrike" dirty="0">
                          <a:solidFill>
                            <a:srgbClr val="000000"/>
                          </a:solidFill>
                          <a:effectLst/>
                          <a:latin typeface="Century Schoolbook" panose="02040604050505020304" pitchFamily="18" charset="0"/>
                        </a:rPr>
                        <a:t>Années</a:t>
                      </a:r>
                    </a:p>
                  </a:txBody>
                  <a:tcPr marL="0" marR="0" marT="0" marB="0" anchor="b"/>
                </a:tc>
                <a:tc>
                  <a:txBody>
                    <a:bodyPr/>
                    <a:lstStyle/>
                    <a:p>
                      <a:pPr algn="r" rtl="0" fontAlgn="b"/>
                      <a:r>
                        <a:rPr lang="fr-FR" sz="600" b="0" i="0" u="none" strike="noStrike">
                          <a:solidFill>
                            <a:srgbClr val="000000"/>
                          </a:solidFill>
                          <a:effectLst/>
                          <a:latin typeface="Century Schoolbook" panose="02040604050505020304" pitchFamily="18" charset="0"/>
                        </a:rPr>
                        <a:t>2003</a:t>
                      </a:r>
                    </a:p>
                  </a:txBody>
                  <a:tcPr marL="0" marR="0" marT="0" marB="0" anchor="b"/>
                </a:tc>
                <a:tc>
                  <a:txBody>
                    <a:bodyPr/>
                    <a:lstStyle/>
                    <a:p>
                      <a:pPr algn="r" rtl="0" fontAlgn="b"/>
                      <a:r>
                        <a:rPr lang="fr-FR" sz="600" b="0" i="0" u="none" strike="noStrike">
                          <a:solidFill>
                            <a:srgbClr val="000000"/>
                          </a:solidFill>
                          <a:effectLst/>
                          <a:latin typeface="Century Schoolbook" panose="02040604050505020304" pitchFamily="18" charset="0"/>
                        </a:rPr>
                        <a:t>2004</a:t>
                      </a:r>
                    </a:p>
                  </a:txBody>
                  <a:tcPr marL="0" marR="0" marT="0" marB="0" anchor="b"/>
                </a:tc>
                <a:tc>
                  <a:txBody>
                    <a:bodyPr/>
                    <a:lstStyle/>
                    <a:p>
                      <a:pPr algn="r" rtl="0" fontAlgn="b"/>
                      <a:r>
                        <a:rPr lang="fr-FR" sz="600" b="0" i="0" u="none" strike="noStrike">
                          <a:solidFill>
                            <a:srgbClr val="000000"/>
                          </a:solidFill>
                          <a:effectLst/>
                          <a:latin typeface="Century Schoolbook" panose="02040604050505020304" pitchFamily="18" charset="0"/>
                        </a:rPr>
                        <a:t>2005</a:t>
                      </a:r>
                    </a:p>
                  </a:txBody>
                  <a:tcPr marL="0" marR="0" marT="0" marB="0" anchor="b"/>
                </a:tc>
                <a:tc>
                  <a:txBody>
                    <a:bodyPr/>
                    <a:lstStyle/>
                    <a:p>
                      <a:pPr algn="r" rtl="0" fontAlgn="b"/>
                      <a:r>
                        <a:rPr lang="fr-FR" sz="600" b="0" i="0" u="none" strike="noStrike">
                          <a:solidFill>
                            <a:srgbClr val="000000"/>
                          </a:solidFill>
                          <a:effectLst/>
                          <a:latin typeface="Century Schoolbook" panose="02040604050505020304" pitchFamily="18" charset="0"/>
                        </a:rPr>
                        <a:t>2006</a:t>
                      </a:r>
                    </a:p>
                  </a:txBody>
                  <a:tcPr marL="0" marR="0" marT="0" marB="0" anchor="b"/>
                </a:tc>
                <a:tc>
                  <a:txBody>
                    <a:bodyPr/>
                    <a:lstStyle/>
                    <a:p>
                      <a:pPr algn="r" rtl="0" fontAlgn="b"/>
                      <a:r>
                        <a:rPr lang="fr-FR" sz="600" b="0" i="0" u="none" strike="noStrike">
                          <a:solidFill>
                            <a:srgbClr val="000000"/>
                          </a:solidFill>
                          <a:effectLst/>
                          <a:latin typeface="Century Schoolbook" panose="02040604050505020304" pitchFamily="18" charset="0"/>
                        </a:rPr>
                        <a:t>2007</a:t>
                      </a:r>
                    </a:p>
                  </a:txBody>
                  <a:tcPr marL="0" marR="0" marT="0" marB="0" anchor="b"/>
                </a:tc>
                <a:tc>
                  <a:txBody>
                    <a:bodyPr/>
                    <a:lstStyle/>
                    <a:p>
                      <a:pPr algn="r" rtl="0" fontAlgn="b"/>
                      <a:r>
                        <a:rPr lang="fr-FR" sz="600" b="0" i="0" u="none" strike="noStrike">
                          <a:solidFill>
                            <a:srgbClr val="000000"/>
                          </a:solidFill>
                          <a:effectLst/>
                          <a:latin typeface="Century Schoolbook" panose="02040604050505020304" pitchFamily="18" charset="0"/>
                        </a:rPr>
                        <a:t>2008</a:t>
                      </a:r>
                    </a:p>
                  </a:txBody>
                  <a:tcPr marL="0" marR="0" marT="0" marB="0" anchor="b"/>
                </a:tc>
                <a:tc>
                  <a:txBody>
                    <a:bodyPr/>
                    <a:lstStyle/>
                    <a:p>
                      <a:pPr algn="r" rtl="0" fontAlgn="b"/>
                      <a:r>
                        <a:rPr lang="fr-FR" sz="600" b="0" i="0" u="none" strike="noStrike">
                          <a:solidFill>
                            <a:srgbClr val="000000"/>
                          </a:solidFill>
                          <a:effectLst/>
                          <a:latin typeface="Century Schoolbook" panose="02040604050505020304" pitchFamily="18" charset="0"/>
                        </a:rPr>
                        <a:t>2009</a:t>
                      </a:r>
                    </a:p>
                  </a:txBody>
                  <a:tcPr marL="0" marR="0" marT="0" marB="0" anchor="b"/>
                </a:tc>
                <a:tc>
                  <a:txBody>
                    <a:bodyPr/>
                    <a:lstStyle/>
                    <a:p>
                      <a:pPr algn="r" rtl="0" fontAlgn="b"/>
                      <a:r>
                        <a:rPr lang="fr-FR" sz="600" b="0" i="0" u="none" strike="noStrike">
                          <a:solidFill>
                            <a:srgbClr val="000000"/>
                          </a:solidFill>
                          <a:effectLst/>
                          <a:latin typeface="Century Schoolbook" panose="02040604050505020304" pitchFamily="18" charset="0"/>
                        </a:rPr>
                        <a:t>2010</a:t>
                      </a:r>
                    </a:p>
                  </a:txBody>
                  <a:tcPr marL="0" marR="0" marT="0" marB="0" anchor="b"/>
                </a:tc>
                <a:tc>
                  <a:txBody>
                    <a:bodyPr/>
                    <a:lstStyle/>
                    <a:p>
                      <a:pPr algn="r" rtl="0" fontAlgn="b"/>
                      <a:r>
                        <a:rPr lang="fr-FR" sz="600" b="0" i="0" u="none" strike="noStrike">
                          <a:solidFill>
                            <a:srgbClr val="000000"/>
                          </a:solidFill>
                          <a:effectLst/>
                          <a:latin typeface="Century Schoolbook" panose="02040604050505020304" pitchFamily="18" charset="0"/>
                        </a:rPr>
                        <a:t>2011</a:t>
                      </a:r>
                    </a:p>
                  </a:txBody>
                  <a:tcPr marL="0" marR="0" marT="0" marB="0" anchor="b"/>
                </a:tc>
                <a:tc>
                  <a:txBody>
                    <a:bodyPr/>
                    <a:lstStyle/>
                    <a:p>
                      <a:pPr algn="r" rtl="0" fontAlgn="b"/>
                      <a:r>
                        <a:rPr lang="fr-FR" sz="600" b="0" i="0" u="none" strike="noStrike">
                          <a:solidFill>
                            <a:srgbClr val="000000"/>
                          </a:solidFill>
                          <a:effectLst/>
                          <a:latin typeface="Century Schoolbook" panose="02040604050505020304" pitchFamily="18" charset="0"/>
                        </a:rPr>
                        <a:t>2012</a:t>
                      </a:r>
                    </a:p>
                  </a:txBody>
                  <a:tcPr marL="0" marR="0" marT="0" marB="0" anchor="b"/>
                </a:tc>
                <a:tc>
                  <a:txBody>
                    <a:bodyPr/>
                    <a:lstStyle/>
                    <a:p>
                      <a:pPr algn="r" rtl="0" fontAlgn="b"/>
                      <a:r>
                        <a:rPr lang="fr-FR" sz="600" b="0" i="0" u="none" strike="noStrike">
                          <a:solidFill>
                            <a:srgbClr val="000000"/>
                          </a:solidFill>
                          <a:effectLst/>
                          <a:latin typeface="Century Schoolbook" panose="02040604050505020304" pitchFamily="18" charset="0"/>
                        </a:rPr>
                        <a:t>2013</a:t>
                      </a:r>
                    </a:p>
                  </a:txBody>
                  <a:tcPr marL="0" marR="0" marT="0" marB="0" anchor="b"/>
                </a:tc>
                <a:tc>
                  <a:txBody>
                    <a:bodyPr/>
                    <a:lstStyle/>
                    <a:p>
                      <a:pPr algn="r" rtl="0" fontAlgn="b"/>
                      <a:r>
                        <a:rPr lang="fr-FR" sz="600" b="0" i="0" u="none" strike="noStrike">
                          <a:solidFill>
                            <a:srgbClr val="000000"/>
                          </a:solidFill>
                          <a:effectLst/>
                          <a:latin typeface="Century Schoolbook" panose="02040604050505020304" pitchFamily="18" charset="0"/>
                        </a:rPr>
                        <a:t>2014</a:t>
                      </a:r>
                    </a:p>
                  </a:txBody>
                  <a:tcPr marL="0" marR="0" marT="0" marB="0" anchor="b"/>
                </a:tc>
                <a:tc>
                  <a:txBody>
                    <a:bodyPr/>
                    <a:lstStyle/>
                    <a:p>
                      <a:pPr algn="r" rtl="0" fontAlgn="b"/>
                      <a:r>
                        <a:rPr lang="fr-FR" sz="600" b="0" i="0" u="none" strike="noStrike">
                          <a:solidFill>
                            <a:srgbClr val="000000"/>
                          </a:solidFill>
                          <a:effectLst/>
                          <a:latin typeface="Century Schoolbook" panose="02040604050505020304" pitchFamily="18" charset="0"/>
                        </a:rPr>
                        <a:t>2015</a:t>
                      </a:r>
                    </a:p>
                  </a:txBody>
                  <a:tcPr marL="0" marR="0" marT="0" marB="0" anchor="b"/>
                </a:tc>
                <a:tc>
                  <a:txBody>
                    <a:bodyPr/>
                    <a:lstStyle/>
                    <a:p>
                      <a:pPr algn="r" rtl="0" fontAlgn="b"/>
                      <a:r>
                        <a:rPr lang="fr-FR" sz="600" b="0" i="0" u="none" strike="noStrike">
                          <a:solidFill>
                            <a:srgbClr val="000000"/>
                          </a:solidFill>
                          <a:effectLst/>
                          <a:latin typeface="Century Schoolbook" panose="02040604050505020304" pitchFamily="18" charset="0"/>
                        </a:rPr>
                        <a:t>2016</a:t>
                      </a:r>
                    </a:p>
                  </a:txBody>
                  <a:tcPr marL="0" marR="0" marT="0" marB="0" anchor="b"/>
                </a:tc>
                <a:tc>
                  <a:txBody>
                    <a:bodyPr/>
                    <a:lstStyle/>
                    <a:p>
                      <a:pPr algn="r" rtl="0" fontAlgn="b"/>
                      <a:r>
                        <a:rPr lang="fr-FR" sz="600" b="0" i="0" u="none" strike="noStrike">
                          <a:solidFill>
                            <a:srgbClr val="000000"/>
                          </a:solidFill>
                          <a:effectLst/>
                          <a:latin typeface="Century Schoolbook" panose="02040604050505020304" pitchFamily="18" charset="0"/>
                        </a:rPr>
                        <a:t>2017</a:t>
                      </a:r>
                    </a:p>
                  </a:txBody>
                  <a:tcPr marL="0" marR="0" marT="0" marB="0" anchor="b"/>
                </a:tc>
                <a:tc>
                  <a:txBody>
                    <a:bodyPr/>
                    <a:lstStyle/>
                    <a:p>
                      <a:pPr algn="r" rtl="0" fontAlgn="b"/>
                      <a:r>
                        <a:rPr lang="fr-FR" sz="600" b="0" i="0" u="none" strike="noStrike">
                          <a:solidFill>
                            <a:srgbClr val="000000"/>
                          </a:solidFill>
                          <a:effectLst/>
                          <a:latin typeface="Century Schoolbook" panose="02040604050505020304" pitchFamily="18" charset="0"/>
                        </a:rPr>
                        <a:t>2018</a:t>
                      </a:r>
                    </a:p>
                  </a:txBody>
                  <a:tcPr marL="0" marR="0" marT="0" marB="0" anchor="b"/>
                </a:tc>
                <a:tc>
                  <a:txBody>
                    <a:bodyPr/>
                    <a:lstStyle/>
                    <a:p>
                      <a:pPr algn="r" rtl="0" fontAlgn="b"/>
                      <a:r>
                        <a:rPr lang="fr-FR" sz="600" b="0" i="0" u="none" strike="noStrike" dirty="0">
                          <a:solidFill>
                            <a:srgbClr val="000000"/>
                          </a:solidFill>
                          <a:effectLst/>
                          <a:latin typeface="Century Schoolbook" panose="02040604050505020304" pitchFamily="18" charset="0"/>
                        </a:rPr>
                        <a:t>2019</a:t>
                      </a:r>
                    </a:p>
                  </a:txBody>
                  <a:tcPr marL="0" marR="0" marT="0" marB="0" anchor="b"/>
                </a:tc>
                <a:tc>
                  <a:txBody>
                    <a:bodyPr/>
                    <a:lstStyle/>
                    <a:p>
                      <a:pPr algn="l" rtl="0" fontAlgn="b"/>
                      <a:r>
                        <a:rPr lang="fr-FR" sz="600" b="0" i="0" u="none" strike="noStrike">
                          <a:solidFill>
                            <a:srgbClr val="000000"/>
                          </a:solidFill>
                          <a:effectLst/>
                          <a:latin typeface="Century Schoolbook" panose="02040604050505020304" pitchFamily="18" charset="0"/>
                        </a:rPr>
                        <a:t>Total</a:t>
                      </a:r>
                    </a:p>
                  </a:txBody>
                  <a:tcPr marL="0" marR="0" marT="0" marB="0" anchor="b"/>
                </a:tc>
              </a:tr>
              <a:tr h="255446">
                <a:tc>
                  <a:txBody>
                    <a:bodyPr/>
                    <a:lstStyle/>
                    <a:p>
                      <a:pPr algn="l" rtl="0" fontAlgn="b"/>
                      <a:r>
                        <a:rPr lang="fr-FR" sz="600" b="0" i="0" u="none" strike="noStrike">
                          <a:solidFill>
                            <a:srgbClr val="000000"/>
                          </a:solidFill>
                          <a:effectLst/>
                          <a:latin typeface="Century Schoolbook" panose="02040604050505020304" pitchFamily="18" charset="0"/>
                        </a:rPr>
                        <a:t>bons du Trésor par adjudication</a:t>
                      </a:r>
                    </a:p>
                  </a:txBody>
                  <a:tcPr marL="0" marR="0" marT="0" marB="0" anchor="b"/>
                </a:tc>
                <a:tc>
                  <a:txBody>
                    <a:bodyPr/>
                    <a:lstStyle/>
                    <a:p>
                      <a:pPr algn="r" rtl="0" fontAlgn="b"/>
                      <a:r>
                        <a:rPr lang="fr-FR" sz="600" b="0" i="0" u="none" strike="noStrike" dirty="0">
                          <a:solidFill>
                            <a:srgbClr val="000000"/>
                          </a:solidFill>
                          <a:effectLst/>
                          <a:latin typeface="Century Schoolbook" panose="02040604050505020304" pitchFamily="18" charset="0"/>
                        </a:rPr>
                        <a:t>23</a:t>
                      </a:r>
                    </a:p>
                  </a:txBody>
                  <a:tcPr marL="0" marR="0" marT="0" marB="0" anchor="b"/>
                </a:tc>
                <a:tc>
                  <a:txBody>
                    <a:bodyPr/>
                    <a:lstStyle/>
                    <a:p>
                      <a:pPr algn="r" rtl="0" fontAlgn="b"/>
                      <a:r>
                        <a:rPr lang="fr-FR" sz="600" b="0" i="0" u="none" strike="noStrike">
                          <a:solidFill>
                            <a:srgbClr val="000000"/>
                          </a:solidFill>
                          <a:effectLst/>
                          <a:latin typeface="Century Schoolbook" panose="02040604050505020304" pitchFamily="18" charset="0"/>
                        </a:rPr>
                        <a:t>45,3</a:t>
                      </a:r>
                    </a:p>
                  </a:txBody>
                  <a:tcPr marL="0" marR="0" marT="0" marB="0" anchor="b"/>
                </a:tc>
                <a:tc>
                  <a:txBody>
                    <a:bodyPr/>
                    <a:lstStyle/>
                    <a:p>
                      <a:pPr algn="r" rtl="0" fontAlgn="b"/>
                      <a:r>
                        <a:rPr lang="fr-FR" sz="600" b="0" i="0" u="none" strike="noStrike">
                          <a:solidFill>
                            <a:srgbClr val="000000"/>
                          </a:solidFill>
                          <a:effectLst/>
                          <a:latin typeface="Century Schoolbook" panose="02040604050505020304" pitchFamily="18" charset="0"/>
                        </a:rPr>
                        <a:t>35,1</a:t>
                      </a:r>
                    </a:p>
                  </a:txBody>
                  <a:tcPr marL="0" marR="0" marT="0" marB="0" anchor="b"/>
                </a:tc>
                <a:tc>
                  <a:txBody>
                    <a:bodyPr/>
                    <a:lstStyle/>
                    <a:p>
                      <a:pPr algn="r" rtl="0" fontAlgn="b"/>
                      <a:r>
                        <a:rPr lang="fr-FR" sz="600" b="0" i="0" u="none" strike="noStrike">
                          <a:solidFill>
                            <a:srgbClr val="000000"/>
                          </a:solidFill>
                          <a:effectLst/>
                          <a:latin typeface="Century Schoolbook" panose="02040604050505020304" pitchFamily="18" charset="0"/>
                        </a:rPr>
                        <a:t>50,7</a:t>
                      </a:r>
                    </a:p>
                  </a:txBody>
                  <a:tcPr marL="0" marR="0" marT="0" marB="0" anchor="b"/>
                </a:tc>
                <a:tc>
                  <a:txBody>
                    <a:bodyPr/>
                    <a:lstStyle/>
                    <a:p>
                      <a:pPr algn="r" rtl="0" fontAlgn="b"/>
                      <a:r>
                        <a:rPr lang="fr-FR" sz="600" b="0" i="0" u="none" strike="noStrike" dirty="0">
                          <a:solidFill>
                            <a:srgbClr val="000000"/>
                          </a:solidFill>
                          <a:effectLst/>
                          <a:latin typeface="Century Schoolbook" panose="02040604050505020304" pitchFamily="18" charset="0"/>
                        </a:rPr>
                        <a:t>67,2</a:t>
                      </a:r>
                    </a:p>
                  </a:txBody>
                  <a:tcPr marL="0" marR="0" marT="0" marB="0" anchor="b"/>
                </a:tc>
                <a:tc>
                  <a:txBody>
                    <a:bodyPr/>
                    <a:lstStyle/>
                    <a:p>
                      <a:pPr algn="r" rtl="0" fontAlgn="b"/>
                      <a:r>
                        <a:rPr lang="fr-FR" sz="600" b="0" i="0" u="none" strike="noStrike">
                          <a:solidFill>
                            <a:srgbClr val="000000"/>
                          </a:solidFill>
                          <a:effectLst/>
                          <a:latin typeface="Century Schoolbook" panose="02040604050505020304" pitchFamily="18" charset="0"/>
                        </a:rPr>
                        <a:t>63,2</a:t>
                      </a:r>
                    </a:p>
                  </a:txBody>
                  <a:tcPr marL="0" marR="0" marT="0" marB="0" anchor="b"/>
                </a:tc>
                <a:tc>
                  <a:txBody>
                    <a:bodyPr/>
                    <a:lstStyle/>
                    <a:p>
                      <a:pPr algn="r" rtl="0" fontAlgn="b"/>
                      <a:r>
                        <a:rPr lang="fr-FR" sz="600" b="0" i="0" u="none" strike="noStrike">
                          <a:solidFill>
                            <a:srgbClr val="000000"/>
                          </a:solidFill>
                          <a:effectLst/>
                          <a:latin typeface="Century Schoolbook" panose="02040604050505020304" pitchFamily="18" charset="0"/>
                        </a:rPr>
                        <a:t>82,1</a:t>
                      </a:r>
                    </a:p>
                  </a:txBody>
                  <a:tcPr marL="0" marR="0" marT="0" marB="0" anchor="b"/>
                </a:tc>
                <a:tc>
                  <a:txBody>
                    <a:bodyPr/>
                    <a:lstStyle/>
                    <a:p>
                      <a:pPr algn="r" rtl="0" fontAlgn="b"/>
                      <a:r>
                        <a:rPr lang="fr-FR" sz="600" b="0" i="0" u="none" strike="noStrike">
                          <a:solidFill>
                            <a:srgbClr val="000000"/>
                          </a:solidFill>
                          <a:effectLst/>
                          <a:latin typeface="Century Schoolbook" panose="02040604050505020304" pitchFamily="18" charset="0"/>
                        </a:rPr>
                        <a:t>166,2</a:t>
                      </a:r>
                    </a:p>
                  </a:txBody>
                  <a:tcPr marL="0" marR="0" marT="0" marB="0" anchor="b"/>
                </a:tc>
                <a:tc>
                  <a:txBody>
                    <a:bodyPr/>
                    <a:lstStyle/>
                    <a:p>
                      <a:pPr algn="r" rtl="0" fontAlgn="b"/>
                      <a:r>
                        <a:rPr lang="fr-FR" sz="600" b="0" i="0" u="none" strike="noStrike">
                          <a:solidFill>
                            <a:srgbClr val="000000"/>
                          </a:solidFill>
                          <a:effectLst/>
                          <a:latin typeface="Century Schoolbook" panose="02040604050505020304" pitchFamily="18" charset="0"/>
                        </a:rPr>
                        <a:t>238,7</a:t>
                      </a:r>
                    </a:p>
                  </a:txBody>
                  <a:tcPr marL="0" marR="0" marT="0" marB="0" anchor="b"/>
                </a:tc>
                <a:tc>
                  <a:txBody>
                    <a:bodyPr/>
                    <a:lstStyle/>
                    <a:p>
                      <a:pPr algn="r" rtl="0" fontAlgn="b"/>
                      <a:r>
                        <a:rPr lang="fr-FR" sz="600" b="0" i="0" u="none" strike="noStrike">
                          <a:solidFill>
                            <a:srgbClr val="000000"/>
                          </a:solidFill>
                          <a:effectLst/>
                          <a:latin typeface="Century Schoolbook" panose="02040604050505020304" pitchFamily="18" charset="0"/>
                        </a:rPr>
                        <a:t>267,69</a:t>
                      </a:r>
                    </a:p>
                  </a:txBody>
                  <a:tcPr marL="0" marR="0" marT="0" marB="0" anchor="b"/>
                </a:tc>
                <a:tc>
                  <a:txBody>
                    <a:bodyPr/>
                    <a:lstStyle/>
                    <a:p>
                      <a:pPr algn="r" rtl="0" fontAlgn="b"/>
                      <a:r>
                        <a:rPr lang="fr-FR" sz="600" b="0" i="0" u="none" strike="noStrike">
                          <a:solidFill>
                            <a:srgbClr val="000000"/>
                          </a:solidFill>
                          <a:effectLst/>
                          <a:latin typeface="Century Schoolbook" panose="02040604050505020304" pitchFamily="18" charset="0"/>
                        </a:rPr>
                        <a:t>147,15</a:t>
                      </a:r>
                    </a:p>
                  </a:txBody>
                  <a:tcPr marL="0" marR="0" marT="0" marB="0" anchor="b"/>
                </a:tc>
                <a:tc>
                  <a:txBody>
                    <a:bodyPr/>
                    <a:lstStyle/>
                    <a:p>
                      <a:pPr algn="r" rtl="0" fontAlgn="b"/>
                      <a:r>
                        <a:rPr lang="fr-FR" sz="600" b="0" i="0" u="none" strike="noStrike" dirty="0">
                          <a:solidFill>
                            <a:srgbClr val="000000"/>
                          </a:solidFill>
                          <a:effectLst/>
                          <a:latin typeface="Century Schoolbook" panose="02040604050505020304" pitchFamily="18" charset="0"/>
                        </a:rPr>
                        <a:t>100</a:t>
                      </a:r>
                    </a:p>
                  </a:txBody>
                  <a:tcPr marL="0" marR="0" marT="0" marB="0" anchor="b"/>
                </a:tc>
                <a:tc>
                  <a:txBody>
                    <a:bodyPr/>
                    <a:lstStyle/>
                    <a:p>
                      <a:pPr algn="r" rtl="0" fontAlgn="b"/>
                      <a:r>
                        <a:rPr lang="fr-FR" sz="600" b="0" i="0" u="none" strike="noStrike">
                          <a:solidFill>
                            <a:srgbClr val="000000"/>
                          </a:solidFill>
                          <a:effectLst/>
                          <a:latin typeface="Century Schoolbook" panose="02040604050505020304" pitchFamily="18" charset="0"/>
                        </a:rPr>
                        <a:t>114,17</a:t>
                      </a:r>
                    </a:p>
                  </a:txBody>
                  <a:tcPr marL="0" marR="0" marT="0" marB="0" anchor="b"/>
                </a:tc>
                <a:tc>
                  <a:txBody>
                    <a:bodyPr/>
                    <a:lstStyle/>
                    <a:p>
                      <a:pPr algn="r" rtl="0" fontAlgn="b"/>
                      <a:r>
                        <a:rPr lang="fr-FR" sz="600" b="0" i="0" u="none" strike="noStrike">
                          <a:solidFill>
                            <a:srgbClr val="000000"/>
                          </a:solidFill>
                          <a:effectLst/>
                          <a:latin typeface="Century Schoolbook" panose="02040604050505020304" pitchFamily="18" charset="0"/>
                        </a:rPr>
                        <a:t>201,76</a:t>
                      </a:r>
                    </a:p>
                  </a:txBody>
                  <a:tcPr marL="0" marR="0" marT="0" marB="0" anchor="b"/>
                </a:tc>
                <a:tc>
                  <a:txBody>
                    <a:bodyPr/>
                    <a:lstStyle/>
                    <a:p>
                      <a:pPr algn="r" rtl="0" fontAlgn="b"/>
                      <a:r>
                        <a:rPr lang="fr-FR" sz="600" b="0" i="0" u="none" strike="noStrike">
                          <a:solidFill>
                            <a:srgbClr val="000000"/>
                          </a:solidFill>
                          <a:effectLst/>
                          <a:latin typeface="Century Schoolbook" panose="02040604050505020304" pitchFamily="18" charset="0"/>
                        </a:rPr>
                        <a:t>41,646</a:t>
                      </a:r>
                    </a:p>
                  </a:txBody>
                  <a:tcPr marL="0" marR="0" marT="0" marB="0" anchor="b"/>
                </a:tc>
                <a:tc>
                  <a:txBody>
                    <a:bodyPr/>
                    <a:lstStyle/>
                    <a:p>
                      <a:pPr algn="r" rtl="0" fontAlgn="b"/>
                      <a:r>
                        <a:rPr lang="fr-FR" sz="600" b="0" i="0" u="none" strike="noStrike">
                          <a:solidFill>
                            <a:srgbClr val="000000"/>
                          </a:solidFill>
                          <a:effectLst/>
                          <a:latin typeface="Century Schoolbook" panose="02040604050505020304" pitchFamily="18" charset="0"/>
                        </a:rPr>
                        <a:t>0</a:t>
                      </a:r>
                    </a:p>
                  </a:txBody>
                  <a:tcPr marL="0" marR="0" marT="0" marB="0" anchor="b"/>
                </a:tc>
                <a:tc>
                  <a:txBody>
                    <a:bodyPr/>
                    <a:lstStyle/>
                    <a:p>
                      <a:pPr algn="r" rtl="0" fontAlgn="b"/>
                      <a:r>
                        <a:rPr lang="fr-FR" sz="600" b="0" i="0" u="none" strike="noStrike">
                          <a:solidFill>
                            <a:srgbClr val="000000"/>
                          </a:solidFill>
                          <a:effectLst/>
                          <a:latin typeface="Century Schoolbook" panose="02040604050505020304" pitchFamily="18" charset="0"/>
                        </a:rPr>
                        <a:t>0</a:t>
                      </a:r>
                    </a:p>
                  </a:txBody>
                  <a:tcPr marL="0" marR="0" marT="0" marB="0" anchor="b"/>
                </a:tc>
                <a:tc>
                  <a:txBody>
                    <a:bodyPr/>
                    <a:lstStyle/>
                    <a:p>
                      <a:pPr algn="r" rtl="0" fontAlgn="b"/>
                      <a:r>
                        <a:rPr lang="fr-FR" sz="600" b="0" i="0" u="none" strike="noStrike" dirty="0">
                          <a:solidFill>
                            <a:srgbClr val="000000"/>
                          </a:solidFill>
                          <a:effectLst/>
                          <a:latin typeface="Century Schoolbook" panose="02040604050505020304" pitchFamily="18" charset="0"/>
                        </a:rPr>
                        <a:t>1643,916</a:t>
                      </a:r>
                    </a:p>
                  </a:txBody>
                  <a:tcPr marL="0" marR="0" marT="0" marB="0" anchor="b"/>
                </a:tc>
              </a:tr>
              <a:tr h="275473">
                <a:tc>
                  <a:txBody>
                    <a:bodyPr/>
                    <a:lstStyle/>
                    <a:p>
                      <a:pPr algn="l" rtl="0" fontAlgn="b"/>
                      <a:r>
                        <a:rPr lang="fr-FR" sz="600" b="0" i="0" u="none" strike="noStrike" dirty="0">
                          <a:solidFill>
                            <a:srgbClr val="000000"/>
                          </a:solidFill>
                          <a:effectLst/>
                          <a:latin typeface="Century Schoolbook" panose="02040604050505020304" pitchFamily="18" charset="0"/>
                        </a:rPr>
                        <a:t>obligations du Trésor par adjudication</a:t>
                      </a:r>
                    </a:p>
                  </a:txBody>
                  <a:tcPr marL="0" marR="0" marT="0" marB="0" anchor="b"/>
                </a:tc>
                <a:tc>
                  <a:txBody>
                    <a:bodyPr/>
                    <a:lstStyle/>
                    <a:p>
                      <a:pPr algn="l" fontAlgn="b"/>
                      <a:r>
                        <a:rPr lang="fr-FR" sz="1800" b="0" i="0" u="none" strike="noStrike">
                          <a:solidFill>
                            <a:srgbClr val="000000"/>
                          </a:solidFill>
                          <a:effectLst/>
                          <a:latin typeface="Arial" panose="020B0604020202020204" pitchFamily="34" charset="0"/>
                        </a:rPr>
                        <a:t> </a:t>
                      </a:r>
                    </a:p>
                  </a:txBody>
                  <a:tcPr marL="0" marR="0" marT="0" marB="0" anchor="b"/>
                </a:tc>
                <a:tc>
                  <a:txBody>
                    <a:bodyPr/>
                    <a:lstStyle/>
                    <a:p>
                      <a:pPr algn="l" rtl="0" fontAlgn="b"/>
                      <a:r>
                        <a:rPr lang="fr-FR" sz="600" b="0" i="0" u="none" strike="noStrike">
                          <a:solidFill>
                            <a:srgbClr val="000000"/>
                          </a:solidFill>
                          <a:effectLst/>
                          <a:latin typeface="Century Schoolbook" panose="02040604050505020304" pitchFamily="18" charset="0"/>
                        </a:rPr>
                        <a:t> </a:t>
                      </a:r>
                    </a:p>
                  </a:txBody>
                  <a:tcPr marL="0" marR="0" marT="0" marB="0" anchor="b"/>
                </a:tc>
                <a:tc>
                  <a:txBody>
                    <a:bodyPr/>
                    <a:lstStyle/>
                    <a:p>
                      <a:pPr algn="l" fontAlgn="b"/>
                      <a:r>
                        <a:rPr lang="fr-FR" sz="1800" b="0" i="0" u="none" strike="noStrike">
                          <a:solidFill>
                            <a:srgbClr val="000000"/>
                          </a:solidFill>
                          <a:effectLst/>
                          <a:latin typeface="Arial" panose="020B0604020202020204" pitchFamily="34" charset="0"/>
                        </a:rPr>
                        <a:t> </a:t>
                      </a:r>
                    </a:p>
                  </a:txBody>
                  <a:tcPr marL="0" marR="0" marT="0" marB="0" anchor="b"/>
                </a:tc>
                <a:tc>
                  <a:txBody>
                    <a:bodyPr/>
                    <a:lstStyle/>
                    <a:p>
                      <a:pPr algn="l" rtl="0" fontAlgn="b"/>
                      <a:r>
                        <a:rPr lang="fr-FR" sz="600" b="0" i="0" u="none" strike="noStrike">
                          <a:solidFill>
                            <a:srgbClr val="000000"/>
                          </a:solidFill>
                          <a:effectLst/>
                          <a:latin typeface="Century Schoolbook" panose="02040604050505020304" pitchFamily="18" charset="0"/>
                        </a:rPr>
                        <a:t> </a:t>
                      </a:r>
                    </a:p>
                  </a:txBody>
                  <a:tcPr marL="0" marR="0" marT="0" marB="0" anchor="b"/>
                </a:tc>
                <a:tc>
                  <a:txBody>
                    <a:bodyPr/>
                    <a:lstStyle/>
                    <a:p>
                      <a:pPr algn="r" rtl="0" fontAlgn="b"/>
                      <a:r>
                        <a:rPr lang="fr-FR" sz="600" b="0" i="0" u="none" strike="noStrike">
                          <a:solidFill>
                            <a:srgbClr val="000000"/>
                          </a:solidFill>
                          <a:effectLst/>
                          <a:latin typeface="Century Schoolbook" panose="02040604050505020304" pitchFamily="18" charset="0"/>
                        </a:rPr>
                        <a:t>58,7</a:t>
                      </a:r>
                    </a:p>
                  </a:txBody>
                  <a:tcPr marL="0" marR="0" marT="0" marB="0" anchor="b"/>
                </a:tc>
                <a:tc>
                  <a:txBody>
                    <a:bodyPr/>
                    <a:lstStyle/>
                    <a:p>
                      <a:pPr algn="r" rtl="0" fontAlgn="b"/>
                      <a:r>
                        <a:rPr lang="fr-FR" sz="600" b="0" i="0" u="none" strike="noStrike">
                          <a:solidFill>
                            <a:srgbClr val="000000"/>
                          </a:solidFill>
                          <a:effectLst/>
                          <a:latin typeface="Century Schoolbook" panose="02040604050505020304" pitchFamily="18" charset="0"/>
                        </a:rPr>
                        <a:t>25</a:t>
                      </a:r>
                    </a:p>
                  </a:txBody>
                  <a:tcPr marL="0" marR="0" marT="0" marB="0" anchor="b"/>
                </a:tc>
                <a:tc>
                  <a:txBody>
                    <a:bodyPr/>
                    <a:lstStyle/>
                    <a:p>
                      <a:pPr algn="r" rtl="0" fontAlgn="b"/>
                      <a:r>
                        <a:rPr lang="fr-FR" sz="600" b="0" i="0" u="none" strike="noStrike">
                          <a:solidFill>
                            <a:srgbClr val="000000"/>
                          </a:solidFill>
                          <a:effectLst/>
                          <a:latin typeface="Century Schoolbook" panose="02040604050505020304" pitchFamily="18" charset="0"/>
                        </a:rPr>
                        <a:t>31,1</a:t>
                      </a:r>
                    </a:p>
                  </a:txBody>
                  <a:tcPr marL="0" marR="0" marT="0" marB="0" anchor="b"/>
                </a:tc>
                <a:tc>
                  <a:txBody>
                    <a:bodyPr/>
                    <a:lstStyle/>
                    <a:p>
                      <a:pPr algn="r" rtl="0" fontAlgn="b"/>
                      <a:r>
                        <a:rPr lang="fr-FR" sz="600" b="0" i="0" u="none" strike="noStrike">
                          <a:solidFill>
                            <a:srgbClr val="000000"/>
                          </a:solidFill>
                          <a:effectLst/>
                          <a:latin typeface="Century Schoolbook" panose="02040604050505020304" pitchFamily="18" charset="0"/>
                        </a:rPr>
                        <a:t>31,4</a:t>
                      </a:r>
                    </a:p>
                  </a:txBody>
                  <a:tcPr marL="0" marR="0" marT="0" marB="0" anchor="b"/>
                </a:tc>
                <a:tc>
                  <a:txBody>
                    <a:bodyPr/>
                    <a:lstStyle/>
                    <a:p>
                      <a:pPr algn="r" rtl="0" fontAlgn="b"/>
                      <a:r>
                        <a:rPr lang="fr-FR" sz="600" b="0" i="0" u="none" strike="noStrike">
                          <a:solidFill>
                            <a:srgbClr val="000000"/>
                          </a:solidFill>
                          <a:effectLst/>
                          <a:latin typeface="Century Schoolbook" panose="02040604050505020304" pitchFamily="18" charset="0"/>
                        </a:rPr>
                        <a:t>124,3</a:t>
                      </a:r>
                    </a:p>
                  </a:txBody>
                  <a:tcPr marL="0" marR="0" marT="0" marB="0" anchor="b"/>
                </a:tc>
                <a:tc>
                  <a:txBody>
                    <a:bodyPr/>
                    <a:lstStyle/>
                    <a:p>
                      <a:pPr algn="r" rtl="0" fontAlgn="b"/>
                      <a:r>
                        <a:rPr lang="fr-FR" sz="600" b="0" i="0" u="none" strike="noStrike">
                          <a:solidFill>
                            <a:srgbClr val="000000"/>
                          </a:solidFill>
                          <a:effectLst/>
                          <a:latin typeface="Century Schoolbook" panose="02040604050505020304" pitchFamily="18" charset="0"/>
                        </a:rPr>
                        <a:t>162,35</a:t>
                      </a:r>
                    </a:p>
                  </a:txBody>
                  <a:tcPr marL="0" marR="0" marT="0" marB="0" anchor="b"/>
                </a:tc>
                <a:tc>
                  <a:txBody>
                    <a:bodyPr/>
                    <a:lstStyle/>
                    <a:p>
                      <a:pPr algn="r" rtl="0" fontAlgn="b"/>
                      <a:r>
                        <a:rPr lang="fr-FR" sz="600" b="0" i="0" u="none" strike="noStrike">
                          <a:solidFill>
                            <a:srgbClr val="000000"/>
                          </a:solidFill>
                          <a:effectLst/>
                          <a:latin typeface="Century Schoolbook" panose="02040604050505020304" pitchFamily="18" charset="0"/>
                        </a:rPr>
                        <a:t>169,39</a:t>
                      </a:r>
                    </a:p>
                  </a:txBody>
                  <a:tcPr marL="0" marR="0" marT="0" marB="0" anchor="b"/>
                </a:tc>
                <a:tc>
                  <a:txBody>
                    <a:bodyPr/>
                    <a:lstStyle/>
                    <a:p>
                      <a:pPr algn="r" rtl="0" fontAlgn="b"/>
                      <a:r>
                        <a:rPr lang="fr-FR" sz="600" b="0" i="0" u="none" strike="noStrike">
                          <a:solidFill>
                            <a:srgbClr val="000000"/>
                          </a:solidFill>
                          <a:effectLst/>
                          <a:latin typeface="Century Schoolbook" panose="02040604050505020304" pitchFamily="18" charset="0"/>
                        </a:rPr>
                        <a:t>230</a:t>
                      </a:r>
                    </a:p>
                  </a:txBody>
                  <a:tcPr marL="0" marR="0" marT="0" marB="0" anchor="b"/>
                </a:tc>
                <a:tc>
                  <a:txBody>
                    <a:bodyPr/>
                    <a:lstStyle/>
                    <a:p>
                      <a:pPr algn="r" rtl="0" fontAlgn="b"/>
                      <a:r>
                        <a:rPr lang="fr-FR" sz="600" b="0" i="0" u="none" strike="noStrike">
                          <a:solidFill>
                            <a:srgbClr val="000000"/>
                          </a:solidFill>
                          <a:effectLst/>
                          <a:latin typeface="Century Schoolbook" panose="02040604050505020304" pitchFamily="18" charset="0"/>
                        </a:rPr>
                        <a:t>306,94</a:t>
                      </a:r>
                    </a:p>
                  </a:txBody>
                  <a:tcPr marL="0" marR="0" marT="0" marB="0" anchor="b"/>
                </a:tc>
                <a:tc>
                  <a:txBody>
                    <a:bodyPr/>
                    <a:lstStyle/>
                    <a:p>
                      <a:pPr algn="r" rtl="0" fontAlgn="b"/>
                      <a:r>
                        <a:rPr lang="fr-FR" sz="600" b="0" i="0" u="none" strike="noStrike">
                          <a:solidFill>
                            <a:srgbClr val="000000"/>
                          </a:solidFill>
                          <a:effectLst/>
                          <a:latin typeface="Century Schoolbook" panose="02040604050505020304" pitchFamily="18" charset="0"/>
                        </a:rPr>
                        <a:t>320,4</a:t>
                      </a:r>
                    </a:p>
                  </a:txBody>
                  <a:tcPr marL="0" marR="0" marT="0" marB="0" anchor="b"/>
                </a:tc>
                <a:tc>
                  <a:txBody>
                    <a:bodyPr/>
                    <a:lstStyle/>
                    <a:p>
                      <a:pPr algn="r" rtl="0" fontAlgn="b"/>
                      <a:r>
                        <a:rPr lang="fr-FR" sz="600" b="0" i="0" u="none" strike="noStrike">
                          <a:solidFill>
                            <a:srgbClr val="000000"/>
                          </a:solidFill>
                          <a:effectLst/>
                          <a:latin typeface="Century Schoolbook" panose="02040604050505020304" pitchFamily="18" charset="0"/>
                        </a:rPr>
                        <a:t>0</a:t>
                      </a:r>
                    </a:p>
                  </a:txBody>
                  <a:tcPr marL="0" marR="0" marT="0" marB="0" anchor="b"/>
                </a:tc>
                <a:tc>
                  <a:txBody>
                    <a:bodyPr/>
                    <a:lstStyle/>
                    <a:p>
                      <a:pPr algn="r" rtl="0" fontAlgn="b"/>
                      <a:r>
                        <a:rPr lang="fr-FR" sz="600" b="0" i="0" u="none" strike="noStrike">
                          <a:solidFill>
                            <a:srgbClr val="000000"/>
                          </a:solidFill>
                          <a:effectLst/>
                          <a:latin typeface="Century Schoolbook" panose="02040604050505020304" pitchFamily="18" charset="0"/>
                        </a:rPr>
                        <a:t>0</a:t>
                      </a:r>
                    </a:p>
                  </a:txBody>
                  <a:tcPr marL="0" marR="0" marT="0" marB="0" anchor="b"/>
                </a:tc>
                <a:tc>
                  <a:txBody>
                    <a:bodyPr/>
                    <a:lstStyle/>
                    <a:p>
                      <a:pPr algn="r" rtl="0" fontAlgn="b"/>
                      <a:r>
                        <a:rPr lang="fr-FR" sz="600" b="0" i="0" u="none" strike="noStrike">
                          <a:solidFill>
                            <a:srgbClr val="000000"/>
                          </a:solidFill>
                          <a:effectLst/>
                          <a:latin typeface="Century Schoolbook" panose="02040604050505020304" pitchFamily="18" charset="0"/>
                        </a:rPr>
                        <a:t>365</a:t>
                      </a:r>
                    </a:p>
                  </a:txBody>
                  <a:tcPr marL="0" marR="0" marT="0" marB="0" anchor="b"/>
                </a:tc>
                <a:tc>
                  <a:txBody>
                    <a:bodyPr/>
                    <a:lstStyle/>
                    <a:p>
                      <a:pPr algn="r" rtl="0" fontAlgn="b"/>
                      <a:r>
                        <a:rPr lang="fr-FR" sz="600" b="0" i="0" u="none" strike="noStrike" dirty="0">
                          <a:solidFill>
                            <a:srgbClr val="000000"/>
                          </a:solidFill>
                          <a:effectLst/>
                          <a:latin typeface="Century Schoolbook" panose="02040604050505020304" pitchFamily="18" charset="0"/>
                        </a:rPr>
                        <a:t>1824,58</a:t>
                      </a:r>
                    </a:p>
                  </a:txBody>
                  <a:tcPr marL="0" marR="0" marT="0" marB="0" anchor="b"/>
                </a:tc>
              </a:tr>
              <a:tr h="255446">
                <a:tc>
                  <a:txBody>
                    <a:bodyPr/>
                    <a:lstStyle/>
                    <a:p>
                      <a:pPr algn="l" rtl="0" fontAlgn="b"/>
                      <a:r>
                        <a:rPr lang="fr-FR" sz="600" b="0" i="0" u="none" strike="noStrike" dirty="0">
                          <a:solidFill>
                            <a:srgbClr val="000000"/>
                          </a:solidFill>
                          <a:effectLst/>
                          <a:latin typeface="Century Schoolbook" panose="02040604050505020304" pitchFamily="18" charset="0"/>
                        </a:rPr>
                        <a:t>obligations par APE</a:t>
                      </a:r>
                    </a:p>
                  </a:txBody>
                  <a:tcPr marL="0" marR="0" marT="0" marB="0" anchor="b"/>
                </a:tc>
                <a:tc>
                  <a:txBody>
                    <a:bodyPr/>
                    <a:lstStyle/>
                    <a:p>
                      <a:pPr algn="l" rtl="0" fontAlgn="b"/>
                      <a:r>
                        <a:rPr lang="fr-FR" sz="600" b="0" i="0" u="none" strike="noStrike">
                          <a:solidFill>
                            <a:srgbClr val="000000"/>
                          </a:solidFill>
                          <a:effectLst/>
                          <a:latin typeface="Century Schoolbook" panose="02040604050505020304" pitchFamily="18" charset="0"/>
                        </a:rPr>
                        <a:t> </a:t>
                      </a:r>
                    </a:p>
                  </a:txBody>
                  <a:tcPr marL="0" marR="0" marT="0" marB="0" anchor="b"/>
                </a:tc>
                <a:tc>
                  <a:txBody>
                    <a:bodyPr/>
                    <a:lstStyle/>
                    <a:p>
                      <a:pPr algn="l" rtl="0" fontAlgn="b"/>
                      <a:r>
                        <a:rPr lang="fr-FR" sz="600" b="0" i="0" u="none" strike="noStrike">
                          <a:solidFill>
                            <a:srgbClr val="000000"/>
                          </a:solidFill>
                          <a:effectLst/>
                          <a:latin typeface="Century Schoolbook" panose="02040604050505020304" pitchFamily="18" charset="0"/>
                        </a:rPr>
                        <a:t> </a:t>
                      </a:r>
                    </a:p>
                  </a:txBody>
                  <a:tcPr marL="0" marR="0" marT="0" marB="0" anchor="b"/>
                </a:tc>
                <a:tc>
                  <a:txBody>
                    <a:bodyPr/>
                    <a:lstStyle/>
                    <a:p>
                      <a:pPr algn="r" rtl="0" fontAlgn="b"/>
                      <a:r>
                        <a:rPr lang="fr-FR" sz="600" b="0" i="0" u="none" strike="noStrike">
                          <a:solidFill>
                            <a:srgbClr val="000000"/>
                          </a:solidFill>
                          <a:effectLst/>
                          <a:latin typeface="Century Schoolbook" panose="02040604050505020304" pitchFamily="18" charset="0"/>
                        </a:rPr>
                        <a:t>45</a:t>
                      </a:r>
                    </a:p>
                  </a:txBody>
                  <a:tcPr marL="0" marR="0" marT="0" marB="0" anchor="b"/>
                </a:tc>
                <a:tc>
                  <a:txBody>
                    <a:bodyPr/>
                    <a:lstStyle/>
                    <a:p>
                      <a:pPr algn="l" rtl="0" fontAlgn="b"/>
                      <a:r>
                        <a:rPr lang="fr-FR" sz="600" b="0" i="0" u="none" strike="noStrike">
                          <a:solidFill>
                            <a:srgbClr val="000000"/>
                          </a:solidFill>
                          <a:effectLst/>
                          <a:latin typeface="Century Schoolbook" panose="02040604050505020304" pitchFamily="18" charset="0"/>
                        </a:rPr>
                        <a:t> </a:t>
                      </a:r>
                    </a:p>
                  </a:txBody>
                  <a:tcPr marL="0" marR="0" marT="0" marB="0" anchor="b"/>
                </a:tc>
                <a:tc>
                  <a:txBody>
                    <a:bodyPr/>
                    <a:lstStyle/>
                    <a:p>
                      <a:pPr algn="r" rtl="0" fontAlgn="b"/>
                      <a:r>
                        <a:rPr lang="fr-FR" sz="600" b="0" i="0" u="none" strike="noStrike" dirty="0">
                          <a:solidFill>
                            <a:srgbClr val="000000"/>
                          </a:solidFill>
                          <a:effectLst/>
                          <a:latin typeface="Century Schoolbook" panose="02040604050505020304" pitchFamily="18" charset="0"/>
                        </a:rPr>
                        <a:t>55,1</a:t>
                      </a:r>
                    </a:p>
                  </a:txBody>
                  <a:tcPr marL="0" marR="0" marT="0" marB="0" anchor="b"/>
                </a:tc>
                <a:tc>
                  <a:txBody>
                    <a:bodyPr/>
                    <a:lstStyle/>
                    <a:p>
                      <a:pPr algn="l" rtl="0" fontAlgn="b"/>
                      <a:r>
                        <a:rPr lang="fr-FR" sz="600" b="0" i="0" u="none" strike="noStrike">
                          <a:solidFill>
                            <a:srgbClr val="000000"/>
                          </a:solidFill>
                          <a:effectLst/>
                          <a:latin typeface="Century Schoolbook" panose="02040604050505020304" pitchFamily="18" charset="0"/>
                        </a:rPr>
                        <a:t> </a:t>
                      </a:r>
                    </a:p>
                  </a:txBody>
                  <a:tcPr marL="0" marR="0" marT="0" marB="0" anchor="b"/>
                </a:tc>
                <a:tc>
                  <a:txBody>
                    <a:bodyPr/>
                    <a:lstStyle/>
                    <a:p>
                      <a:pPr algn="l" rtl="0" fontAlgn="b"/>
                      <a:r>
                        <a:rPr lang="fr-FR" sz="600" b="0" i="0" u="none" strike="noStrike">
                          <a:solidFill>
                            <a:srgbClr val="000000"/>
                          </a:solidFill>
                          <a:effectLst/>
                          <a:latin typeface="Century Schoolbook" panose="02040604050505020304" pitchFamily="18" charset="0"/>
                        </a:rPr>
                        <a:t> </a:t>
                      </a:r>
                    </a:p>
                  </a:txBody>
                  <a:tcPr marL="0" marR="0" marT="0" marB="0" anchor="b"/>
                </a:tc>
                <a:tc>
                  <a:txBody>
                    <a:bodyPr/>
                    <a:lstStyle/>
                    <a:p>
                      <a:pPr algn="r" rtl="0" fontAlgn="b"/>
                      <a:r>
                        <a:rPr lang="fr-FR" sz="600" b="0" i="0" u="none" strike="noStrike">
                          <a:solidFill>
                            <a:srgbClr val="000000"/>
                          </a:solidFill>
                          <a:effectLst/>
                          <a:latin typeface="Century Schoolbook" panose="02040604050505020304" pitchFamily="18" charset="0"/>
                        </a:rPr>
                        <a:t>76,8</a:t>
                      </a:r>
                    </a:p>
                  </a:txBody>
                  <a:tcPr marL="0" marR="0" marT="0" marB="0" anchor="b"/>
                </a:tc>
                <a:tc>
                  <a:txBody>
                    <a:bodyPr/>
                    <a:lstStyle/>
                    <a:p>
                      <a:pPr algn="l" rtl="0" fontAlgn="b"/>
                      <a:r>
                        <a:rPr lang="fr-FR" sz="600" b="0" i="0" u="none" strike="noStrike">
                          <a:solidFill>
                            <a:srgbClr val="000000"/>
                          </a:solidFill>
                          <a:effectLst/>
                          <a:latin typeface="Century Schoolbook" panose="02040604050505020304" pitchFamily="18" charset="0"/>
                        </a:rPr>
                        <a:t> </a:t>
                      </a:r>
                    </a:p>
                  </a:txBody>
                  <a:tcPr marL="0" marR="0" marT="0" marB="0" anchor="b"/>
                </a:tc>
                <a:tc>
                  <a:txBody>
                    <a:bodyPr/>
                    <a:lstStyle/>
                    <a:p>
                      <a:pPr algn="r" rtl="0" fontAlgn="b"/>
                      <a:r>
                        <a:rPr lang="fr-FR" sz="600" b="0" i="0" u="none" strike="noStrike">
                          <a:solidFill>
                            <a:srgbClr val="000000"/>
                          </a:solidFill>
                          <a:effectLst/>
                          <a:latin typeface="Century Schoolbook" panose="02040604050505020304" pitchFamily="18" charset="0"/>
                        </a:rPr>
                        <a:t>88,103</a:t>
                      </a:r>
                    </a:p>
                  </a:txBody>
                  <a:tcPr marL="0" marR="0" marT="0" marB="0" anchor="b"/>
                </a:tc>
                <a:tc>
                  <a:txBody>
                    <a:bodyPr/>
                    <a:lstStyle/>
                    <a:p>
                      <a:pPr algn="r" rtl="0" fontAlgn="b"/>
                      <a:r>
                        <a:rPr lang="fr-FR" sz="600" b="0" i="0" u="none" strike="noStrike">
                          <a:solidFill>
                            <a:srgbClr val="000000"/>
                          </a:solidFill>
                          <a:effectLst/>
                          <a:latin typeface="Century Schoolbook" panose="02040604050505020304" pitchFamily="18" charset="0"/>
                        </a:rPr>
                        <a:t>66,94</a:t>
                      </a:r>
                    </a:p>
                  </a:txBody>
                  <a:tcPr marL="0" marR="0" marT="0" marB="0" anchor="b"/>
                </a:tc>
                <a:tc>
                  <a:txBody>
                    <a:bodyPr/>
                    <a:lstStyle/>
                    <a:p>
                      <a:pPr algn="r" rtl="0" fontAlgn="b"/>
                      <a:r>
                        <a:rPr lang="fr-FR" sz="600" b="0" i="0" u="none" strike="noStrike">
                          <a:solidFill>
                            <a:srgbClr val="000000"/>
                          </a:solidFill>
                          <a:effectLst/>
                          <a:latin typeface="Century Schoolbook" panose="02040604050505020304" pitchFamily="18" charset="0"/>
                        </a:rPr>
                        <a:t>100</a:t>
                      </a:r>
                    </a:p>
                  </a:txBody>
                  <a:tcPr marL="0" marR="0" marT="0" marB="0" anchor="b"/>
                </a:tc>
                <a:tc>
                  <a:txBody>
                    <a:bodyPr/>
                    <a:lstStyle/>
                    <a:p>
                      <a:pPr algn="r" rtl="0" fontAlgn="b"/>
                      <a:r>
                        <a:rPr lang="fr-FR" sz="600" b="0" i="0" u="none" strike="noStrike">
                          <a:solidFill>
                            <a:srgbClr val="000000"/>
                          </a:solidFill>
                          <a:effectLst/>
                          <a:latin typeface="Century Schoolbook" panose="02040604050505020304" pitchFamily="18" charset="0"/>
                        </a:rPr>
                        <a:t>100,2</a:t>
                      </a:r>
                    </a:p>
                  </a:txBody>
                  <a:tcPr marL="0" marR="0" marT="0" marB="0" anchor="b"/>
                </a:tc>
                <a:tc>
                  <a:txBody>
                    <a:bodyPr/>
                    <a:lstStyle/>
                    <a:p>
                      <a:pPr algn="r" rtl="0" fontAlgn="b"/>
                      <a:r>
                        <a:rPr lang="fr-FR" sz="600" b="0" i="0" u="none" strike="noStrike">
                          <a:solidFill>
                            <a:srgbClr val="000000"/>
                          </a:solidFill>
                          <a:effectLst/>
                          <a:latin typeface="Century Schoolbook" panose="02040604050505020304" pitchFamily="18" charset="0"/>
                        </a:rPr>
                        <a:t>200</a:t>
                      </a:r>
                    </a:p>
                  </a:txBody>
                  <a:tcPr marL="0" marR="0" marT="0" marB="0" anchor="b"/>
                </a:tc>
                <a:tc>
                  <a:txBody>
                    <a:bodyPr/>
                    <a:lstStyle/>
                    <a:p>
                      <a:pPr algn="r" rtl="0" fontAlgn="b"/>
                      <a:r>
                        <a:rPr lang="fr-FR" sz="600" b="0" i="0" u="none" strike="noStrike">
                          <a:solidFill>
                            <a:srgbClr val="000000"/>
                          </a:solidFill>
                          <a:effectLst/>
                          <a:latin typeface="Century Schoolbook" panose="02040604050505020304" pitchFamily="18" charset="0"/>
                        </a:rPr>
                        <a:t>0</a:t>
                      </a:r>
                    </a:p>
                  </a:txBody>
                  <a:tcPr marL="0" marR="0" marT="0" marB="0" anchor="b"/>
                </a:tc>
                <a:tc>
                  <a:txBody>
                    <a:bodyPr/>
                    <a:lstStyle/>
                    <a:p>
                      <a:pPr algn="r" rtl="0" fontAlgn="b"/>
                      <a:r>
                        <a:rPr lang="fr-FR" sz="600" b="0" i="0" u="none" strike="noStrike">
                          <a:solidFill>
                            <a:srgbClr val="000000"/>
                          </a:solidFill>
                          <a:effectLst/>
                          <a:latin typeface="Century Schoolbook" panose="02040604050505020304" pitchFamily="18" charset="0"/>
                        </a:rPr>
                        <a:t>0</a:t>
                      </a:r>
                    </a:p>
                  </a:txBody>
                  <a:tcPr marL="0" marR="0" marT="0" marB="0" anchor="b"/>
                </a:tc>
                <a:tc>
                  <a:txBody>
                    <a:bodyPr/>
                    <a:lstStyle/>
                    <a:p>
                      <a:pPr algn="r" rtl="0" fontAlgn="b"/>
                      <a:r>
                        <a:rPr lang="fr-FR" sz="600" b="0" i="0" u="none" strike="noStrike">
                          <a:solidFill>
                            <a:srgbClr val="000000"/>
                          </a:solidFill>
                          <a:effectLst/>
                          <a:latin typeface="Century Schoolbook" panose="02040604050505020304" pitchFamily="18" charset="0"/>
                        </a:rPr>
                        <a:t>0</a:t>
                      </a:r>
                    </a:p>
                  </a:txBody>
                  <a:tcPr marL="0" marR="0" marT="0" marB="0" anchor="b"/>
                </a:tc>
                <a:tc>
                  <a:txBody>
                    <a:bodyPr/>
                    <a:lstStyle/>
                    <a:p>
                      <a:pPr algn="r" rtl="0" fontAlgn="b"/>
                      <a:r>
                        <a:rPr lang="fr-FR" sz="600" b="0" i="0" u="none" strike="noStrike" dirty="0">
                          <a:solidFill>
                            <a:srgbClr val="000000"/>
                          </a:solidFill>
                          <a:effectLst/>
                          <a:latin typeface="Century Schoolbook" panose="02040604050505020304" pitchFamily="18" charset="0"/>
                        </a:rPr>
                        <a:t>732,143</a:t>
                      </a:r>
                    </a:p>
                  </a:txBody>
                  <a:tcPr marL="0" marR="0" marT="0" marB="0" anchor="b"/>
                </a:tc>
              </a:tr>
              <a:tr h="262746">
                <a:tc>
                  <a:txBody>
                    <a:bodyPr/>
                    <a:lstStyle/>
                    <a:p>
                      <a:pPr algn="l" rtl="0" fontAlgn="b"/>
                      <a:r>
                        <a:rPr lang="fr-FR" sz="600" b="0" i="0" u="none" strike="noStrike" dirty="0">
                          <a:solidFill>
                            <a:srgbClr val="000000"/>
                          </a:solidFill>
                          <a:effectLst/>
                          <a:latin typeface="Century Schoolbook" panose="02040604050505020304" pitchFamily="18" charset="0"/>
                        </a:rPr>
                        <a:t>Total</a:t>
                      </a:r>
                    </a:p>
                  </a:txBody>
                  <a:tcPr marL="0" marR="0" marT="0" marB="0" anchor="b"/>
                </a:tc>
                <a:tc>
                  <a:txBody>
                    <a:bodyPr/>
                    <a:lstStyle/>
                    <a:p>
                      <a:pPr algn="r" rtl="0" fontAlgn="b"/>
                      <a:r>
                        <a:rPr lang="fr-FR" sz="600" b="0" i="0" u="none" strike="noStrike" dirty="0">
                          <a:solidFill>
                            <a:srgbClr val="000000"/>
                          </a:solidFill>
                          <a:effectLst/>
                          <a:latin typeface="Century Schoolbook" panose="02040604050505020304" pitchFamily="18" charset="0"/>
                        </a:rPr>
                        <a:t>23</a:t>
                      </a:r>
                    </a:p>
                  </a:txBody>
                  <a:tcPr marL="0" marR="0" marT="0" marB="0" anchor="b"/>
                </a:tc>
                <a:tc>
                  <a:txBody>
                    <a:bodyPr/>
                    <a:lstStyle/>
                    <a:p>
                      <a:pPr algn="r" rtl="0" fontAlgn="b"/>
                      <a:r>
                        <a:rPr lang="fr-FR" sz="600" b="0" i="0" u="none" strike="noStrike" dirty="0">
                          <a:solidFill>
                            <a:srgbClr val="000000"/>
                          </a:solidFill>
                          <a:effectLst/>
                          <a:latin typeface="Century Schoolbook" panose="02040604050505020304" pitchFamily="18" charset="0"/>
                        </a:rPr>
                        <a:t>45,3</a:t>
                      </a:r>
                    </a:p>
                  </a:txBody>
                  <a:tcPr marL="0" marR="0" marT="0" marB="0" anchor="b"/>
                </a:tc>
                <a:tc>
                  <a:txBody>
                    <a:bodyPr/>
                    <a:lstStyle/>
                    <a:p>
                      <a:pPr algn="r" rtl="0" fontAlgn="b"/>
                      <a:r>
                        <a:rPr lang="fr-FR" sz="600" b="0" i="0" u="none" strike="noStrike" dirty="0">
                          <a:solidFill>
                            <a:srgbClr val="000000"/>
                          </a:solidFill>
                          <a:effectLst/>
                          <a:latin typeface="Century Schoolbook" panose="02040604050505020304" pitchFamily="18" charset="0"/>
                        </a:rPr>
                        <a:t>80,1</a:t>
                      </a:r>
                    </a:p>
                  </a:txBody>
                  <a:tcPr marL="0" marR="0" marT="0" marB="0" anchor="b"/>
                </a:tc>
                <a:tc>
                  <a:txBody>
                    <a:bodyPr/>
                    <a:lstStyle/>
                    <a:p>
                      <a:pPr algn="r" rtl="0" fontAlgn="b"/>
                      <a:r>
                        <a:rPr lang="fr-FR" sz="600" b="0" i="0" u="none" strike="noStrike" dirty="0">
                          <a:solidFill>
                            <a:srgbClr val="000000"/>
                          </a:solidFill>
                          <a:effectLst/>
                          <a:latin typeface="Century Schoolbook" panose="02040604050505020304" pitchFamily="18" charset="0"/>
                        </a:rPr>
                        <a:t>50,7</a:t>
                      </a:r>
                    </a:p>
                  </a:txBody>
                  <a:tcPr marL="0" marR="0" marT="0" marB="0" anchor="b"/>
                </a:tc>
                <a:tc>
                  <a:txBody>
                    <a:bodyPr/>
                    <a:lstStyle/>
                    <a:p>
                      <a:pPr algn="r" rtl="0" fontAlgn="b"/>
                      <a:r>
                        <a:rPr lang="fr-FR" sz="600" b="0" i="0" u="none" strike="noStrike" dirty="0">
                          <a:solidFill>
                            <a:srgbClr val="000000"/>
                          </a:solidFill>
                          <a:effectLst/>
                          <a:latin typeface="Century Schoolbook" panose="02040604050505020304" pitchFamily="18" charset="0"/>
                        </a:rPr>
                        <a:t>181</a:t>
                      </a:r>
                    </a:p>
                  </a:txBody>
                  <a:tcPr marL="0" marR="0" marT="0" marB="0" anchor="b"/>
                </a:tc>
                <a:tc>
                  <a:txBody>
                    <a:bodyPr/>
                    <a:lstStyle/>
                    <a:p>
                      <a:pPr algn="r" rtl="0" fontAlgn="b"/>
                      <a:r>
                        <a:rPr lang="fr-FR" sz="600" b="0" i="0" u="none" strike="noStrike">
                          <a:solidFill>
                            <a:srgbClr val="000000"/>
                          </a:solidFill>
                          <a:effectLst/>
                          <a:latin typeface="Century Schoolbook" panose="02040604050505020304" pitchFamily="18" charset="0"/>
                        </a:rPr>
                        <a:t>88,2</a:t>
                      </a:r>
                    </a:p>
                  </a:txBody>
                  <a:tcPr marL="0" marR="0" marT="0" marB="0" anchor="b"/>
                </a:tc>
                <a:tc>
                  <a:txBody>
                    <a:bodyPr/>
                    <a:lstStyle/>
                    <a:p>
                      <a:pPr algn="r" rtl="0" fontAlgn="b"/>
                      <a:r>
                        <a:rPr lang="fr-FR" sz="600" b="0" i="0" u="none" strike="noStrike">
                          <a:solidFill>
                            <a:srgbClr val="000000"/>
                          </a:solidFill>
                          <a:effectLst/>
                          <a:latin typeface="Century Schoolbook" panose="02040604050505020304" pitchFamily="18" charset="0"/>
                        </a:rPr>
                        <a:t>113,2</a:t>
                      </a:r>
                    </a:p>
                  </a:txBody>
                  <a:tcPr marL="0" marR="0" marT="0" marB="0" anchor="b"/>
                </a:tc>
                <a:tc>
                  <a:txBody>
                    <a:bodyPr/>
                    <a:lstStyle/>
                    <a:p>
                      <a:pPr algn="r" rtl="0" fontAlgn="b"/>
                      <a:r>
                        <a:rPr lang="fr-FR" sz="600" b="0" i="0" u="none" strike="noStrike">
                          <a:solidFill>
                            <a:srgbClr val="000000"/>
                          </a:solidFill>
                          <a:effectLst/>
                          <a:latin typeface="Century Schoolbook" panose="02040604050505020304" pitchFamily="18" charset="0"/>
                        </a:rPr>
                        <a:t>274,4</a:t>
                      </a:r>
                    </a:p>
                  </a:txBody>
                  <a:tcPr marL="0" marR="0" marT="0" marB="0" anchor="b"/>
                </a:tc>
                <a:tc>
                  <a:txBody>
                    <a:bodyPr/>
                    <a:lstStyle/>
                    <a:p>
                      <a:pPr algn="r" rtl="0" fontAlgn="b"/>
                      <a:r>
                        <a:rPr lang="fr-FR" sz="600" b="0" i="0" u="none" strike="noStrike" dirty="0">
                          <a:solidFill>
                            <a:srgbClr val="000000"/>
                          </a:solidFill>
                          <a:effectLst/>
                          <a:latin typeface="Century Schoolbook" panose="02040604050505020304" pitchFamily="18" charset="0"/>
                        </a:rPr>
                        <a:t>363</a:t>
                      </a:r>
                    </a:p>
                  </a:txBody>
                  <a:tcPr marL="0" marR="0" marT="0" marB="0" anchor="b"/>
                </a:tc>
                <a:tc>
                  <a:txBody>
                    <a:bodyPr/>
                    <a:lstStyle/>
                    <a:p>
                      <a:pPr algn="r" rtl="0" fontAlgn="b"/>
                      <a:r>
                        <a:rPr lang="fr-FR" sz="600" b="0" i="0" u="none" strike="noStrike" dirty="0">
                          <a:solidFill>
                            <a:srgbClr val="000000"/>
                          </a:solidFill>
                          <a:effectLst/>
                          <a:latin typeface="Century Schoolbook" panose="02040604050505020304" pitchFamily="18" charset="0"/>
                        </a:rPr>
                        <a:t>518,14</a:t>
                      </a:r>
                    </a:p>
                  </a:txBody>
                  <a:tcPr marL="0" marR="0" marT="0" marB="0" anchor="b"/>
                </a:tc>
                <a:tc>
                  <a:txBody>
                    <a:bodyPr/>
                    <a:lstStyle/>
                    <a:p>
                      <a:pPr algn="r" rtl="0" fontAlgn="b"/>
                      <a:r>
                        <a:rPr lang="fr-FR" sz="600" b="0" i="0" u="none" strike="noStrike" dirty="0">
                          <a:solidFill>
                            <a:srgbClr val="000000"/>
                          </a:solidFill>
                          <a:effectLst/>
                          <a:latin typeface="Century Schoolbook" panose="02040604050505020304" pitchFamily="18" charset="0"/>
                        </a:rPr>
                        <a:t>383,48</a:t>
                      </a:r>
                    </a:p>
                  </a:txBody>
                  <a:tcPr marL="0" marR="0" marT="0" marB="0" anchor="b"/>
                </a:tc>
                <a:tc>
                  <a:txBody>
                    <a:bodyPr/>
                    <a:lstStyle/>
                    <a:p>
                      <a:pPr algn="r" rtl="0" fontAlgn="b"/>
                      <a:r>
                        <a:rPr lang="fr-FR" sz="600" b="0" i="0" u="none" strike="noStrike" dirty="0">
                          <a:solidFill>
                            <a:srgbClr val="000000"/>
                          </a:solidFill>
                          <a:effectLst/>
                          <a:latin typeface="Century Schoolbook" panose="02040604050505020304" pitchFamily="18" charset="0"/>
                        </a:rPr>
                        <a:t>430</a:t>
                      </a:r>
                    </a:p>
                  </a:txBody>
                  <a:tcPr marL="0" marR="0" marT="0" marB="0" anchor="b"/>
                </a:tc>
                <a:tc>
                  <a:txBody>
                    <a:bodyPr/>
                    <a:lstStyle/>
                    <a:p>
                      <a:pPr algn="r" rtl="0" fontAlgn="b"/>
                      <a:r>
                        <a:rPr lang="fr-FR" sz="600" b="0" i="0" u="none" strike="noStrike" dirty="0">
                          <a:solidFill>
                            <a:srgbClr val="000000"/>
                          </a:solidFill>
                          <a:effectLst/>
                          <a:latin typeface="Century Schoolbook" panose="02040604050505020304" pitchFamily="18" charset="0"/>
                        </a:rPr>
                        <a:t>521,31</a:t>
                      </a:r>
                    </a:p>
                  </a:txBody>
                  <a:tcPr marL="0" marR="0" marT="0" marB="0" anchor="b"/>
                </a:tc>
                <a:tc>
                  <a:txBody>
                    <a:bodyPr/>
                    <a:lstStyle/>
                    <a:p>
                      <a:pPr algn="r" rtl="0" fontAlgn="b"/>
                      <a:r>
                        <a:rPr lang="fr-FR" sz="600" b="0" i="0" u="none" strike="noStrike">
                          <a:solidFill>
                            <a:srgbClr val="000000"/>
                          </a:solidFill>
                          <a:effectLst/>
                          <a:latin typeface="Century Schoolbook" panose="02040604050505020304" pitchFamily="18" charset="0"/>
                        </a:rPr>
                        <a:t>722,16</a:t>
                      </a:r>
                    </a:p>
                  </a:txBody>
                  <a:tcPr marL="0" marR="0" marT="0" marB="0" anchor="b"/>
                </a:tc>
                <a:tc>
                  <a:txBody>
                    <a:bodyPr/>
                    <a:lstStyle/>
                    <a:p>
                      <a:pPr algn="r" rtl="0" fontAlgn="b"/>
                      <a:r>
                        <a:rPr lang="fr-FR" sz="600" b="0" i="0" u="none" strike="noStrike">
                          <a:solidFill>
                            <a:srgbClr val="000000"/>
                          </a:solidFill>
                          <a:effectLst/>
                          <a:latin typeface="Century Schoolbook" panose="02040604050505020304" pitchFamily="18" charset="0"/>
                        </a:rPr>
                        <a:t>41,646</a:t>
                      </a:r>
                    </a:p>
                  </a:txBody>
                  <a:tcPr marL="0" marR="0" marT="0" marB="0" anchor="b"/>
                </a:tc>
                <a:tc>
                  <a:txBody>
                    <a:bodyPr/>
                    <a:lstStyle/>
                    <a:p>
                      <a:pPr algn="r" rtl="0" fontAlgn="b"/>
                      <a:r>
                        <a:rPr lang="fr-FR" sz="600" b="0" i="0" u="none" strike="noStrike">
                          <a:solidFill>
                            <a:srgbClr val="000000"/>
                          </a:solidFill>
                          <a:effectLst/>
                          <a:latin typeface="Century Schoolbook" panose="02040604050505020304" pitchFamily="18" charset="0"/>
                        </a:rPr>
                        <a:t>0</a:t>
                      </a:r>
                    </a:p>
                  </a:txBody>
                  <a:tcPr marL="0" marR="0" marT="0" marB="0" anchor="b"/>
                </a:tc>
                <a:tc>
                  <a:txBody>
                    <a:bodyPr/>
                    <a:lstStyle/>
                    <a:p>
                      <a:pPr algn="r" rtl="0" fontAlgn="b"/>
                      <a:r>
                        <a:rPr lang="fr-FR" sz="600" b="0" i="0" u="none" strike="noStrike" dirty="0">
                          <a:solidFill>
                            <a:srgbClr val="000000"/>
                          </a:solidFill>
                          <a:effectLst/>
                          <a:latin typeface="Century Schoolbook" panose="02040604050505020304" pitchFamily="18" charset="0"/>
                        </a:rPr>
                        <a:t>365</a:t>
                      </a:r>
                    </a:p>
                  </a:txBody>
                  <a:tcPr marL="0" marR="0" marT="0" marB="0" anchor="b"/>
                </a:tc>
                <a:tc>
                  <a:txBody>
                    <a:bodyPr/>
                    <a:lstStyle/>
                    <a:p>
                      <a:pPr algn="r" rtl="0" fontAlgn="b"/>
                      <a:r>
                        <a:rPr lang="fr-FR" sz="600" b="0" i="0" u="none" strike="noStrike" dirty="0">
                          <a:solidFill>
                            <a:srgbClr val="000000"/>
                          </a:solidFill>
                          <a:effectLst/>
                          <a:latin typeface="Century Schoolbook" panose="02040604050505020304" pitchFamily="18" charset="0"/>
                        </a:rPr>
                        <a:t>4200,636</a:t>
                      </a:r>
                    </a:p>
                  </a:txBody>
                  <a:tcPr marL="0" marR="0" marT="0" marB="0" anchor="b"/>
                </a:tc>
              </a:tr>
            </a:tbl>
          </a:graphicData>
        </a:graphic>
      </p:graphicFrame>
      <p:sp>
        <p:nvSpPr>
          <p:cNvPr id="22" name="Titre 1"/>
          <p:cNvSpPr txBox="1"/>
          <p:nvPr/>
        </p:nvSpPr>
        <p:spPr>
          <a:xfrm>
            <a:off x="539552" y="260648"/>
            <a:ext cx="8208912" cy="432048"/>
          </a:xfrm>
          <a:prstGeom prst="rect">
            <a:avLst/>
          </a:prstGeom>
        </p:spPr>
        <p:txBody>
          <a:bodyPr vert="horz" lIns="91440" tIns="45720" rIns="91440" bIns="45720" rtlCol="0" anchor="ctr">
            <a:normAutofit fontScale="40000" lnSpcReduction="20000"/>
          </a:bodyPr>
          <a:lstStyle>
            <a:lvl1pPr algn="ctr" defTabSz="914400" rtl="0" eaLnBrk="1" latinLnBrk="0" hangingPunct="1">
              <a:lnSpc>
                <a:spcPct val="90000"/>
              </a:lnSpc>
              <a:spcBef>
                <a:spcPct val="0"/>
              </a:spcBef>
              <a:buNone/>
              <a:defRPr sz="4000" b="1" kern="1200">
                <a:solidFill>
                  <a:srgbClr val="147065"/>
                </a:solidFill>
                <a:latin typeface="Calibri" panose="020F0502020204030204" pitchFamily="34" charset="0"/>
                <a:ea typeface="+mj-ea"/>
                <a:cs typeface="Calibri" panose="020F0502020204030204" pitchFamily="34" charset="0"/>
              </a:defRPr>
            </a:lvl1pPr>
          </a:lstStyle>
          <a:p>
            <a:pPr algn="l"/>
            <a:r>
              <a:rPr lang="fr-FR" sz="3600" dirty="0">
                <a:solidFill>
                  <a:schemeClr val="tx1"/>
                </a:solidFill>
                <a:latin typeface="Tahoma" pitchFamily="34" charset="0"/>
                <a:ea typeface="Tahoma" pitchFamily="34" charset="0"/>
                <a:cs typeface="Tahoma" pitchFamily="34" charset="0"/>
              </a:rPr>
              <a:t>Bilan </a:t>
            </a:r>
            <a:r>
              <a:rPr lang="fr-FR" sz="3600" dirty="0" smtClean="0">
                <a:solidFill>
                  <a:schemeClr val="tx1"/>
                </a:solidFill>
                <a:latin typeface="Tahoma" pitchFamily="34" charset="0"/>
                <a:ea typeface="Tahoma" pitchFamily="34" charset="0"/>
                <a:cs typeface="Tahoma" pitchFamily="34" charset="0"/>
              </a:rPr>
              <a:t>émissions titres publics du Sénégal sur les marchés de capitaux domestiques</a:t>
            </a:r>
            <a:endParaRPr lang="fr-FR" sz="3600" dirty="0">
              <a:solidFill>
                <a:schemeClr val="tx1"/>
              </a:solidFill>
              <a:latin typeface="Tahoma" pitchFamily="34" charset="0"/>
              <a:ea typeface="Tahoma" pitchFamily="34" charset="0"/>
              <a:cs typeface="Tahoma" pitchFamily="34" charset="0"/>
            </a:endParaRPr>
          </a:p>
        </p:txBody>
      </p:sp>
      <p:graphicFrame>
        <p:nvGraphicFramePr>
          <p:cNvPr id="6" name="Graphique 5"/>
          <p:cNvGraphicFramePr>
            <a:graphicFrameLocks/>
          </p:cNvGraphicFramePr>
          <p:nvPr>
            <p:extLst>
              <p:ext uri="{D42A27DB-BD31-4B8C-83A1-F6EECF244321}">
                <p14:modId xmlns:p14="http://schemas.microsoft.com/office/powerpoint/2010/main" val="1733296021"/>
              </p:ext>
            </p:extLst>
          </p:nvPr>
        </p:nvGraphicFramePr>
        <p:xfrm>
          <a:off x="219972" y="2852936"/>
          <a:ext cx="8384476" cy="3168352"/>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2" name="Tableau 1"/>
          <p:cNvGraphicFramePr>
            <a:graphicFrameLocks noGrp="1"/>
          </p:cNvGraphicFramePr>
          <p:nvPr>
            <p:extLst>
              <p:ext uri="{D42A27DB-BD31-4B8C-83A1-F6EECF244321}">
                <p14:modId xmlns:p14="http://schemas.microsoft.com/office/powerpoint/2010/main" val="3569104613"/>
              </p:ext>
            </p:extLst>
          </p:nvPr>
        </p:nvGraphicFramePr>
        <p:xfrm>
          <a:off x="179518" y="764705"/>
          <a:ext cx="8712963" cy="2214330"/>
        </p:xfrm>
        <a:graphic>
          <a:graphicData uri="http://schemas.openxmlformats.org/drawingml/2006/table">
            <a:tbl>
              <a:tblPr>
                <a:tableStyleId>{5C22544A-7EE6-4342-B048-85BDC9FD1C3A}</a:tableStyleId>
              </a:tblPr>
              <a:tblGrid>
                <a:gridCol w="576058"/>
                <a:gridCol w="346762"/>
                <a:gridCol w="461410"/>
                <a:gridCol w="707496"/>
                <a:gridCol w="322988"/>
                <a:gridCol w="284536"/>
                <a:gridCol w="353748"/>
                <a:gridCol w="269156"/>
                <a:gridCol w="276846"/>
                <a:gridCol w="307607"/>
                <a:gridCol w="461410"/>
                <a:gridCol w="461410"/>
                <a:gridCol w="461410"/>
                <a:gridCol w="461410"/>
                <a:gridCol w="461410"/>
                <a:gridCol w="461410"/>
                <a:gridCol w="546002"/>
                <a:gridCol w="515242"/>
                <a:gridCol w="515242"/>
                <a:gridCol w="461410"/>
              </a:tblGrid>
              <a:tr h="283999">
                <a:tc>
                  <a:txBody>
                    <a:bodyPr/>
                    <a:lstStyle/>
                    <a:p>
                      <a:pPr algn="l" rtl="0" fontAlgn="b"/>
                      <a:r>
                        <a:rPr lang="fr-FR" sz="800" u="none" strike="noStrike" dirty="0">
                          <a:effectLst/>
                        </a:rPr>
                        <a:t>taux moyen pondéré des bons du Trésor en (%)</a:t>
                      </a:r>
                      <a:endParaRPr lang="fr-FR" sz="800" b="0" i="0" u="none" strike="noStrike" dirty="0">
                        <a:solidFill>
                          <a:srgbClr val="000000"/>
                        </a:solidFill>
                        <a:effectLst/>
                        <a:latin typeface="Century Schoolbook" panose="02040604050505020304" pitchFamily="18" charset="0"/>
                      </a:endParaRPr>
                    </a:p>
                  </a:txBody>
                  <a:tcPr marL="3295" marR="3295" marT="3295" marB="0" anchor="b"/>
                </a:tc>
                <a:tc>
                  <a:txBody>
                    <a:bodyPr/>
                    <a:lstStyle/>
                    <a:p>
                      <a:pPr algn="r" rtl="0" fontAlgn="b"/>
                      <a:r>
                        <a:rPr lang="fr-FR" sz="800" u="none" strike="noStrike" dirty="0">
                          <a:effectLst/>
                        </a:rPr>
                        <a:t>3,32</a:t>
                      </a:r>
                      <a:endParaRPr lang="fr-FR" sz="800" b="0" i="0" u="none" strike="noStrike" dirty="0">
                        <a:solidFill>
                          <a:srgbClr val="000000"/>
                        </a:solidFill>
                        <a:effectLst/>
                        <a:latin typeface="Century Schoolbook" panose="02040604050505020304" pitchFamily="18" charset="0"/>
                      </a:endParaRPr>
                    </a:p>
                  </a:txBody>
                  <a:tcPr marL="3295" marR="3295" marT="3295" marB="0" anchor="b"/>
                </a:tc>
                <a:tc>
                  <a:txBody>
                    <a:bodyPr/>
                    <a:lstStyle/>
                    <a:p>
                      <a:pPr algn="r" rtl="0" fontAlgn="b"/>
                      <a:r>
                        <a:rPr lang="fr-FR" sz="800" u="none" strike="noStrike" dirty="0">
                          <a:effectLst/>
                        </a:rPr>
                        <a:t>3,4</a:t>
                      </a:r>
                      <a:endParaRPr lang="fr-FR" sz="800" b="0" i="0" u="none" strike="noStrike" dirty="0">
                        <a:solidFill>
                          <a:srgbClr val="000000"/>
                        </a:solidFill>
                        <a:effectLst/>
                        <a:latin typeface="Century Schoolbook" panose="02040604050505020304" pitchFamily="18" charset="0"/>
                      </a:endParaRPr>
                    </a:p>
                  </a:txBody>
                  <a:tcPr marL="3295" marR="3295" marT="3295" marB="0" anchor="b"/>
                </a:tc>
                <a:tc>
                  <a:txBody>
                    <a:bodyPr/>
                    <a:lstStyle/>
                    <a:p>
                      <a:pPr algn="r" rtl="0" fontAlgn="b"/>
                      <a:r>
                        <a:rPr lang="fr-FR" sz="800" u="none" strike="noStrike">
                          <a:effectLst/>
                        </a:rPr>
                        <a:t>3,5</a:t>
                      </a:r>
                      <a:endParaRPr lang="fr-FR" sz="800" b="0" i="0" u="none" strike="noStrike">
                        <a:solidFill>
                          <a:srgbClr val="000000"/>
                        </a:solidFill>
                        <a:effectLst/>
                        <a:latin typeface="Century Schoolbook" panose="02040604050505020304" pitchFamily="18" charset="0"/>
                      </a:endParaRPr>
                    </a:p>
                  </a:txBody>
                  <a:tcPr marL="3295" marR="3295" marT="3295" marB="0" anchor="b"/>
                </a:tc>
                <a:tc>
                  <a:txBody>
                    <a:bodyPr/>
                    <a:lstStyle/>
                    <a:p>
                      <a:pPr algn="r" rtl="0" fontAlgn="b"/>
                      <a:r>
                        <a:rPr lang="fr-FR" sz="800" u="none" strike="noStrike">
                          <a:effectLst/>
                        </a:rPr>
                        <a:t>4,66</a:t>
                      </a:r>
                      <a:endParaRPr lang="fr-FR" sz="800" b="0" i="0" u="none" strike="noStrike">
                        <a:solidFill>
                          <a:srgbClr val="000000"/>
                        </a:solidFill>
                        <a:effectLst/>
                        <a:latin typeface="Century Schoolbook" panose="02040604050505020304" pitchFamily="18" charset="0"/>
                      </a:endParaRPr>
                    </a:p>
                  </a:txBody>
                  <a:tcPr marL="3295" marR="3295" marT="3295" marB="0" anchor="b"/>
                </a:tc>
                <a:tc>
                  <a:txBody>
                    <a:bodyPr/>
                    <a:lstStyle/>
                    <a:p>
                      <a:pPr algn="r" rtl="0" fontAlgn="b"/>
                      <a:r>
                        <a:rPr lang="fr-FR" sz="800" u="none" strike="noStrike">
                          <a:effectLst/>
                        </a:rPr>
                        <a:t>5,28</a:t>
                      </a:r>
                      <a:endParaRPr lang="fr-FR" sz="800" b="0" i="0" u="none" strike="noStrike">
                        <a:solidFill>
                          <a:srgbClr val="000000"/>
                        </a:solidFill>
                        <a:effectLst/>
                        <a:latin typeface="Century Schoolbook" panose="02040604050505020304" pitchFamily="18" charset="0"/>
                      </a:endParaRPr>
                    </a:p>
                  </a:txBody>
                  <a:tcPr marL="3295" marR="3295" marT="3295" marB="0" anchor="b"/>
                </a:tc>
                <a:tc>
                  <a:txBody>
                    <a:bodyPr/>
                    <a:lstStyle/>
                    <a:p>
                      <a:pPr algn="r" rtl="0" fontAlgn="b"/>
                      <a:r>
                        <a:rPr lang="fr-FR" sz="800" u="none" strike="noStrike">
                          <a:effectLst/>
                        </a:rPr>
                        <a:t>6,68</a:t>
                      </a:r>
                      <a:endParaRPr lang="fr-FR" sz="800" b="0" i="0" u="none" strike="noStrike">
                        <a:solidFill>
                          <a:srgbClr val="000000"/>
                        </a:solidFill>
                        <a:effectLst/>
                        <a:latin typeface="Century Schoolbook" panose="02040604050505020304" pitchFamily="18" charset="0"/>
                      </a:endParaRPr>
                    </a:p>
                  </a:txBody>
                  <a:tcPr marL="3295" marR="3295" marT="3295" marB="0" anchor="b"/>
                </a:tc>
                <a:tc>
                  <a:txBody>
                    <a:bodyPr/>
                    <a:lstStyle/>
                    <a:p>
                      <a:pPr algn="r" rtl="0" fontAlgn="b"/>
                      <a:r>
                        <a:rPr lang="fr-FR" sz="800" u="none" strike="noStrike">
                          <a:effectLst/>
                        </a:rPr>
                        <a:t>6,7</a:t>
                      </a:r>
                      <a:endParaRPr lang="fr-FR" sz="800" b="0" i="0" u="none" strike="noStrike">
                        <a:solidFill>
                          <a:srgbClr val="000000"/>
                        </a:solidFill>
                        <a:effectLst/>
                        <a:latin typeface="Century Schoolbook" panose="02040604050505020304" pitchFamily="18" charset="0"/>
                      </a:endParaRPr>
                    </a:p>
                  </a:txBody>
                  <a:tcPr marL="3295" marR="3295" marT="3295" marB="0" anchor="b"/>
                </a:tc>
                <a:tc>
                  <a:txBody>
                    <a:bodyPr/>
                    <a:lstStyle/>
                    <a:p>
                      <a:pPr algn="r" rtl="0" fontAlgn="b"/>
                      <a:r>
                        <a:rPr lang="fr-FR" sz="800" u="none" strike="noStrike">
                          <a:effectLst/>
                        </a:rPr>
                        <a:t>5,6</a:t>
                      </a:r>
                      <a:endParaRPr lang="fr-FR" sz="800" b="0" i="0" u="none" strike="noStrike">
                        <a:solidFill>
                          <a:srgbClr val="000000"/>
                        </a:solidFill>
                        <a:effectLst/>
                        <a:latin typeface="Century Schoolbook" panose="02040604050505020304" pitchFamily="18" charset="0"/>
                      </a:endParaRPr>
                    </a:p>
                  </a:txBody>
                  <a:tcPr marL="3295" marR="3295" marT="3295" marB="0" anchor="b"/>
                </a:tc>
                <a:tc>
                  <a:txBody>
                    <a:bodyPr/>
                    <a:lstStyle/>
                    <a:p>
                      <a:pPr algn="r" rtl="0" fontAlgn="b"/>
                      <a:r>
                        <a:rPr lang="fr-FR" sz="800" u="none" strike="noStrike">
                          <a:effectLst/>
                        </a:rPr>
                        <a:t>6,43</a:t>
                      </a:r>
                      <a:endParaRPr lang="fr-FR" sz="800" b="0" i="0" u="none" strike="noStrike">
                        <a:solidFill>
                          <a:srgbClr val="000000"/>
                        </a:solidFill>
                        <a:effectLst/>
                        <a:latin typeface="Century Schoolbook" panose="02040604050505020304" pitchFamily="18" charset="0"/>
                      </a:endParaRPr>
                    </a:p>
                  </a:txBody>
                  <a:tcPr marL="3295" marR="3295" marT="3295" marB="0" anchor="b"/>
                </a:tc>
                <a:tc>
                  <a:txBody>
                    <a:bodyPr/>
                    <a:lstStyle/>
                    <a:p>
                      <a:pPr algn="l" rtl="0" fontAlgn="b"/>
                      <a:r>
                        <a:rPr lang="fr-FR" sz="800" u="none" strike="noStrike" dirty="0">
                          <a:effectLst/>
                        </a:rPr>
                        <a:t> </a:t>
                      </a:r>
                      <a:endParaRPr lang="fr-FR" sz="800" b="0" i="0" u="none" strike="noStrike" dirty="0">
                        <a:solidFill>
                          <a:srgbClr val="000000"/>
                        </a:solidFill>
                        <a:effectLst/>
                        <a:latin typeface="Century Schoolbook" panose="02040604050505020304" pitchFamily="18" charset="0"/>
                      </a:endParaRPr>
                    </a:p>
                  </a:txBody>
                  <a:tcPr marL="3295" marR="3295" marT="3295" marB="0" anchor="b"/>
                </a:tc>
                <a:tc>
                  <a:txBody>
                    <a:bodyPr/>
                    <a:lstStyle/>
                    <a:p>
                      <a:pPr algn="l" rtl="0" fontAlgn="b"/>
                      <a:r>
                        <a:rPr lang="fr-FR" sz="800" u="none" strike="noStrike">
                          <a:effectLst/>
                        </a:rPr>
                        <a:t> </a:t>
                      </a:r>
                      <a:endParaRPr lang="fr-FR" sz="800" b="0" i="0" u="none" strike="noStrike">
                        <a:solidFill>
                          <a:srgbClr val="000000"/>
                        </a:solidFill>
                        <a:effectLst/>
                        <a:latin typeface="Century Schoolbook" panose="02040604050505020304" pitchFamily="18" charset="0"/>
                      </a:endParaRPr>
                    </a:p>
                  </a:txBody>
                  <a:tcPr marL="3295" marR="3295" marT="3295" marB="0" anchor="b"/>
                </a:tc>
                <a:tc>
                  <a:txBody>
                    <a:bodyPr/>
                    <a:lstStyle/>
                    <a:p>
                      <a:pPr algn="l" rtl="0" fontAlgn="b"/>
                      <a:r>
                        <a:rPr lang="fr-FR" sz="800" u="none" strike="noStrike" dirty="0">
                          <a:effectLst/>
                        </a:rPr>
                        <a:t> </a:t>
                      </a:r>
                      <a:endParaRPr lang="fr-FR" sz="800" b="0" i="0" u="none" strike="noStrike" dirty="0">
                        <a:solidFill>
                          <a:srgbClr val="000000"/>
                        </a:solidFill>
                        <a:effectLst/>
                        <a:latin typeface="Century Schoolbook" panose="02040604050505020304" pitchFamily="18" charset="0"/>
                      </a:endParaRPr>
                    </a:p>
                  </a:txBody>
                  <a:tcPr marL="3295" marR="3295" marT="3295" marB="0" anchor="b"/>
                </a:tc>
                <a:tc>
                  <a:txBody>
                    <a:bodyPr/>
                    <a:lstStyle/>
                    <a:p>
                      <a:pPr algn="l" rtl="0" fontAlgn="b"/>
                      <a:r>
                        <a:rPr lang="fr-FR" sz="800" u="none" strike="noStrike">
                          <a:effectLst/>
                        </a:rPr>
                        <a:t> </a:t>
                      </a:r>
                      <a:endParaRPr lang="fr-FR" sz="800" b="0" i="0" u="none" strike="noStrike">
                        <a:solidFill>
                          <a:srgbClr val="000000"/>
                        </a:solidFill>
                        <a:effectLst/>
                        <a:latin typeface="Century Schoolbook" panose="02040604050505020304" pitchFamily="18" charset="0"/>
                      </a:endParaRPr>
                    </a:p>
                  </a:txBody>
                  <a:tcPr marL="3295" marR="3295" marT="3295" marB="0" anchor="b"/>
                </a:tc>
                <a:tc>
                  <a:txBody>
                    <a:bodyPr/>
                    <a:lstStyle/>
                    <a:p>
                      <a:pPr algn="l" rtl="0" fontAlgn="b"/>
                      <a:r>
                        <a:rPr lang="fr-FR" sz="800" u="none" strike="noStrike">
                          <a:effectLst/>
                        </a:rPr>
                        <a:t> </a:t>
                      </a:r>
                      <a:endParaRPr lang="fr-FR" sz="800" b="0" i="0" u="none" strike="noStrike">
                        <a:solidFill>
                          <a:srgbClr val="000000"/>
                        </a:solidFill>
                        <a:effectLst/>
                        <a:latin typeface="Century Schoolbook" panose="02040604050505020304" pitchFamily="18" charset="0"/>
                      </a:endParaRPr>
                    </a:p>
                  </a:txBody>
                  <a:tcPr marL="3295" marR="3295" marT="3295" marB="0" anchor="b"/>
                </a:tc>
                <a:tc>
                  <a:txBody>
                    <a:bodyPr/>
                    <a:lstStyle/>
                    <a:p>
                      <a:pPr algn="l" rtl="0" fontAlgn="b"/>
                      <a:r>
                        <a:rPr lang="fr-FR" sz="800" u="none" strike="noStrike">
                          <a:effectLst/>
                        </a:rPr>
                        <a:t> </a:t>
                      </a:r>
                      <a:endParaRPr lang="fr-FR" sz="800" b="0" i="0" u="none" strike="noStrike">
                        <a:solidFill>
                          <a:srgbClr val="000000"/>
                        </a:solidFill>
                        <a:effectLst/>
                        <a:latin typeface="Century Schoolbook" panose="02040604050505020304" pitchFamily="18" charset="0"/>
                      </a:endParaRPr>
                    </a:p>
                  </a:txBody>
                  <a:tcPr marL="3295" marR="3295" marT="3295" marB="0" anchor="b"/>
                </a:tc>
                <a:tc>
                  <a:txBody>
                    <a:bodyPr/>
                    <a:lstStyle/>
                    <a:p>
                      <a:pPr algn="l" rtl="0" fontAlgn="b"/>
                      <a:r>
                        <a:rPr lang="fr-FR" sz="800" u="none" strike="noStrike">
                          <a:effectLst/>
                        </a:rPr>
                        <a:t> </a:t>
                      </a:r>
                      <a:endParaRPr lang="fr-FR" sz="800" b="0" i="0" u="none" strike="noStrike">
                        <a:solidFill>
                          <a:srgbClr val="000000"/>
                        </a:solidFill>
                        <a:effectLst/>
                        <a:latin typeface="Century Schoolbook" panose="02040604050505020304" pitchFamily="18" charset="0"/>
                      </a:endParaRPr>
                    </a:p>
                  </a:txBody>
                  <a:tcPr marL="3295" marR="3295" marT="3295" marB="0" anchor="b"/>
                </a:tc>
                <a:tc>
                  <a:txBody>
                    <a:bodyPr/>
                    <a:lstStyle/>
                    <a:p>
                      <a:pPr algn="l" rtl="0" fontAlgn="b"/>
                      <a:r>
                        <a:rPr lang="fr-FR" sz="800" u="none" strike="noStrike">
                          <a:effectLst/>
                        </a:rPr>
                        <a:t> </a:t>
                      </a:r>
                      <a:endParaRPr lang="fr-FR" sz="800" b="0" i="0" u="none" strike="noStrike">
                        <a:solidFill>
                          <a:srgbClr val="000000"/>
                        </a:solidFill>
                        <a:effectLst/>
                        <a:latin typeface="Century Schoolbook" panose="02040604050505020304" pitchFamily="18" charset="0"/>
                      </a:endParaRPr>
                    </a:p>
                  </a:txBody>
                  <a:tcPr marL="3295" marR="3295" marT="3295" marB="0" anchor="b"/>
                </a:tc>
                <a:tc>
                  <a:txBody>
                    <a:bodyPr/>
                    <a:lstStyle/>
                    <a:p>
                      <a:pPr algn="l" rtl="0" fontAlgn="b"/>
                      <a:r>
                        <a:rPr lang="fr-FR" sz="800" u="none" strike="noStrike">
                          <a:effectLst/>
                        </a:rPr>
                        <a:t> </a:t>
                      </a:r>
                      <a:endParaRPr lang="fr-FR" sz="800" b="0" i="0" u="none" strike="noStrike">
                        <a:solidFill>
                          <a:srgbClr val="000000"/>
                        </a:solidFill>
                        <a:effectLst/>
                        <a:latin typeface="Century Schoolbook" panose="02040604050505020304" pitchFamily="18" charset="0"/>
                      </a:endParaRPr>
                    </a:p>
                  </a:txBody>
                  <a:tcPr marL="3295" marR="3295" marT="3295" marB="0" anchor="b"/>
                </a:tc>
                <a:tc>
                  <a:txBody>
                    <a:bodyPr/>
                    <a:lstStyle/>
                    <a:p>
                      <a:pPr algn="l" rtl="0" fontAlgn="b"/>
                      <a:r>
                        <a:rPr lang="fr-FR" sz="800" u="none" strike="noStrike">
                          <a:effectLst/>
                        </a:rPr>
                        <a:t> </a:t>
                      </a:r>
                      <a:endParaRPr lang="fr-FR" sz="800" b="0" i="0" u="none" strike="noStrike">
                        <a:solidFill>
                          <a:srgbClr val="000000"/>
                        </a:solidFill>
                        <a:effectLst/>
                        <a:latin typeface="Century Schoolbook" panose="02040604050505020304" pitchFamily="18" charset="0"/>
                      </a:endParaRPr>
                    </a:p>
                  </a:txBody>
                  <a:tcPr marL="3295" marR="3295" marT="3295" marB="0" anchor="b"/>
                </a:tc>
              </a:tr>
              <a:tr h="41507">
                <a:tc>
                  <a:txBody>
                    <a:bodyPr/>
                    <a:lstStyle/>
                    <a:p>
                      <a:pPr algn="l" rtl="0" fontAlgn="b"/>
                      <a:r>
                        <a:rPr lang="fr-FR" sz="800" u="none" strike="noStrike" dirty="0">
                          <a:effectLst/>
                        </a:rPr>
                        <a:t>Années</a:t>
                      </a:r>
                      <a:endParaRPr lang="fr-FR" sz="800" b="0" i="0" u="none" strike="noStrike" dirty="0">
                        <a:solidFill>
                          <a:srgbClr val="000000"/>
                        </a:solidFill>
                        <a:effectLst/>
                        <a:latin typeface="Century Schoolbook" panose="02040604050505020304" pitchFamily="18" charset="0"/>
                      </a:endParaRPr>
                    </a:p>
                  </a:txBody>
                  <a:tcPr marL="3295" marR="3295" marT="3295" marB="0" anchor="b"/>
                </a:tc>
                <a:tc>
                  <a:txBody>
                    <a:bodyPr/>
                    <a:lstStyle/>
                    <a:p>
                      <a:pPr algn="r" rtl="0" fontAlgn="b"/>
                      <a:r>
                        <a:rPr lang="fr-FR" sz="800" u="none" strike="noStrike">
                          <a:effectLst/>
                        </a:rPr>
                        <a:t>2003</a:t>
                      </a:r>
                      <a:endParaRPr lang="fr-FR" sz="800" b="0" i="0" u="none" strike="noStrike">
                        <a:solidFill>
                          <a:srgbClr val="000000"/>
                        </a:solidFill>
                        <a:effectLst/>
                        <a:latin typeface="Century Schoolbook" panose="02040604050505020304" pitchFamily="18" charset="0"/>
                      </a:endParaRPr>
                    </a:p>
                  </a:txBody>
                  <a:tcPr marL="3295" marR="3295" marT="3295" marB="0" anchor="b"/>
                </a:tc>
                <a:tc>
                  <a:txBody>
                    <a:bodyPr/>
                    <a:lstStyle/>
                    <a:p>
                      <a:pPr algn="r" rtl="0" fontAlgn="b"/>
                      <a:r>
                        <a:rPr lang="fr-FR" sz="800" u="none" strike="noStrike">
                          <a:effectLst/>
                        </a:rPr>
                        <a:t>2004</a:t>
                      </a:r>
                      <a:endParaRPr lang="fr-FR" sz="800" b="0" i="0" u="none" strike="noStrike">
                        <a:solidFill>
                          <a:srgbClr val="000000"/>
                        </a:solidFill>
                        <a:effectLst/>
                        <a:latin typeface="Century Schoolbook" panose="02040604050505020304" pitchFamily="18" charset="0"/>
                      </a:endParaRPr>
                    </a:p>
                  </a:txBody>
                  <a:tcPr marL="3295" marR="3295" marT="3295" marB="0" anchor="b"/>
                </a:tc>
                <a:tc>
                  <a:txBody>
                    <a:bodyPr/>
                    <a:lstStyle/>
                    <a:p>
                      <a:pPr algn="r" rtl="0" fontAlgn="b"/>
                      <a:r>
                        <a:rPr lang="fr-FR" sz="800" u="none" strike="noStrike">
                          <a:effectLst/>
                        </a:rPr>
                        <a:t>2005</a:t>
                      </a:r>
                      <a:endParaRPr lang="fr-FR" sz="800" b="0" i="0" u="none" strike="noStrike">
                        <a:solidFill>
                          <a:srgbClr val="000000"/>
                        </a:solidFill>
                        <a:effectLst/>
                        <a:latin typeface="Century Schoolbook" panose="02040604050505020304" pitchFamily="18" charset="0"/>
                      </a:endParaRPr>
                    </a:p>
                  </a:txBody>
                  <a:tcPr marL="3295" marR="3295" marT="3295" marB="0" anchor="b"/>
                </a:tc>
                <a:tc>
                  <a:txBody>
                    <a:bodyPr/>
                    <a:lstStyle/>
                    <a:p>
                      <a:pPr algn="r" rtl="0" fontAlgn="b"/>
                      <a:r>
                        <a:rPr lang="fr-FR" sz="800" u="none" strike="noStrike">
                          <a:effectLst/>
                        </a:rPr>
                        <a:t>2006</a:t>
                      </a:r>
                      <a:endParaRPr lang="fr-FR" sz="800" b="0" i="0" u="none" strike="noStrike">
                        <a:solidFill>
                          <a:srgbClr val="000000"/>
                        </a:solidFill>
                        <a:effectLst/>
                        <a:latin typeface="Century Schoolbook" panose="02040604050505020304" pitchFamily="18" charset="0"/>
                      </a:endParaRPr>
                    </a:p>
                  </a:txBody>
                  <a:tcPr marL="3295" marR="3295" marT="3295" marB="0" anchor="b"/>
                </a:tc>
                <a:tc>
                  <a:txBody>
                    <a:bodyPr/>
                    <a:lstStyle/>
                    <a:p>
                      <a:pPr algn="r" rtl="0" fontAlgn="b"/>
                      <a:r>
                        <a:rPr lang="fr-FR" sz="800" u="none" strike="noStrike">
                          <a:effectLst/>
                        </a:rPr>
                        <a:t>2007</a:t>
                      </a:r>
                      <a:endParaRPr lang="fr-FR" sz="800" b="0" i="0" u="none" strike="noStrike">
                        <a:solidFill>
                          <a:srgbClr val="000000"/>
                        </a:solidFill>
                        <a:effectLst/>
                        <a:latin typeface="Century Schoolbook" panose="02040604050505020304" pitchFamily="18" charset="0"/>
                      </a:endParaRPr>
                    </a:p>
                  </a:txBody>
                  <a:tcPr marL="3295" marR="3295" marT="3295" marB="0" anchor="b"/>
                </a:tc>
                <a:tc>
                  <a:txBody>
                    <a:bodyPr/>
                    <a:lstStyle/>
                    <a:p>
                      <a:pPr algn="r" rtl="0" fontAlgn="b"/>
                      <a:r>
                        <a:rPr lang="fr-FR" sz="800" u="none" strike="noStrike">
                          <a:effectLst/>
                        </a:rPr>
                        <a:t>2008</a:t>
                      </a:r>
                      <a:endParaRPr lang="fr-FR" sz="800" b="0" i="0" u="none" strike="noStrike">
                        <a:solidFill>
                          <a:srgbClr val="000000"/>
                        </a:solidFill>
                        <a:effectLst/>
                        <a:latin typeface="Century Schoolbook" panose="02040604050505020304" pitchFamily="18" charset="0"/>
                      </a:endParaRPr>
                    </a:p>
                  </a:txBody>
                  <a:tcPr marL="3295" marR="3295" marT="3295" marB="0" anchor="b"/>
                </a:tc>
                <a:tc>
                  <a:txBody>
                    <a:bodyPr/>
                    <a:lstStyle/>
                    <a:p>
                      <a:pPr algn="r" rtl="0" fontAlgn="b"/>
                      <a:r>
                        <a:rPr lang="fr-FR" sz="800" u="none" strike="noStrike">
                          <a:effectLst/>
                        </a:rPr>
                        <a:t>2009</a:t>
                      </a:r>
                      <a:endParaRPr lang="fr-FR" sz="800" b="0" i="0" u="none" strike="noStrike">
                        <a:solidFill>
                          <a:srgbClr val="000000"/>
                        </a:solidFill>
                        <a:effectLst/>
                        <a:latin typeface="Century Schoolbook" panose="02040604050505020304" pitchFamily="18" charset="0"/>
                      </a:endParaRPr>
                    </a:p>
                  </a:txBody>
                  <a:tcPr marL="3295" marR="3295" marT="3295" marB="0" anchor="b"/>
                </a:tc>
                <a:tc>
                  <a:txBody>
                    <a:bodyPr/>
                    <a:lstStyle/>
                    <a:p>
                      <a:pPr algn="r" rtl="0" fontAlgn="b"/>
                      <a:r>
                        <a:rPr lang="fr-FR" sz="800" u="none" strike="noStrike">
                          <a:effectLst/>
                        </a:rPr>
                        <a:t>2010</a:t>
                      </a:r>
                      <a:endParaRPr lang="fr-FR" sz="800" b="0" i="0" u="none" strike="noStrike">
                        <a:solidFill>
                          <a:srgbClr val="000000"/>
                        </a:solidFill>
                        <a:effectLst/>
                        <a:latin typeface="Century Schoolbook" panose="02040604050505020304" pitchFamily="18" charset="0"/>
                      </a:endParaRPr>
                    </a:p>
                  </a:txBody>
                  <a:tcPr marL="3295" marR="3295" marT="3295" marB="0" anchor="b"/>
                </a:tc>
                <a:tc>
                  <a:txBody>
                    <a:bodyPr/>
                    <a:lstStyle/>
                    <a:p>
                      <a:pPr algn="r" rtl="0" fontAlgn="b"/>
                      <a:r>
                        <a:rPr lang="fr-FR" sz="800" u="none" strike="noStrike">
                          <a:effectLst/>
                        </a:rPr>
                        <a:t>2011</a:t>
                      </a:r>
                      <a:endParaRPr lang="fr-FR" sz="800" b="0" i="0" u="none" strike="noStrike">
                        <a:solidFill>
                          <a:srgbClr val="000000"/>
                        </a:solidFill>
                        <a:effectLst/>
                        <a:latin typeface="Century Schoolbook" panose="02040604050505020304" pitchFamily="18" charset="0"/>
                      </a:endParaRPr>
                    </a:p>
                  </a:txBody>
                  <a:tcPr marL="3295" marR="3295" marT="3295" marB="0" anchor="b"/>
                </a:tc>
                <a:tc>
                  <a:txBody>
                    <a:bodyPr/>
                    <a:lstStyle/>
                    <a:p>
                      <a:pPr algn="r" rtl="0" fontAlgn="b"/>
                      <a:r>
                        <a:rPr lang="fr-FR" sz="800" u="none" strike="noStrike">
                          <a:effectLst/>
                        </a:rPr>
                        <a:t>2012</a:t>
                      </a:r>
                      <a:endParaRPr lang="fr-FR" sz="800" b="0" i="0" u="none" strike="noStrike">
                        <a:solidFill>
                          <a:srgbClr val="000000"/>
                        </a:solidFill>
                        <a:effectLst/>
                        <a:latin typeface="Century Schoolbook" panose="02040604050505020304" pitchFamily="18" charset="0"/>
                      </a:endParaRPr>
                    </a:p>
                  </a:txBody>
                  <a:tcPr marL="3295" marR="3295" marT="3295" marB="0" anchor="b"/>
                </a:tc>
                <a:tc>
                  <a:txBody>
                    <a:bodyPr/>
                    <a:lstStyle/>
                    <a:p>
                      <a:pPr algn="r" rtl="0" fontAlgn="b"/>
                      <a:r>
                        <a:rPr lang="fr-FR" sz="800" u="none" strike="noStrike">
                          <a:effectLst/>
                        </a:rPr>
                        <a:t>2013</a:t>
                      </a:r>
                      <a:endParaRPr lang="fr-FR" sz="800" b="0" i="0" u="none" strike="noStrike">
                        <a:solidFill>
                          <a:srgbClr val="000000"/>
                        </a:solidFill>
                        <a:effectLst/>
                        <a:latin typeface="Century Schoolbook" panose="02040604050505020304" pitchFamily="18" charset="0"/>
                      </a:endParaRPr>
                    </a:p>
                  </a:txBody>
                  <a:tcPr marL="3295" marR="3295" marT="3295" marB="0" anchor="b"/>
                </a:tc>
                <a:tc>
                  <a:txBody>
                    <a:bodyPr/>
                    <a:lstStyle/>
                    <a:p>
                      <a:pPr algn="r" rtl="0" fontAlgn="b"/>
                      <a:r>
                        <a:rPr lang="fr-FR" sz="800" u="none" strike="noStrike">
                          <a:effectLst/>
                        </a:rPr>
                        <a:t>2014</a:t>
                      </a:r>
                      <a:endParaRPr lang="fr-FR" sz="800" b="0" i="0" u="none" strike="noStrike">
                        <a:solidFill>
                          <a:srgbClr val="000000"/>
                        </a:solidFill>
                        <a:effectLst/>
                        <a:latin typeface="Century Schoolbook" panose="02040604050505020304" pitchFamily="18" charset="0"/>
                      </a:endParaRPr>
                    </a:p>
                  </a:txBody>
                  <a:tcPr marL="3295" marR="3295" marT="3295" marB="0" anchor="b"/>
                </a:tc>
                <a:tc>
                  <a:txBody>
                    <a:bodyPr/>
                    <a:lstStyle/>
                    <a:p>
                      <a:pPr algn="r" rtl="0" fontAlgn="b"/>
                      <a:r>
                        <a:rPr lang="fr-FR" sz="800" u="none" strike="noStrike">
                          <a:effectLst/>
                        </a:rPr>
                        <a:t>2015</a:t>
                      </a:r>
                      <a:endParaRPr lang="fr-FR" sz="800" b="0" i="0" u="none" strike="noStrike">
                        <a:solidFill>
                          <a:srgbClr val="000000"/>
                        </a:solidFill>
                        <a:effectLst/>
                        <a:latin typeface="Century Schoolbook" panose="02040604050505020304" pitchFamily="18" charset="0"/>
                      </a:endParaRPr>
                    </a:p>
                  </a:txBody>
                  <a:tcPr marL="3295" marR="3295" marT="3295" marB="0" anchor="b"/>
                </a:tc>
                <a:tc>
                  <a:txBody>
                    <a:bodyPr/>
                    <a:lstStyle/>
                    <a:p>
                      <a:pPr algn="r" rtl="0" fontAlgn="b"/>
                      <a:r>
                        <a:rPr lang="fr-FR" sz="800" u="none" strike="noStrike">
                          <a:effectLst/>
                        </a:rPr>
                        <a:t>2016</a:t>
                      </a:r>
                      <a:endParaRPr lang="fr-FR" sz="800" b="0" i="0" u="none" strike="noStrike">
                        <a:solidFill>
                          <a:srgbClr val="000000"/>
                        </a:solidFill>
                        <a:effectLst/>
                        <a:latin typeface="Century Schoolbook" panose="02040604050505020304" pitchFamily="18" charset="0"/>
                      </a:endParaRPr>
                    </a:p>
                  </a:txBody>
                  <a:tcPr marL="3295" marR="3295" marT="3295" marB="0" anchor="b"/>
                </a:tc>
                <a:tc>
                  <a:txBody>
                    <a:bodyPr/>
                    <a:lstStyle/>
                    <a:p>
                      <a:pPr algn="r" rtl="0" fontAlgn="b"/>
                      <a:r>
                        <a:rPr lang="fr-FR" sz="800" u="none" strike="noStrike">
                          <a:effectLst/>
                        </a:rPr>
                        <a:t>2017</a:t>
                      </a:r>
                      <a:endParaRPr lang="fr-FR" sz="800" b="0" i="0" u="none" strike="noStrike">
                        <a:solidFill>
                          <a:srgbClr val="000000"/>
                        </a:solidFill>
                        <a:effectLst/>
                        <a:latin typeface="Century Schoolbook" panose="02040604050505020304" pitchFamily="18" charset="0"/>
                      </a:endParaRPr>
                    </a:p>
                  </a:txBody>
                  <a:tcPr marL="3295" marR="3295" marT="3295" marB="0" anchor="b"/>
                </a:tc>
                <a:tc>
                  <a:txBody>
                    <a:bodyPr/>
                    <a:lstStyle/>
                    <a:p>
                      <a:pPr algn="r" rtl="0" fontAlgn="b"/>
                      <a:r>
                        <a:rPr lang="fr-FR" sz="800" u="none" strike="noStrike">
                          <a:effectLst/>
                        </a:rPr>
                        <a:t>2018</a:t>
                      </a:r>
                      <a:endParaRPr lang="fr-FR" sz="800" b="0" i="0" u="none" strike="noStrike">
                        <a:solidFill>
                          <a:srgbClr val="000000"/>
                        </a:solidFill>
                        <a:effectLst/>
                        <a:latin typeface="Century Schoolbook" panose="02040604050505020304" pitchFamily="18" charset="0"/>
                      </a:endParaRPr>
                    </a:p>
                  </a:txBody>
                  <a:tcPr marL="3295" marR="3295" marT="3295" marB="0" anchor="b"/>
                </a:tc>
                <a:tc>
                  <a:txBody>
                    <a:bodyPr/>
                    <a:lstStyle/>
                    <a:p>
                      <a:pPr algn="r" rtl="0" fontAlgn="b"/>
                      <a:r>
                        <a:rPr lang="fr-FR" sz="800" u="none" strike="noStrike">
                          <a:effectLst/>
                        </a:rPr>
                        <a:t>2019</a:t>
                      </a:r>
                      <a:endParaRPr lang="fr-FR" sz="800" b="0" i="0" u="none" strike="noStrike">
                        <a:solidFill>
                          <a:srgbClr val="000000"/>
                        </a:solidFill>
                        <a:effectLst/>
                        <a:latin typeface="Century Schoolbook" panose="02040604050505020304" pitchFamily="18" charset="0"/>
                      </a:endParaRPr>
                    </a:p>
                  </a:txBody>
                  <a:tcPr marL="3295" marR="3295" marT="3295" marB="0" anchor="b"/>
                </a:tc>
                <a:tc>
                  <a:txBody>
                    <a:bodyPr/>
                    <a:lstStyle/>
                    <a:p>
                      <a:pPr algn="r" rtl="0" fontAlgn="b"/>
                      <a:r>
                        <a:rPr lang="fr-FR" sz="800" u="none" strike="noStrike">
                          <a:effectLst/>
                        </a:rPr>
                        <a:t>2020</a:t>
                      </a:r>
                      <a:endParaRPr lang="fr-FR" sz="800" b="0" i="0" u="none" strike="noStrike">
                        <a:solidFill>
                          <a:srgbClr val="000000"/>
                        </a:solidFill>
                        <a:effectLst/>
                        <a:latin typeface="Century Schoolbook" panose="02040604050505020304" pitchFamily="18" charset="0"/>
                      </a:endParaRPr>
                    </a:p>
                  </a:txBody>
                  <a:tcPr marL="3295" marR="3295" marT="3295" marB="0" anchor="b"/>
                </a:tc>
                <a:tc>
                  <a:txBody>
                    <a:bodyPr/>
                    <a:lstStyle/>
                    <a:p>
                      <a:pPr algn="l" rtl="0" fontAlgn="b"/>
                      <a:r>
                        <a:rPr lang="fr-FR" sz="800" u="none" strike="noStrike">
                          <a:effectLst/>
                        </a:rPr>
                        <a:t>Total</a:t>
                      </a:r>
                      <a:endParaRPr lang="fr-FR" sz="800" b="0" i="0" u="none" strike="noStrike">
                        <a:solidFill>
                          <a:srgbClr val="000000"/>
                        </a:solidFill>
                        <a:effectLst/>
                        <a:latin typeface="Century Schoolbook" panose="02040604050505020304" pitchFamily="18" charset="0"/>
                      </a:endParaRPr>
                    </a:p>
                  </a:txBody>
                  <a:tcPr marL="3295" marR="3295" marT="3295" marB="0" anchor="b"/>
                </a:tc>
              </a:tr>
              <a:tr h="203168">
                <a:tc>
                  <a:txBody>
                    <a:bodyPr/>
                    <a:lstStyle/>
                    <a:p>
                      <a:pPr algn="l" rtl="0" fontAlgn="b"/>
                      <a:r>
                        <a:rPr lang="fr-FR" sz="800" u="none" strike="noStrike">
                          <a:effectLst/>
                        </a:rPr>
                        <a:t>bons du Trésor par adjudication</a:t>
                      </a:r>
                      <a:endParaRPr lang="fr-FR" sz="800" b="0" i="0" u="none" strike="noStrike">
                        <a:solidFill>
                          <a:srgbClr val="000000"/>
                        </a:solidFill>
                        <a:effectLst/>
                        <a:latin typeface="Century Schoolbook" panose="02040604050505020304" pitchFamily="18" charset="0"/>
                      </a:endParaRPr>
                    </a:p>
                  </a:txBody>
                  <a:tcPr marL="3295" marR="3295" marT="3295" marB="0" anchor="b"/>
                </a:tc>
                <a:tc>
                  <a:txBody>
                    <a:bodyPr/>
                    <a:lstStyle/>
                    <a:p>
                      <a:pPr algn="r" rtl="0" fontAlgn="b"/>
                      <a:r>
                        <a:rPr lang="fr-FR" sz="800" u="none" strike="noStrike" dirty="0">
                          <a:effectLst/>
                        </a:rPr>
                        <a:t>23</a:t>
                      </a:r>
                      <a:endParaRPr lang="fr-FR" sz="800" b="0" i="0" u="none" strike="noStrike" dirty="0">
                        <a:solidFill>
                          <a:srgbClr val="000000"/>
                        </a:solidFill>
                        <a:effectLst/>
                        <a:latin typeface="Century Schoolbook" panose="02040604050505020304" pitchFamily="18" charset="0"/>
                      </a:endParaRPr>
                    </a:p>
                  </a:txBody>
                  <a:tcPr marL="3295" marR="3295" marT="3295" marB="0" anchor="b"/>
                </a:tc>
                <a:tc>
                  <a:txBody>
                    <a:bodyPr/>
                    <a:lstStyle/>
                    <a:p>
                      <a:pPr algn="r" rtl="0" fontAlgn="b"/>
                      <a:r>
                        <a:rPr lang="fr-FR" sz="800" u="none" strike="noStrike">
                          <a:effectLst/>
                        </a:rPr>
                        <a:t>45,3</a:t>
                      </a:r>
                      <a:endParaRPr lang="fr-FR" sz="800" b="0" i="0" u="none" strike="noStrike">
                        <a:solidFill>
                          <a:srgbClr val="000000"/>
                        </a:solidFill>
                        <a:effectLst/>
                        <a:latin typeface="Century Schoolbook" panose="02040604050505020304" pitchFamily="18" charset="0"/>
                      </a:endParaRPr>
                    </a:p>
                  </a:txBody>
                  <a:tcPr marL="3295" marR="3295" marT="3295" marB="0" anchor="b"/>
                </a:tc>
                <a:tc>
                  <a:txBody>
                    <a:bodyPr/>
                    <a:lstStyle/>
                    <a:p>
                      <a:pPr algn="r" rtl="0" fontAlgn="b"/>
                      <a:r>
                        <a:rPr lang="fr-FR" sz="800" u="none" strike="noStrike">
                          <a:effectLst/>
                        </a:rPr>
                        <a:t>35,1</a:t>
                      </a:r>
                      <a:endParaRPr lang="fr-FR" sz="800" b="0" i="0" u="none" strike="noStrike">
                        <a:solidFill>
                          <a:srgbClr val="000000"/>
                        </a:solidFill>
                        <a:effectLst/>
                        <a:latin typeface="Century Schoolbook" panose="02040604050505020304" pitchFamily="18" charset="0"/>
                      </a:endParaRPr>
                    </a:p>
                  </a:txBody>
                  <a:tcPr marL="3295" marR="3295" marT="3295" marB="0" anchor="b"/>
                </a:tc>
                <a:tc>
                  <a:txBody>
                    <a:bodyPr/>
                    <a:lstStyle/>
                    <a:p>
                      <a:pPr algn="r" rtl="0" fontAlgn="b"/>
                      <a:r>
                        <a:rPr lang="fr-FR" sz="800" u="none" strike="noStrike">
                          <a:effectLst/>
                        </a:rPr>
                        <a:t>50,7</a:t>
                      </a:r>
                      <a:endParaRPr lang="fr-FR" sz="800" b="0" i="0" u="none" strike="noStrike">
                        <a:solidFill>
                          <a:srgbClr val="000000"/>
                        </a:solidFill>
                        <a:effectLst/>
                        <a:latin typeface="Century Schoolbook" panose="02040604050505020304" pitchFamily="18" charset="0"/>
                      </a:endParaRPr>
                    </a:p>
                  </a:txBody>
                  <a:tcPr marL="3295" marR="3295" marT="3295" marB="0" anchor="b"/>
                </a:tc>
                <a:tc>
                  <a:txBody>
                    <a:bodyPr/>
                    <a:lstStyle/>
                    <a:p>
                      <a:pPr algn="r" rtl="0" fontAlgn="b"/>
                      <a:r>
                        <a:rPr lang="fr-FR" sz="800" u="none" strike="noStrike">
                          <a:effectLst/>
                        </a:rPr>
                        <a:t>67,2</a:t>
                      </a:r>
                      <a:endParaRPr lang="fr-FR" sz="800" b="0" i="0" u="none" strike="noStrike">
                        <a:solidFill>
                          <a:srgbClr val="000000"/>
                        </a:solidFill>
                        <a:effectLst/>
                        <a:latin typeface="Century Schoolbook" panose="02040604050505020304" pitchFamily="18" charset="0"/>
                      </a:endParaRPr>
                    </a:p>
                  </a:txBody>
                  <a:tcPr marL="3295" marR="3295" marT="3295" marB="0" anchor="b"/>
                </a:tc>
                <a:tc>
                  <a:txBody>
                    <a:bodyPr/>
                    <a:lstStyle/>
                    <a:p>
                      <a:pPr algn="r" rtl="0" fontAlgn="b"/>
                      <a:r>
                        <a:rPr lang="fr-FR" sz="800" u="none" strike="noStrike">
                          <a:effectLst/>
                        </a:rPr>
                        <a:t>63,2</a:t>
                      </a:r>
                      <a:endParaRPr lang="fr-FR" sz="800" b="0" i="0" u="none" strike="noStrike">
                        <a:solidFill>
                          <a:srgbClr val="000000"/>
                        </a:solidFill>
                        <a:effectLst/>
                        <a:latin typeface="Century Schoolbook" panose="02040604050505020304" pitchFamily="18" charset="0"/>
                      </a:endParaRPr>
                    </a:p>
                  </a:txBody>
                  <a:tcPr marL="3295" marR="3295" marT="3295" marB="0" anchor="b"/>
                </a:tc>
                <a:tc>
                  <a:txBody>
                    <a:bodyPr/>
                    <a:lstStyle/>
                    <a:p>
                      <a:pPr algn="r" rtl="0" fontAlgn="b"/>
                      <a:r>
                        <a:rPr lang="fr-FR" sz="800" u="none" strike="noStrike">
                          <a:effectLst/>
                        </a:rPr>
                        <a:t>82,1</a:t>
                      </a:r>
                      <a:endParaRPr lang="fr-FR" sz="800" b="0" i="0" u="none" strike="noStrike">
                        <a:solidFill>
                          <a:srgbClr val="000000"/>
                        </a:solidFill>
                        <a:effectLst/>
                        <a:latin typeface="Century Schoolbook" panose="02040604050505020304" pitchFamily="18" charset="0"/>
                      </a:endParaRPr>
                    </a:p>
                  </a:txBody>
                  <a:tcPr marL="3295" marR="3295" marT="3295" marB="0" anchor="b"/>
                </a:tc>
                <a:tc>
                  <a:txBody>
                    <a:bodyPr/>
                    <a:lstStyle/>
                    <a:p>
                      <a:pPr algn="r" rtl="0" fontAlgn="b"/>
                      <a:r>
                        <a:rPr lang="fr-FR" sz="800" u="none" strike="noStrike">
                          <a:effectLst/>
                        </a:rPr>
                        <a:t>166,2</a:t>
                      </a:r>
                      <a:endParaRPr lang="fr-FR" sz="800" b="0" i="0" u="none" strike="noStrike">
                        <a:solidFill>
                          <a:srgbClr val="000000"/>
                        </a:solidFill>
                        <a:effectLst/>
                        <a:latin typeface="Century Schoolbook" panose="02040604050505020304" pitchFamily="18" charset="0"/>
                      </a:endParaRPr>
                    </a:p>
                  </a:txBody>
                  <a:tcPr marL="3295" marR="3295" marT="3295" marB="0" anchor="b"/>
                </a:tc>
                <a:tc>
                  <a:txBody>
                    <a:bodyPr/>
                    <a:lstStyle/>
                    <a:p>
                      <a:pPr algn="r" rtl="0" fontAlgn="b"/>
                      <a:r>
                        <a:rPr lang="fr-FR" sz="800" u="none" strike="noStrike">
                          <a:effectLst/>
                        </a:rPr>
                        <a:t>238,7</a:t>
                      </a:r>
                      <a:endParaRPr lang="fr-FR" sz="800" b="0" i="0" u="none" strike="noStrike">
                        <a:solidFill>
                          <a:srgbClr val="000000"/>
                        </a:solidFill>
                        <a:effectLst/>
                        <a:latin typeface="Century Schoolbook" panose="02040604050505020304" pitchFamily="18" charset="0"/>
                      </a:endParaRPr>
                    </a:p>
                  </a:txBody>
                  <a:tcPr marL="3295" marR="3295" marT="3295" marB="0" anchor="b"/>
                </a:tc>
                <a:tc>
                  <a:txBody>
                    <a:bodyPr/>
                    <a:lstStyle/>
                    <a:p>
                      <a:pPr algn="r" rtl="0" fontAlgn="b"/>
                      <a:r>
                        <a:rPr lang="fr-FR" sz="800" u="none" strike="noStrike">
                          <a:effectLst/>
                        </a:rPr>
                        <a:t>267,69</a:t>
                      </a:r>
                      <a:endParaRPr lang="fr-FR" sz="800" b="0" i="0" u="none" strike="noStrike">
                        <a:solidFill>
                          <a:srgbClr val="000000"/>
                        </a:solidFill>
                        <a:effectLst/>
                        <a:latin typeface="Century Schoolbook" panose="02040604050505020304" pitchFamily="18" charset="0"/>
                      </a:endParaRPr>
                    </a:p>
                  </a:txBody>
                  <a:tcPr marL="3295" marR="3295" marT="3295" marB="0" anchor="b"/>
                </a:tc>
                <a:tc>
                  <a:txBody>
                    <a:bodyPr/>
                    <a:lstStyle/>
                    <a:p>
                      <a:pPr algn="r" rtl="0" fontAlgn="b"/>
                      <a:r>
                        <a:rPr lang="fr-FR" sz="800" u="none" strike="noStrike">
                          <a:effectLst/>
                        </a:rPr>
                        <a:t>147,15</a:t>
                      </a:r>
                      <a:endParaRPr lang="fr-FR" sz="800" b="0" i="0" u="none" strike="noStrike">
                        <a:solidFill>
                          <a:srgbClr val="000000"/>
                        </a:solidFill>
                        <a:effectLst/>
                        <a:latin typeface="Century Schoolbook" panose="02040604050505020304" pitchFamily="18" charset="0"/>
                      </a:endParaRPr>
                    </a:p>
                  </a:txBody>
                  <a:tcPr marL="3295" marR="3295" marT="3295" marB="0" anchor="b"/>
                </a:tc>
                <a:tc>
                  <a:txBody>
                    <a:bodyPr/>
                    <a:lstStyle/>
                    <a:p>
                      <a:pPr algn="r" rtl="0" fontAlgn="b"/>
                      <a:r>
                        <a:rPr lang="fr-FR" sz="800" u="none" strike="noStrike">
                          <a:effectLst/>
                        </a:rPr>
                        <a:t>100</a:t>
                      </a:r>
                      <a:endParaRPr lang="fr-FR" sz="800" b="0" i="0" u="none" strike="noStrike">
                        <a:solidFill>
                          <a:srgbClr val="000000"/>
                        </a:solidFill>
                        <a:effectLst/>
                        <a:latin typeface="Century Schoolbook" panose="02040604050505020304" pitchFamily="18" charset="0"/>
                      </a:endParaRPr>
                    </a:p>
                  </a:txBody>
                  <a:tcPr marL="3295" marR="3295" marT="3295" marB="0" anchor="b"/>
                </a:tc>
                <a:tc>
                  <a:txBody>
                    <a:bodyPr/>
                    <a:lstStyle/>
                    <a:p>
                      <a:pPr algn="r" rtl="0" fontAlgn="b"/>
                      <a:r>
                        <a:rPr lang="fr-FR" sz="800" u="none" strike="noStrike">
                          <a:effectLst/>
                        </a:rPr>
                        <a:t>114,17</a:t>
                      </a:r>
                      <a:endParaRPr lang="fr-FR" sz="800" b="0" i="0" u="none" strike="noStrike">
                        <a:solidFill>
                          <a:srgbClr val="000000"/>
                        </a:solidFill>
                        <a:effectLst/>
                        <a:latin typeface="Century Schoolbook" panose="02040604050505020304" pitchFamily="18" charset="0"/>
                      </a:endParaRPr>
                    </a:p>
                  </a:txBody>
                  <a:tcPr marL="3295" marR="3295" marT="3295" marB="0" anchor="b"/>
                </a:tc>
                <a:tc>
                  <a:txBody>
                    <a:bodyPr/>
                    <a:lstStyle/>
                    <a:p>
                      <a:pPr algn="r" rtl="0" fontAlgn="b"/>
                      <a:r>
                        <a:rPr lang="fr-FR" sz="800" u="none" strike="noStrike">
                          <a:effectLst/>
                        </a:rPr>
                        <a:t>201,76</a:t>
                      </a:r>
                      <a:endParaRPr lang="fr-FR" sz="800" b="0" i="0" u="none" strike="noStrike">
                        <a:solidFill>
                          <a:srgbClr val="000000"/>
                        </a:solidFill>
                        <a:effectLst/>
                        <a:latin typeface="Century Schoolbook" panose="02040604050505020304" pitchFamily="18" charset="0"/>
                      </a:endParaRPr>
                    </a:p>
                  </a:txBody>
                  <a:tcPr marL="3295" marR="3295" marT="3295" marB="0" anchor="b"/>
                </a:tc>
                <a:tc>
                  <a:txBody>
                    <a:bodyPr/>
                    <a:lstStyle/>
                    <a:p>
                      <a:pPr algn="r" rtl="0" fontAlgn="b"/>
                      <a:r>
                        <a:rPr lang="fr-FR" sz="800" u="none" strike="noStrike">
                          <a:effectLst/>
                        </a:rPr>
                        <a:t>41,646</a:t>
                      </a:r>
                      <a:endParaRPr lang="fr-FR" sz="800" b="0" i="0" u="none" strike="noStrike">
                        <a:solidFill>
                          <a:srgbClr val="000000"/>
                        </a:solidFill>
                        <a:effectLst/>
                        <a:latin typeface="Century Schoolbook" panose="02040604050505020304" pitchFamily="18" charset="0"/>
                      </a:endParaRPr>
                    </a:p>
                  </a:txBody>
                  <a:tcPr marL="3295" marR="3295" marT="3295" marB="0" anchor="b"/>
                </a:tc>
                <a:tc>
                  <a:txBody>
                    <a:bodyPr/>
                    <a:lstStyle/>
                    <a:p>
                      <a:pPr algn="r" rtl="0" fontAlgn="b"/>
                      <a:r>
                        <a:rPr lang="fr-FR" sz="800" u="none" strike="noStrike">
                          <a:effectLst/>
                        </a:rPr>
                        <a:t>0</a:t>
                      </a:r>
                      <a:endParaRPr lang="fr-FR" sz="800" b="0" i="0" u="none" strike="noStrike">
                        <a:solidFill>
                          <a:srgbClr val="000000"/>
                        </a:solidFill>
                        <a:effectLst/>
                        <a:latin typeface="Century Schoolbook" panose="02040604050505020304" pitchFamily="18" charset="0"/>
                      </a:endParaRPr>
                    </a:p>
                  </a:txBody>
                  <a:tcPr marL="3295" marR="3295" marT="3295" marB="0" anchor="b"/>
                </a:tc>
                <a:tc>
                  <a:txBody>
                    <a:bodyPr/>
                    <a:lstStyle/>
                    <a:p>
                      <a:pPr algn="r" rtl="0" fontAlgn="b"/>
                      <a:r>
                        <a:rPr lang="fr-FR" sz="800" u="none" strike="noStrike">
                          <a:effectLst/>
                        </a:rPr>
                        <a:t>0</a:t>
                      </a:r>
                      <a:endParaRPr lang="fr-FR" sz="800" b="0" i="0" u="none" strike="noStrike">
                        <a:solidFill>
                          <a:srgbClr val="000000"/>
                        </a:solidFill>
                        <a:effectLst/>
                        <a:latin typeface="Century Schoolbook" panose="02040604050505020304" pitchFamily="18" charset="0"/>
                      </a:endParaRPr>
                    </a:p>
                  </a:txBody>
                  <a:tcPr marL="3295" marR="3295" marT="3295" marB="0" anchor="b"/>
                </a:tc>
                <a:tc>
                  <a:txBody>
                    <a:bodyPr/>
                    <a:lstStyle/>
                    <a:p>
                      <a:pPr algn="r" rtl="0" fontAlgn="b"/>
                      <a:r>
                        <a:rPr lang="fr-FR" sz="800" u="none" strike="noStrike">
                          <a:effectLst/>
                        </a:rPr>
                        <a:t>631,875</a:t>
                      </a:r>
                      <a:endParaRPr lang="fr-FR" sz="800" b="0" i="0" u="none" strike="noStrike">
                        <a:solidFill>
                          <a:srgbClr val="000000"/>
                        </a:solidFill>
                        <a:effectLst/>
                        <a:latin typeface="Century Schoolbook" panose="02040604050505020304" pitchFamily="18" charset="0"/>
                      </a:endParaRPr>
                    </a:p>
                  </a:txBody>
                  <a:tcPr marL="3295" marR="3295" marT="3295" marB="0" anchor="b"/>
                </a:tc>
                <a:tc>
                  <a:txBody>
                    <a:bodyPr/>
                    <a:lstStyle/>
                    <a:p>
                      <a:pPr algn="r" rtl="0" fontAlgn="b"/>
                      <a:r>
                        <a:rPr lang="fr-FR" sz="800" u="none" strike="noStrike">
                          <a:effectLst/>
                        </a:rPr>
                        <a:t>2275,791</a:t>
                      </a:r>
                      <a:endParaRPr lang="fr-FR" sz="800" b="0" i="0" u="none" strike="noStrike">
                        <a:solidFill>
                          <a:srgbClr val="000000"/>
                        </a:solidFill>
                        <a:effectLst/>
                        <a:latin typeface="Century Schoolbook" panose="02040604050505020304" pitchFamily="18" charset="0"/>
                      </a:endParaRPr>
                    </a:p>
                  </a:txBody>
                  <a:tcPr marL="3295" marR="3295" marT="3295" marB="0" anchor="b"/>
                </a:tc>
              </a:tr>
              <a:tr h="243583">
                <a:tc>
                  <a:txBody>
                    <a:bodyPr/>
                    <a:lstStyle/>
                    <a:p>
                      <a:pPr algn="l" rtl="0" fontAlgn="b"/>
                      <a:r>
                        <a:rPr lang="fr-FR" sz="800" u="none" strike="noStrike">
                          <a:effectLst/>
                        </a:rPr>
                        <a:t>obligations du Trésor par adjudication</a:t>
                      </a:r>
                      <a:endParaRPr lang="fr-FR" sz="800" b="0" i="0" u="none" strike="noStrike">
                        <a:solidFill>
                          <a:srgbClr val="000000"/>
                        </a:solidFill>
                        <a:effectLst/>
                        <a:latin typeface="Century Schoolbook" panose="02040604050505020304" pitchFamily="18" charset="0"/>
                      </a:endParaRPr>
                    </a:p>
                  </a:txBody>
                  <a:tcPr marL="3295" marR="3295" marT="3295" marB="0" anchor="b"/>
                </a:tc>
                <a:tc>
                  <a:txBody>
                    <a:bodyPr/>
                    <a:lstStyle/>
                    <a:p>
                      <a:pPr algn="l" rtl="0" fontAlgn="b"/>
                      <a:r>
                        <a:rPr lang="fr-FR" sz="800" u="none" strike="noStrike">
                          <a:effectLst/>
                        </a:rPr>
                        <a:t> </a:t>
                      </a:r>
                      <a:endParaRPr lang="fr-FR" sz="800" b="0" i="0" u="none" strike="noStrike">
                        <a:solidFill>
                          <a:srgbClr val="000000"/>
                        </a:solidFill>
                        <a:effectLst/>
                        <a:latin typeface="Arial" panose="020B0604020202020204" pitchFamily="34" charset="0"/>
                      </a:endParaRPr>
                    </a:p>
                  </a:txBody>
                  <a:tcPr marL="3295" marR="3295" marT="3295" marB="0" anchor="b"/>
                </a:tc>
                <a:tc>
                  <a:txBody>
                    <a:bodyPr/>
                    <a:lstStyle/>
                    <a:p>
                      <a:pPr algn="l" rtl="0" fontAlgn="b"/>
                      <a:r>
                        <a:rPr lang="fr-FR" sz="800" u="none" strike="noStrike">
                          <a:effectLst/>
                        </a:rPr>
                        <a:t> </a:t>
                      </a:r>
                      <a:endParaRPr lang="fr-FR" sz="800" b="0" i="0" u="none" strike="noStrike">
                        <a:solidFill>
                          <a:srgbClr val="000000"/>
                        </a:solidFill>
                        <a:effectLst/>
                        <a:latin typeface="Century Schoolbook" panose="02040604050505020304" pitchFamily="18" charset="0"/>
                      </a:endParaRPr>
                    </a:p>
                  </a:txBody>
                  <a:tcPr marL="3295" marR="3295" marT="3295" marB="0" anchor="b"/>
                </a:tc>
                <a:tc>
                  <a:txBody>
                    <a:bodyPr/>
                    <a:lstStyle/>
                    <a:p>
                      <a:pPr algn="l" rtl="0" fontAlgn="b"/>
                      <a:r>
                        <a:rPr lang="fr-FR" sz="800" u="none" strike="noStrike">
                          <a:effectLst/>
                        </a:rPr>
                        <a:t> </a:t>
                      </a:r>
                      <a:endParaRPr lang="fr-FR" sz="800" b="0" i="0" u="none" strike="noStrike">
                        <a:solidFill>
                          <a:srgbClr val="000000"/>
                        </a:solidFill>
                        <a:effectLst/>
                        <a:latin typeface="Arial" panose="020B0604020202020204" pitchFamily="34" charset="0"/>
                      </a:endParaRPr>
                    </a:p>
                  </a:txBody>
                  <a:tcPr marL="3295" marR="3295" marT="3295" marB="0" anchor="b"/>
                </a:tc>
                <a:tc>
                  <a:txBody>
                    <a:bodyPr/>
                    <a:lstStyle/>
                    <a:p>
                      <a:pPr algn="l" rtl="0" fontAlgn="b"/>
                      <a:r>
                        <a:rPr lang="fr-FR" sz="800" u="none" strike="noStrike">
                          <a:effectLst/>
                        </a:rPr>
                        <a:t> </a:t>
                      </a:r>
                      <a:endParaRPr lang="fr-FR" sz="800" b="0" i="0" u="none" strike="noStrike">
                        <a:solidFill>
                          <a:srgbClr val="000000"/>
                        </a:solidFill>
                        <a:effectLst/>
                        <a:latin typeface="Century Schoolbook" panose="02040604050505020304" pitchFamily="18" charset="0"/>
                      </a:endParaRPr>
                    </a:p>
                  </a:txBody>
                  <a:tcPr marL="3295" marR="3295" marT="3295" marB="0" anchor="b"/>
                </a:tc>
                <a:tc>
                  <a:txBody>
                    <a:bodyPr/>
                    <a:lstStyle/>
                    <a:p>
                      <a:pPr algn="r" rtl="0" fontAlgn="b"/>
                      <a:r>
                        <a:rPr lang="fr-FR" sz="800" u="none" strike="noStrike">
                          <a:effectLst/>
                        </a:rPr>
                        <a:t>58,7</a:t>
                      </a:r>
                      <a:endParaRPr lang="fr-FR" sz="800" b="0" i="0" u="none" strike="noStrike">
                        <a:solidFill>
                          <a:srgbClr val="000000"/>
                        </a:solidFill>
                        <a:effectLst/>
                        <a:latin typeface="Century Schoolbook" panose="02040604050505020304" pitchFamily="18" charset="0"/>
                      </a:endParaRPr>
                    </a:p>
                  </a:txBody>
                  <a:tcPr marL="3295" marR="3295" marT="3295" marB="0" anchor="b"/>
                </a:tc>
                <a:tc>
                  <a:txBody>
                    <a:bodyPr/>
                    <a:lstStyle/>
                    <a:p>
                      <a:pPr algn="r" rtl="0" fontAlgn="b"/>
                      <a:r>
                        <a:rPr lang="fr-FR" sz="800" u="none" strike="noStrike">
                          <a:effectLst/>
                        </a:rPr>
                        <a:t>25</a:t>
                      </a:r>
                      <a:endParaRPr lang="fr-FR" sz="800" b="0" i="0" u="none" strike="noStrike">
                        <a:solidFill>
                          <a:srgbClr val="000000"/>
                        </a:solidFill>
                        <a:effectLst/>
                        <a:latin typeface="Century Schoolbook" panose="02040604050505020304" pitchFamily="18" charset="0"/>
                      </a:endParaRPr>
                    </a:p>
                  </a:txBody>
                  <a:tcPr marL="3295" marR="3295" marT="3295" marB="0" anchor="b"/>
                </a:tc>
                <a:tc>
                  <a:txBody>
                    <a:bodyPr/>
                    <a:lstStyle/>
                    <a:p>
                      <a:pPr algn="r" rtl="0" fontAlgn="b"/>
                      <a:r>
                        <a:rPr lang="fr-FR" sz="800" u="none" strike="noStrike">
                          <a:effectLst/>
                        </a:rPr>
                        <a:t>31,1</a:t>
                      </a:r>
                      <a:endParaRPr lang="fr-FR" sz="800" b="0" i="0" u="none" strike="noStrike">
                        <a:solidFill>
                          <a:srgbClr val="000000"/>
                        </a:solidFill>
                        <a:effectLst/>
                        <a:latin typeface="Century Schoolbook" panose="02040604050505020304" pitchFamily="18" charset="0"/>
                      </a:endParaRPr>
                    </a:p>
                  </a:txBody>
                  <a:tcPr marL="3295" marR="3295" marT="3295" marB="0" anchor="b"/>
                </a:tc>
                <a:tc>
                  <a:txBody>
                    <a:bodyPr/>
                    <a:lstStyle/>
                    <a:p>
                      <a:pPr algn="r" rtl="0" fontAlgn="b"/>
                      <a:r>
                        <a:rPr lang="fr-FR" sz="800" u="none" strike="noStrike" dirty="0">
                          <a:effectLst/>
                        </a:rPr>
                        <a:t>31,4</a:t>
                      </a:r>
                      <a:endParaRPr lang="fr-FR" sz="800" b="0" i="0" u="none" strike="noStrike" dirty="0">
                        <a:solidFill>
                          <a:srgbClr val="000000"/>
                        </a:solidFill>
                        <a:effectLst/>
                        <a:latin typeface="Century Schoolbook" panose="02040604050505020304" pitchFamily="18" charset="0"/>
                      </a:endParaRPr>
                    </a:p>
                  </a:txBody>
                  <a:tcPr marL="3295" marR="3295" marT="3295" marB="0" anchor="b"/>
                </a:tc>
                <a:tc>
                  <a:txBody>
                    <a:bodyPr/>
                    <a:lstStyle/>
                    <a:p>
                      <a:pPr algn="r" rtl="0" fontAlgn="b"/>
                      <a:r>
                        <a:rPr lang="fr-FR" sz="800" u="none" strike="noStrike">
                          <a:effectLst/>
                        </a:rPr>
                        <a:t>124,3</a:t>
                      </a:r>
                      <a:endParaRPr lang="fr-FR" sz="800" b="0" i="0" u="none" strike="noStrike">
                        <a:solidFill>
                          <a:srgbClr val="000000"/>
                        </a:solidFill>
                        <a:effectLst/>
                        <a:latin typeface="Century Schoolbook" panose="02040604050505020304" pitchFamily="18" charset="0"/>
                      </a:endParaRPr>
                    </a:p>
                  </a:txBody>
                  <a:tcPr marL="3295" marR="3295" marT="3295" marB="0" anchor="b"/>
                </a:tc>
                <a:tc>
                  <a:txBody>
                    <a:bodyPr/>
                    <a:lstStyle/>
                    <a:p>
                      <a:pPr algn="r" rtl="0" fontAlgn="b"/>
                      <a:r>
                        <a:rPr lang="fr-FR" sz="800" u="none" strike="noStrike">
                          <a:effectLst/>
                        </a:rPr>
                        <a:t>162,35</a:t>
                      </a:r>
                      <a:endParaRPr lang="fr-FR" sz="800" b="0" i="0" u="none" strike="noStrike">
                        <a:solidFill>
                          <a:srgbClr val="000000"/>
                        </a:solidFill>
                        <a:effectLst/>
                        <a:latin typeface="Century Schoolbook" panose="02040604050505020304" pitchFamily="18" charset="0"/>
                      </a:endParaRPr>
                    </a:p>
                  </a:txBody>
                  <a:tcPr marL="3295" marR="3295" marT="3295" marB="0" anchor="b"/>
                </a:tc>
                <a:tc>
                  <a:txBody>
                    <a:bodyPr/>
                    <a:lstStyle/>
                    <a:p>
                      <a:pPr algn="r" rtl="0" fontAlgn="b"/>
                      <a:r>
                        <a:rPr lang="fr-FR" sz="800" u="none" strike="noStrike">
                          <a:effectLst/>
                        </a:rPr>
                        <a:t>169,39</a:t>
                      </a:r>
                      <a:endParaRPr lang="fr-FR" sz="800" b="0" i="0" u="none" strike="noStrike">
                        <a:solidFill>
                          <a:srgbClr val="000000"/>
                        </a:solidFill>
                        <a:effectLst/>
                        <a:latin typeface="Century Schoolbook" panose="02040604050505020304" pitchFamily="18" charset="0"/>
                      </a:endParaRPr>
                    </a:p>
                  </a:txBody>
                  <a:tcPr marL="3295" marR="3295" marT="3295" marB="0" anchor="b"/>
                </a:tc>
                <a:tc>
                  <a:txBody>
                    <a:bodyPr/>
                    <a:lstStyle/>
                    <a:p>
                      <a:pPr algn="r" rtl="0" fontAlgn="b"/>
                      <a:r>
                        <a:rPr lang="fr-FR" sz="800" u="none" strike="noStrike">
                          <a:effectLst/>
                        </a:rPr>
                        <a:t>230</a:t>
                      </a:r>
                      <a:endParaRPr lang="fr-FR" sz="800" b="0" i="0" u="none" strike="noStrike">
                        <a:solidFill>
                          <a:srgbClr val="000000"/>
                        </a:solidFill>
                        <a:effectLst/>
                        <a:latin typeface="Century Schoolbook" panose="02040604050505020304" pitchFamily="18" charset="0"/>
                      </a:endParaRPr>
                    </a:p>
                  </a:txBody>
                  <a:tcPr marL="3295" marR="3295" marT="3295" marB="0" anchor="b"/>
                </a:tc>
                <a:tc>
                  <a:txBody>
                    <a:bodyPr/>
                    <a:lstStyle/>
                    <a:p>
                      <a:pPr algn="r" rtl="0" fontAlgn="b"/>
                      <a:r>
                        <a:rPr lang="fr-FR" sz="800" u="none" strike="noStrike">
                          <a:effectLst/>
                        </a:rPr>
                        <a:t>306,94</a:t>
                      </a:r>
                      <a:endParaRPr lang="fr-FR" sz="800" b="0" i="0" u="none" strike="noStrike">
                        <a:solidFill>
                          <a:srgbClr val="000000"/>
                        </a:solidFill>
                        <a:effectLst/>
                        <a:latin typeface="Century Schoolbook" panose="02040604050505020304" pitchFamily="18" charset="0"/>
                      </a:endParaRPr>
                    </a:p>
                  </a:txBody>
                  <a:tcPr marL="3295" marR="3295" marT="3295" marB="0" anchor="b"/>
                </a:tc>
                <a:tc>
                  <a:txBody>
                    <a:bodyPr/>
                    <a:lstStyle/>
                    <a:p>
                      <a:pPr algn="r" rtl="0" fontAlgn="b"/>
                      <a:r>
                        <a:rPr lang="fr-FR" sz="800" u="none" strike="noStrike">
                          <a:effectLst/>
                        </a:rPr>
                        <a:t>320,4</a:t>
                      </a:r>
                      <a:endParaRPr lang="fr-FR" sz="800" b="0" i="0" u="none" strike="noStrike">
                        <a:solidFill>
                          <a:srgbClr val="000000"/>
                        </a:solidFill>
                        <a:effectLst/>
                        <a:latin typeface="Century Schoolbook" panose="02040604050505020304" pitchFamily="18" charset="0"/>
                      </a:endParaRPr>
                    </a:p>
                  </a:txBody>
                  <a:tcPr marL="3295" marR="3295" marT="3295" marB="0" anchor="b"/>
                </a:tc>
                <a:tc>
                  <a:txBody>
                    <a:bodyPr/>
                    <a:lstStyle/>
                    <a:p>
                      <a:pPr algn="r" rtl="0" fontAlgn="b"/>
                      <a:r>
                        <a:rPr lang="fr-FR" sz="800" u="none" strike="noStrike">
                          <a:effectLst/>
                        </a:rPr>
                        <a:t>0</a:t>
                      </a:r>
                      <a:endParaRPr lang="fr-FR" sz="800" b="0" i="0" u="none" strike="noStrike">
                        <a:solidFill>
                          <a:srgbClr val="000000"/>
                        </a:solidFill>
                        <a:effectLst/>
                        <a:latin typeface="Century Schoolbook" panose="02040604050505020304" pitchFamily="18" charset="0"/>
                      </a:endParaRPr>
                    </a:p>
                  </a:txBody>
                  <a:tcPr marL="3295" marR="3295" marT="3295" marB="0" anchor="b"/>
                </a:tc>
                <a:tc>
                  <a:txBody>
                    <a:bodyPr/>
                    <a:lstStyle/>
                    <a:p>
                      <a:pPr algn="r" rtl="0" fontAlgn="b"/>
                      <a:r>
                        <a:rPr lang="fr-FR" sz="800" u="none" strike="noStrike">
                          <a:effectLst/>
                        </a:rPr>
                        <a:t>0</a:t>
                      </a:r>
                      <a:endParaRPr lang="fr-FR" sz="800" b="0" i="0" u="none" strike="noStrike">
                        <a:solidFill>
                          <a:srgbClr val="000000"/>
                        </a:solidFill>
                        <a:effectLst/>
                        <a:latin typeface="Century Schoolbook" panose="02040604050505020304" pitchFamily="18" charset="0"/>
                      </a:endParaRPr>
                    </a:p>
                  </a:txBody>
                  <a:tcPr marL="3295" marR="3295" marT="3295" marB="0" anchor="b"/>
                </a:tc>
                <a:tc>
                  <a:txBody>
                    <a:bodyPr/>
                    <a:lstStyle/>
                    <a:p>
                      <a:pPr algn="r" rtl="0" fontAlgn="b"/>
                      <a:r>
                        <a:rPr lang="fr-FR" sz="800" u="none" strike="noStrike">
                          <a:effectLst/>
                        </a:rPr>
                        <a:t>365</a:t>
                      </a:r>
                      <a:endParaRPr lang="fr-FR" sz="800" b="0" i="0" u="none" strike="noStrike">
                        <a:solidFill>
                          <a:srgbClr val="000000"/>
                        </a:solidFill>
                        <a:effectLst/>
                        <a:latin typeface="Century Schoolbook" panose="02040604050505020304" pitchFamily="18" charset="0"/>
                      </a:endParaRPr>
                    </a:p>
                  </a:txBody>
                  <a:tcPr marL="3295" marR="3295" marT="3295" marB="0" anchor="b"/>
                </a:tc>
                <a:tc>
                  <a:txBody>
                    <a:bodyPr/>
                    <a:lstStyle/>
                    <a:p>
                      <a:pPr algn="r" rtl="0" fontAlgn="b"/>
                      <a:r>
                        <a:rPr lang="fr-FR" sz="800" u="none" strike="noStrike">
                          <a:effectLst/>
                        </a:rPr>
                        <a:t>632,46</a:t>
                      </a:r>
                      <a:endParaRPr lang="fr-FR" sz="800" b="0" i="0" u="none" strike="noStrike">
                        <a:solidFill>
                          <a:srgbClr val="000000"/>
                        </a:solidFill>
                        <a:effectLst/>
                        <a:latin typeface="Century Schoolbook" panose="02040604050505020304" pitchFamily="18" charset="0"/>
                      </a:endParaRPr>
                    </a:p>
                  </a:txBody>
                  <a:tcPr marL="3295" marR="3295" marT="3295" marB="0" anchor="b"/>
                </a:tc>
                <a:tc>
                  <a:txBody>
                    <a:bodyPr/>
                    <a:lstStyle/>
                    <a:p>
                      <a:pPr algn="r" rtl="0" fontAlgn="b"/>
                      <a:r>
                        <a:rPr lang="fr-FR" sz="800" u="none" strike="noStrike">
                          <a:effectLst/>
                        </a:rPr>
                        <a:t>2457,04</a:t>
                      </a:r>
                      <a:endParaRPr lang="fr-FR" sz="800" b="0" i="0" u="none" strike="noStrike">
                        <a:solidFill>
                          <a:srgbClr val="000000"/>
                        </a:solidFill>
                        <a:effectLst/>
                        <a:latin typeface="Century Schoolbook" panose="02040604050505020304" pitchFamily="18" charset="0"/>
                      </a:endParaRPr>
                    </a:p>
                  </a:txBody>
                  <a:tcPr marL="3295" marR="3295" marT="3295" marB="0" anchor="b"/>
                </a:tc>
              </a:tr>
              <a:tr h="122338">
                <a:tc>
                  <a:txBody>
                    <a:bodyPr/>
                    <a:lstStyle/>
                    <a:p>
                      <a:pPr algn="l" rtl="0" fontAlgn="b"/>
                      <a:r>
                        <a:rPr lang="fr-FR" sz="800" u="none" strike="noStrike">
                          <a:effectLst/>
                        </a:rPr>
                        <a:t>obligations par APE</a:t>
                      </a:r>
                      <a:endParaRPr lang="fr-FR" sz="800" b="0" i="0" u="none" strike="noStrike">
                        <a:solidFill>
                          <a:srgbClr val="000000"/>
                        </a:solidFill>
                        <a:effectLst/>
                        <a:latin typeface="Century Schoolbook" panose="02040604050505020304" pitchFamily="18" charset="0"/>
                      </a:endParaRPr>
                    </a:p>
                  </a:txBody>
                  <a:tcPr marL="3295" marR="3295" marT="3295" marB="0" anchor="b"/>
                </a:tc>
                <a:tc>
                  <a:txBody>
                    <a:bodyPr/>
                    <a:lstStyle/>
                    <a:p>
                      <a:pPr algn="l" rtl="0" fontAlgn="b"/>
                      <a:r>
                        <a:rPr lang="fr-FR" sz="800" u="none" strike="noStrike">
                          <a:effectLst/>
                        </a:rPr>
                        <a:t> </a:t>
                      </a:r>
                      <a:endParaRPr lang="fr-FR" sz="800" b="0" i="0" u="none" strike="noStrike">
                        <a:solidFill>
                          <a:srgbClr val="000000"/>
                        </a:solidFill>
                        <a:effectLst/>
                        <a:latin typeface="Century Schoolbook" panose="02040604050505020304" pitchFamily="18" charset="0"/>
                      </a:endParaRPr>
                    </a:p>
                  </a:txBody>
                  <a:tcPr marL="3295" marR="3295" marT="3295" marB="0" anchor="b"/>
                </a:tc>
                <a:tc>
                  <a:txBody>
                    <a:bodyPr/>
                    <a:lstStyle/>
                    <a:p>
                      <a:pPr algn="l" rtl="0" fontAlgn="b"/>
                      <a:r>
                        <a:rPr lang="fr-FR" sz="800" u="none" strike="noStrike">
                          <a:effectLst/>
                        </a:rPr>
                        <a:t> </a:t>
                      </a:r>
                      <a:endParaRPr lang="fr-FR" sz="800" b="0" i="0" u="none" strike="noStrike">
                        <a:solidFill>
                          <a:srgbClr val="000000"/>
                        </a:solidFill>
                        <a:effectLst/>
                        <a:latin typeface="Century Schoolbook" panose="02040604050505020304" pitchFamily="18" charset="0"/>
                      </a:endParaRPr>
                    </a:p>
                  </a:txBody>
                  <a:tcPr marL="3295" marR="3295" marT="3295" marB="0" anchor="b"/>
                </a:tc>
                <a:tc>
                  <a:txBody>
                    <a:bodyPr/>
                    <a:lstStyle/>
                    <a:p>
                      <a:pPr algn="r" rtl="0" fontAlgn="b"/>
                      <a:r>
                        <a:rPr lang="fr-FR" sz="800" u="none" strike="noStrike" dirty="0">
                          <a:effectLst/>
                        </a:rPr>
                        <a:t>45</a:t>
                      </a:r>
                      <a:endParaRPr lang="fr-FR" sz="800" b="0" i="0" u="none" strike="noStrike" dirty="0">
                        <a:solidFill>
                          <a:srgbClr val="000000"/>
                        </a:solidFill>
                        <a:effectLst/>
                        <a:latin typeface="Century Schoolbook" panose="02040604050505020304" pitchFamily="18" charset="0"/>
                      </a:endParaRPr>
                    </a:p>
                  </a:txBody>
                  <a:tcPr marL="3295" marR="3295" marT="3295" marB="0" anchor="b"/>
                </a:tc>
                <a:tc>
                  <a:txBody>
                    <a:bodyPr/>
                    <a:lstStyle/>
                    <a:p>
                      <a:pPr algn="l" rtl="0" fontAlgn="b"/>
                      <a:r>
                        <a:rPr lang="fr-FR" sz="800" u="none" strike="noStrike" dirty="0">
                          <a:effectLst/>
                        </a:rPr>
                        <a:t> </a:t>
                      </a:r>
                      <a:endParaRPr lang="fr-FR" sz="800" b="0" i="0" u="none" strike="noStrike" dirty="0">
                        <a:solidFill>
                          <a:srgbClr val="000000"/>
                        </a:solidFill>
                        <a:effectLst/>
                        <a:latin typeface="Century Schoolbook" panose="02040604050505020304" pitchFamily="18" charset="0"/>
                      </a:endParaRPr>
                    </a:p>
                  </a:txBody>
                  <a:tcPr marL="3295" marR="3295" marT="3295" marB="0" anchor="b"/>
                </a:tc>
                <a:tc>
                  <a:txBody>
                    <a:bodyPr/>
                    <a:lstStyle/>
                    <a:p>
                      <a:pPr algn="r" rtl="0" fontAlgn="b"/>
                      <a:r>
                        <a:rPr lang="fr-FR" sz="800" u="none" strike="noStrike">
                          <a:effectLst/>
                        </a:rPr>
                        <a:t>55,1</a:t>
                      </a:r>
                      <a:endParaRPr lang="fr-FR" sz="800" b="0" i="0" u="none" strike="noStrike">
                        <a:solidFill>
                          <a:srgbClr val="000000"/>
                        </a:solidFill>
                        <a:effectLst/>
                        <a:latin typeface="Century Schoolbook" panose="02040604050505020304" pitchFamily="18" charset="0"/>
                      </a:endParaRPr>
                    </a:p>
                  </a:txBody>
                  <a:tcPr marL="3295" marR="3295" marT="3295" marB="0" anchor="b"/>
                </a:tc>
                <a:tc>
                  <a:txBody>
                    <a:bodyPr/>
                    <a:lstStyle/>
                    <a:p>
                      <a:pPr algn="l" rtl="0" fontAlgn="b"/>
                      <a:r>
                        <a:rPr lang="fr-FR" sz="800" u="none" strike="noStrike">
                          <a:effectLst/>
                        </a:rPr>
                        <a:t> </a:t>
                      </a:r>
                      <a:endParaRPr lang="fr-FR" sz="800" b="0" i="0" u="none" strike="noStrike">
                        <a:solidFill>
                          <a:srgbClr val="000000"/>
                        </a:solidFill>
                        <a:effectLst/>
                        <a:latin typeface="Century Schoolbook" panose="02040604050505020304" pitchFamily="18" charset="0"/>
                      </a:endParaRPr>
                    </a:p>
                  </a:txBody>
                  <a:tcPr marL="3295" marR="3295" marT="3295" marB="0" anchor="b"/>
                </a:tc>
                <a:tc>
                  <a:txBody>
                    <a:bodyPr/>
                    <a:lstStyle/>
                    <a:p>
                      <a:pPr algn="l" rtl="0" fontAlgn="b"/>
                      <a:r>
                        <a:rPr lang="fr-FR" sz="800" u="none" strike="noStrike">
                          <a:effectLst/>
                        </a:rPr>
                        <a:t> </a:t>
                      </a:r>
                      <a:endParaRPr lang="fr-FR" sz="800" b="0" i="0" u="none" strike="noStrike">
                        <a:solidFill>
                          <a:srgbClr val="000000"/>
                        </a:solidFill>
                        <a:effectLst/>
                        <a:latin typeface="Century Schoolbook" panose="02040604050505020304" pitchFamily="18" charset="0"/>
                      </a:endParaRPr>
                    </a:p>
                  </a:txBody>
                  <a:tcPr marL="3295" marR="3295" marT="3295" marB="0" anchor="b"/>
                </a:tc>
                <a:tc>
                  <a:txBody>
                    <a:bodyPr/>
                    <a:lstStyle/>
                    <a:p>
                      <a:pPr algn="r" rtl="0" fontAlgn="b"/>
                      <a:r>
                        <a:rPr lang="fr-FR" sz="800" u="none" strike="noStrike">
                          <a:effectLst/>
                        </a:rPr>
                        <a:t>76,8</a:t>
                      </a:r>
                      <a:endParaRPr lang="fr-FR" sz="800" b="0" i="0" u="none" strike="noStrike">
                        <a:solidFill>
                          <a:srgbClr val="000000"/>
                        </a:solidFill>
                        <a:effectLst/>
                        <a:latin typeface="Century Schoolbook" panose="02040604050505020304" pitchFamily="18" charset="0"/>
                      </a:endParaRPr>
                    </a:p>
                  </a:txBody>
                  <a:tcPr marL="3295" marR="3295" marT="3295" marB="0" anchor="b"/>
                </a:tc>
                <a:tc>
                  <a:txBody>
                    <a:bodyPr/>
                    <a:lstStyle/>
                    <a:p>
                      <a:pPr algn="l" rtl="0" fontAlgn="b"/>
                      <a:r>
                        <a:rPr lang="fr-FR" sz="800" u="none" strike="noStrike">
                          <a:effectLst/>
                        </a:rPr>
                        <a:t> </a:t>
                      </a:r>
                      <a:endParaRPr lang="fr-FR" sz="800" b="0" i="0" u="none" strike="noStrike">
                        <a:solidFill>
                          <a:srgbClr val="000000"/>
                        </a:solidFill>
                        <a:effectLst/>
                        <a:latin typeface="Century Schoolbook" panose="02040604050505020304" pitchFamily="18" charset="0"/>
                      </a:endParaRPr>
                    </a:p>
                  </a:txBody>
                  <a:tcPr marL="3295" marR="3295" marT="3295" marB="0" anchor="b"/>
                </a:tc>
                <a:tc>
                  <a:txBody>
                    <a:bodyPr/>
                    <a:lstStyle/>
                    <a:p>
                      <a:pPr algn="r" rtl="0" fontAlgn="b"/>
                      <a:r>
                        <a:rPr lang="fr-FR" sz="800" u="none" strike="noStrike">
                          <a:effectLst/>
                        </a:rPr>
                        <a:t>88,103</a:t>
                      </a:r>
                      <a:endParaRPr lang="fr-FR" sz="800" b="0" i="0" u="none" strike="noStrike">
                        <a:solidFill>
                          <a:srgbClr val="000000"/>
                        </a:solidFill>
                        <a:effectLst/>
                        <a:latin typeface="Century Schoolbook" panose="02040604050505020304" pitchFamily="18" charset="0"/>
                      </a:endParaRPr>
                    </a:p>
                  </a:txBody>
                  <a:tcPr marL="3295" marR="3295" marT="3295" marB="0" anchor="b"/>
                </a:tc>
                <a:tc>
                  <a:txBody>
                    <a:bodyPr/>
                    <a:lstStyle/>
                    <a:p>
                      <a:pPr algn="r" rtl="0" fontAlgn="b"/>
                      <a:r>
                        <a:rPr lang="fr-FR" sz="800" u="none" strike="noStrike">
                          <a:effectLst/>
                        </a:rPr>
                        <a:t>66,94</a:t>
                      </a:r>
                      <a:endParaRPr lang="fr-FR" sz="800" b="0" i="0" u="none" strike="noStrike">
                        <a:solidFill>
                          <a:srgbClr val="000000"/>
                        </a:solidFill>
                        <a:effectLst/>
                        <a:latin typeface="Century Schoolbook" panose="02040604050505020304" pitchFamily="18" charset="0"/>
                      </a:endParaRPr>
                    </a:p>
                  </a:txBody>
                  <a:tcPr marL="3295" marR="3295" marT="3295" marB="0" anchor="b"/>
                </a:tc>
                <a:tc>
                  <a:txBody>
                    <a:bodyPr/>
                    <a:lstStyle/>
                    <a:p>
                      <a:pPr algn="r" rtl="0" fontAlgn="b"/>
                      <a:r>
                        <a:rPr lang="fr-FR" sz="800" u="none" strike="noStrike">
                          <a:effectLst/>
                        </a:rPr>
                        <a:t>100</a:t>
                      </a:r>
                      <a:endParaRPr lang="fr-FR" sz="800" b="0" i="0" u="none" strike="noStrike">
                        <a:solidFill>
                          <a:srgbClr val="000000"/>
                        </a:solidFill>
                        <a:effectLst/>
                        <a:latin typeface="Century Schoolbook" panose="02040604050505020304" pitchFamily="18" charset="0"/>
                      </a:endParaRPr>
                    </a:p>
                  </a:txBody>
                  <a:tcPr marL="3295" marR="3295" marT="3295" marB="0" anchor="b"/>
                </a:tc>
                <a:tc>
                  <a:txBody>
                    <a:bodyPr/>
                    <a:lstStyle/>
                    <a:p>
                      <a:pPr algn="r" rtl="0" fontAlgn="b"/>
                      <a:r>
                        <a:rPr lang="fr-FR" sz="800" u="none" strike="noStrike">
                          <a:effectLst/>
                        </a:rPr>
                        <a:t>100,2</a:t>
                      </a:r>
                      <a:endParaRPr lang="fr-FR" sz="800" b="0" i="0" u="none" strike="noStrike">
                        <a:solidFill>
                          <a:srgbClr val="000000"/>
                        </a:solidFill>
                        <a:effectLst/>
                        <a:latin typeface="Century Schoolbook" panose="02040604050505020304" pitchFamily="18" charset="0"/>
                      </a:endParaRPr>
                    </a:p>
                  </a:txBody>
                  <a:tcPr marL="3295" marR="3295" marT="3295" marB="0" anchor="b"/>
                </a:tc>
                <a:tc>
                  <a:txBody>
                    <a:bodyPr/>
                    <a:lstStyle/>
                    <a:p>
                      <a:pPr algn="r" rtl="0" fontAlgn="b"/>
                      <a:r>
                        <a:rPr lang="fr-FR" sz="800" u="none" strike="noStrike">
                          <a:effectLst/>
                        </a:rPr>
                        <a:t>200</a:t>
                      </a:r>
                      <a:endParaRPr lang="fr-FR" sz="800" b="0" i="0" u="none" strike="noStrike">
                        <a:solidFill>
                          <a:srgbClr val="000000"/>
                        </a:solidFill>
                        <a:effectLst/>
                        <a:latin typeface="Century Schoolbook" panose="02040604050505020304" pitchFamily="18" charset="0"/>
                      </a:endParaRPr>
                    </a:p>
                  </a:txBody>
                  <a:tcPr marL="3295" marR="3295" marT="3295" marB="0" anchor="b"/>
                </a:tc>
                <a:tc>
                  <a:txBody>
                    <a:bodyPr/>
                    <a:lstStyle/>
                    <a:p>
                      <a:pPr algn="r" rtl="0" fontAlgn="b"/>
                      <a:r>
                        <a:rPr lang="fr-FR" sz="800" u="none" strike="noStrike">
                          <a:effectLst/>
                        </a:rPr>
                        <a:t>0</a:t>
                      </a:r>
                      <a:endParaRPr lang="fr-FR" sz="800" b="0" i="0" u="none" strike="noStrike">
                        <a:solidFill>
                          <a:srgbClr val="000000"/>
                        </a:solidFill>
                        <a:effectLst/>
                        <a:latin typeface="Century Schoolbook" panose="02040604050505020304" pitchFamily="18" charset="0"/>
                      </a:endParaRPr>
                    </a:p>
                  </a:txBody>
                  <a:tcPr marL="3295" marR="3295" marT="3295" marB="0" anchor="b"/>
                </a:tc>
                <a:tc>
                  <a:txBody>
                    <a:bodyPr/>
                    <a:lstStyle/>
                    <a:p>
                      <a:pPr algn="r" rtl="0" fontAlgn="b"/>
                      <a:r>
                        <a:rPr lang="fr-FR" sz="800" u="none" strike="noStrike">
                          <a:effectLst/>
                        </a:rPr>
                        <a:t>0</a:t>
                      </a:r>
                      <a:endParaRPr lang="fr-FR" sz="800" b="0" i="0" u="none" strike="noStrike">
                        <a:solidFill>
                          <a:srgbClr val="000000"/>
                        </a:solidFill>
                        <a:effectLst/>
                        <a:latin typeface="Century Schoolbook" panose="02040604050505020304" pitchFamily="18" charset="0"/>
                      </a:endParaRPr>
                    </a:p>
                  </a:txBody>
                  <a:tcPr marL="3295" marR="3295" marT="3295" marB="0" anchor="b"/>
                </a:tc>
                <a:tc>
                  <a:txBody>
                    <a:bodyPr/>
                    <a:lstStyle/>
                    <a:p>
                      <a:pPr algn="r" rtl="0" fontAlgn="b"/>
                      <a:r>
                        <a:rPr lang="fr-FR" sz="800" u="none" strike="noStrike">
                          <a:effectLst/>
                        </a:rPr>
                        <a:t>0</a:t>
                      </a:r>
                      <a:endParaRPr lang="fr-FR" sz="800" b="0" i="0" u="none" strike="noStrike">
                        <a:solidFill>
                          <a:srgbClr val="000000"/>
                        </a:solidFill>
                        <a:effectLst/>
                        <a:latin typeface="Century Schoolbook" panose="02040604050505020304" pitchFamily="18" charset="0"/>
                      </a:endParaRPr>
                    </a:p>
                  </a:txBody>
                  <a:tcPr marL="3295" marR="3295" marT="3295" marB="0" anchor="b"/>
                </a:tc>
                <a:tc>
                  <a:txBody>
                    <a:bodyPr/>
                    <a:lstStyle/>
                    <a:p>
                      <a:pPr algn="r" rtl="0" fontAlgn="b"/>
                      <a:r>
                        <a:rPr lang="fr-FR" sz="800" u="none" strike="noStrike">
                          <a:effectLst/>
                        </a:rPr>
                        <a:t> </a:t>
                      </a:r>
                      <a:endParaRPr lang="fr-FR" sz="800" b="0" i="0" u="none" strike="noStrike">
                        <a:solidFill>
                          <a:srgbClr val="000000"/>
                        </a:solidFill>
                        <a:effectLst/>
                        <a:latin typeface="Century Schoolbook" panose="02040604050505020304" pitchFamily="18" charset="0"/>
                      </a:endParaRPr>
                    </a:p>
                  </a:txBody>
                  <a:tcPr marL="3295" marR="3295" marT="3295" marB="0" anchor="b"/>
                </a:tc>
                <a:tc>
                  <a:txBody>
                    <a:bodyPr/>
                    <a:lstStyle/>
                    <a:p>
                      <a:pPr algn="r" rtl="0" fontAlgn="b"/>
                      <a:r>
                        <a:rPr lang="fr-FR" sz="800" u="none" strike="noStrike">
                          <a:effectLst/>
                        </a:rPr>
                        <a:t>732,143</a:t>
                      </a:r>
                      <a:endParaRPr lang="fr-FR" sz="800" b="0" i="0" u="none" strike="noStrike">
                        <a:solidFill>
                          <a:srgbClr val="000000"/>
                        </a:solidFill>
                        <a:effectLst/>
                        <a:latin typeface="Century Schoolbook" panose="02040604050505020304" pitchFamily="18" charset="0"/>
                      </a:endParaRPr>
                    </a:p>
                  </a:txBody>
                  <a:tcPr marL="3295" marR="3295" marT="3295" marB="0" anchor="b"/>
                </a:tc>
              </a:tr>
              <a:tr h="41507">
                <a:tc>
                  <a:txBody>
                    <a:bodyPr/>
                    <a:lstStyle/>
                    <a:p>
                      <a:pPr algn="l" rtl="0" fontAlgn="b"/>
                      <a:r>
                        <a:rPr lang="fr-FR" sz="800" u="none" strike="noStrike">
                          <a:effectLst/>
                        </a:rPr>
                        <a:t>Total</a:t>
                      </a:r>
                      <a:endParaRPr lang="fr-FR" sz="800" b="0" i="0" u="none" strike="noStrike">
                        <a:solidFill>
                          <a:srgbClr val="000000"/>
                        </a:solidFill>
                        <a:effectLst/>
                        <a:latin typeface="Century Schoolbook" panose="02040604050505020304" pitchFamily="18" charset="0"/>
                      </a:endParaRPr>
                    </a:p>
                  </a:txBody>
                  <a:tcPr marL="3295" marR="3295" marT="3295" marB="0" anchor="b"/>
                </a:tc>
                <a:tc>
                  <a:txBody>
                    <a:bodyPr/>
                    <a:lstStyle/>
                    <a:p>
                      <a:pPr algn="r" rtl="0" fontAlgn="b"/>
                      <a:r>
                        <a:rPr lang="fr-FR" sz="800" u="none" strike="noStrike" dirty="0">
                          <a:effectLst/>
                        </a:rPr>
                        <a:t>23</a:t>
                      </a:r>
                      <a:endParaRPr lang="fr-FR" sz="800" b="0" i="0" u="none" strike="noStrike" dirty="0">
                        <a:solidFill>
                          <a:srgbClr val="000000"/>
                        </a:solidFill>
                        <a:effectLst/>
                        <a:latin typeface="Century Schoolbook" panose="02040604050505020304" pitchFamily="18" charset="0"/>
                      </a:endParaRPr>
                    </a:p>
                  </a:txBody>
                  <a:tcPr marL="3295" marR="3295" marT="3295" marB="0" anchor="b"/>
                </a:tc>
                <a:tc>
                  <a:txBody>
                    <a:bodyPr/>
                    <a:lstStyle/>
                    <a:p>
                      <a:pPr algn="r" rtl="0" fontAlgn="b"/>
                      <a:r>
                        <a:rPr lang="fr-FR" sz="800" u="none" strike="noStrike">
                          <a:effectLst/>
                        </a:rPr>
                        <a:t>45,3</a:t>
                      </a:r>
                      <a:endParaRPr lang="fr-FR" sz="800" b="0" i="0" u="none" strike="noStrike">
                        <a:solidFill>
                          <a:srgbClr val="000000"/>
                        </a:solidFill>
                        <a:effectLst/>
                        <a:latin typeface="Century Schoolbook" panose="02040604050505020304" pitchFamily="18" charset="0"/>
                      </a:endParaRPr>
                    </a:p>
                  </a:txBody>
                  <a:tcPr marL="3295" marR="3295" marT="3295" marB="0" anchor="b"/>
                </a:tc>
                <a:tc>
                  <a:txBody>
                    <a:bodyPr/>
                    <a:lstStyle/>
                    <a:p>
                      <a:pPr algn="r" rtl="0" fontAlgn="b"/>
                      <a:r>
                        <a:rPr lang="fr-FR" sz="800" u="none" strike="noStrike">
                          <a:effectLst/>
                        </a:rPr>
                        <a:t>80,1</a:t>
                      </a:r>
                      <a:endParaRPr lang="fr-FR" sz="800" b="0" i="0" u="none" strike="noStrike">
                        <a:solidFill>
                          <a:srgbClr val="000000"/>
                        </a:solidFill>
                        <a:effectLst/>
                        <a:latin typeface="Century Schoolbook" panose="02040604050505020304" pitchFamily="18" charset="0"/>
                      </a:endParaRPr>
                    </a:p>
                  </a:txBody>
                  <a:tcPr marL="3295" marR="3295" marT="3295" marB="0" anchor="b"/>
                </a:tc>
                <a:tc>
                  <a:txBody>
                    <a:bodyPr/>
                    <a:lstStyle/>
                    <a:p>
                      <a:pPr algn="r" rtl="0" fontAlgn="b"/>
                      <a:r>
                        <a:rPr lang="fr-FR" sz="800" u="none" strike="noStrike">
                          <a:effectLst/>
                        </a:rPr>
                        <a:t>50,7</a:t>
                      </a:r>
                      <a:endParaRPr lang="fr-FR" sz="800" b="0" i="0" u="none" strike="noStrike">
                        <a:solidFill>
                          <a:srgbClr val="000000"/>
                        </a:solidFill>
                        <a:effectLst/>
                        <a:latin typeface="Century Schoolbook" panose="02040604050505020304" pitchFamily="18" charset="0"/>
                      </a:endParaRPr>
                    </a:p>
                  </a:txBody>
                  <a:tcPr marL="3295" marR="3295" marT="3295" marB="0" anchor="b"/>
                </a:tc>
                <a:tc>
                  <a:txBody>
                    <a:bodyPr/>
                    <a:lstStyle/>
                    <a:p>
                      <a:pPr algn="r" rtl="0" fontAlgn="b"/>
                      <a:r>
                        <a:rPr lang="fr-FR" sz="800" u="none" strike="noStrike">
                          <a:effectLst/>
                        </a:rPr>
                        <a:t>181</a:t>
                      </a:r>
                      <a:endParaRPr lang="fr-FR" sz="800" b="0" i="0" u="none" strike="noStrike">
                        <a:solidFill>
                          <a:srgbClr val="000000"/>
                        </a:solidFill>
                        <a:effectLst/>
                        <a:latin typeface="Century Schoolbook" panose="02040604050505020304" pitchFamily="18" charset="0"/>
                      </a:endParaRPr>
                    </a:p>
                  </a:txBody>
                  <a:tcPr marL="3295" marR="3295" marT="3295" marB="0" anchor="b"/>
                </a:tc>
                <a:tc>
                  <a:txBody>
                    <a:bodyPr/>
                    <a:lstStyle/>
                    <a:p>
                      <a:pPr algn="r" rtl="0" fontAlgn="b"/>
                      <a:r>
                        <a:rPr lang="fr-FR" sz="800" u="none" strike="noStrike">
                          <a:effectLst/>
                        </a:rPr>
                        <a:t>88,2</a:t>
                      </a:r>
                      <a:endParaRPr lang="fr-FR" sz="800" b="0" i="0" u="none" strike="noStrike">
                        <a:solidFill>
                          <a:srgbClr val="000000"/>
                        </a:solidFill>
                        <a:effectLst/>
                        <a:latin typeface="Century Schoolbook" panose="02040604050505020304" pitchFamily="18" charset="0"/>
                      </a:endParaRPr>
                    </a:p>
                  </a:txBody>
                  <a:tcPr marL="3295" marR="3295" marT="3295" marB="0" anchor="b"/>
                </a:tc>
                <a:tc>
                  <a:txBody>
                    <a:bodyPr/>
                    <a:lstStyle/>
                    <a:p>
                      <a:pPr algn="r" rtl="0" fontAlgn="b"/>
                      <a:r>
                        <a:rPr lang="fr-FR" sz="800" u="none" strike="noStrike">
                          <a:effectLst/>
                        </a:rPr>
                        <a:t>113,2</a:t>
                      </a:r>
                      <a:endParaRPr lang="fr-FR" sz="800" b="0" i="0" u="none" strike="noStrike">
                        <a:solidFill>
                          <a:srgbClr val="000000"/>
                        </a:solidFill>
                        <a:effectLst/>
                        <a:latin typeface="Century Schoolbook" panose="02040604050505020304" pitchFamily="18" charset="0"/>
                      </a:endParaRPr>
                    </a:p>
                  </a:txBody>
                  <a:tcPr marL="3295" marR="3295" marT="3295" marB="0" anchor="b"/>
                </a:tc>
                <a:tc>
                  <a:txBody>
                    <a:bodyPr/>
                    <a:lstStyle/>
                    <a:p>
                      <a:pPr algn="r" rtl="0" fontAlgn="b"/>
                      <a:r>
                        <a:rPr lang="fr-FR" sz="800" u="none" strike="noStrike">
                          <a:effectLst/>
                        </a:rPr>
                        <a:t>274,4</a:t>
                      </a:r>
                      <a:endParaRPr lang="fr-FR" sz="800" b="0" i="0" u="none" strike="noStrike">
                        <a:solidFill>
                          <a:srgbClr val="000000"/>
                        </a:solidFill>
                        <a:effectLst/>
                        <a:latin typeface="Century Schoolbook" panose="02040604050505020304" pitchFamily="18" charset="0"/>
                      </a:endParaRPr>
                    </a:p>
                  </a:txBody>
                  <a:tcPr marL="3295" marR="3295" marT="3295" marB="0" anchor="b"/>
                </a:tc>
                <a:tc>
                  <a:txBody>
                    <a:bodyPr/>
                    <a:lstStyle/>
                    <a:p>
                      <a:pPr algn="r" rtl="0" fontAlgn="b"/>
                      <a:r>
                        <a:rPr lang="fr-FR" sz="800" u="none" strike="noStrike">
                          <a:effectLst/>
                        </a:rPr>
                        <a:t>363</a:t>
                      </a:r>
                      <a:endParaRPr lang="fr-FR" sz="800" b="0" i="0" u="none" strike="noStrike">
                        <a:solidFill>
                          <a:srgbClr val="000000"/>
                        </a:solidFill>
                        <a:effectLst/>
                        <a:latin typeface="Century Schoolbook" panose="02040604050505020304" pitchFamily="18" charset="0"/>
                      </a:endParaRPr>
                    </a:p>
                  </a:txBody>
                  <a:tcPr marL="3295" marR="3295" marT="3295" marB="0" anchor="b"/>
                </a:tc>
                <a:tc>
                  <a:txBody>
                    <a:bodyPr/>
                    <a:lstStyle/>
                    <a:p>
                      <a:pPr algn="r" rtl="0" fontAlgn="b"/>
                      <a:r>
                        <a:rPr lang="fr-FR" sz="800" u="none" strike="noStrike">
                          <a:effectLst/>
                        </a:rPr>
                        <a:t>518,14</a:t>
                      </a:r>
                      <a:endParaRPr lang="fr-FR" sz="800" b="0" i="0" u="none" strike="noStrike">
                        <a:solidFill>
                          <a:srgbClr val="000000"/>
                        </a:solidFill>
                        <a:effectLst/>
                        <a:latin typeface="Century Schoolbook" panose="02040604050505020304" pitchFamily="18" charset="0"/>
                      </a:endParaRPr>
                    </a:p>
                  </a:txBody>
                  <a:tcPr marL="3295" marR="3295" marT="3295" marB="0" anchor="b"/>
                </a:tc>
                <a:tc>
                  <a:txBody>
                    <a:bodyPr/>
                    <a:lstStyle/>
                    <a:p>
                      <a:pPr algn="r" rtl="0" fontAlgn="b"/>
                      <a:r>
                        <a:rPr lang="fr-FR" sz="800" u="none" strike="noStrike" dirty="0">
                          <a:effectLst/>
                        </a:rPr>
                        <a:t>383,48</a:t>
                      </a:r>
                      <a:endParaRPr lang="fr-FR" sz="800" b="0" i="0" u="none" strike="noStrike" dirty="0">
                        <a:solidFill>
                          <a:srgbClr val="000000"/>
                        </a:solidFill>
                        <a:effectLst/>
                        <a:latin typeface="Century Schoolbook" panose="02040604050505020304" pitchFamily="18" charset="0"/>
                      </a:endParaRPr>
                    </a:p>
                  </a:txBody>
                  <a:tcPr marL="3295" marR="3295" marT="3295" marB="0" anchor="b"/>
                </a:tc>
                <a:tc>
                  <a:txBody>
                    <a:bodyPr/>
                    <a:lstStyle/>
                    <a:p>
                      <a:pPr algn="r" rtl="0" fontAlgn="b"/>
                      <a:r>
                        <a:rPr lang="fr-FR" sz="800" u="none" strike="noStrike" dirty="0">
                          <a:effectLst/>
                        </a:rPr>
                        <a:t>430</a:t>
                      </a:r>
                      <a:endParaRPr lang="fr-FR" sz="800" b="0" i="0" u="none" strike="noStrike" dirty="0">
                        <a:solidFill>
                          <a:srgbClr val="000000"/>
                        </a:solidFill>
                        <a:effectLst/>
                        <a:latin typeface="Century Schoolbook" panose="02040604050505020304" pitchFamily="18" charset="0"/>
                      </a:endParaRPr>
                    </a:p>
                  </a:txBody>
                  <a:tcPr marL="3295" marR="3295" marT="3295" marB="0" anchor="b"/>
                </a:tc>
                <a:tc>
                  <a:txBody>
                    <a:bodyPr/>
                    <a:lstStyle/>
                    <a:p>
                      <a:pPr algn="r" rtl="0" fontAlgn="b"/>
                      <a:r>
                        <a:rPr lang="fr-FR" sz="800" u="none" strike="noStrike" dirty="0">
                          <a:effectLst/>
                        </a:rPr>
                        <a:t>521,31</a:t>
                      </a:r>
                      <a:endParaRPr lang="fr-FR" sz="800" b="0" i="0" u="none" strike="noStrike" dirty="0">
                        <a:solidFill>
                          <a:srgbClr val="000000"/>
                        </a:solidFill>
                        <a:effectLst/>
                        <a:latin typeface="Century Schoolbook" panose="02040604050505020304" pitchFamily="18" charset="0"/>
                      </a:endParaRPr>
                    </a:p>
                  </a:txBody>
                  <a:tcPr marL="3295" marR="3295" marT="3295" marB="0" anchor="b"/>
                </a:tc>
                <a:tc>
                  <a:txBody>
                    <a:bodyPr/>
                    <a:lstStyle/>
                    <a:p>
                      <a:pPr algn="r" rtl="0" fontAlgn="b"/>
                      <a:r>
                        <a:rPr lang="fr-FR" sz="800" u="none" strike="noStrike" dirty="0">
                          <a:effectLst/>
                        </a:rPr>
                        <a:t>722,16</a:t>
                      </a:r>
                      <a:endParaRPr lang="fr-FR" sz="800" b="0" i="0" u="none" strike="noStrike" dirty="0">
                        <a:solidFill>
                          <a:srgbClr val="000000"/>
                        </a:solidFill>
                        <a:effectLst/>
                        <a:latin typeface="Century Schoolbook" panose="02040604050505020304" pitchFamily="18" charset="0"/>
                      </a:endParaRPr>
                    </a:p>
                  </a:txBody>
                  <a:tcPr marL="3295" marR="3295" marT="3295" marB="0" anchor="b"/>
                </a:tc>
                <a:tc>
                  <a:txBody>
                    <a:bodyPr/>
                    <a:lstStyle/>
                    <a:p>
                      <a:pPr algn="r" rtl="0" fontAlgn="b"/>
                      <a:r>
                        <a:rPr lang="fr-FR" sz="800" u="none" strike="noStrike">
                          <a:effectLst/>
                        </a:rPr>
                        <a:t>41,646</a:t>
                      </a:r>
                      <a:endParaRPr lang="fr-FR" sz="800" b="0" i="0" u="none" strike="noStrike">
                        <a:solidFill>
                          <a:srgbClr val="000000"/>
                        </a:solidFill>
                        <a:effectLst/>
                        <a:latin typeface="Century Schoolbook" panose="02040604050505020304" pitchFamily="18" charset="0"/>
                      </a:endParaRPr>
                    </a:p>
                  </a:txBody>
                  <a:tcPr marL="3295" marR="3295" marT="3295" marB="0" anchor="b"/>
                </a:tc>
                <a:tc>
                  <a:txBody>
                    <a:bodyPr/>
                    <a:lstStyle/>
                    <a:p>
                      <a:pPr algn="r" rtl="0" fontAlgn="b"/>
                      <a:r>
                        <a:rPr lang="fr-FR" sz="800" u="none" strike="noStrike">
                          <a:effectLst/>
                        </a:rPr>
                        <a:t>0</a:t>
                      </a:r>
                      <a:endParaRPr lang="fr-FR" sz="800" b="0" i="0" u="none" strike="noStrike">
                        <a:solidFill>
                          <a:srgbClr val="000000"/>
                        </a:solidFill>
                        <a:effectLst/>
                        <a:latin typeface="Century Schoolbook" panose="02040604050505020304" pitchFamily="18" charset="0"/>
                      </a:endParaRPr>
                    </a:p>
                  </a:txBody>
                  <a:tcPr marL="3295" marR="3295" marT="3295" marB="0" anchor="b"/>
                </a:tc>
                <a:tc>
                  <a:txBody>
                    <a:bodyPr/>
                    <a:lstStyle/>
                    <a:p>
                      <a:pPr algn="r" rtl="0" fontAlgn="b"/>
                      <a:r>
                        <a:rPr lang="fr-FR" sz="800" u="none" strike="noStrike" dirty="0">
                          <a:effectLst/>
                        </a:rPr>
                        <a:t>365</a:t>
                      </a:r>
                      <a:endParaRPr lang="fr-FR" sz="800" b="0" i="0" u="none" strike="noStrike" dirty="0">
                        <a:solidFill>
                          <a:srgbClr val="000000"/>
                        </a:solidFill>
                        <a:effectLst/>
                        <a:latin typeface="Century Schoolbook" panose="02040604050505020304" pitchFamily="18" charset="0"/>
                      </a:endParaRPr>
                    </a:p>
                  </a:txBody>
                  <a:tcPr marL="3295" marR="3295" marT="3295" marB="0" anchor="b"/>
                </a:tc>
                <a:tc>
                  <a:txBody>
                    <a:bodyPr/>
                    <a:lstStyle/>
                    <a:p>
                      <a:pPr algn="r" rtl="0" fontAlgn="b"/>
                      <a:r>
                        <a:rPr lang="fr-FR" sz="800" u="none" strike="noStrike" dirty="0">
                          <a:effectLst/>
                        </a:rPr>
                        <a:t>1264,3</a:t>
                      </a:r>
                      <a:endParaRPr lang="fr-FR" sz="800" b="0" i="0" u="none" strike="noStrike" dirty="0">
                        <a:solidFill>
                          <a:srgbClr val="000000"/>
                        </a:solidFill>
                        <a:effectLst/>
                        <a:latin typeface="Century Schoolbook" panose="02040604050505020304" pitchFamily="18" charset="0"/>
                      </a:endParaRPr>
                    </a:p>
                  </a:txBody>
                  <a:tcPr marL="3295" marR="3295" marT="3295" marB="0" anchor="b"/>
                </a:tc>
                <a:tc>
                  <a:txBody>
                    <a:bodyPr/>
                    <a:lstStyle/>
                    <a:p>
                      <a:pPr algn="r" rtl="0" fontAlgn="b"/>
                      <a:r>
                        <a:rPr lang="fr-FR" sz="800" u="none" strike="noStrike" dirty="0">
                          <a:effectLst/>
                        </a:rPr>
                        <a:t>5464,974</a:t>
                      </a:r>
                      <a:endParaRPr lang="fr-FR" sz="800" b="0" i="0" u="none" strike="noStrike" dirty="0">
                        <a:solidFill>
                          <a:srgbClr val="000000"/>
                        </a:solidFill>
                        <a:effectLst/>
                        <a:latin typeface="Century Schoolbook" panose="02040604050505020304" pitchFamily="18" charset="0"/>
                      </a:endParaRPr>
                    </a:p>
                  </a:txBody>
                  <a:tcPr marL="3295" marR="3295" marT="3295" marB="0" anchor="b"/>
                </a:tc>
              </a:tr>
            </a:tbl>
          </a:graphicData>
        </a:graphic>
      </p:graphicFrame>
    </p:spTree>
    <p:extLst>
      <p:ext uri="{BB962C8B-B14F-4D97-AF65-F5344CB8AC3E}">
        <p14:creationId xmlns:p14="http://schemas.microsoft.com/office/powerpoint/2010/main" val="3511790487"/>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numéro de diapositive 3"/>
          <p:cNvSpPr>
            <a:spLocks noGrp="1"/>
          </p:cNvSpPr>
          <p:nvPr>
            <p:ph type="sldNum" sz="quarter" idx="15"/>
          </p:nvPr>
        </p:nvSpPr>
        <p:spPr/>
        <p:txBody>
          <a:bodyPr/>
          <a:lstStyle/>
          <a:p>
            <a:fld id="{26A935AA-A7B2-4507-9B20-F692C0B0BA29}" type="slidenum">
              <a:rPr lang="fr-FR" smtClean="0"/>
              <a:pPr/>
              <a:t>31</a:t>
            </a:fld>
            <a:endParaRPr lang="fr-FR"/>
          </a:p>
        </p:txBody>
      </p:sp>
      <p:sp>
        <p:nvSpPr>
          <p:cNvPr id="7" name="Titre 1"/>
          <p:cNvSpPr txBox="1">
            <a:spLocks noGrp="1"/>
          </p:cNvSpPr>
          <p:nvPr>
            <p:ph type="title"/>
          </p:nvPr>
        </p:nvSpPr>
        <p:spPr>
          <a:xfrm>
            <a:off x="457200" y="274638"/>
            <a:ext cx="7467600" cy="418058"/>
          </a:xfrm>
          <a:prstGeom prst="rect">
            <a:avLst/>
          </a:prstGeom>
        </p:spPr>
        <p:txBody>
          <a:bodyPr vert="horz" anchor="b">
            <a:normAutofit/>
          </a:bodyPr>
          <a:lstStyle>
            <a:lvl1pPr algn="l" rtl="0" eaLnBrk="1" latinLnBrk="0" hangingPunct="1">
              <a:spcBef>
                <a:spcPct val="0"/>
              </a:spcBef>
              <a:buNone/>
              <a:defRPr kumimoji="0" sz="3000" b="0" kern="1200" cap="small" baseline="0">
                <a:solidFill>
                  <a:schemeClr val="tx2"/>
                </a:solidFill>
                <a:latin typeface="+mj-lt"/>
                <a:ea typeface="+mj-ea"/>
                <a:cs typeface="+mj-cs"/>
              </a:defRPr>
            </a:lvl1pPr>
          </a:lstStyle>
          <a:p>
            <a:pPr algn="ctr"/>
            <a:r>
              <a:rPr lang="fr-FR" sz="1400" b="1" dirty="0" smtClean="0">
                <a:solidFill>
                  <a:schemeClr val="tx1"/>
                </a:solidFill>
                <a:latin typeface="Tahoma" panose="020B0604030504040204" pitchFamily="34" charset="0"/>
                <a:ea typeface="Tahoma" panose="020B0604030504040204" pitchFamily="34" charset="0"/>
                <a:cs typeface="Tahoma" panose="020B0604030504040204" pitchFamily="34" charset="0"/>
              </a:rPr>
              <a:t>PLAN DE FINANCEMENT POUR 2021</a:t>
            </a:r>
            <a:endParaRPr lang="fr-FR" sz="1400" b="1" dirty="0">
              <a:solidFill>
                <a:schemeClr val="tx1"/>
              </a:solidFill>
              <a:latin typeface="Tahoma" panose="020B0604030504040204" pitchFamily="34" charset="0"/>
              <a:ea typeface="Tahoma" panose="020B0604030504040204" pitchFamily="34" charset="0"/>
              <a:cs typeface="Tahoma" panose="020B0604030504040204" pitchFamily="34" charset="0"/>
            </a:endParaRPr>
          </a:p>
        </p:txBody>
      </p:sp>
      <p:sp>
        <p:nvSpPr>
          <p:cNvPr id="6" name="Espace réservé du texte 2"/>
          <p:cNvSpPr>
            <a:spLocks noGrp="1"/>
          </p:cNvSpPr>
          <p:nvPr>
            <p:ph sz="quarter" idx="1"/>
          </p:nvPr>
        </p:nvSpPr>
        <p:spPr>
          <a:xfrm>
            <a:off x="971600" y="1196752"/>
            <a:ext cx="3240360" cy="4320480"/>
          </a:xfrm>
          <a:solidFill>
            <a:schemeClr val="bg1">
              <a:lumMod val="85000"/>
              <a:alpha val="50000"/>
            </a:schemeClr>
          </a:solidFill>
        </p:spPr>
        <p:txBody>
          <a:bodyPr>
            <a:noAutofit/>
          </a:bodyPr>
          <a:lstStyle/>
          <a:p>
            <a:pPr algn="just"/>
            <a:r>
              <a:rPr lang="fr-FR" sz="1000" b="1" dirty="0" smtClean="0">
                <a:latin typeface="Tahoma" pitchFamily="34" charset="0"/>
                <a:ea typeface="Tahoma" pitchFamily="34" charset="0"/>
                <a:cs typeface="Tahoma" pitchFamily="34" charset="0"/>
              </a:rPr>
              <a:t>DETERMINATION DU BESOIN DE FINANCEMENT</a:t>
            </a:r>
          </a:p>
          <a:p>
            <a:pPr marL="12700" lvl="0" indent="0" algn="just">
              <a:buClr>
                <a:srgbClr val="359F37"/>
              </a:buClr>
              <a:buSzPct val="75000"/>
              <a:buNone/>
            </a:pPr>
            <a:endParaRPr lang="fr-FR" sz="1000" b="1" dirty="0" smtClean="0">
              <a:solidFill>
                <a:schemeClr val="tx1">
                  <a:lumMod val="75000"/>
                </a:schemeClr>
              </a:solidFill>
              <a:latin typeface="Tahoma" pitchFamily="34" charset="0"/>
              <a:ea typeface="Tahoma" pitchFamily="34" charset="0"/>
              <a:cs typeface="Tahoma" pitchFamily="34" charset="0"/>
            </a:endParaRPr>
          </a:p>
          <a:p>
            <a:pPr marL="12700" lvl="0" indent="0" algn="just">
              <a:buClr>
                <a:srgbClr val="359F37"/>
              </a:buClr>
              <a:buSzPct val="75000"/>
              <a:buNone/>
            </a:pPr>
            <a:endParaRPr lang="fr-FR" sz="1000" b="1" dirty="0">
              <a:solidFill>
                <a:schemeClr val="tx1">
                  <a:lumMod val="75000"/>
                </a:schemeClr>
              </a:solidFill>
              <a:latin typeface="Tahoma" pitchFamily="34" charset="0"/>
              <a:ea typeface="Tahoma" pitchFamily="34" charset="0"/>
              <a:cs typeface="Tahoma" pitchFamily="34" charset="0"/>
            </a:endParaRPr>
          </a:p>
          <a:p>
            <a:pPr marL="223838" lvl="0" indent="-211138" algn="just">
              <a:buClr>
                <a:srgbClr val="359F37"/>
              </a:buClr>
              <a:buSzPct val="75000"/>
              <a:buFont typeface=".SF NS Symbols Regular"/>
              <a:buChar char="★"/>
            </a:pPr>
            <a:r>
              <a:rPr lang="fr-FR" sz="1000" dirty="0" smtClean="0">
                <a:solidFill>
                  <a:schemeClr val="tx1">
                    <a:lumMod val="75000"/>
                  </a:schemeClr>
                </a:solidFill>
                <a:latin typeface="Tahoma" pitchFamily="34" charset="0"/>
                <a:ea typeface="Tahoma" pitchFamily="34" charset="0"/>
                <a:cs typeface="Tahoma" pitchFamily="34" charset="0"/>
              </a:rPr>
              <a:t>DEFICIT BUDGETAIRE PLFI 2021</a:t>
            </a:r>
          </a:p>
          <a:p>
            <a:pPr marL="12700" lvl="0" indent="0" algn="just">
              <a:buClr>
                <a:srgbClr val="359F37"/>
              </a:buClr>
              <a:buSzPct val="75000"/>
              <a:buNone/>
            </a:pPr>
            <a:endParaRPr lang="fr-FR" sz="1000" dirty="0">
              <a:solidFill>
                <a:schemeClr val="tx1">
                  <a:lumMod val="75000"/>
                </a:schemeClr>
              </a:solidFill>
              <a:latin typeface="Tahoma" pitchFamily="34" charset="0"/>
              <a:ea typeface="Tahoma" pitchFamily="34" charset="0"/>
              <a:cs typeface="Tahoma" pitchFamily="34" charset="0"/>
            </a:endParaRPr>
          </a:p>
          <a:p>
            <a:pPr marL="12700" lvl="0" indent="0" algn="just">
              <a:buClr>
                <a:srgbClr val="359F37"/>
              </a:buClr>
              <a:buSzPct val="75000"/>
              <a:buNone/>
            </a:pPr>
            <a:r>
              <a:rPr lang="fr-FR" sz="1000" dirty="0" smtClean="0">
                <a:solidFill>
                  <a:schemeClr val="tx1">
                    <a:lumMod val="75000"/>
                  </a:schemeClr>
                </a:solidFill>
                <a:latin typeface="Tahoma" pitchFamily="34" charset="0"/>
                <a:ea typeface="Tahoma" pitchFamily="34" charset="0"/>
                <a:cs typeface="Tahoma" pitchFamily="34" charset="0"/>
              </a:rPr>
              <a:t>743,9 MDS FCFA</a:t>
            </a:r>
            <a:r>
              <a:rPr lang="fr-FR" sz="1000" dirty="0">
                <a:solidFill>
                  <a:schemeClr val="tx1">
                    <a:lumMod val="75000"/>
                  </a:schemeClr>
                </a:solidFill>
                <a:latin typeface="Tahoma" pitchFamily="34" charset="0"/>
                <a:ea typeface="Tahoma" pitchFamily="34" charset="0"/>
                <a:cs typeface="Tahoma" pitchFamily="34" charset="0"/>
              </a:rPr>
              <a:t> </a:t>
            </a:r>
            <a:endParaRPr lang="fr-SN" sz="1000" dirty="0">
              <a:solidFill>
                <a:schemeClr val="tx1">
                  <a:lumMod val="75000"/>
                </a:schemeClr>
              </a:solidFill>
              <a:latin typeface="Tahoma" pitchFamily="34" charset="0"/>
              <a:ea typeface="Tahoma" pitchFamily="34" charset="0"/>
              <a:cs typeface="Tahoma" pitchFamily="34" charset="0"/>
            </a:endParaRPr>
          </a:p>
          <a:p>
            <a:pPr marL="223838" lvl="0" indent="-211138" algn="just">
              <a:buClr>
                <a:srgbClr val="359F37"/>
              </a:buClr>
              <a:buSzPct val="75000"/>
              <a:buFont typeface=".SF NS Symbols Regular"/>
              <a:buChar char="★"/>
            </a:pPr>
            <a:endParaRPr lang="fr-FR" sz="1000" dirty="0" smtClean="0">
              <a:solidFill>
                <a:schemeClr val="tx1">
                  <a:lumMod val="75000"/>
                </a:schemeClr>
              </a:solidFill>
              <a:latin typeface="Tahoma" pitchFamily="34" charset="0"/>
              <a:ea typeface="Tahoma" pitchFamily="34" charset="0"/>
              <a:cs typeface="Tahoma" pitchFamily="34" charset="0"/>
            </a:endParaRPr>
          </a:p>
          <a:p>
            <a:pPr marL="223838" lvl="0" indent="-211138" algn="just">
              <a:buClr>
                <a:srgbClr val="359F37"/>
              </a:buClr>
              <a:buSzPct val="75000"/>
              <a:buFont typeface=".SF NS Symbols Regular"/>
              <a:buChar char="★"/>
            </a:pPr>
            <a:r>
              <a:rPr lang="fr-FR" sz="1000" dirty="0" smtClean="0">
                <a:solidFill>
                  <a:schemeClr val="tx1">
                    <a:lumMod val="75000"/>
                  </a:schemeClr>
                </a:solidFill>
                <a:latin typeface="Tahoma" pitchFamily="34" charset="0"/>
                <a:ea typeface="Tahoma" pitchFamily="34" charset="0"/>
                <a:cs typeface="Tahoma" pitchFamily="34" charset="0"/>
              </a:rPr>
              <a:t>AMORTISSEMENT DU PRINCIPAL DE LA DETTE</a:t>
            </a:r>
          </a:p>
          <a:p>
            <a:pPr marL="12700" lvl="0" indent="0" algn="just">
              <a:buClr>
                <a:srgbClr val="359F37"/>
              </a:buClr>
              <a:buSzPct val="75000"/>
              <a:buNone/>
            </a:pPr>
            <a:endParaRPr lang="fr-FR" sz="1000" dirty="0">
              <a:solidFill>
                <a:schemeClr val="tx1">
                  <a:lumMod val="75000"/>
                </a:schemeClr>
              </a:solidFill>
              <a:latin typeface="Tahoma" pitchFamily="34" charset="0"/>
              <a:ea typeface="Tahoma" pitchFamily="34" charset="0"/>
              <a:cs typeface="Tahoma" pitchFamily="34" charset="0"/>
            </a:endParaRPr>
          </a:p>
          <a:p>
            <a:pPr marL="12700" lvl="0" indent="0" algn="just">
              <a:buClr>
                <a:srgbClr val="359F37"/>
              </a:buClr>
              <a:buSzPct val="75000"/>
              <a:buNone/>
            </a:pPr>
            <a:r>
              <a:rPr lang="fr-FR" sz="1000" dirty="0" smtClean="0">
                <a:solidFill>
                  <a:schemeClr val="tx1">
                    <a:lumMod val="75000"/>
                  </a:schemeClr>
                </a:solidFill>
                <a:latin typeface="Tahoma" pitchFamily="34" charset="0"/>
                <a:ea typeface="Tahoma" pitchFamily="34" charset="0"/>
                <a:cs typeface="Tahoma" pitchFamily="34" charset="0"/>
              </a:rPr>
              <a:t>619,32 MDS FCFA</a:t>
            </a:r>
          </a:p>
          <a:p>
            <a:pPr marL="12700" lvl="0" indent="0" algn="just">
              <a:buClr>
                <a:srgbClr val="359F37"/>
              </a:buClr>
              <a:buSzPct val="75000"/>
              <a:buNone/>
            </a:pPr>
            <a:endParaRPr lang="fr-FR" sz="1000" dirty="0" smtClean="0">
              <a:solidFill>
                <a:schemeClr val="tx1">
                  <a:lumMod val="75000"/>
                </a:schemeClr>
              </a:solidFill>
              <a:latin typeface="Tahoma" pitchFamily="34" charset="0"/>
              <a:ea typeface="Tahoma" pitchFamily="34" charset="0"/>
              <a:cs typeface="Tahoma" pitchFamily="34" charset="0"/>
            </a:endParaRPr>
          </a:p>
          <a:p>
            <a:pPr marL="12700" lvl="0" indent="0" algn="just">
              <a:buClr>
                <a:srgbClr val="359F37"/>
              </a:buClr>
              <a:buSzPct val="75000"/>
              <a:buNone/>
            </a:pPr>
            <a:endParaRPr lang="fr-FR" sz="1000" dirty="0">
              <a:solidFill>
                <a:schemeClr val="tx1">
                  <a:lumMod val="75000"/>
                </a:schemeClr>
              </a:solidFill>
              <a:latin typeface="Tahoma" pitchFamily="34" charset="0"/>
              <a:ea typeface="Tahoma" pitchFamily="34" charset="0"/>
              <a:cs typeface="Tahoma" pitchFamily="34" charset="0"/>
            </a:endParaRPr>
          </a:p>
          <a:p>
            <a:pPr marL="223838" lvl="0" indent="-211138" algn="just">
              <a:buClr>
                <a:srgbClr val="359F37"/>
              </a:buClr>
              <a:buSzPct val="75000"/>
              <a:buFont typeface=".SF NS Symbols Regular"/>
              <a:buChar char="★"/>
            </a:pPr>
            <a:r>
              <a:rPr lang="fr-FR" sz="1000" dirty="0" smtClean="0">
                <a:solidFill>
                  <a:schemeClr val="tx1">
                    <a:lumMod val="75000"/>
                  </a:schemeClr>
                </a:solidFill>
                <a:latin typeface="Tahoma" pitchFamily="34" charset="0"/>
                <a:ea typeface="Tahoma" pitchFamily="34" charset="0"/>
                <a:cs typeface="Tahoma" pitchFamily="34" charset="0"/>
              </a:rPr>
              <a:t>SOIT AU TOTAL</a:t>
            </a:r>
          </a:p>
          <a:p>
            <a:pPr marL="12700" lvl="0" indent="0" algn="just">
              <a:buClr>
                <a:srgbClr val="359F37"/>
              </a:buClr>
              <a:buSzPct val="75000"/>
              <a:buNone/>
            </a:pPr>
            <a:endParaRPr lang="fr-FR" sz="1000" dirty="0">
              <a:solidFill>
                <a:schemeClr val="tx1">
                  <a:lumMod val="75000"/>
                </a:schemeClr>
              </a:solidFill>
              <a:latin typeface="Tahoma" pitchFamily="34" charset="0"/>
              <a:ea typeface="Tahoma" pitchFamily="34" charset="0"/>
              <a:cs typeface="Tahoma" pitchFamily="34" charset="0"/>
            </a:endParaRPr>
          </a:p>
          <a:p>
            <a:pPr marL="12700" lvl="0" indent="0" algn="just">
              <a:buClr>
                <a:srgbClr val="359F37"/>
              </a:buClr>
              <a:buSzPct val="75000"/>
              <a:buNone/>
            </a:pPr>
            <a:r>
              <a:rPr lang="fr-FR" sz="1000" dirty="0" smtClean="0">
                <a:solidFill>
                  <a:schemeClr val="tx1">
                    <a:lumMod val="75000"/>
                  </a:schemeClr>
                </a:solidFill>
                <a:latin typeface="Tahoma" pitchFamily="34" charset="0"/>
                <a:ea typeface="Tahoma" pitchFamily="34" charset="0"/>
                <a:cs typeface="Tahoma" pitchFamily="34" charset="0"/>
              </a:rPr>
              <a:t>1.363,2 MDS FCFA</a:t>
            </a:r>
          </a:p>
        </p:txBody>
      </p:sp>
      <p:sp>
        <p:nvSpPr>
          <p:cNvPr id="8" name="Espace réservé du texte 2"/>
          <p:cNvSpPr txBox="1">
            <a:spLocks/>
          </p:cNvSpPr>
          <p:nvPr/>
        </p:nvSpPr>
        <p:spPr>
          <a:xfrm>
            <a:off x="4716016" y="2060848"/>
            <a:ext cx="3208784" cy="3960440"/>
          </a:xfrm>
          <a:prstGeom prst="rect">
            <a:avLst/>
          </a:prstGeom>
          <a:solidFill>
            <a:schemeClr val="bg1">
              <a:lumMod val="85000"/>
              <a:alpha val="50000"/>
            </a:schemeClr>
          </a:solidFill>
        </p:spPr>
        <p:txBody>
          <a:bodyPr vert="horz">
            <a:normAutofit/>
          </a:bodyPr>
          <a:lstStyle>
            <a:lvl1pPr marL="274320" indent="-274320" algn="l" rtl="0" eaLnBrk="1" latinLnBrk="0" hangingPunct="1">
              <a:spcBef>
                <a:spcPts val="600"/>
              </a:spcBef>
              <a:buClr>
                <a:schemeClr val="accent1"/>
              </a:buClr>
              <a:buSzPct val="70000"/>
              <a:buFont typeface="Wingdings"/>
              <a:buChar char=""/>
              <a:defRPr kumimoji="0" sz="2400" kern="1200">
                <a:solidFill>
                  <a:schemeClr val="tx1"/>
                </a:solidFill>
                <a:latin typeface="+mn-lt"/>
                <a:ea typeface="+mn-ea"/>
                <a:cs typeface="+mn-cs"/>
              </a:defRPr>
            </a:lvl1pPr>
            <a:lvl2pPr marL="640080" indent="-274320" algn="l" rtl="0" eaLnBrk="1" latinLnBrk="0" hangingPunct="1">
              <a:spcBef>
                <a:spcPct val="20000"/>
              </a:spcBef>
              <a:buClr>
                <a:schemeClr val="accent1"/>
              </a:buClr>
              <a:buSzPct val="80000"/>
              <a:buFont typeface="Wingdings 2"/>
              <a:buChar char=""/>
              <a:defRPr kumimoji="0" sz="2100" kern="1200">
                <a:solidFill>
                  <a:schemeClr val="tx1"/>
                </a:solidFill>
                <a:latin typeface="+mn-lt"/>
                <a:ea typeface="+mn-ea"/>
                <a:cs typeface="+mn-cs"/>
              </a:defRPr>
            </a:lvl2pPr>
            <a:lvl3pPr marL="914400" indent="-182880" algn="l" rtl="0" eaLnBrk="1" latinLnBrk="0" hangingPunct="1">
              <a:spcBef>
                <a:spcPct val="20000"/>
              </a:spcBef>
              <a:buClr>
                <a:schemeClr val="accent1">
                  <a:shade val="75000"/>
                </a:schemeClr>
              </a:buClr>
              <a:buSzPct val="60000"/>
              <a:buFont typeface="Wingdings"/>
              <a:buChar char=""/>
              <a:defRPr kumimoji="0" sz="1800" kern="1200">
                <a:solidFill>
                  <a:schemeClr val="tx1"/>
                </a:solidFill>
                <a:latin typeface="+mn-lt"/>
                <a:ea typeface="+mn-ea"/>
                <a:cs typeface="+mn-cs"/>
              </a:defRPr>
            </a:lvl3pPr>
            <a:lvl4pPr marL="1188720" indent="-182880" algn="l" rtl="0" eaLnBrk="1" latinLnBrk="0" hangingPunct="1">
              <a:spcBef>
                <a:spcPct val="20000"/>
              </a:spcBef>
              <a:buClr>
                <a:schemeClr val="accent1">
                  <a:tint val="60000"/>
                </a:schemeClr>
              </a:buClr>
              <a:buSzPct val="60000"/>
              <a:buFont typeface="Wingdings"/>
              <a:buChar char=""/>
              <a:defRPr kumimoji="0" sz="1800" kern="1200">
                <a:solidFill>
                  <a:schemeClr val="tx1"/>
                </a:solidFill>
                <a:latin typeface="+mn-lt"/>
                <a:ea typeface="+mn-ea"/>
                <a:cs typeface="+mn-cs"/>
              </a:defRPr>
            </a:lvl4pPr>
            <a:lvl5pPr marL="1463040" indent="-182880" algn="l" rtl="0" eaLnBrk="1" latinLnBrk="0" hangingPunct="1">
              <a:spcBef>
                <a:spcPct val="20000"/>
              </a:spcBef>
              <a:buClr>
                <a:schemeClr val="accent2">
                  <a:tint val="60000"/>
                </a:schemeClr>
              </a:buClr>
              <a:buSzPct val="68000"/>
              <a:buFont typeface="Wingdings 2"/>
              <a:buChar char=""/>
              <a:defRPr kumimoji="0" sz="1600" kern="1200">
                <a:solidFill>
                  <a:schemeClr val="tx1"/>
                </a:solidFill>
                <a:latin typeface="+mn-lt"/>
                <a:ea typeface="+mn-ea"/>
                <a:cs typeface="+mn-cs"/>
              </a:defRPr>
            </a:lvl5pPr>
            <a:lvl6pPr marL="1737360" indent="-182880" algn="l" rtl="0" eaLnBrk="1" latinLnBrk="0" hangingPunct="1">
              <a:spcBef>
                <a:spcPct val="20000"/>
              </a:spcBef>
              <a:buClr>
                <a:schemeClr val="accent1"/>
              </a:buClr>
              <a:buChar char="•"/>
              <a:defRPr kumimoji="0" sz="1600" kern="1200">
                <a:solidFill>
                  <a:schemeClr val="tx2"/>
                </a:solidFill>
                <a:latin typeface="+mn-lt"/>
                <a:ea typeface="+mn-ea"/>
                <a:cs typeface="+mn-cs"/>
              </a:defRPr>
            </a:lvl6pPr>
            <a:lvl7pPr marL="2011680" indent="-182880" algn="l" rtl="0" eaLnBrk="1" latinLnBrk="0" hangingPunct="1">
              <a:spcBef>
                <a:spcPct val="20000"/>
              </a:spcBef>
              <a:buClr>
                <a:schemeClr val="accent1">
                  <a:tint val="60000"/>
                </a:schemeClr>
              </a:buClr>
              <a:buSzPct val="60000"/>
              <a:buFont typeface="Wingdings"/>
              <a:buChar char=""/>
              <a:defRPr kumimoji="0" sz="1400" kern="1200" baseline="0">
                <a:solidFill>
                  <a:schemeClr val="tx2"/>
                </a:solidFill>
                <a:latin typeface="+mn-lt"/>
                <a:ea typeface="+mn-ea"/>
                <a:cs typeface="+mn-cs"/>
              </a:defRPr>
            </a:lvl7pPr>
            <a:lvl8pPr marL="2286000" indent="-182880" algn="l" rtl="0" eaLnBrk="1" latinLnBrk="0" hangingPunct="1">
              <a:spcBef>
                <a:spcPct val="20000"/>
              </a:spcBef>
              <a:buClr>
                <a:schemeClr val="accent2"/>
              </a:buClr>
              <a:buChar char="•"/>
              <a:defRPr kumimoji="0" sz="1400" kern="1200" cap="small" baseline="0">
                <a:solidFill>
                  <a:schemeClr val="tx2"/>
                </a:solidFill>
                <a:latin typeface="+mn-lt"/>
                <a:ea typeface="+mn-ea"/>
                <a:cs typeface="+mn-cs"/>
              </a:defRPr>
            </a:lvl8pPr>
            <a:lvl9pPr marL="2560320" indent="-182880" algn="l" rtl="0" eaLnBrk="1" latinLnBrk="0" hangingPunct="1">
              <a:spcBef>
                <a:spcPct val="20000"/>
              </a:spcBef>
              <a:buClr>
                <a:schemeClr val="accent1">
                  <a:shade val="75000"/>
                </a:schemeClr>
              </a:buClr>
              <a:buChar char="•"/>
              <a:defRPr kumimoji="0" sz="1400" kern="1200" baseline="0">
                <a:solidFill>
                  <a:schemeClr val="tx2"/>
                </a:solidFill>
                <a:latin typeface="+mn-lt"/>
                <a:ea typeface="+mn-ea"/>
                <a:cs typeface="+mn-cs"/>
              </a:defRPr>
            </a:lvl9pPr>
          </a:lstStyle>
          <a:p>
            <a:pPr algn="just"/>
            <a:r>
              <a:rPr lang="fr-FR" sz="1400" b="1" dirty="0" smtClean="0">
                <a:latin typeface="Tahoma" pitchFamily="34" charset="0"/>
                <a:ea typeface="Tahoma" pitchFamily="34" charset="0"/>
                <a:cs typeface="Tahoma" pitchFamily="34" charset="0"/>
              </a:rPr>
              <a:t>SOURCES DE FINANCEMENT </a:t>
            </a:r>
          </a:p>
          <a:p>
            <a:pPr marL="0" indent="0" algn="just">
              <a:buNone/>
            </a:pPr>
            <a:endParaRPr lang="fr-FR" sz="1400" b="1" dirty="0" smtClean="0">
              <a:latin typeface="Tahoma" pitchFamily="34" charset="0"/>
              <a:ea typeface="Tahoma" pitchFamily="34" charset="0"/>
              <a:cs typeface="Tahoma" pitchFamily="34" charset="0"/>
            </a:endParaRPr>
          </a:p>
          <a:p>
            <a:pPr marL="223838" indent="-211138" algn="just">
              <a:buClr>
                <a:srgbClr val="359F37"/>
              </a:buClr>
              <a:buSzPct val="75000"/>
              <a:buFont typeface=".SF NS Symbols Regular"/>
              <a:buChar char="★"/>
            </a:pPr>
            <a:r>
              <a:rPr lang="fr-FR" sz="1400" dirty="0" smtClean="0">
                <a:solidFill>
                  <a:schemeClr val="tx1">
                    <a:lumMod val="75000"/>
                  </a:schemeClr>
                </a:solidFill>
                <a:latin typeface="Tahoma" pitchFamily="34" charset="0"/>
                <a:ea typeface="Tahoma" pitchFamily="34" charset="0"/>
                <a:cs typeface="Tahoma" pitchFamily="34" charset="0"/>
              </a:rPr>
              <a:t>EMPRUNTS –PROJETS</a:t>
            </a:r>
          </a:p>
          <a:p>
            <a:pPr marL="12700" indent="0" algn="just">
              <a:buClr>
                <a:srgbClr val="359F37"/>
              </a:buClr>
              <a:buSzPct val="75000"/>
              <a:buNone/>
            </a:pPr>
            <a:endParaRPr lang="fr-FR" sz="1400" dirty="0">
              <a:solidFill>
                <a:schemeClr val="tx1">
                  <a:lumMod val="75000"/>
                </a:schemeClr>
              </a:solidFill>
              <a:latin typeface="Tahoma" pitchFamily="34" charset="0"/>
              <a:ea typeface="Tahoma" pitchFamily="34" charset="0"/>
              <a:cs typeface="Tahoma" pitchFamily="34" charset="0"/>
            </a:endParaRPr>
          </a:p>
          <a:p>
            <a:pPr marL="12700" indent="0" algn="just">
              <a:buClr>
                <a:srgbClr val="359F37"/>
              </a:buClr>
              <a:buSzPct val="75000"/>
              <a:buNone/>
            </a:pPr>
            <a:r>
              <a:rPr lang="fr-FR" sz="1400" dirty="0" smtClean="0">
                <a:solidFill>
                  <a:schemeClr val="tx1">
                    <a:lumMod val="75000"/>
                  </a:schemeClr>
                </a:solidFill>
                <a:latin typeface="Tahoma" pitchFamily="34" charset="0"/>
                <a:ea typeface="Tahoma" pitchFamily="34" charset="0"/>
                <a:cs typeface="Tahoma" pitchFamily="34" charset="0"/>
              </a:rPr>
              <a:t>576 MDS CFA</a:t>
            </a:r>
          </a:p>
          <a:p>
            <a:pPr marL="12700" indent="0" algn="just">
              <a:buClr>
                <a:srgbClr val="359F37"/>
              </a:buClr>
              <a:buSzPct val="75000"/>
              <a:buNone/>
            </a:pPr>
            <a:r>
              <a:rPr lang="fr-FR" sz="1400" dirty="0" smtClean="0">
                <a:solidFill>
                  <a:schemeClr val="tx1">
                    <a:lumMod val="75000"/>
                  </a:schemeClr>
                </a:solidFill>
                <a:latin typeface="Tahoma" pitchFamily="34" charset="0"/>
                <a:ea typeface="Tahoma" pitchFamily="34" charset="0"/>
                <a:cs typeface="Tahoma" pitchFamily="34" charset="0"/>
              </a:rPr>
              <a:t> </a:t>
            </a:r>
            <a:endParaRPr lang="fr-SN" sz="1400" dirty="0" smtClean="0">
              <a:solidFill>
                <a:schemeClr val="tx1">
                  <a:lumMod val="75000"/>
                </a:schemeClr>
              </a:solidFill>
              <a:latin typeface="Tahoma" pitchFamily="34" charset="0"/>
              <a:ea typeface="Tahoma" pitchFamily="34" charset="0"/>
              <a:cs typeface="Tahoma" pitchFamily="34" charset="0"/>
            </a:endParaRPr>
          </a:p>
          <a:p>
            <a:pPr marL="223838" indent="-211138" algn="just">
              <a:buClr>
                <a:srgbClr val="359F37"/>
              </a:buClr>
              <a:buSzPct val="75000"/>
              <a:buFont typeface=".SF NS Symbols Regular"/>
              <a:buChar char="★"/>
            </a:pPr>
            <a:r>
              <a:rPr lang="fr-FR" sz="1400" dirty="0" smtClean="0">
                <a:solidFill>
                  <a:schemeClr val="tx1">
                    <a:lumMod val="75000"/>
                  </a:schemeClr>
                </a:solidFill>
                <a:latin typeface="Tahoma" pitchFamily="34" charset="0"/>
                <a:ea typeface="Tahoma" pitchFamily="34" charset="0"/>
                <a:cs typeface="Tahoma" pitchFamily="34" charset="0"/>
              </a:rPr>
              <a:t>EMPRUNTS – PROGRAMMES</a:t>
            </a:r>
          </a:p>
          <a:p>
            <a:pPr marL="12700" indent="0" algn="just">
              <a:buClr>
                <a:srgbClr val="359F37"/>
              </a:buClr>
              <a:buSzPct val="75000"/>
              <a:buNone/>
            </a:pPr>
            <a:endParaRPr lang="fr-FR" sz="1400" dirty="0">
              <a:solidFill>
                <a:schemeClr val="tx1">
                  <a:lumMod val="75000"/>
                </a:schemeClr>
              </a:solidFill>
              <a:latin typeface="Tahoma" pitchFamily="34" charset="0"/>
              <a:ea typeface="Tahoma" pitchFamily="34" charset="0"/>
              <a:cs typeface="Tahoma" pitchFamily="34" charset="0"/>
            </a:endParaRPr>
          </a:p>
          <a:p>
            <a:pPr marL="12700" indent="0" algn="just">
              <a:buClr>
                <a:srgbClr val="359F37"/>
              </a:buClr>
              <a:buSzPct val="75000"/>
              <a:buNone/>
            </a:pPr>
            <a:r>
              <a:rPr lang="fr-FR" sz="1400" dirty="0" smtClean="0">
                <a:solidFill>
                  <a:schemeClr val="tx1">
                    <a:lumMod val="75000"/>
                  </a:schemeClr>
                </a:solidFill>
                <a:latin typeface="Tahoma" pitchFamily="34" charset="0"/>
                <a:ea typeface="Tahoma" pitchFamily="34" charset="0"/>
                <a:cs typeface="Tahoma" pitchFamily="34" charset="0"/>
              </a:rPr>
              <a:t>105 MDS CFA</a:t>
            </a:r>
          </a:p>
          <a:p>
            <a:pPr marL="12700" indent="0" algn="just">
              <a:buClr>
                <a:srgbClr val="359F37"/>
              </a:buClr>
              <a:buSzPct val="75000"/>
              <a:buNone/>
            </a:pPr>
            <a:endParaRPr lang="fr-FR" sz="1400" dirty="0">
              <a:solidFill>
                <a:schemeClr val="tx1">
                  <a:lumMod val="75000"/>
                </a:schemeClr>
              </a:solidFill>
              <a:latin typeface="Tahoma" pitchFamily="34" charset="0"/>
              <a:ea typeface="Tahoma" pitchFamily="34" charset="0"/>
              <a:cs typeface="Tahoma" pitchFamily="34" charset="0"/>
            </a:endParaRPr>
          </a:p>
          <a:p>
            <a:pPr marL="223838" indent="-211138" algn="just">
              <a:buClr>
                <a:srgbClr val="359F37"/>
              </a:buClr>
              <a:buSzPct val="75000"/>
              <a:buFont typeface=".SF NS Symbols Regular"/>
              <a:buChar char="★"/>
            </a:pPr>
            <a:r>
              <a:rPr lang="fr-FR" sz="1400" dirty="0" smtClean="0">
                <a:solidFill>
                  <a:schemeClr val="tx1">
                    <a:lumMod val="75000"/>
                  </a:schemeClr>
                </a:solidFill>
                <a:latin typeface="Tahoma" pitchFamily="34" charset="0"/>
                <a:ea typeface="Tahoma" pitchFamily="34" charset="0"/>
                <a:cs typeface="Tahoma" pitchFamily="34" charset="0"/>
              </a:rPr>
              <a:t>EMPRUNTS SUR LES MARCHES</a:t>
            </a:r>
          </a:p>
          <a:p>
            <a:pPr marL="12700" indent="0" algn="just">
              <a:buClr>
                <a:srgbClr val="359F37"/>
              </a:buClr>
              <a:buSzPct val="75000"/>
              <a:buNone/>
            </a:pPr>
            <a:endParaRPr lang="fr-FR" sz="1400" dirty="0">
              <a:solidFill>
                <a:schemeClr val="tx1">
                  <a:lumMod val="75000"/>
                </a:schemeClr>
              </a:solidFill>
              <a:latin typeface="Tahoma" pitchFamily="34" charset="0"/>
              <a:ea typeface="Tahoma" pitchFamily="34" charset="0"/>
              <a:cs typeface="Tahoma" pitchFamily="34" charset="0"/>
            </a:endParaRPr>
          </a:p>
          <a:p>
            <a:pPr marL="12700" indent="0" algn="just">
              <a:buClr>
                <a:srgbClr val="359F37"/>
              </a:buClr>
              <a:buSzPct val="75000"/>
              <a:buNone/>
            </a:pPr>
            <a:r>
              <a:rPr lang="fr-FR" sz="1400" dirty="0" smtClean="0">
                <a:solidFill>
                  <a:schemeClr val="tx1">
                    <a:lumMod val="75000"/>
                  </a:schemeClr>
                </a:solidFill>
                <a:latin typeface="Tahoma" pitchFamily="34" charset="0"/>
                <a:ea typeface="Tahoma" pitchFamily="34" charset="0"/>
                <a:cs typeface="Tahoma" pitchFamily="34" charset="0"/>
              </a:rPr>
              <a:t>682,2 MDS FCFA</a:t>
            </a:r>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numéro de diapositive 3"/>
          <p:cNvSpPr>
            <a:spLocks noGrp="1"/>
          </p:cNvSpPr>
          <p:nvPr>
            <p:ph type="sldNum" sz="quarter" idx="15"/>
          </p:nvPr>
        </p:nvSpPr>
        <p:spPr/>
        <p:txBody>
          <a:bodyPr/>
          <a:lstStyle/>
          <a:p>
            <a:fld id="{26A935AA-A7B2-4507-9B20-F692C0B0BA29}" type="slidenum">
              <a:rPr lang="fr-FR" smtClean="0"/>
              <a:pPr/>
              <a:t>32</a:t>
            </a:fld>
            <a:endParaRPr lang="fr-FR"/>
          </a:p>
        </p:txBody>
      </p:sp>
      <p:sp>
        <p:nvSpPr>
          <p:cNvPr id="7" name="Titre 1"/>
          <p:cNvSpPr txBox="1">
            <a:spLocks noGrp="1"/>
          </p:cNvSpPr>
          <p:nvPr>
            <p:ph type="title"/>
          </p:nvPr>
        </p:nvSpPr>
        <p:spPr>
          <a:xfrm>
            <a:off x="457200" y="274638"/>
            <a:ext cx="7467600" cy="418058"/>
          </a:xfrm>
          <a:prstGeom prst="rect">
            <a:avLst/>
          </a:prstGeom>
        </p:spPr>
        <p:txBody>
          <a:bodyPr vert="horz" anchor="b">
            <a:normAutofit/>
          </a:bodyPr>
          <a:lstStyle>
            <a:lvl1pPr algn="l" rtl="0" eaLnBrk="1" latinLnBrk="0" hangingPunct="1">
              <a:spcBef>
                <a:spcPct val="0"/>
              </a:spcBef>
              <a:buNone/>
              <a:defRPr kumimoji="0" sz="3000" b="0" kern="1200" cap="small" baseline="0">
                <a:solidFill>
                  <a:schemeClr val="tx2"/>
                </a:solidFill>
                <a:latin typeface="+mj-lt"/>
                <a:ea typeface="+mj-ea"/>
                <a:cs typeface="+mj-cs"/>
              </a:defRPr>
            </a:lvl1pPr>
          </a:lstStyle>
          <a:p>
            <a:pPr algn="ctr"/>
            <a:r>
              <a:rPr lang="fr-FR" sz="1000" dirty="0" smtClean="0">
                <a:latin typeface="Arial" pitchFamily="34" charset="0"/>
                <a:cs typeface="Arial" pitchFamily="34" charset="0"/>
              </a:rPr>
              <a:t>PLAN DE FINANCEMENT POUR 2020</a:t>
            </a:r>
            <a:endParaRPr lang="fr-FR" sz="1000" dirty="0"/>
          </a:p>
        </p:txBody>
      </p:sp>
      <p:graphicFrame>
        <p:nvGraphicFramePr>
          <p:cNvPr id="5" name="Tableau 4"/>
          <p:cNvGraphicFramePr>
            <a:graphicFrameLocks noGrp="1"/>
          </p:cNvGraphicFramePr>
          <p:nvPr/>
        </p:nvGraphicFramePr>
        <p:xfrm>
          <a:off x="457200" y="2236919"/>
          <a:ext cx="7467600" cy="3600186"/>
        </p:xfrm>
        <a:graphic>
          <a:graphicData uri="http://schemas.openxmlformats.org/drawingml/2006/table">
            <a:tbl>
              <a:tblPr/>
              <a:tblGrid>
                <a:gridCol w="1461053"/>
                <a:gridCol w="956946"/>
                <a:gridCol w="956946"/>
                <a:gridCol w="1469596"/>
                <a:gridCol w="2623059"/>
              </a:tblGrid>
              <a:tr h="239419">
                <a:tc gridSpan="5">
                  <a:txBody>
                    <a:bodyPr/>
                    <a:lstStyle/>
                    <a:p>
                      <a:pPr algn="ctr" fontAlgn="b"/>
                      <a:r>
                        <a:rPr lang="fr-FR" sz="1000" b="1" i="0" u="none" strike="noStrike" dirty="0">
                          <a:solidFill>
                            <a:srgbClr val="000000"/>
                          </a:solidFill>
                          <a:effectLst/>
                          <a:latin typeface="Arial" panose="020B0604020202020204" pitchFamily="34" charset="0"/>
                        </a:rPr>
                        <a:t>Calendrier prévisionnel d'émissions de titres publics de l’Etat du Sénégal au titre de l'année 2020</a:t>
                      </a:r>
                    </a:p>
                  </a:txBody>
                  <a:tcPr marL="8551" marR="8551" marT="8551" marB="0" anchor="b">
                    <a:lnL>
                      <a:noFill/>
                    </a:lnL>
                    <a:lnR>
                      <a:noFill/>
                    </a:lnR>
                    <a:lnT>
                      <a:noFill/>
                    </a:lnT>
                    <a:lnB>
                      <a:noFill/>
                    </a:lnB>
                    <a:solidFill>
                      <a:srgbClr val="FFFF00"/>
                    </a:solidFill>
                  </a:tcPr>
                </a:tc>
                <a:tc hMerge="1">
                  <a:txBody>
                    <a:bodyPr/>
                    <a:lstStyle/>
                    <a:p>
                      <a:endParaRPr lang="fr-FR"/>
                    </a:p>
                  </a:txBody>
                  <a:tcPr/>
                </a:tc>
                <a:tc hMerge="1">
                  <a:txBody>
                    <a:bodyPr/>
                    <a:lstStyle/>
                    <a:p>
                      <a:endParaRPr lang="fr-FR"/>
                    </a:p>
                  </a:txBody>
                  <a:tcPr/>
                </a:tc>
                <a:tc hMerge="1">
                  <a:txBody>
                    <a:bodyPr/>
                    <a:lstStyle/>
                    <a:p>
                      <a:endParaRPr lang="fr-FR"/>
                    </a:p>
                  </a:txBody>
                  <a:tcPr/>
                </a:tc>
                <a:tc hMerge="1">
                  <a:txBody>
                    <a:bodyPr/>
                    <a:lstStyle/>
                    <a:p>
                      <a:endParaRPr lang="fr-FR"/>
                    </a:p>
                  </a:txBody>
                  <a:tcPr/>
                </a:tc>
              </a:tr>
              <a:tr h="171014">
                <a:tc>
                  <a:txBody>
                    <a:bodyPr/>
                    <a:lstStyle/>
                    <a:p>
                      <a:pPr algn="l" fontAlgn="b"/>
                      <a:endParaRPr lang="fr-FR" sz="1000" b="0" i="0" u="none" strike="noStrike">
                        <a:solidFill>
                          <a:srgbClr val="000000"/>
                        </a:solidFill>
                        <a:effectLst/>
                        <a:latin typeface="Calibri" panose="020F0502020204030204" pitchFamily="34" charset="0"/>
                      </a:endParaRPr>
                    </a:p>
                  </a:txBody>
                  <a:tcPr marL="8551" marR="8551" marT="8551" marB="0" anchor="b">
                    <a:lnL>
                      <a:noFill/>
                    </a:lnL>
                    <a:lnR>
                      <a:noFill/>
                    </a:lnR>
                    <a:lnT>
                      <a:noFill/>
                    </a:lnT>
                    <a:lnB>
                      <a:noFill/>
                    </a:lnB>
                  </a:tcPr>
                </a:tc>
                <a:tc>
                  <a:txBody>
                    <a:bodyPr/>
                    <a:lstStyle/>
                    <a:p>
                      <a:pPr algn="l" fontAlgn="b"/>
                      <a:endParaRPr lang="fr-FR" sz="1000" b="0" i="0" u="none" strike="noStrike">
                        <a:solidFill>
                          <a:srgbClr val="000000"/>
                        </a:solidFill>
                        <a:effectLst/>
                        <a:latin typeface="Calibri" panose="020F0502020204030204" pitchFamily="34" charset="0"/>
                      </a:endParaRPr>
                    </a:p>
                  </a:txBody>
                  <a:tcPr marL="8551" marR="8551" marT="8551" marB="0" anchor="b">
                    <a:lnL>
                      <a:noFill/>
                    </a:lnL>
                    <a:lnR>
                      <a:noFill/>
                    </a:lnR>
                    <a:lnT>
                      <a:noFill/>
                    </a:lnT>
                    <a:lnB>
                      <a:noFill/>
                    </a:lnB>
                  </a:tcPr>
                </a:tc>
                <a:tc>
                  <a:txBody>
                    <a:bodyPr/>
                    <a:lstStyle/>
                    <a:p>
                      <a:pPr algn="l" fontAlgn="b"/>
                      <a:endParaRPr lang="fr-FR" sz="1000" b="0" i="0" u="none" strike="noStrike">
                        <a:solidFill>
                          <a:srgbClr val="000000"/>
                        </a:solidFill>
                        <a:effectLst/>
                        <a:latin typeface="Calibri" panose="020F0502020204030204" pitchFamily="34" charset="0"/>
                      </a:endParaRPr>
                    </a:p>
                  </a:txBody>
                  <a:tcPr marL="8551" marR="8551" marT="8551" marB="0" anchor="b">
                    <a:lnL>
                      <a:noFill/>
                    </a:lnL>
                    <a:lnR>
                      <a:noFill/>
                    </a:lnR>
                    <a:lnT>
                      <a:noFill/>
                    </a:lnT>
                    <a:lnB>
                      <a:noFill/>
                    </a:lnB>
                  </a:tcPr>
                </a:tc>
                <a:tc>
                  <a:txBody>
                    <a:bodyPr/>
                    <a:lstStyle/>
                    <a:p>
                      <a:pPr algn="l" fontAlgn="b"/>
                      <a:endParaRPr lang="fr-FR" sz="1000" b="0" i="0" u="none" strike="noStrike">
                        <a:solidFill>
                          <a:srgbClr val="000000"/>
                        </a:solidFill>
                        <a:effectLst/>
                        <a:latin typeface="Calibri" panose="020F0502020204030204" pitchFamily="34" charset="0"/>
                      </a:endParaRPr>
                    </a:p>
                  </a:txBody>
                  <a:tcPr marL="8551" marR="8551" marT="8551" marB="0" anchor="b">
                    <a:lnL>
                      <a:noFill/>
                    </a:lnL>
                    <a:lnR>
                      <a:noFill/>
                    </a:lnR>
                    <a:lnT>
                      <a:noFill/>
                    </a:lnT>
                    <a:lnB>
                      <a:noFill/>
                    </a:lnB>
                  </a:tcPr>
                </a:tc>
                <a:tc>
                  <a:txBody>
                    <a:bodyPr/>
                    <a:lstStyle/>
                    <a:p>
                      <a:pPr algn="l" fontAlgn="b"/>
                      <a:endParaRPr lang="fr-FR" sz="1000" b="0" i="0" u="none" strike="noStrike">
                        <a:solidFill>
                          <a:srgbClr val="000000"/>
                        </a:solidFill>
                        <a:effectLst/>
                        <a:latin typeface="Calibri" panose="020F0502020204030204" pitchFamily="34" charset="0"/>
                      </a:endParaRPr>
                    </a:p>
                  </a:txBody>
                  <a:tcPr marL="8551" marR="8551" marT="8551" marB="0" anchor="b">
                    <a:lnL>
                      <a:noFill/>
                    </a:lnL>
                    <a:lnR>
                      <a:noFill/>
                    </a:lnR>
                    <a:lnT>
                      <a:noFill/>
                    </a:lnT>
                    <a:lnB>
                      <a:noFill/>
                    </a:lnB>
                  </a:tcPr>
                </a:tc>
              </a:tr>
              <a:tr h="171014">
                <a:tc>
                  <a:txBody>
                    <a:bodyPr/>
                    <a:lstStyle/>
                    <a:p>
                      <a:pPr algn="l" fontAlgn="b"/>
                      <a:endParaRPr lang="fr-FR" sz="1000" b="0" i="0" u="none" strike="noStrike">
                        <a:solidFill>
                          <a:srgbClr val="000000"/>
                        </a:solidFill>
                        <a:effectLst/>
                        <a:latin typeface="Calibri" panose="020F0502020204030204" pitchFamily="34" charset="0"/>
                      </a:endParaRPr>
                    </a:p>
                  </a:txBody>
                  <a:tcPr marL="8551" marR="8551" marT="8551"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l" fontAlgn="b"/>
                      <a:endParaRPr lang="fr-FR" sz="1000" b="0" i="0" u="none" strike="noStrike">
                        <a:solidFill>
                          <a:srgbClr val="000000"/>
                        </a:solidFill>
                        <a:effectLst/>
                        <a:latin typeface="Calibri" panose="020F0502020204030204" pitchFamily="34" charset="0"/>
                      </a:endParaRPr>
                    </a:p>
                  </a:txBody>
                  <a:tcPr marL="8551" marR="8551" marT="8551"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l" fontAlgn="b"/>
                      <a:endParaRPr lang="fr-FR" sz="1000" b="0" i="0" u="none" strike="noStrike">
                        <a:solidFill>
                          <a:srgbClr val="000000"/>
                        </a:solidFill>
                        <a:effectLst/>
                        <a:latin typeface="Calibri" panose="020F0502020204030204" pitchFamily="34" charset="0"/>
                      </a:endParaRPr>
                    </a:p>
                  </a:txBody>
                  <a:tcPr marL="8551" marR="8551" marT="8551"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l" fontAlgn="b"/>
                      <a:endParaRPr lang="fr-FR" sz="1000" b="0" i="0" u="none" strike="noStrike">
                        <a:solidFill>
                          <a:srgbClr val="000000"/>
                        </a:solidFill>
                        <a:effectLst/>
                        <a:latin typeface="Calibri" panose="020F0502020204030204" pitchFamily="34" charset="0"/>
                      </a:endParaRPr>
                    </a:p>
                  </a:txBody>
                  <a:tcPr marL="8551" marR="8551" marT="8551"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l" fontAlgn="b"/>
                      <a:endParaRPr lang="fr-FR" sz="1000" b="0" i="0" u="none" strike="noStrike">
                        <a:solidFill>
                          <a:srgbClr val="000000"/>
                        </a:solidFill>
                        <a:effectLst/>
                        <a:latin typeface="Calibri" panose="020F0502020204030204" pitchFamily="34" charset="0"/>
                      </a:endParaRPr>
                    </a:p>
                  </a:txBody>
                  <a:tcPr marL="8551" marR="8551" marT="8551" marB="0" anchor="b">
                    <a:lnL>
                      <a:noFill/>
                    </a:lnL>
                    <a:lnR>
                      <a:noFill/>
                    </a:lnR>
                    <a:lnT>
                      <a:noFill/>
                    </a:lnT>
                    <a:lnB w="12700" cap="flat" cmpd="sng" algn="ctr">
                      <a:solidFill>
                        <a:srgbClr val="000000"/>
                      </a:solidFill>
                      <a:prstDash val="solid"/>
                      <a:round/>
                      <a:headEnd type="none" w="med" len="med"/>
                      <a:tailEnd type="none" w="med" len="med"/>
                    </a:lnB>
                  </a:tcPr>
                </a:tc>
              </a:tr>
              <a:tr h="145362">
                <a:tc>
                  <a:txBody>
                    <a:bodyPr/>
                    <a:lstStyle/>
                    <a:p>
                      <a:pPr algn="ctr" fontAlgn="b"/>
                      <a:r>
                        <a:rPr lang="fr-FR" sz="800" b="0" i="0" u="none" strike="noStrike">
                          <a:solidFill>
                            <a:srgbClr val="000000"/>
                          </a:solidFill>
                          <a:effectLst/>
                          <a:latin typeface="Arial" panose="020B0604020202020204" pitchFamily="34" charset="0"/>
                        </a:rPr>
                        <a:t>Date</a:t>
                      </a:r>
                    </a:p>
                  </a:txBody>
                  <a:tcPr marL="8551" marR="8551" marT="8551" marB="0" anchor="b">
                    <a:lnL w="12700" cap="flat" cmpd="sng" algn="ctr">
                      <a:solidFill>
                        <a:srgbClr val="000000"/>
                      </a:solidFill>
                      <a:prstDash val="solid"/>
                      <a:round/>
                      <a:headEnd type="none" w="med" len="med"/>
                      <a:tailEnd type="none" w="med" len="med"/>
                    </a:lnL>
                    <a:lnR w="12700" cap="flat" cmpd="sng" algn="ctr">
                      <a:solidFill>
                        <a:srgbClr val="00000A"/>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fontAlgn="b"/>
                      <a:r>
                        <a:rPr lang="fr-FR" sz="800" b="0" i="0" u="none" strike="noStrike">
                          <a:solidFill>
                            <a:srgbClr val="000000"/>
                          </a:solidFill>
                          <a:effectLst/>
                          <a:latin typeface="Arial" panose="020B0604020202020204" pitchFamily="34" charset="0"/>
                        </a:rPr>
                        <a:t>Type</a:t>
                      </a:r>
                    </a:p>
                  </a:txBody>
                  <a:tcPr marL="8551" marR="8551" marT="8551" marB="0" anchor="b">
                    <a:lnL w="12700" cap="flat" cmpd="sng" algn="ctr">
                      <a:solidFill>
                        <a:srgbClr val="00000A"/>
                      </a:solidFill>
                      <a:prstDash val="solid"/>
                      <a:round/>
                      <a:headEnd type="none" w="med" len="med"/>
                      <a:tailEnd type="none" w="med" len="med"/>
                    </a:lnL>
                    <a:lnR w="12700" cap="flat" cmpd="sng" algn="ctr">
                      <a:solidFill>
                        <a:srgbClr val="00000A"/>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fontAlgn="b"/>
                      <a:r>
                        <a:rPr lang="fr-FR" sz="800" b="0" i="0" u="none" strike="noStrike">
                          <a:solidFill>
                            <a:srgbClr val="000000"/>
                          </a:solidFill>
                          <a:effectLst/>
                          <a:latin typeface="Arial" panose="020B0604020202020204" pitchFamily="34" charset="0"/>
                        </a:rPr>
                        <a:t>Montant annoncé</a:t>
                      </a:r>
                    </a:p>
                  </a:txBody>
                  <a:tcPr marL="8551" marR="8551" marT="8551" marB="0" anchor="b">
                    <a:lnL w="12700" cap="flat" cmpd="sng" algn="ctr">
                      <a:solidFill>
                        <a:srgbClr val="00000A"/>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fontAlgn="b"/>
                      <a:r>
                        <a:rPr lang="fr-FR" sz="900" b="0" i="0" u="none" strike="noStrike">
                          <a:solidFill>
                            <a:srgbClr val="000000"/>
                          </a:solidFill>
                          <a:effectLst/>
                          <a:latin typeface="Arial" panose="020B0604020202020204" pitchFamily="34" charset="0"/>
                        </a:rPr>
                        <a:t>Méthode d'émission</a:t>
                      </a:r>
                    </a:p>
                  </a:txBody>
                  <a:tcPr marL="8551" marR="8551" marT="8551"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fontAlgn="b"/>
                      <a:r>
                        <a:rPr lang="fr-FR" sz="800" b="1" i="0" u="none" strike="noStrike">
                          <a:solidFill>
                            <a:srgbClr val="000000"/>
                          </a:solidFill>
                          <a:effectLst/>
                          <a:latin typeface="Arial" panose="020B0604020202020204" pitchFamily="34" charset="0"/>
                        </a:rPr>
                        <a:t>Modalités de remboursement</a:t>
                      </a:r>
                    </a:p>
                  </a:txBody>
                  <a:tcPr marL="8551" marR="8551" marT="8551"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39419">
                <a:tc>
                  <a:txBody>
                    <a:bodyPr/>
                    <a:lstStyle/>
                    <a:p>
                      <a:pPr algn="r" fontAlgn="b"/>
                      <a:r>
                        <a:rPr lang="fr-FR" sz="800" b="0" i="0" u="none" strike="noStrike">
                          <a:solidFill>
                            <a:srgbClr val="000000"/>
                          </a:solidFill>
                          <a:effectLst/>
                          <a:latin typeface="Arial" panose="020B0604020202020204" pitchFamily="34" charset="0"/>
                        </a:rPr>
                        <a:t>vendredi 10 janvier 2020</a:t>
                      </a:r>
                    </a:p>
                  </a:txBody>
                  <a:tcPr marL="8551" marR="8551" marT="8551"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r-FR" sz="800" b="0" i="0" u="none" strike="noStrike">
                          <a:solidFill>
                            <a:srgbClr val="000000"/>
                          </a:solidFill>
                          <a:effectLst/>
                          <a:latin typeface="Arial" panose="020B0604020202020204" pitchFamily="34" charset="0"/>
                        </a:rPr>
                        <a:t>OTA</a:t>
                      </a:r>
                    </a:p>
                  </a:txBody>
                  <a:tcPr marL="8551" marR="8551" marT="8551"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r-FR" sz="800" b="0" i="0" u="none" strike="noStrike">
                          <a:solidFill>
                            <a:srgbClr val="000000"/>
                          </a:solidFill>
                          <a:effectLst/>
                          <a:latin typeface="Arial" panose="020B0604020202020204" pitchFamily="34" charset="0"/>
                        </a:rPr>
                        <a:t>35</a:t>
                      </a:r>
                    </a:p>
                  </a:txBody>
                  <a:tcPr marL="8551" marR="8551" marT="8551"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fr-FR" sz="800" b="0" i="0" u="none" strike="noStrike">
                          <a:solidFill>
                            <a:srgbClr val="000000"/>
                          </a:solidFill>
                          <a:effectLst/>
                          <a:latin typeface="Arial" panose="020B0604020202020204" pitchFamily="34" charset="0"/>
                        </a:rPr>
                        <a:t>Emission simultanée </a:t>
                      </a:r>
                    </a:p>
                  </a:txBody>
                  <a:tcPr marL="8551" marR="8551" marT="8551"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fr-FR" sz="800" b="0" i="1" u="none" strike="noStrike">
                          <a:solidFill>
                            <a:srgbClr val="000000"/>
                          </a:solidFill>
                          <a:effectLst/>
                          <a:latin typeface="Arial" panose="020B0604020202020204" pitchFamily="34" charset="0"/>
                        </a:rPr>
                        <a:t>In fine</a:t>
                      </a:r>
                    </a:p>
                  </a:txBody>
                  <a:tcPr marL="8551" marR="8551" marT="8551"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39419">
                <a:tc>
                  <a:txBody>
                    <a:bodyPr/>
                    <a:lstStyle/>
                    <a:p>
                      <a:pPr algn="r" fontAlgn="b"/>
                      <a:r>
                        <a:rPr lang="fr-FR" sz="800" b="0" i="0" u="none" strike="noStrike">
                          <a:solidFill>
                            <a:srgbClr val="000000"/>
                          </a:solidFill>
                          <a:effectLst/>
                          <a:latin typeface="Arial" panose="020B0604020202020204" pitchFamily="34" charset="0"/>
                        </a:rPr>
                        <a:t>vendredi 7 février 2020</a:t>
                      </a:r>
                    </a:p>
                  </a:txBody>
                  <a:tcPr marL="8551" marR="8551" marT="8551"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r-FR" sz="800" b="0" i="0" u="none" strike="noStrike">
                          <a:solidFill>
                            <a:srgbClr val="000000"/>
                          </a:solidFill>
                          <a:effectLst/>
                          <a:latin typeface="Arial" panose="020B0604020202020204" pitchFamily="34" charset="0"/>
                        </a:rPr>
                        <a:t>OTA</a:t>
                      </a:r>
                    </a:p>
                  </a:txBody>
                  <a:tcPr marL="8551" marR="8551" marT="8551"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r-FR" sz="800" b="0" i="0" u="none" strike="noStrike">
                          <a:solidFill>
                            <a:srgbClr val="000000"/>
                          </a:solidFill>
                          <a:effectLst/>
                          <a:latin typeface="Arial" panose="020B0604020202020204" pitchFamily="34" charset="0"/>
                        </a:rPr>
                        <a:t>50</a:t>
                      </a:r>
                    </a:p>
                  </a:txBody>
                  <a:tcPr marL="8551" marR="8551" marT="8551"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fr-FR" sz="800" b="0" i="0" u="none" strike="noStrike">
                          <a:solidFill>
                            <a:srgbClr val="000000"/>
                          </a:solidFill>
                          <a:effectLst/>
                          <a:latin typeface="Arial" panose="020B0604020202020204" pitchFamily="34" charset="0"/>
                        </a:rPr>
                        <a:t>Emission simultanée </a:t>
                      </a:r>
                    </a:p>
                  </a:txBody>
                  <a:tcPr marL="8551" marR="8551" marT="8551"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fr-FR" sz="800" b="0" i="1" u="none" strike="noStrike">
                          <a:solidFill>
                            <a:srgbClr val="000000"/>
                          </a:solidFill>
                          <a:effectLst/>
                          <a:latin typeface="Arial" panose="020B0604020202020204" pitchFamily="34" charset="0"/>
                        </a:rPr>
                        <a:t>In fine</a:t>
                      </a:r>
                    </a:p>
                  </a:txBody>
                  <a:tcPr marL="8551" marR="8551" marT="8551"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39419">
                <a:tc>
                  <a:txBody>
                    <a:bodyPr/>
                    <a:lstStyle/>
                    <a:p>
                      <a:pPr algn="r" fontAlgn="b"/>
                      <a:r>
                        <a:rPr lang="fr-FR" sz="800" b="0" i="0" u="none" strike="noStrike">
                          <a:solidFill>
                            <a:srgbClr val="000000"/>
                          </a:solidFill>
                          <a:effectLst/>
                          <a:latin typeface="Arial" panose="020B0604020202020204" pitchFamily="34" charset="0"/>
                        </a:rPr>
                        <a:t>vendredi 6 mars 2020</a:t>
                      </a:r>
                    </a:p>
                  </a:txBody>
                  <a:tcPr marL="8551" marR="8551" marT="8551"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r-FR" sz="800" b="0" i="0" u="none" strike="noStrike">
                          <a:solidFill>
                            <a:srgbClr val="000000"/>
                          </a:solidFill>
                          <a:effectLst/>
                          <a:latin typeface="Arial" panose="020B0604020202020204" pitchFamily="34" charset="0"/>
                        </a:rPr>
                        <a:t>OTA</a:t>
                      </a:r>
                    </a:p>
                  </a:txBody>
                  <a:tcPr marL="8551" marR="8551" marT="8551"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r-FR" sz="800" b="0" i="0" u="none" strike="noStrike">
                          <a:solidFill>
                            <a:srgbClr val="000000"/>
                          </a:solidFill>
                          <a:effectLst/>
                          <a:latin typeface="Arial" panose="020B0604020202020204" pitchFamily="34" charset="0"/>
                        </a:rPr>
                        <a:t>50</a:t>
                      </a:r>
                    </a:p>
                  </a:txBody>
                  <a:tcPr marL="8551" marR="8551" marT="8551"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fr-FR" sz="800" b="0" i="0" u="none" strike="noStrike">
                          <a:solidFill>
                            <a:srgbClr val="000000"/>
                          </a:solidFill>
                          <a:effectLst/>
                          <a:latin typeface="Arial" panose="020B0604020202020204" pitchFamily="34" charset="0"/>
                        </a:rPr>
                        <a:t>Emission simultanée </a:t>
                      </a:r>
                    </a:p>
                  </a:txBody>
                  <a:tcPr marL="8551" marR="8551" marT="8551"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fr-FR" sz="800" b="0" i="1" u="none" strike="noStrike">
                          <a:solidFill>
                            <a:srgbClr val="000000"/>
                          </a:solidFill>
                          <a:effectLst/>
                          <a:latin typeface="Arial" panose="020B0604020202020204" pitchFamily="34" charset="0"/>
                        </a:rPr>
                        <a:t>In fine</a:t>
                      </a:r>
                    </a:p>
                  </a:txBody>
                  <a:tcPr marL="8551" marR="8551" marT="8551"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39419">
                <a:tc>
                  <a:txBody>
                    <a:bodyPr/>
                    <a:lstStyle/>
                    <a:p>
                      <a:pPr algn="r" fontAlgn="b"/>
                      <a:r>
                        <a:rPr lang="fr-FR" sz="800" b="0" i="0" u="none" strike="noStrike">
                          <a:solidFill>
                            <a:srgbClr val="000000"/>
                          </a:solidFill>
                          <a:effectLst/>
                          <a:latin typeface="Arial" panose="020B0604020202020204" pitchFamily="34" charset="0"/>
                        </a:rPr>
                        <a:t>vendredi 10 avril 2020</a:t>
                      </a:r>
                    </a:p>
                  </a:txBody>
                  <a:tcPr marL="8551" marR="8551" marT="8551"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r-FR" sz="800" b="0" i="0" u="none" strike="noStrike">
                          <a:solidFill>
                            <a:srgbClr val="000000"/>
                          </a:solidFill>
                          <a:effectLst/>
                          <a:latin typeface="Arial" panose="020B0604020202020204" pitchFamily="34" charset="0"/>
                        </a:rPr>
                        <a:t>BTA</a:t>
                      </a:r>
                    </a:p>
                  </a:txBody>
                  <a:tcPr marL="8551" marR="8551" marT="8551"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r-FR" sz="800" b="0" i="0" u="none" strike="noStrike">
                          <a:solidFill>
                            <a:srgbClr val="000000"/>
                          </a:solidFill>
                          <a:effectLst/>
                          <a:latin typeface="Arial" panose="020B0604020202020204" pitchFamily="34" charset="0"/>
                        </a:rPr>
                        <a:t>50</a:t>
                      </a:r>
                    </a:p>
                  </a:txBody>
                  <a:tcPr marL="8551" marR="8551" marT="8551"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fr-FR" sz="800" b="0" i="0" u="none" strike="noStrike">
                          <a:solidFill>
                            <a:srgbClr val="000000"/>
                          </a:solidFill>
                          <a:effectLst/>
                          <a:latin typeface="Arial" panose="020B0604020202020204" pitchFamily="34" charset="0"/>
                        </a:rPr>
                        <a:t>Emission simultanée </a:t>
                      </a:r>
                    </a:p>
                  </a:txBody>
                  <a:tcPr marL="8551" marR="8551" marT="8551"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fr-FR" sz="800" b="0" i="1" u="none" strike="noStrike">
                          <a:solidFill>
                            <a:srgbClr val="000000"/>
                          </a:solidFill>
                          <a:effectLst/>
                          <a:latin typeface="Arial" panose="020B0604020202020204" pitchFamily="34" charset="0"/>
                        </a:rPr>
                        <a:t>In fine</a:t>
                      </a:r>
                    </a:p>
                  </a:txBody>
                  <a:tcPr marL="8551" marR="8551" marT="8551"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39419">
                <a:tc>
                  <a:txBody>
                    <a:bodyPr/>
                    <a:lstStyle/>
                    <a:p>
                      <a:pPr algn="r" fontAlgn="b"/>
                      <a:r>
                        <a:rPr lang="fr-FR" sz="800" b="0" i="0" u="none" strike="noStrike">
                          <a:solidFill>
                            <a:srgbClr val="000000"/>
                          </a:solidFill>
                          <a:effectLst/>
                          <a:latin typeface="Arial" panose="020B0604020202020204" pitchFamily="34" charset="0"/>
                        </a:rPr>
                        <a:t>vendredi 15 mai 2020</a:t>
                      </a:r>
                    </a:p>
                  </a:txBody>
                  <a:tcPr marL="8551" marR="8551" marT="8551"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r-FR" sz="800" b="0" i="0" u="none" strike="noStrike">
                          <a:solidFill>
                            <a:srgbClr val="000000"/>
                          </a:solidFill>
                          <a:effectLst/>
                          <a:latin typeface="Arial" panose="020B0604020202020204" pitchFamily="34" charset="0"/>
                        </a:rPr>
                        <a:t>OTA</a:t>
                      </a:r>
                    </a:p>
                  </a:txBody>
                  <a:tcPr marL="8551" marR="8551" marT="8551"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r-FR" sz="800" b="0" i="0" u="none" strike="noStrike">
                          <a:solidFill>
                            <a:srgbClr val="000000"/>
                          </a:solidFill>
                          <a:effectLst/>
                          <a:latin typeface="Arial" panose="020B0604020202020204" pitchFamily="34" charset="0"/>
                        </a:rPr>
                        <a:t>50</a:t>
                      </a:r>
                    </a:p>
                  </a:txBody>
                  <a:tcPr marL="8551" marR="8551" marT="8551"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fr-FR" sz="800" b="0" i="0" u="none" strike="noStrike">
                          <a:solidFill>
                            <a:srgbClr val="000000"/>
                          </a:solidFill>
                          <a:effectLst/>
                          <a:latin typeface="Arial" panose="020B0604020202020204" pitchFamily="34" charset="0"/>
                        </a:rPr>
                        <a:t>Emission simultanée </a:t>
                      </a:r>
                    </a:p>
                  </a:txBody>
                  <a:tcPr marL="8551" marR="8551" marT="8551"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fr-FR" sz="800" b="0" i="1" u="none" strike="noStrike">
                          <a:solidFill>
                            <a:srgbClr val="000000"/>
                          </a:solidFill>
                          <a:effectLst/>
                          <a:latin typeface="Arial" panose="020B0604020202020204" pitchFamily="34" charset="0"/>
                        </a:rPr>
                        <a:t>In fine</a:t>
                      </a:r>
                    </a:p>
                  </a:txBody>
                  <a:tcPr marL="8551" marR="8551" marT="8551"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39419">
                <a:tc>
                  <a:txBody>
                    <a:bodyPr/>
                    <a:lstStyle/>
                    <a:p>
                      <a:pPr algn="r" fontAlgn="b"/>
                      <a:r>
                        <a:rPr lang="fr-FR" sz="800" b="0" i="0" u="none" strike="noStrike">
                          <a:solidFill>
                            <a:srgbClr val="000000"/>
                          </a:solidFill>
                          <a:effectLst/>
                          <a:latin typeface="Arial" panose="020B0604020202020204" pitchFamily="34" charset="0"/>
                        </a:rPr>
                        <a:t>vendredi 5 juin 2020</a:t>
                      </a:r>
                    </a:p>
                  </a:txBody>
                  <a:tcPr marL="8551" marR="8551" marT="8551"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r-FR" sz="800" b="0" i="0" u="none" strike="noStrike">
                          <a:solidFill>
                            <a:srgbClr val="000000"/>
                          </a:solidFill>
                          <a:effectLst/>
                          <a:latin typeface="Arial" panose="020B0604020202020204" pitchFamily="34" charset="0"/>
                        </a:rPr>
                        <a:t>BTA</a:t>
                      </a:r>
                    </a:p>
                  </a:txBody>
                  <a:tcPr marL="8551" marR="8551" marT="8551"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r-FR" sz="800" b="0" i="0" u="none" strike="noStrike">
                          <a:solidFill>
                            <a:srgbClr val="000000"/>
                          </a:solidFill>
                          <a:effectLst/>
                          <a:latin typeface="Arial" panose="020B0604020202020204" pitchFamily="34" charset="0"/>
                        </a:rPr>
                        <a:t>50</a:t>
                      </a:r>
                    </a:p>
                  </a:txBody>
                  <a:tcPr marL="8551" marR="8551" marT="8551"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fr-FR" sz="800" b="0" i="0" u="none" strike="noStrike">
                          <a:solidFill>
                            <a:srgbClr val="000000"/>
                          </a:solidFill>
                          <a:effectLst/>
                          <a:latin typeface="Arial" panose="020B0604020202020204" pitchFamily="34" charset="0"/>
                        </a:rPr>
                        <a:t>Emission simultanée </a:t>
                      </a:r>
                    </a:p>
                  </a:txBody>
                  <a:tcPr marL="8551" marR="8551" marT="8551"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fr-FR" sz="800" b="0" i="1" u="none" strike="noStrike">
                          <a:solidFill>
                            <a:srgbClr val="000000"/>
                          </a:solidFill>
                          <a:effectLst/>
                          <a:latin typeface="Arial" panose="020B0604020202020204" pitchFamily="34" charset="0"/>
                        </a:rPr>
                        <a:t>In fine</a:t>
                      </a:r>
                    </a:p>
                  </a:txBody>
                  <a:tcPr marL="8551" marR="8551" marT="8551"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39419">
                <a:tc>
                  <a:txBody>
                    <a:bodyPr/>
                    <a:lstStyle/>
                    <a:p>
                      <a:pPr algn="r" fontAlgn="b"/>
                      <a:r>
                        <a:rPr lang="fr-FR" sz="800" b="0" i="0" u="none" strike="noStrike">
                          <a:solidFill>
                            <a:srgbClr val="000000"/>
                          </a:solidFill>
                          <a:effectLst/>
                          <a:latin typeface="Arial" panose="020B0604020202020204" pitchFamily="34" charset="0"/>
                        </a:rPr>
                        <a:t>vendredi 3 juillet 2020</a:t>
                      </a:r>
                    </a:p>
                  </a:txBody>
                  <a:tcPr marL="8551" marR="8551" marT="8551"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r-FR" sz="800" b="0" i="0" u="none" strike="noStrike">
                          <a:solidFill>
                            <a:srgbClr val="000000"/>
                          </a:solidFill>
                          <a:effectLst/>
                          <a:latin typeface="Arial" panose="020B0604020202020204" pitchFamily="34" charset="0"/>
                        </a:rPr>
                        <a:t>OTA</a:t>
                      </a:r>
                    </a:p>
                  </a:txBody>
                  <a:tcPr marL="8551" marR="8551" marT="8551"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r-FR" sz="800" b="0" i="0" u="none" strike="noStrike">
                          <a:solidFill>
                            <a:srgbClr val="000000"/>
                          </a:solidFill>
                          <a:effectLst/>
                          <a:latin typeface="Arial" panose="020B0604020202020204" pitchFamily="34" charset="0"/>
                        </a:rPr>
                        <a:t>50</a:t>
                      </a:r>
                    </a:p>
                  </a:txBody>
                  <a:tcPr marL="8551" marR="8551" marT="8551"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fr-FR" sz="800" b="0" i="0" u="none" strike="noStrike">
                          <a:solidFill>
                            <a:srgbClr val="000000"/>
                          </a:solidFill>
                          <a:effectLst/>
                          <a:latin typeface="Arial" panose="020B0604020202020204" pitchFamily="34" charset="0"/>
                        </a:rPr>
                        <a:t>Emission simultanée </a:t>
                      </a:r>
                    </a:p>
                  </a:txBody>
                  <a:tcPr marL="8551" marR="8551" marT="8551"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fr-FR" sz="800" b="0" i="1" u="none" strike="noStrike">
                          <a:solidFill>
                            <a:srgbClr val="000000"/>
                          </a:solidFill>
                          <a:effectLst/>
                          <a:latin typeface="Arial" panose="020B0604020202020204" pitchFamily="34" charset="0"/>
                        </a:rPr>
                        <a:t>In fine</a:t>
                      </a:r>
                    </a:p>
                  </a:txBody>
                  <a:tcPr marL="8551" marR="8551" marT="8551"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39419">
                <a:tc>
                  <a:txBody>
                    <a:bodyPr/>
                    <a:lstStyle/>
                    <a:p>
                      <a:pPr algn="r" fontAlgn="b"/>
                      <a:r>
                        <a:rPr lang="fr-FR" sz="800" b="0" i="0" u="none" strike="noStrike">
                          <a:solidFill>
                            <a:srgbClr val="000000"/>
                          </a:solidFill>
                          <a:effectLst/>
                          <a:latin typeface="Arial" panose="020B0604020202020204" pitchFamily="34" charset="0"/>
                        </a:rPr>
                        <a:t>vendredi 14 août 2020</a:t>
                      </a:r>
                    </a:p>
                  </a:txBody>
                  <a:tcPr marL="8551" marR="8551" marT="8551"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r-FR" sz="800" b="0" i="0" u="none" strike="noStrike">
                          <a:solidFill>
                            <a:srgbClr val="000000"/>
                          </a:solidFill>
                          <a:effectLst/>
                          <a:latin typeface="Arial" panose="020B0604020202020204" pitchFamily="34" charset="0"/>
                        </a:rPr>
                        <a:t>OTA</a:t>
                      </a:r>
                    </a:p>
                  </a:txBody>
                  <a:tcPr marL="8551" marR="8551" marT="8551"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r-FR" sz="800" b="0" i="0" u="none" strike="noStrike">
                          <a:solidFill>
                            <a:srgbClr val="000000"/>
                          </a:solidFill>
                          <a:effectLst/>
                          <a:latin typeface="Arial" panose="020B0604020202020204" pitchFamily="34" charset="0"/>
                        </a:rPr>
                        <a:t>50</a:t>
                      </a:r>
                    </a:p>
                  </a:txBody>
                  <a:tcPr marL="8551" marR="8551" marT="8551"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fr-FR" sz="800" b="0" i="0" u="none" strike="noStrike">
                          <a:solidFill>
                            <a:srgbClr val="000000"/>
                          </a:solidFill>
                          <a:effectLst/>
                          <a:latin typeface="Arial" panose="020B0604020202020204" pitchFamily="34" charset="0"/>
                        </a:rPr>
                        <a:t>Emission simultanée </a:t>
                      </a:r>
                    </a:p>
                  </a:txBody>
                  <a:tcPr marL="8551" marR="8551" marT="8551"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fr-FR" sz="800" b="0" i="1" u="none" strike="noStrike">
                          <a:solidFill>
                            <a:srgbClr val="000000"/>
                          </a:solidFill>
                          <a:effectLst/>
                          <a:latin typeface="Arial" panose="020B0604020202020204" pitchFamily="34" charset="0"/>
                        </a:rPr>
                        <a:t>In fine</a:t>
                      </a:r>
                    </a:p>
                  </a:txBody>
                  <a:tcPr marL="8551" marR="8551" marT="8551"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39419">
                <a:tc>
                  <a:txBody>
                    <a:bodyPr/>
                    <a:lstStyle/>
                    <a:p>
                      <a:pPr algn="r" fontAlgn="b"/>
                      <a:r>
                        <a:rPr lang="fr-FR" sz="800" b="0" i="0" u="none" strike="noStrike">
                          <a:solidFill>
                            <a:srgbClr val="000000"/>
                          </a:solidFill>
                          <a:effectLst/>
                          <a:latin typeface="Arial" panose="020B0604020202020204" pitchFamily="34" charset="0"/>
                        </a:rPr>
                        <a:t>vendredi 4 septembre 2020</a:t>
                      </a:r>
                    </a:p>
                  </a:txBody>
                  <a:tcPr marL="8551" marR="8551" marT="8551"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r-FR" sz="800" b="0" i="0" u="none" strike="noStrike">
                          <a:solidFill>
                            <a:srgbClr val="000000"/>
                          </a:solidFill>
                          <a:effectLst/>
                          <a:latin typeface="Arial" panose="020B0604020202020204" pitchFamily="34" charset="0"/>
                        </a:rPr>
                        <a:t>OTA</a:t>
                      </a:r>
                    </a:p>
                  </a:txBody>
                  <a:tcPr marL="8551" marR="8551" marT="8551"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r-FR" sz="800" b="0" i="0" u="none" strike="noStrike">
                          <a:solidFill>
                            <a:srgbClr val="000000"/>
                          </a:solidFill>
                          <a:effectLst/>
                          <a:latin typeface="Arial" panose="020B0604020202020204" pitchFamily="34" charset="0"/>
                        </a:rPr>
                        <a:t>50</a:t>
                      </a:r>
                    </a:p>
                  </a:txBody>
                  <a:tcPr marL="8551" marR="8551" marT="8551"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fr-FR" sz="800" b="0" i="0" u="none" strike="noStrike">
                          <a:solidFill>
                            <a:srgbClr val="000000"/>
                          </a:solidFill>
                          <a:effectLst/>
                          <a:latin typeface="Arial" panose="020B0604020202020204" pitchFamily="34" charset="0"/>
                        </a:rPr>
                        <a:t>Emission simultanée </a:t>
                      </a:r>
                    </a:p>
                  </a:txBody>
                  <a:tcPr marL="8551" marR="8551" marT="8551"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fr-FR" sz="800" b="0" i="1" u="none" strike="noStrike">
                          <a:solidFill>
                            <a:srgbClr val="000000"/>
                          </a:solidFill>
                          <a:effectLst/>
                          <a:latin typeface="Arial" panose="020B0604020202020204" pitchFamily="34" charset="0"/>
                        </a:rPr>
                        <a:t>In fine</a:t>
                      </a:r>
                    </a:p>
                  </a:txBody>
                  <a:tcPr marL="8551" marR="8551" marT="8551"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39419">
                <a:tc>
                  <a:txBody>
                    <a:bodyPr/>
                    <a:lstStyle/>
                    <a:p>
                      <a:pPr algn="r" fontAlgn="b"/>
                      <a:r>
                        <a:rPr lang="fr-FR" sz="800" b="0" i="0" u="none" strike="noStrike">
                          <a:solidFill>
                            <a:srgbClr val="000000"/>
                          </a:solidFill>
                          <a:effectLst/>
                          <a:latin typeface="Arial" panose="020B0604020202020204" pitchFamily="34" charset="0"/>
                        </a:rPr>
                        <a:t>mardi 6 octobre 2020</a:t>
                      </a:r>
                    </a:p>
                  </a:txBody>
                  <a:tcPr marL="8551" marR="8551" marT="8551"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fr-FR" sz="800" b="0" i="0" u="none" strike="noStrike">
                          <a:solidFill>
                            <a:srgbClr val="000000"/>
                          </a:solidFill>
                          <a:effectLst/>
                          <a:latin typeface="Arial" panose="020B0604020202020204" pitchFamily="34" charset="0"/>
                        </a:rPr>
                        <a:t>OTA</a:t>
                      </a:r>
                    </a:p>
                  </a:txBody>
                  <a:tcPr marL="8551" marR="8551" marT="8551"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fr-FR" sz="800" b="0" i="0" u="none" strike="noStrike">
                          <a:solidFill>
                            <a:srgbClr val="000000"/>
                          </a:solidFill>
                          <a:effectLst/>
                          <a:latin typeface="Arial" panose="020B0604020202020204" pitchFamily="34" charset="0"/>
                        </a:rPr>
                        <a:t>50</a:t>
                      </a:r>
                    </a:p>
                  </a:txBody>
                  <a:tcPr marL="8551" marR="8551" marT="8551"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fr-FR" sz="800" b="0" i="0" u="none" strike="noStrike">
                          <a:solidFill>
                            <a:srgbClr val="000000"/>
                          </a:solidFill>
                          <a:effectLst/>
                          <a:latin typeface="Arial" panose="020B0604020202020204" pitchFamily="34" charset="0"/>
                        </a:rPr>
                        <a:t>Emission simultanée </a:t>
                      </a:r>
                    </a:p>
                  </a:txBody>
                  <a:tcPr marL="8551" marR="8551" marT="8551"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fr-FR" sz="800" b="0" i="1" u="none" strike="noStrike">
                          <a:solidFill>
                            <a:srgbClr val="000000"/>
                          </a:solidFill>
                          <a:effectLst/>
                          <a:latin typeface="Arial" panose="020B0604020202020204" pitchFamily="34" charset="0"/>
                        </a:rPr>
                        <a:t>In fine</a:t>
                      </a:r>
                    </a:p>
                  </a:txBody>
                  <a:tcPr marL="8551" marR="8551" marT="8551"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39419">
                <a:tc>
                  <a:txBody>
                    <a:bodyPr/>
                    <a:lstStyle/>
                    <a:p>
                      <a:pPr algn="ctr" fontAlgn="b"/>
                      <a:r>
                        <a:rPr lang="fr-FR" sz="800" b="1" i="0" u="none" strike="noStrike">
                          <a:solidFill>
                            <a:srgbClr val="000000"/>
                          </a:solidFill>
                          <a:effectLst/>
                          <a:latin typeface="Arial" panose="020B0604020202020204" pitchFamily="34" charset="0"/>
                        </a:rPr>
                        <a:t>Montant Total</a:t>
                      </a:r>
                    </a:p>
                  </a:txBody>
                  <a:tcPr marL="8551" marR="8551" marT="8551" marB="0" anchor="b">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a:noFill/>
                    </a:lnB>
                    <a:solidFill>
                      <a:srgbClr val="FFFFFF"/>
                    </a:solidFill>
                  </a:tcPr>
                </a:tc>
                <a:tc>
                  <a:txBody>
                    <a:bodyPr/>
                    <a:lstStyle/>
                    <a:p>
                      <a:pPr algn="ctr" fontAlgn="b"/>
                      <a:r>
                        <a:rPr lang="fr-FR" sz="800" b="1" i="0" u="none" strike="noStrike">
                          <a:solidFill>
                            <a:srgbClr val="000000"/>
                          </a:solidFill>
                          <a:effectLst/>
                          <a:latin typeface="Arial" panose="020B0604020202020204" pitchFamily="34" charset="0"/>
                        </a:rPr>
                        <a:t> </a:t>
                      </a:r>
                    </a:p>
                  </a:txBody>
                  <a:tcPr marL="8551" marR="8551" marT="8551" marB="0" anchor="b">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rgbClr val="FFFFFF"/>
                    </a:solidFill>
                  </a:tcPr>
                </a:tc>
                <a:tc>
                  <a:txBody>
                    <a:bodyPr/>
                    <a:lstStyle/>
                    <a:p>
                      <a:pPr algn="ctr" fontAlgn="b"/>
                      <a:r>
                        <a:rPr lang="fr-FR" sz="800" b="1" i="0" u="none" strike="noStrike">
                          <a:solidFill>
                            <a:srgbClr val="000000"/>
                          </a:solidFill>
                          <a:effectLst/>
                          <a:latin typeface="Arial" panose="020B0604020202020204" pitchFamily="34" charset="0"/>
                        </a:rPr>
                        <a:t>485</a:t>
                      </a:r>
                    </a:p>
                  </a:txBody>
                  <a:tcPr marL="8551" marR="8551" marT="8551"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rgbClr val="FFFFFF"/>
                    </a:solidFill>
                  </a:tcPr>
                </a:tc>
                <a:tc>
                  <a:txBody>
                    <a:bodyPr/>
                    <a:lstStyle/>
                    <a:p>
                      <a:pPr algn="l" fontAlgn="b"/>
                      <a:r>
                        <a:rPr lang="fr-FR" sz="800" b="1" i="0" u="none" strike="noStrike">
                          <a:solidFill>
                            <a:srgbClr val="000000"/>
                          </a:solidFill>
                          <a:effectLst/>
                          <a:latin typeface="Arial" panose="020B0604020202020204" pitchFamily="34" charset="0"/>
                        </a:rPr>
                        <a:t> </a:t>
                      </a:r>
                    </a:p>
                  </a:txBody>
                  <a:tcPr marL="8551" marR="8551" marT="8551" marB="0" anchor="b">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a:noFill/>
                    </a:lnB>
                    <a:solidFill>
                      <a:srgbClr val="FFFFFF"/>
                    </a:solidFill>
                  </a:tcPr>
                </a:tc>
                <a:tc>
                  <a:txBody>
                    <a:bodyPr/>
                    <a:lstStyle/>
                    <a:p>
                      <a:pPr algn="l" fontAlgn="b"/>
                      <a:r>
                        <a:rPr lang="fr-FR" sz="800" b="0" i="0" u="none" strike="noStrike">
                          <a:solidFill>
                            <a:srgbClr val="000000"/>
                          </a:solidFill>
                          <a:effectLst/>
                          <a:latin typeface="Arial" panose="020B0604020202020204" pitchFamily="34" charset="0"/>
                        </a:rPr>
                        <a:t> </a:t>
                      </a:r>
                    </a:p>
                  </a:txBody>
                  <a:tcPr marL="8551" marR="8551" marT="8551" marB="0" anchor="b">
                    <a:lnL>
                      <a:noFill/>
                    </a:lnL>
                    <a:lnR>
                      <a:noFill/>
                    </a:lnR>
                    <a:lnT w="12700" cap="flat" cmpd="sng" algn="ctr">
                      <a:solidFill>
                        <a:srgbClr val="000000"/>
                      </a:solidFill>
                      <a:prstDash val="solid"/>
                      <a:round/>
                      <a:headEnd type="none" w="med" len="med"/>
                      <a:tailEnd type="none" w="med" len="med"/>
                    </a:lnT>
                    <a:lnB>
                      <a:noFill/>
                    </a:lnB>
                    <a:solidFill>
                      <a:srgbClr val="FFFFFF"/>
                    </a:solidFill>
                  </a:tcPr>
                </a:tc>
              </a:tr>
              <a:tr h="239419">
                <a:tc>
                  <a:txBody>
                    <a:bodyPr/>
                    <a:lstStyle/>
                    <a:p>
                      <a:pPr algn="l" fontAlgn="b"/>
                      <a:r>
                        <a:rPr lang="fr-FR" sz="1000" b="0" i="0" u="none" strike="noStrike">
                          <a:solidFill>
                            <a:srgbClr val="000000"/>
                          </a:solidFill>
                          <a:effectLst/>
                          <a:latin typeface="Calibri" panose="020F0502020204030204" pitchFamily="34" charset="0"/>
                        </a:rPr>
                        <a:t> </a:t>
                      </a:r>
                    </a:p>
                  </a:txBody>
                  <a:tcPr marL="8551" marR="8551" marT="8551" marB="0" anchor="b">
                    <a:lnL w="12700" cap="flat" cmpd="sng" algn="ctr">
                      <a:solidFill>
                        <a:srgbClr val="000000"/>
                      </a:solidFill>
                      <a:prstDash val="solid"/>
                      <a:round/>
                      <a:headEnd type="none" w="med" len="med"/>
                      <a:tailEnd type="none" w="med" len="med"/>
                    </a:lnL>
                    <a:lnR>
                      <a:noFill/>
                    </a:lnR>
                    <a:lnT>
                      <a:noFill/>
                    </a:lnT>
                    <a:lnB w="12700" cap="flat" cmpd="sng" algn="ctr">
                      <a:solidFill>
                        <a:srgbClr val="000000"/>
                      </a:solidFill>
                      <a:prstDash val="solid"/>
                      <a:round/>
                      <a:headEnd type="none" w="med" len="med"/>
                      <a:tailEnd type="none" w="med" len="med"/>
                    </a:lnB>
                  </a:tcPr>
                </a:tc>
                <a:tc>
                  <a:txBody>
                    <a:bodyPr/>
                    <a:lstStyle/>
                    <a:p>
                      <a:pPr algn="l" fontAlgn="b"/>
                      <a:r>
                        <a:rPr lang="fr-FR" sz="1000" b="0" i="0" u="none" strike="noStrike">
                          <a:solidFill>
                            <a:srgbClr val="000000"/>
                          </a:solidFill>
                          <a:effectLst/>
                          <a:latin typeface="Calibri" panose="020F0502020204030204" pitchFamily="34" charset="0"/>
                        </a:rPr>
                        <a:t> </a:t>
                      </a:r>
                    </a:p>
                  </a:txBody>
                  <a:tcPr marL="8551" marR="8551" marT="8551" marB="0" anchor="b">
                    <a:lnL>
                      <a:noFill/>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algn="l" fontAlgn="b"/>
                      <a:r>
                        <a:rPr lang="fr-FR" sz="1000" b="0" i="0" u="none" strike="noStrike" dirty="0">
                          <a:solidFill>
                            <a:srgbClr val="000000"/>
                          </a:solidFill>
                          <a:effectLst/>
                          <a:latin typeface="Calibri" panose="020F0502020204030204" pitchFamily="34" charset="0"/>
                        </a:rPr>
                        <a:t> </a:t>
                      </a:r>
                    </a:p>
                  </a:txBody>
                  <a:tcPr marL="8551" marR="8551" marT="8551"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algn="l" fontAlgn="b"/>
                      <a:endParaRPr lang="fr-FR" sz="1000" b="0" i="0" u="none" strike="noStrike" dirty="0">
                        <a:solidFill>
                          <a:srgbClr val="000000"/>
                        </a:solidFill>
                        <a:effectLst/>
                        <a:latin typeface="Calibri" panose="020F0502020204030204" pitchFamily="34" charset="0"/>
                      </a:endParaRPr>
                    </a:p>
                  </a:txBody>
                  <a:tcPr marL="8551" marR="8551" marT="8551" marB="0" anchor="b">
                    <a:lnL w="12700" cap="flat" cmpd="sng" algn="ctr">
                      <a:solidFill>
                        <a:srgbClr val="000000"/>
                      </a:solidFill>
                      <a:prstDash val="solid"/>
                      <a:round/>
                      <a:headEnd type="none" w="med" len="med"/>
                      <a:tailEnd type="none" w="med" len="med"/>
                    </a:lnL>
                    <a:lnR>
                      <a:noFill/>
                    </a:lnR>
                    <a:lnT>
                      <a:noFill/>
                    </a:lnT>
                    <a:lnB>
                      <a:noFill/>
                    </a:lnB>
                  </a:tcPr>
                </a:tc>
                <a:tc>
                  <a:txBody>
                    <a:bodyPr/>
                    <a:lstStyle/>
                    <a:p>
                      <a:pPr algn="l" fontAlgn="b"/>
                      <a:endParaRPr lang="fr-FR" sz="1000" b="0" i="0" u="none" strike="noStrike" dirty="0">
                        <a:solidFill>
                          <a:srgbClr val="000000"/>
                        </a:solidFill>
                        <a:effectLst/>
                        <a:latin typeface="Calibri" panose="020F0502020204030204" pitchFamily="34" charset="0"/>
                      </a:endParaRPr>
                    </a:p>
                  </a:txBody>
                  <a:tcPr marL="8551" marR="8551" marT="8551" marB="0" anchor="b">
                    <a:lnL>
                      <a:noFill/>
                    </a:lnL>
                    <a:lnR>
                      <a:noFill/>
                    </a:lnR>
                    <a:lnT>
                      <a:noFill/>
                    </a:lnT>
                    <a:lnB>
                      <a:noFill/>
                    </a:lnB>
                  </a:tcPr>
                </a:tc>
              </a:tr>
            </a:tbl>
          </a:graphicData>
        </a:graphic>
      </p:graphicFrame>
      <p:graphicFrame>
        <p:nvGraphicFramePr>
          <p:cNvPr id="8" name="Espace réservé du contenu 7"/>
          <p:cNvGraphicFramePr>
            <a:graphicFrameLocks noGrp="1"/>
          </p:cNvGraphicFramePr>
          <p:nvPr>
            <p:ph sz="quarter" idx="1"/>
            <p:extLst>
              <p:ext uri="{D42A27DB-BD31-4B8C-83A1-F6EECF244321}">
                <p14:modId xmlns:p14="http://schemas.microsoft.com/office/powerpoint/2010/main" val="2395770752"/>
              </p:ext>
            </p:extLst>
          </p:nvPr>
        </p:nvGraphicFramePr>
        <p:xfrm>
          <a:off x="457200" y="-315416"/>
          <a:ext cx="7467598" cy="6881519"/>
        </p:xfrm>
        <a:graphic>
          <a:graphicData uri="http://schemas.openxmlformats.org/drawingml/2006/table">
            <a:tbl>
              <a:tblPr>
                <a:tableStyleId>{5C22544A-7EE6-4342-B048-85BDC9FD1C3A}</a:tableStyleId>
              </a:tblPr>
              <a:tblGrid>
                <a:gridCol w="858172"/>
                <a:gridCol w="808356"/>
                <a:gridCol w="315798"/>
                <a:gridCol w="863190"/>
                <a:gridCol w="1540694"/>
                <a:gridCol w="1540694"/>
                <a:gridCol w="1540694"/>
              </a:tblGrid>
              <a:tr h="168576">
                <a:tc rowSpan="2">
                  <a:txBody>
                    <a:bodyPr/>
                    <a:lstStyle/>
                    <a:p>
                      <a:pPr algn="ctr" fontAlgn="b"/>
                      <a:r>
                        <a:rPr lang="fr-FR" sz="900" b="0" i="0" u="none" strike="noStrike" dirty="0">
                          <a:solidFill>
                            <a:srgbClr val="000000"/>
                          </a:solidFill>
                          <a:effectLst/>
                          <a:latin typeface="Arial" panose="020B0604020202020204" pitchFamily="34" charset="0"/>
                        </a:rPr>
                        <a:t>Date</a:t>
                      </a:r>
                    </a:p>
                  </a:txBody>
                  <a:tcPr marL="6350" marR="6350" marT="6350" marB="0" anchor="b"/>
                </a:tc>
                <a:tc rowSpan="2">
                  <a:txBody>
                    <a:bodyPr/>
                    <a:lstStyle/>
                    <a:p>
                      <a:pPr algn="ctr" fontAlgn="b"/>
                      <a:r>
                        <a:rPr lang="fr-FR" sz="900" b="0" i="0" u="none" strike="noStrike">
                          <a:solidFill>
                            <a:srgbClr val="000000"/>
                          </a:solidFill>
                          <a:effectLst/>
                          <a:latin typeface="Arial" panose="020B0604020202020204" pitchFamily="34" charset="0"/>
                        </a:rPr>
                        <a:t>Type</a:t>
                      </a:r>
                    </a:p>
                  </a:txBody>
                  <a:tcPr marL="6350" marR="6350" marT="6350" marB="0" anchor="b"/>
                </a:tc>
                <a:tc rowSpan="2">
                  <a:txBody>
                    <a:bodyPr/>
                    <a:lstStyle/>
                    <a:p>
                      <a:pPr algn="ctr" fontAlgn="b"/>
                      <a:r>
                        <a:rPr lang="fr-FR" sz="900" b="0" i="0" u="none" strike="noStrike">
                          <a:solidFill>
                            <a:srgbClr val="000000"/>
                          </a:solidFill>
                          <a:effectLst/>
                          <a:latin typeface="Arial" panose="020B0604020202020204" pitchFamily="34" charset="0"/>
                        </a:rPr>
                        <a:t>Montant annoncé</a:t>
                      </a:r>
                    </a:p>
                  </a:txBody>
                  <a:tcPr marL="6350" marR="6350" marT="6350" marB="0" anchor="b"/>
                </a:tc>
                <a:tc rowSpan="2">
                  <a:txBody>
                    <a:bodyPr/>
                    <a:lstStyle/>
                    <a:p>
                      <a:pPr algn="ctr" fontAlgn="b"/>
                      <a:r>
                        <a:rPr lang="fr-FR" sz="1000" b="0" i="0" u="none" strike="noStrike">
                          <a:solidFill>
                            <a:srgbClr val="000000"/>
                          </a:solidFill>
                          <a:effectLst/>
                          <a:latin typeface="Arial" panose="020B0604020202020204" pitchFamily="34" charset="0"/>
                        </a:rPr>
                        <a:t>Taux du coupon</a:t>
                      </a:r>
                    </a:p>
                  </a:txBody>
                  <a:tcPr marL="6350" marR="6350" marT="6350" marB="0" anchor="b"/>
                </a:tc>
                <a:tc rowSpan="2">
                  <a:txBody>
                    <a:bodyPr/>
                    <a:lstStyle/>
                    <a:p>
                      <a:pPr algn="ctr" fontAlgn="b"/>
                      <a:r>
                        <a:rPr lang="fr-FR" sz="1000" b="0" i="0" u="none" strike="noStrike" dirty="0">
                          <a:solidFill>
                            <a:srgbClr val="000000"/>
                          </a:solidFill>
                          <a:effectLst/>
                          <a:latin typeface="Arial" panose="020B0604020202020204" pitchFamily="34" charset="0"/>
                        </a:rPr>
                        <a:t>Méthode d'émission</a:t>
                      </a:r>
                    </a:p>
                  </a:txBody>
                  <a:tcPr marL="6350" marR="6350" marT="6350" marB="0" anchor="b"/>
                </a:tc>
                <a:tc rowSpan="2">
                  <a:txBody>
                    <a:bodyPr/>
                    <a:lstStyle/>
                    <a:p>
                      <a:pPr algn="ctr" fontAlgn="b"/>
                      <a:r>
                        <a:rPr lang="fr-FR" sz="900" b="1" i="0" u="none" strike="noStrike">
                          <a:solidFill>
                            <a:srgbClr val="000000"/>
                          </a:solidFill>
                          <a:effectLst/>
                          <a:latin typeface="Arial" panose="020B0604020202020204" pitchFamily="34" charset="0"/>
                        </a:rPr>
                        <a:t>Modalités de remboursement</a:t>
                      </a:r>
                    </a:p>
                  </a:txBody>
                  <a:tcPr marL="6350" marR="6350" marT="6350" marB="0" anchor="b"/>
                </a:tc>
                <a:tc>
                  <a:txBody>
                    <a:bodyPr/>
                    <a:lstStyle/>
                    <a:p>
                      <a:pPr algn="l" fontAlgn="b"/>
                      <a:endParaRPr lang="fr-FR" sz="1100" b="0" i="0" u="none" strike="noStrike">
                        <a:solidFill>
                          <a:srgbClr val="000000"/>
                        </a:solidFill>
                        <a:effectLst/>
                        <a:latin typeface="Calibri" panose="020F0502020204030204" pitchFamily="34" charset="0"/>
                      </a:endParaRPr>
                    </a:p>
                  </a:txBody>
                  <a:tcPr marL="6350" marR="6350" marT="6350" marB="0" anchor="b"/>
                </a:tc>
              </a:tr>
              <a:tr h="322723">
                <a:tc vMerge="1">
                  <a:txBody>
                    <a:bodyPr/>
                    <a:lstStyle/>
                    <a:p>
                      <a:endParaRPr lang="fr-FR"/>
                    </a:p>
                  </a:txBody>
                  <a:tcPr/>
                </a:tc>
                <a:tc vMerge="1">
                  <a:txBody>
                    <a:bodyPr/>
                    <a:lstStyle/>
                    <a:p>
                      <a:endParaRPr lang="fr-FR"/>
                    </a:p>
                  </a:txBody>
                  <a:tcPr/>
                </a:tc>
                <a:tc vMerge="1">
                  <a:txBody>
                    <a:bodyPr/>
                    <a:lstStyle/>
                    <a:p>
                      <a:endParaRPr lang="fr-FR"/>
                    </a:p>
                  </a:txBody>
                  <a:tcPr/>
                </a:tc>
                <a:tc vMerge="1">
                  <a:txBody>
                    <a:bodyPr/>
                    <a:lstStyle/>
                    <a:p>
                      <a:endParaRPr lang="fr-FR"/>
                    </a:p>
                  </a:txBody>
                  <a:tcPr/>
                </a:tc>
                <a:tc vMerge="1">
                  <a:txBody>
                    <a:bodyPr/>
                    <a:lstStyle/>
                    <a:p>
                      <a:endParaRPr lang="fr-FR"/>
                    </a:p>
                  </a:txBody>
                  <a:tcPr/>
                </a:tc>
                <a:tc vMerge="1">
                  <a:txBody>
                    <a:bodyPr/>
                    <a:lstStyle/>
                    <a:p>
                      <a:endParaRPr lang="fr-FR"/>
                    </a:p>
                  </a:txBody>
                  <a:tcPr/>
                </a:tc>
                <a:tc>
                  <a:txBody>
                    <a:bodyPr/>
                    <a:lstStyle/>
                    <a:p>
                      <a:pPr algn="l" fontAlgn="b"/>
                      <a:endParaRPr lang="fr-FR" sz="1100" b="0" i="0" u="none" strike="noStrike">
                        <a:solidFill>
                          <a:srgbClr val="000000"/>
                        </a:solidFill>
                        <a:effectLst/>
                        <a:latin typeface="Calibri" panose="020F0502020204030204" pitchFamily="34" charset="0"/>
                      </a:endParaRPr>
                    </a:p>
                  </a:txBody>
                  <a:tcPr marL="6350" marR="6350" marT="6350" marB="0" anchor="b"/>
                </a:tc>
              </a:tr>
              <a:tr h="199354">
                <a:tc>
                  <a:txBody>
                    <a:bodyPr/>
                    <a:lstStyle/>
                    <a:p>
                      <a:pPr algn="ctr" fontAlgn="b"/>
                      <a:r>
                        <a:rPr lang="fr-FR" sz="900" b="0" i="0" u="none" strike="noStrike">
                          <a:solidFill>
                            <a:srgbClr val="000000"/>
                          </a:solidFill>
                          <a:effectLst/>
                          <a:latin typeface="Arial" panose="020B0604020202020204" pitchFamily="34" charset="0"/>
                        </a:rPr>
                        <a:t> </a:t>
                      </a:r>
                    </a:p>
                  </a:txBody>
                  <a:tcPr marL="6350" marR="6350" marT="6350" marB="0" anchor="b"/>
                </a:tc>
                <a:tc>
                  <a:txBody>
                    <a:bodyPr/>
                    <a:lstStyle/>
                    <a:p>
                      <a:pPr algn="ctr" fontAlgn="b"/>
                      <a:r>
                        <a:rPr lang="fr-FR" sz="900" b="0" i="0" u="none" strike="noStrike">
                          <a:solidFill>
                            <a:srgbClr val="000000"/>
                          </a:solidFill>
                          <a:effectLst/>
                          <a:latin typeface="Arial" panose="020B0604020202020204" pitchFamily="34" charset="0"/>
                        </a:rPr>
                        <a:t>OAT 3 ans</a:t>
                      </a:r>
                    </a:p>
                  </a:txBody>
                  <a:tcPr marL="6350" marR="6350" marT="6350" marB="0" anchor="b"/>
                </a:tc>
                <a:tc rowSpan="2">
                  <a:txBody>
                    <a:bodyPr/>
                    <a:lstStyle/>
                    <a:p>
                      <a:pPr algn="ctr" fontAlgn="ctr"/>
                      <a:r>
                        <a:rPr lang="fr-FR" sz="900" b="0" i="0" u="none" strike="noStrike">
                          <a:solidFill>
                            <a:srgbClr val="000000"/>
                          </a:solidFill>
                          <a:effectLst/>
                          <a:latin typeface="Arial" panose="020B0604020202020204" pitchFamily="34" charset="0"/>
                        </a:rPr>
                        <a:t>75</a:t>
                      </a:r>
                    </a:p>
                  </a:txBody>
                  <a:tcPr marL="6350" marR="6350" marT="6350" marB="0" anchor="ctr"/>
                </a:tc>
                <a:tc>
                  <a:txBody>
                    <a:bodyPr/>
                    <a:lstStyle/>
                    <a:p>
                      <a:pPr algn="ctr" fontAlgn="b"/>
                      <a:r>
                        <a:rPr lang="fr-FR" sz="1000" b="0" i="0" u="none" strike="noStrike">
                          <a:solidFill>
                            <a:srgbClr val="000000"/>
                          </a:solidFill>
                          <a:effectLst/>
                          <a:latin typeface="Arial" panose="020B0604020202020204" pitchFamily="34" charset="0"/>
                        </a:rPr>
                        <a:t>5,60%</a:t>
                      </a:r>
                    </a:p>
                  </a:txBody>
                  <a:tcPr marL="6350" marR="6350" marT="6350" marB="0" anchor="b"/>
                </a:tc>
                <a:tc>
                  <a:txBody>
                    <a:bodyPr/>
                    <a:lstStyle/>
                    <a:p>
                      <a:pPr algn="ctr" fontAlgn="b"/>
                      <a:r>
                        <a:rPr lang="fr-FR" sz="1000" b="0" i="0" u="none" strike="noStrike">
                          <a:solidFill>
                            <a:srgbClr val="000000"/>
                          </a:solidFill>
                          <a:effectLst/>
                          <a:latin typeface="Arial" panose="020B0604020202020204" pitchFamily="34" charset="0"/>
                        </a:rPr>
                        <a:t>Adjudication ouverte</a:t>
                      </a:r>
                    </a:p>
                  </a:txBody>
                  <a:tcPr marL="6350" marR="6350" marT="6350" marB="0" anchor="b"/>
                </a:tc>
                <a:tc>
                  <a:txBody>
                    <a:bodyPr/>
                    <a:lstStyle/>
                    <a:p>
                      <a:pPr algn="ctr" fontAlgn="b"/>
                      <a:r>
                        <a:rPr lang="fr-FR" sz="900" b="0" i="1" u="none" strike="noStrike">
                          <a:solidFill>
                            <a:srgbClr val="000000"/>
                          </a:solidFill>
                          <a:effectLst/>
                          <a:latin typeface="Arial" panose="020B0604020202020204" pitchFamily="34" charset="0"/>
                        </a:rPr>
                        <a:t>In fine</a:t>
                      </a:r>
                    </a:p>
                  </a:txBody>
                  <a:tcPr marL="6350" marR="6350" marT="6350" marB="0" anchor="b"/>
                </a:tc>
                <a:tc>
                  <a:txBody>
                    <a:bodyPr/>
                    <a:lstStyle/>
                    <a:p>
                      <a:pPr algn="l" fontAlgn="b"/>
                      <a:endParaRPr lang="fr-FR" sz="1100" b="0" i="0" u="none" strike="noStrike">
                        <a:solidFill>
                          <a:srgbClr val="000000"/>
                        </a:solidFill>
                        <a:effectLst/>
                        <a:latin typeface="Calibri" panose="020F0502020204030204" pitchFamily="34" charset="0"/>
                      </a:endParaRPr>
                    </a:p>
                  </a:txBody>
                  <a:tcPr marL="6350" marR="6350" marT="6350" marB="0" anchor="b"/>
                </a:tc>
              </a:tr>
              <a:tr h="199354">
                <a:tc>
                  <a:txBody>
                    <a:bodyPr/>
                    <a:lstStyle/>
                    <a:p>
                      <a:pPr algn="ctr" fontAlgn="b"/>
                      <a:r>
                        <a:rPr lang="fr-FR" sz="900" b="0" i="0" u="none" strike="noStrike">
                          <a:solidFill>
                            <a:srgbClr val="000000"/>
                          </a:solidFill>
                          <a:effectLst/>
                          <a:latin typeface="Arial" panose="020B0604020202020204" pitchFamily="34" charset="0"/>
                        </a:rPr>
                        <a:t>15-janv-21</a:t>
                      </a:r>
                    </a:p>
                  </a:txBody>
                  <a:tcPr marL="6350" marR="6350" marT="6350" marB="0" anchor="b"/>
                </a:tc>
                <a:tc>
                  <a:txBody>
                    <a:bodyPr/>
                    <a:lstStyle/>
                    <a:p>
                      <a:pPr algn="ctr" fontAlgn="b"/>
                      <a:r>
                        <a:rPr lang="fr-FR" sz="900" b="0" i="0" u="none" strike="noStrike">
                          <a:solidFill>
                            <a:srgbClr val="000000"/>
                          </a:solidFill>
                          <a:effectLst/>
                          <a:latin typeface="Arial" panose="020B0604020202020204" pitchFamily="34" charset="0"/>
                        </a:rPr>
                        <a:t>OAT 5 ans</a:t>
                      </a:r>
                    </a:p>
                  </a:txBody>
                  <a:tcPr marL="6350" marR="6350" marT="6350" marB="0" anchor="b"/>
                </a:tc>
                <a:tc vMerge="1">
                  <a:txBody>
                    <a:bodyPr/>
                    <a:lstStyle/>
                    <a:p>
                      <a:endParaRPr lang="fr-FR"/>
                    </a:p>
                  </a:txBody>
                  <a:tcPr/>
                </a:tc>
                <a:tc>
                  <a:txBody>
                    <a:bodyPr/>
                    <a:lstStyle/>
                    <a:p>
                      <a:pPr algn="ctr" fontAlgn="b"/>
                      <a:r>
                        <a:rPr lang="fr-FR" sz="1000" b="0" i="0" u="none" strike="noStrike">
                          <a:solidFill>
                            <a:srgbClr val="000000"/>
                          </a:solidFill>
                          <a:effectLst/>
                          <a:latin typeface="Arial" panose="020B0604020202020204" pitchFamily="34" charset="0"/>
                        </a:rPr>
                        <a:t>5,70%</a:t>
                      </a:r>
                    </a:p>
                  </a:txBody>
                  <a:tcPr marL="6350" marR="6350" marT="6350" marB="0" anchor="b"/>
                </a:tc>
                <a:tc>
                  <a:txBody>
                    <a:bodyPr/>
                    <a:lstStyle/>
                    <a:p>
                      <a:pPr algn="ctr" fontAlgn="b"/>
                      <a:r>
                        <a:rPr lang="fr-FR" sz="1000" b="0" i="0" u="none" strike="noStrike">
                          <a:solidFill>
                            <a:srgbClr val="000000"/>
                          </a:solidFill>
                          <a:effectLst/>
                          <a:latin typeface="Arial" panose="020B0604020202020204" pitchFamily="34" charset="0"/>
                        </a:rPr>
                        <a:t>Adjudication ouverte</a:t>
                      </a:r>
                    </a:p>
                  </a:txBody>
                  <a:tcPr marL="6350" marR="6350" marT="6350" marB="0" anchor="b"/>
                </a:tc>
                <a:tc>
                  <a:txBody>
                    <a:bodyPr/>
                    <a:lstStyle/>
                    <a:p>
                      <a:pPr algn="ctr" fontAlgn="b"/>
                      <a:r>
                        <a:rPr lang="fr-FR" sz="900" b="0" i="1" u="none" strike="noStrike">
                          <a:solidFill>
                            <a:srgbClr val="000000"/>
                          </a:solidFill>
                          <a:effectLst/>
                          <a:latin typeface="Arial" panose="020B0604020202020204" pitchFamily="34" charset="0"/>
                        </a:rPr>
                        <a:t>In fine</a:t>
                      </a:r>
                    </a:p>
                  </a:txBody>
                  <a:tcPr marL="6350" marR="6350" marT="6350" marB="0" anchor="b"/>
                </a:tc>
                <a:tc>
                  <a:txBody>
                    <a:bodyPr/>
                    <a:lstStyle/>
                    <a:p>
                      <a:pPr algn="l" fontAlgn="b"/>
                      <a:endParaRPr lang="fr-FR" sz="1100" b="0" i="0" u="none" strike="noStrike">
                        <a:solidFill>
                          <a:srgbClr val="000000"/>
                        </a:solidFill>
                        <a:effectLst/>
                        <a:latin typeface="Calibri" panose="020F0502020204030204" pitchFamily="34" charset="0"/>
                      </a:endParaRPr>
                    </a:p>
                  </a:txBody>
                  <a:tcPr marL="6350" marR="6350" marT="6350" marB="0" anchor="b"/>
                </a:tc>
              </a:tr>
              <a:tr h="199354">
                <a:tc>
                  <a:txBody>
                    <a:bodyPr/>
                    <a:lstStyle/>
                    <a:p>
                      <a:pPr algn="ctr" fontAlgn="b"/>
                      <a:r>
                        <a:rPr lang="fr-FR" sz="900" b="0" i="0" u="none" strike="noStrike">
                          <a:solidFill>
                            <a:srgbClr val="000000"/>
                          </a:solidFill>
                          <a:effectLst/>
                          <a:latin typeface="Arial" panose="020B0604020202020204" pitchFamily="34" charset="0"/>
                        </a:rPr>
                        <a:t> </a:t>
                      </a:r>
                    </a:p>
                  </a:txBody>
                  <a:tcPr marL="6350" marR="6350" marT="6350" marB="0" anchor="b"/>
                </a:tc>
                <a:tc>
                  <a:txBody>
                    <a:bodyPr/>
                    <a:lstStyle/>
                    <a:p>
                      <a:pPr algn="ctr" fontAlgn="b"/>
                      <a:r>
                        <a:rPr lang="fr-FR" sz="900" b="0" i="0" u="none" strike="noStrike">
                          <a:solidFill>
                            <a:srgbClr val="000000"/>
                          </a:solidFill>
                          <a:effectLst/>
                          <a:latin typeface="Arial" panose="020B0604020202020204" pitchFamily="34" charset="0"/>
                        </a:rPr>
                        <a:t>OAT 3 ans</a:t>
                      </a:r>
                    </a:p>
                  </a:txBody>
                  <a:tcPr marL="6350" marR="6350" marT="6350" marB="0" anchor="b"/>
                </a:tc>
                <a:tc rowSpan="3">
                  <a:txBody>
                    <a:bodyPr/>
                    <a:lstStyle/>
                    <a:p>
                      <a:pPr algn="ctr" fontAlgn="ctr"/>
                      <a:r>
                        <a:rPr lang="fr-FR" sz="900" b="0" i="0" u="none" strike="noStrike">
                          <a:solidFill>
                            <a:srgbClr val="000000"/>
                          </a:solidFill>
                          <a:effectLst/>
                          <a:latin typeface="Arial" panose="020B0604020202020204" pitchFamily="34" charset="0"/>
                        </a:rPr>
                        <a:t>75</a:t>
                      </a:r>
                    </a:p>
                  </a:txBody>
                  <a:tcPr marL="6350" marR="6350" marT="6350" marB="0" anchor="ctr"/>
                </a:tc>
                <a:tc>
                  <a:txBody>
                    <a:bodyPr/>
                    <a:lstStyle/>
                    <a:p>
                      <a:pPr algn="ctr" fontAlgn="b"/>
                      <a:r>
                        <a:rPr lang="fr-FR" sz="1000" b="0" i="0" u="none" strike="noStrike">
                          <a:solidFill>
                            <a:srgbClr val="000000"/>
                          </a:solidFill>
                          <a:effectLst/>
                          <a:latin typeface="Arial" panose="020B0604020202020204" pitchFamily="34" charset="0"/>
                        </a:rPr>
                        <a:t>5,60%</a:t>
                      </a:r>
                    </a:p>
                  </a:txBody>
                  <a:tcPr marL="6350" marR="6350" marT="6350" marB="0" anchor="b"/>
                </a:tc>
                <a:tc>
                  <a:txBody>
                    <a:bodyPr/>
                    <a:lstStyle/>
                    <a:p>
                      <a:pPr algn="ctr" fontAlgn="b"/>
                      <a:r>
                        <a:rPr lang="fr-FR" sz="1000" b="0" i="0" u="none" strike="noStrike">
                          <a:solidFill>
                            <a:srgbClr val="000000"/>
                          </a:solidFill>
                          <a:effectLst/>
                          <a:latin typeface="Arial" panose="020B0604020202020204" pitchFamily="34" charset="0"/>
                        </a:rPr>
                        <a:t>Adjudication ouverte </a:t>
                      </a:r>
                    </a:p>
                  </a:txBody>
                  <a:tcPr marL="6350" marR="6350" marT="6350" marB="0" anchor="b"/>
                </a:tc>
                <a:tc>
                  <a:txBody>
                    <a:bodyPr/>
                    <a:lstStyle/>
                    <a:p>
                      <a:pPr algn="ctr" fontAlgn="b"/>
                      <a:r>
                        <a:rPr lang="fr-FR" sz="900" b="0" i="1" u="none" strike="noStrike">
                          <a:solidFill>
                            <a:srgbClr val="000000"/>
                          </a:solidFill>
                          <a:effectLst/>
                          <a:latin typeface="Arial" panose="020B0604020202020204" pitchFamily="34" charset="0"/>
                        </a:rPr>
                        <a:t>In fine</a:t>
                      </a:r>
                    </a:p>
                  </a:txBody>
                  <a:tcPr marL="6350" marR="6350" marT="6350" marB="0" anchor="b"/>
                </a:tc>
                <a:tc>
                  <a:txBody>
                    <a:bodyPr/>
                    <a:lstStyle/>
                    <a:p>
                      <a:pPr algn="l" fontAlgn="b"/>
                      <a:endParaRPr lang="fr-FR" sz="1100" b="0" i="0" u="none" strike="noStrike">
                        <a:solidFill>
                          <a:srgbClr val="000000"/>
                        </a:solidFill>
                        <a:effectLst/>
                        <a:latin typeface="Calibri" panose="020F0502020204030204" pitchFamily="34" charset="0"/>
                      </a:endParaRPr>
                    </a:p>
                  </a:txBody>
                  <a:tcPr marL="6350" marR="6350" marT="6350" marB="0" anchor="b"/>
                </a:tc>
              </a:tr>
              <a:tr h="199354">
                <a:tc>
                  <a:txBody>
                    <a:bodyPr/>
                    <a:lstStyle/>
                    <a:p>
                      <a:pPr algn="ctr" fontAlgn="b"/>
                      <a:r>
                        <a:rPr lang="fr-FR" sz="900" b="0" i="0" u="none" strike="noStrike">
                          <a:solidFill>
                            <a:srgbClr val="000000"/>
                          </a:solidFill>
                          <a:effectLst/>
                          <a:latin typeface="Arial" panose="020B0604020202020204" pitchFamily="34" charset="0"/>
                        </a:rPr>
                        <a:t>05-févr-21</a:t>
                      </a:r>
                    </a:p>
                  </a:txBody>
                  <a:tcPr marL="6350" marR="6350" marT="6350" marB="0" anchor="b"/>
                </a:tc>
                <a:tc>
                  <a:txBody>
                    <a:bodyPr/>
                    <a:lstStyle/>
                    <a:p>
                      <a:pPr algn="ctr" fontAlgn="b"/>
                      <a:r>
                        <a:rPr lang="fr-FR" sz="900" b="0" i="0" u="none" strike="noStrike">
                          <a:solidFill>
                            <a:srgbClr val="000000"/>
                          </a:solidFill>
                          <a:effectLst/>
                          <a:latin typeface="Arial" panose="020B0604020202020204" pitchFamily="34" charset="0"/>
                        </a:rPr>
                        <a:t>OAT 5 ans</a:t>
                      </a:r>
                    </a:p>
                  </a:txBody>
                  <a:tcPr marL="6350" marR="6350" marT="6350" marB="0" anchor="b"/>
                </a:tc>
                <a:tc vMerge="1">
                  <a:txBody>
                    <a:bodyPr/>
                    <a:lstStyle/>
                    <a:p>
                      <a:endParaRPr lang="fr-FR"/>
                    </a:p>
                  </a:txBody>
                  <a:tcPr/>
                </a:tc>
                <a:tc>
                  <a:txBody>
                    <a:bodyPr/>
                    <a:lstStyle/>
                    <a:p>
                      <a:pPr algn="ctr" fontAlgn="b"/>
                      <a:r>
                        <a:rPr lang="fr-FR" sz="1000" b="0" i="0" u="none" strike="noStrike">
                          <a:solidFill>
                            <a:srgbClr val="000000"/>
                          </a:solidFill>
                          <a:effectLst/>
                          <a:latin typeface="Arial" panose="020B0604020202020204" pitchFamily="34" charset="0"/>
                        </a:rPr>
                        <a:t>5,70%</a:t>
                      </a:r>
                    </a:p>
                  </a:txBody>
                  <a:tcPr marL="6350" marR="6350" marT="6350" marB="0" anchor="b"/>
                </a:tc>
                <a:tc>
                  <a:txBody>
                    <a:bodyPr/>
                    <a:lstStyle/>
                    <a:p>
                      <a:pPr algn="ctr" fontAlgn="b"/>
                      <a:r>
                        <a:rPr lang="fr-FR" sz="1000" b="0" i="0" u="none" strike="noStrike">
                          <a:solidFill>
                            <a:srgbClr val="000000"/>
                          </a:solidFill>
                          <a:effectLst/>
                          <a:latin typeface="Arial" panose="020B0604020202020204" pitchFamily="34" charset="0"/>
                        </a:rPr>
                        <a:t>Adjudication ouverte </a:t>
                      </a:r>
                    </a:p>
                  </a:txBody>
                  <a:tcPr marL="6350" marR="6350" marT="6350" marB="0" anchor="b"/>
                </a:tc>
                <a:tc>
                  <a:txBody>
                    <a:bodyPr/>
                    <a:lstStyle/>
                    <a:p>
                      <a:pPr algn="ctr" fontAlgn="b"/>
                      <a:r>
                        <a:rPr lang="fr-FR" sz="900" b="0" i="1" u="none" strike="noStrike">
                          <a:solidFill>
                            <a:srgbClr val="000000"/>
                          </a:solidFill>
                          <a:effectLst/>
                          <a:latin typeface="Arial" panose="020B0604020202020204" pitchFamily="34" charset="0"/>
                        </a:rPr>
                        <a:t>In fine</a:t>
                      </a:r>
                    </a:p>
                  </a:txBody>
                  <a:tcPr marL="6350" marR="6350" marT="6350" marB="0" anchor="b"/>
                </a:tc>
                <a:tc>
                  <a:txBody>
                    <a:bodyPr/>
                    <a:lstStyle/>
                    <a:p>
                      <a:pPr algn="l" fontAlgn="b"/>
                      <a:endParaRPr lang="fr-FR" sz="1100" b="0" i="0" u="none" strike="noStrike">
                        <a:solidFill>
                          <a:srgbClr val="000000"/>
                        </a:solidFill>
                        <a:effectLst/>
                        <a:latin typeface="Calibri" panose="020F0502020204030204" pitchFamily="34" charset="0"/>
                      </a:endParaRPr>
                    </a:p>
                  </a:txBody>
                  <a:tcPr marL="6350" marR="6350" marT="6350" marB="0" anchor="b"/>
                </a:tc>
              </a:tr>
              <a:tr h="199354">
                <a:tc>
                  <a:txBody>
                    <a:bodyPr/>
                    <a:lstStyle/>
                    <a:p>
                      <a:pPr algn="ctr" fontAlgn="b"/>
                      <a:r>
                        <a:rPr lang="fr-FR" sz="900" b="0" i="0" u="none" strike="noStrike">
                          <a:solidFill>
                            <a:srgbClr val="000000"/>
                          </a:solidFill>
                          <a:effectLst/>
                          <a:latin typeface="Arial" panose="020B0604020202020204" pitchFamily="34" charset="0"/>
                        </a:rPr>
                        <a:t> </a:t>
                      </a:r>
                    </a:p>
                  </a:txBody>
                  <a:tcPr marL="6350" marR="6350" marT="6350" marB="0" anchor="b"/>
                </a:tc>
                <a:tc>
                  <a:txBody>
                    <a:bodyPr/>
                    <a:lstStyle/>
                    <a:p>
                      <a:pPr algn="ctr" fontAlgn="b"/>
                      <a:r>
                        <a:rPr lang="fr-FR" sz="900" b="0" i="0" u="none" strike="noStrike">
                          <a:solidFill>
                            <a:srgbClr val="000000"/>
                          </a:solidFill>
                          <a:effectLst/>
                          <a:latin typeface="Arial" panose="020B0604020202020204" pitchFamily="34" charset="0"/>
                        </a:rPr>
                        <a:t>OAT 7 ans</a:t>
                      </a:r>
                    </a:p>
                  </a:txBody>
                  <a:tcPr marL="6350" marR="6350" marT="6350" marB="0" anchor="b"/>
                </a:tc>
                <a:tc vMerge="1">
                  <a:txBody>
                    <a:bodyPr/>
                    <a:lstStyle/>
                    <a:p>
                      <a:endParaRPr lang="fr-FR"/>
                    </a:p>
                  </a:txBody>
                  <a:tcPr/>
                </a:tc>
                <a:tc>
                  <a:txBody>
                    <a:bodyPr/>
                    <a:lstStyle/>
                    <a:p>
                      <a:pPr algn="ctr" fontAlgn="b"/>
                      <a:r>
                        <a:rPr lang="fr-FR" sz="1000" b="0" i="0" u="none" strike="noStrike">
                          <a:solidFill>
                            <a:srgbClr val="000000"/>
                          </a:solidFill>
                          <a:effectLst/>
                          <a:latin typeface="Arial" panose="020B0604020202020204" pitchFamily="34" charset="0"/>
                        </a:rPr>
                        <a:t>5,80%</a:t>
                      </a:r>
                    </a:p>
                  </a:txBody>
                  <a:tcPr marL="6350" marR="6350" marT="6350" marB="0" anchor="b"/>
                </a:tc>
                <a:tc>
                  <a:txBody>
                    <a:bodyPr/>
                    <a:lstStyle/>
                    <a:p>
                      <a:pPr algn="ctr" fontAlgn="b"/>
                      <a:r>
                        <a:rPr lang="fr-FR" sz="1000" b="0" i="0" u="none" strike="noStrike">
                          <a:solidFill>
                            <a:srgbClr val="000000"/>
                          </a:solidFill>
                          <a:effectLst/>
                          <a:latin typeface="Arial" panose="020B0604020202020204" pitchFamily="34" charset="0"/>
                        </a:rPr>
                        <a:t>Adjudication ouverte </a:t>
                      </a:r>
                    </a:p>
                  </a:txBody>
                  <a:tcPr marL="6350" marR="6350" marT="6350" marB="0" anchor="b"/>
                </a:tc>
                <a:tc>
                  <a:txBody>
                    <a:bodyPr/>
                    <a:lstStyle/>
                    <a:p>
                      <a:pPr algn="ctr" fontAlgn="b"/>
                      <a:r>
                        <a:rPr lang="fr-FR" sz="900" b="0" i="1" u="none" strike="noStrike">
                          <a:solidFill>
                            <a:srgbClr val="000000"/>
                          </a:solidFill>
                          <a:effectLst/>
                          <a:latin typeface="Arial" panose="020B0604020202020204" pitchFamily="34" charset="0"/>
                        </a:rPr>
                        <a:t>In fine</a:t>
                      </a:r>
                    </a:p>
                  </a:txBody>
                  <a:tcPr marL="6350" marR="6350" marT="6350" marB="0" anchor="b"/>
                </a:tc>
                <a:tc>
                  <a:txBody>
                    <a:bodyPr/>
                    <a:lstStyle/>
                    <a:p>
                      <a:pPr algn="l" fontAlgn="b"/>
                      <a:endParaRPr lang="fr-FR" sz="1100" b="0" i="0" u="none" strike="noStrike">
                        <a:solidFill>
                          <a:srgbClr val="000000"/>
                        </a:solidFill>
                        <a:effectLst/>
                        <a:latin typeface="Calibri" panose="020F0502020204030204" pitchFamily="34" charset="0"/>
                      </a:endParaRPr>
                    </a:p>
                  </a:txBody>
                  <a:tcPr marL="6350" marR="6350" marT="6350" marB="0" anchor="b"/>
                </a:tc>
              </a:tr>
              <a:tr h="271936">
                <a:tc>
                  <a:txBody>
                    <a:bodyPr/>
                    <a:lstStyle/>
                    <a:p>
                      <a:pPr algn="ctr" fontAlgn="b"/>
                      <a:r>
                        <a:rPr lang="fr-FR" sz="900" b="0" i="0" u="none" strike="noStrike">
                          <a:solidFill>
                            <a:srgbClr val="000000"/>
                          </a:solidFill>
                          <a:effectLst/>
                          <a:latin typeface="Arial" panose="020B0604020202020204" pitchFamily="34" charset="0"/>
                        </a:rPr>
                        <a:t> </a:t>
                      </a:r>
                    </a:p>
                  </a:txBody>
                  <a:tcPr marL="6350" marR="6350" marT="6350" marB="0" anchor="b"/>
                </a:tc>
                <a:tc>
                  <a:txBody>
                    <a:bodyPr/>
                    <a:lstStyle/>
                    <a:p>
                      <a:pPr algn="ctr" fontAlgn="b"/>
                      <a:r>
                        <a:rPr lang="fr-FR" sz="900" b="0" i="0" u="none" strike="noStrike">
                          <a:solidFill>
                            <a:srgbClr val="000000"/>
                          </a:solidFill>
                          <a:effectLst/>
                          <a:latin typeface="Arial" panose="020B0604020202020204" pitchFamily="34" charset="0"/>
                        </a:rPr>
                        <a:t>OAT 10 ans</a:t>
                      </a:r>
                    </a:p>
                  </a:txBody>
                  <a:tcPr marL="6350" marR="6350" marT="6350" marB="0" anchor="b"/>
                </a:tc>
                <a:tc rowSpan="2">
                  <a:txBody>
                    <a:bodyPr/>
                    <a:lstStyle/>
                    <a:p>
                      <a:pPr algn="ctr" fontAlgn="ctr"/>
                      <a:r>
                        <a:rPr lang="fr-FR" sz="900" b="0" i="0" u="none" strike="noStrike">
                          <a:solidFill>
                            <a:srgbClr val="000000"/>
                          </a:solidFill>
                          <a:effectLst/>
                          <a:latin typeface="Arial" panose="020B0604020202020204" pitchFamily="34" charset="0"/>
                        </a:rPr>
                        <a:t>75</a:t>
                      </a:r>
                    </a:p>
                  </a:txBody>
                  <a:tcPr marL="6350" marR="6350" marT="6350" marB="0" anchor="ctr"/>
                </a:tc>
                <a:tc>
                  <a:txBody>
                    <a:bodyPr/>
                    <a:lstStyle/>
                    <a:p>
                      <a:pPr algn="ctr" fontAlgn="b"/>
                      <a:r>
                        <a:rPr lang="fr-FR" sz="1000" b="0" i="0" u="none" strike="noStrike">
                          <a:solidFill>
                            <a:srgbClr val="000000"/>
                          </a:solidFill>
                          <a:effectLst/>
                          <a:latin typeface="Arial" panose="020B0604020202020204" pitchFamily="34" charset="0"/>
                        </a:rPr>
                        <a:t>6,00%</a:t>
                      </a:r>
                    </a:p>
                  </a:txBody>
                  <a:tcPr marL="6350" marR="6350" marT="6350" marB="0" anchor="b"/>
                </a:tc>
                <a:tc>
                  <a:txBody>
                    <a:bodyPr/>
                    <a:lstStyle/>
                    <a:p>
                      <a:pPr algn="ctr" fontAlgn="b"/>
                      <a:r>
                        <a:rPr lang="fr-FR" sz="1000" b="0" i="0" u="none" strike="noStrike">
                          <a:solidFill>
                            <a:srgbClr val="000000"/>
                          </a:solidFill>
                          <a:effectLst/>
                          <a:latin typeface="Arial" panose="020B0604020202020204" pitchFamily="34" charset="0"/>
                        </a:rPr>
                        <a:t>Adjudication ouverte </a:t>
                      </a:r>
                    </a:p>
                  </a:txBody>
                  <a:tcPr marL="6350" marR="6350" marT="6350" marB="0" anchor="b"/>
                </a:tc>
                <a:tc>
                  <a:txBody>
                    <a:bodyPr/>
                    <a:lstStyle/>
                    <a:p>
                      <a:pPr algn="ctr" fontAlgn="b"/>
                      <a:r>
                        <a:rPr lang="fr-FR" sz="900" b="0" i="1" u="none" strike="noStrike">
                          <a:solidFill>
                            <a:srgbClr val="000000"/>
                          </a:solidFill>
                          <a:effectLst/>
                          <a:latin typeface="Arial" panose="020B0604020202020204" pitchFamily="34" charset="0"/>
                        </a:rPr>
                        <a:t>In fine</a:t>
                      </a:r>
                    </a:p>
                  </a:txBody>
                  <a:tcPr marL="6350" marR="6350" marT="6350" marB="0" anchor="b"/>
                </a:tc>
                <a:tc>
                  <a:txBody>
                    <a:bodyPr/>
                    <a:lstStyle/>
                    <a:p>
                      <a:pPr algn="l" fontAlgn="b"/>
                      <a:endParaRPr lang="fr-FR" sz="1100" b="0" i="0" u="none" strike="noStrike">
                        <a:solidFill>
                          <a:srgbClr val="000000"/>
                        </a:solidFill>
                        <a:effectLst/>
                        <a:latin typeface="Calibri" panose="020F0502020204030204" pitchFamily="34" charset="0"/>
                      </a:endParaRPr>
                    </a:p>
                  </a:txBody>
                  <a:tcPr marL="6350" marR="6350" marT="6350" marB="0" anchor="b"/>
                </a:tc>
              </a:tr>
              <a:tr h="271936">
                <a:tc>
                  <a:txBody>
                    <a:bodyPr/>
                    <a:lstStyle/>
                    <a:p>
                      <a:pPr algn="ctr" fontAlgn="b"/>
                      <a:r>
                        <a:rPr lang="fr-FR" sz="900" b="0" i="0" u="none" strike="noStrike">
                          <a:solidFill>
                            <a:srgbClr val="000000"/>
                          </a:solidFill>
                          <a:effectLst/>
                          <a:latin typeface="Arial" panose="020B0604020202020204" pitchFamily="34" charset="0"/>
                        </a:rPr>
                        <a:t>26-févr-21</a:t>
                      </a:r>
                    </a:p>
                  </a:txBody>
                  <a:tcPr marL="6350" marR="6350" marT="6350" marB="0" anchor="b"/>
                </a:tc>
                <a:tc>
                  <a:txBody>
                    <a:bodyPr/>
                    <a:lstStyle/>
                    <a:p>
                      <a:pPr algn="ctr" fontAlgn="b"/>
                      <a:r>
                        <a:rPr lang="fr-FR" sz="900" b="0" i="0" u="none" strike="noStrike">
                          <a:solidFill>
                            <a:srgbClr val="000000"/>
                          </a:solidFill>
                          <a:effectLst/>
                          <a:latin typeface="Arial" panose="020B0604020202020204" pitchFamily="34" charset="0"/>
                        </a:rPr>
                        <a:t>OAT 12 ans</a:t>
                      </a:r>
                    </a:p>
                  </a:txBody>
                  <a:tcPr marL="6350" marR="6350" marT="6350" marB="0" anchor="b"/>
                </a:tc>
                <a:tc vMerge="1">
                  <a:txBody>
                    <a:bodyPr/>
                    <a:lstStyle/>
                    <a:p>
                      <a:endParaRPr lang="fr-FR"/>
                    </a:p>
                  </a:txBody>
                  <a:tcPr/>
                </a:tc>
                <a:tc>
                  <a:txBody>
                    <a:bodyPr/>
                    <a:lstStyle/>
                    <a:p>
                      <a:pPr algn="ctr" fontAlgn="b"/>
                      <a:r>
                        <a:rPr lang="fr-FR" sz="1000" b="0" i="0" u="none" strike="noStrike">
                          <a:solidFill>
                            <a:srgbClr val="000000"/>
                          </a:solidFill>
                          <a:effectLst/>
                          <a:latin typeface="Arial" panose="020B0604020202020204" pitchFamily="34" charset="0"/>
                        </a:rPr>
                        <a:t>6,15%</a:t>
                      </a:r>
                    </a:p>
                  </a:txBody>
                  <a:tcPr marL="6350" marR="6350" marT="6350" marB="0" anchor="b"/>
                </a:tc>
                <a:tc>
                  <a:txBody>
                    <a:bodyPr/>
                    <a:lstStyle/>
                    <a:p>
                      <a:pPr algn="ctr" fontAlgn="b"/>
                      <a:r>
                        <a:rPr lang="fr-FR" sz="1000" b="0" i="0" u="none" strike="noStrike">
                          <a:solidFill>
                            <a:srgbClr val="000000"/>
                          </a:solidFill>
                          <a:effectLst/>
                          <a:latin typeface="Arial" panose="020B0604020202020204" pitchFamily="34" charset="0"/>
                        </a:rPr>
                        <a:t>Adjudication ouverte </a:t>
                      </a:r>
                    </a:p>
                  </a:txBody>
                  <a:tcPr marL="6350" marR="6350" marT="6350" marB="0" anchor="b"/>
                </a:tc>
                <a:tc>
                  <a:txBody>
                    <a:bodyPr/>
                    <a:lstStyle/>
                    <a:p>
                      <a:pPr algn="ctr" fontAlgn="b"/>
                      <a:r>
                        <a:rPr lang="fr-FR" sz="900" b="0" i="1" u="none" strike="noStrike">
                          <a:solidFill>
                            <a:srgbClr val="000000"/>
                          </a:solidFill>
                          <a:effectLst/>
                          <a:latin typeface="Arial" panose="020B0604020202020204" pitchFamily="34" charset="0"/>
                        </a:rPr>
                        <a:t>In fine</a:t>
                      </a:r>
                    </a:p>
                  </a:txBody>
                  <a:tcPr marL="6350" marR="6350" marT="6350" marB="0" anchor="b"/>
                </a:tc>
                <a:tc>
                  <a:txBody>
                    <a:bodyPr/>
                    <a:lstStyle/>
                    <a:p>
                      <a:pPr algn="l" fontAlgn="b"/>
                      <a:endParaRPr lang="fr-FR" sz="1100" b="0" i="0" u="none" strike="noStrike">
                        <a:solidFill>
                          <a:srgbClr val="000000"/>
                        </a:solidFill>
                        <a:effectLst/>
                        <a:latin typeface="Calibri" panose="020F0502020204030204" pitchFamily="34" charset="0"/>
                      </a:endParaRPr>
                    </a:p>
                  </a:txBody>
                  <a:tcPr marL="6350" marR="6350" marT="6350" marB="0" anchor="b"/>
                </a:tc>
              </a:tr>
              <a:tr h="271936">
                <a:tc>
                  <a:txBody>
                    <a:bodyPr/>
                    <a:lstStyle/>
                    <a:p>
                      <a:pPr algn="ctr" fontAlgn="b"/>
                      <a:r>
                        <a:rPr lang="fr-FR" sz="900" b="1" i="0" u="none" strike="noStrike">
                          <a:solidFill>
                            <a:srgbClr val="000000"/>
                          </a:solidFill>
                          <a:effectLst/>
                          <a:latin typeface="Arial" panose="020B0604020202020204" pitchFamily="34" charset="0"/>
                        </a:rPr>
                        <a:t>Montant T1/ 2021</a:t>
                      </a:r>
                    </a:p>
                  </a:txBody>
                  <a:tcPr marL="6350" marR="6350" marT="6350" marB="0" anchor="b"/>
                </a:tc>
                <a:tc>
                  <a:txBody>
                    <a:bodyPr/>
                    <a:lstStyle/>
                    <a:p>
                      <a:pPr algn="ctr" fontAlgn="b"/>
                      <a:r>
                        <a:rPr lang="fr-FR" sz="900" b="1" i="0" u="none" strike="noStrike">
                          <a:solidFill>
                            <a:srgbClr val="000000"/>
                          </a:solidFill>
                          <a:effectLst/>
                          <a:latin typeface="Arial" panose="020B0604020202020204" pitchFamily="34" charset="0"/>
                        </a:rPr>
                        <a:t> </a:t>
                      </a:r>
                    </a:p>
                  </a:txBody>
                  <a:tcPr marL="6350" marR="6350" marT="6350" marB="0" anchor="b"/>
                </a:tc>
                <a:tc>
                  <a:txBody>
                    <a:bodyPr/>
                    <a:lstStyle/>
                    <a:p>
                      <a:pPr algn="ctr" fontAlgn="b"/>
                      <a:r>
                        <a:rPr lang="fr-FR" sz="900" b="1" i="0" u="none" strike="noStrike">
                          <a:solidFill>
                            <a:srgbClr val="000000"/>
                          </a:solidFill>
                          <a:effectLst/>
                          <a:latin typeface="Arial" panose="020B0604020202020204" pitchFamily="34" charset="0"/>
                        </a:rPr>
                        <a:t>225</a:t>
                      </a:r>
                    </a:p>
                  </a:txBody>
                  <a:tcPr marL="6350" marR="6350" marT="6350" marB="0" anchor="b"/>
                </a:tc>
                <a:tc>
                  <a:txBody>
                    <a:bodyPr/>
                    <a:lstStyle/>
                    <a:p>
                      <a:pPr algn="ctr" fontAlgn="b"/>
                      <a:r>
                        <a:rPr lang="fr-FR" sz="900" b="0" i="0" u="none" strike="noStrike">
                          <a:solidFill>
                            <a:srgbClr val="000000"/>
                          </a:solidFill>
                          <a:effectLst/>
                          <a:latin typeface="Arial" panose="020B0604020202020204" pitchFamily="34" charset="0"/>
                        </a:rPr>
                        <a:t> </a:t>
                      </a:r>
                    </a:p>
                  </a:txBody>
                  <a:tcPr marL="6350" marR="6350" marT="6350" marB="0" anchor="b"/>
                </a:tc>
                <a:tc>
                  <a:txBody>
                    <a:bodyPr/>
                    <a:lstStyle/>
                    <a:p>
                      <a:pPr algn="l" fontAlgn="b"/>
                      <a:r>
                        <a:rPr lang="fr-FR" sz="900" b="1" i="0" u="none" strike="noStrike">
                          <a:solidFill>
                            <a:srgbClr val="000000"/>
                          </a:solidFill>
                          <a:effectLst/>
                          <a:latin typeface="Arial" panose="020B0604020202020204" pitchFamily="34" charset="0"/>
                        </a:rPr>
                        <a:t> </a:t>
                      </a:r>
                    </a:p>
                  </a:txBody>
                  <a:tcPr marL="6350" marR="6350" marT="6350" marB="0" anchor="b"/>
                </a:tc>
                <a:tc>
                  <a:txBody>
                    <a:bodyPr/>
                    <a:lstStyle/>
                    <a:p>
                      <a:pPr algn="l" fontAlgn="b"/>
                      <a:r>
                        <a:rPr lang="fr-FR" sz="900" b="0" i="0" u="none" strike="noStrike">
                          <a:solidFill>
                            <a:srgbClr val="000000"/>
                          </a:solidFill>
                          <a:effectLst/>
                          <a:latin typeface="Arial" panose="020B0604020202020204" pitchFamily="34" charset="0"/>
                        </a:rPr>
                        <a:t> </a:t>
                      </a:r>
                    </a:p>
                  </a:txBody>
                  <a:tcPr marL="6350" marR="6350" marT="6350" marB="0" anchor="b"/>
                </a:tc>
                <a:tc>
                  <a:txBody>
                    <a:bodyPr/>
                    <a:lstStyle/>
                    <a:p>
                      <a:pPr algn="l" fontAlgn="b"/>
                      <a:endParaRPr lang="fr-FR" sz="1100" b="0" i="0" u="none" strike="noStrike">
                        <a:solidFill>
                          <a:srgbClr val="000000"/>
                        </a:solidFill>
                        <a:effectLst/>
                        <a:latin typeface="Calibri" panose="020F0502020204030204" pitchFamily="34" charset="0"/>
                      </a:endParaRPr>
                    </a:p>
                  </a:txBody>
                  <a:tcPr marL="6350" marR="6350" marT="6350" marB="0" anchor="b"/>
                </a:tc>
              </a:tr>
              <a:tr h="271936">
                <a:tc>
                  <a:txBody>
                    <a:bodyPr/>
                    <a:lstStyle/>
                    <a:p>
                      <a:pPr algn="ctr" fontAlgn="b"/>
                      <a:r>
                        <a:rPr lang="fr-FR" sz="900" b="0" i="0" u="none" strike="noStrike">
                          <a:solidFill>
                            <a:srgbClr val="000000"/>
                          </a:solidFill>
                          <a:effectLst/>
                          <a:latin typeface="Arial" panose="020B0604020202020204" pitchFamily="34" charset="0"/>
                        </a:rPr>
                        <a:t>09-avr-21</a:t>
                      </a:r>
                    </a:p>
                  </a:txBody>
                  <a:tcPr marL="6350" marR="6350" marT="6350" marB="0" anchor="b"/>
                </a:tc>
                <a:tc>
                  <a:txBody>
                    <a:bodyPr/>
                    <a:lstStyle/>
                    <a:p>
                      <a:pPr algn="ctr" fontAlgn="b"/>
                      <a:r>
                        <a:rPr lang="fr-FR" sz="900" b="0" i="0" u="none" strike="noStrike">
                          <a:solidFill>
                            <a:srgbClr val="000000"/>
                          </a:solidFill>
                          <a:effectLst/>
                          <a:latin typeface="Arial" panose="020B0604020202020204" pitchFamily="34" charset="0"/>
                        </a:rPr>
                        <a:t>BAT 6 mois </a:t>
                      </a:r>
                    </a:p>
                  </a:txBody>
                  <a:tcPr marL="6350" marR="6350" marT="6350" marB="0" anchor="b"/>
                </a:tc>
                <a:tc>
                  <a:txBody>
                    <a:bodyPr/>
                    <a:lstStyle/>
                    <a:p>
                      <a:pPr algn="ctr" fontAlgn="ctr"/>
                      <a:r>
                        <a:rPr lang="fr-FR" sz="1100" b="0" i="0" u="none" strike="noStrike">
                          <a:solidFill>
                            <a:srgbClr val="000000"/>
                          </a:solidFill>
                          <a:effectLst/>
                          <a:latin typeface="Calibri" panose="020F0502020204030204" pitchFamily="34" charset="0"/>
                        </a:rPr>
                        <a:t>50</a:t>
                      </a:r>
                    </a:p>
                  </a:txBody>
                  <a:tcPr marL="6350" marR="6350" marT="6350" marB="0" anchor="ctr"/>
                </a:tc>
                <a:tc>
                  <a:txBody>
                    <a:bodyPr/>
                    <a:lstStyle/>
                    <a:p>
                      <a:pPr algn="ctr" fontAlgn="b"/>
                      <a:r>
                        <a:rPr lang="fr-FR" sz="1000" b="0" i="0" u="none" strike="noStrike">
                          <a:solidFill>
                            <a:srgbClr val="000000"/>
                          </a:solidFill>
                          <a:effectLst/>
                          <a:latin typeface="Arial" panose="020B0604020202020204" pitchFamily="34" charset="0"/>
                        </a:rPr>
                        <a:t> </a:t>
                      </a:r>
                    </a:p>
                  </a:txBody>
                  <a:tcPr marL="6350" marR="6350" marT="6350" marB="0" anchor="b"/>
                </a:tc>
                <a:tc>
                  <a:txBody>
                    <a:bodyPr/>
                    <a:lstStyle/>
                    <a:p>
                      <a:pPr algn="ctr" fontAlgn="b"/>
                      <a:r>
                        <a:rPr lang="fr-FR" sz="1000" b="0" i="0" u="none" strike="noStrike">
                          <a:solidFill>
                            <a:srgbClr val="000000"/>
                          </a:solidFill>
                          <a:effectLst/>
                          <a:latin typeface="Arial" panose="020B0604020202020204" pitchFamily="34" charset="0"/>
                        </a:rPr>
                        <a:t>Adjudication ouverte</a:t>
                      </a:r>
                    </a:p>
                  </a:txBody>
                  <a:tcPr marL="6350" marR="6350" marT="6350" marB="0" anchor="b"/>
                </a:tc>
                <a:tc>
                  <a:txBody>
                    <a:bodyPr/>
                    <a:lstStyle/>
                    <a:p>
                      <a:pPr algn="ctr" fontAlgn="b"/>
                      <a:r>
                        <a:rPr lang="fr-FR" sz="900" b="0" i="1" u="none" strike="noStrike">
                          <a:solidFill>
                            <a:srgbClr val="000000"/>
                          </a:solidFill>
                          <a:effectLst/>
                          <a:latin typeface="Arial" panose="020B0604020202020204" pitchFamily="34" charset="0"/>
                        </a:rPr>
                        <a:t>In fine</a:t>
                      </a:r>
                    </a:p>
                  </a:txBody>
                  <a:tcPr marL="6350" marR="6350" marT="6350" marB="0" anchor="b"/>
                </a:tc>
                <a:tc>
                  <a:txBody>
                    <a:bodyPr/>
                    <a:lstStyle/>
                    <a:p>
                      <a:pPr algn="l" fontAlgn="b"/>
                      <a:endParaRPr lang="fr-FR" sz="1100" b="0" i="0" u="none" strike="noStrike">
                        <a:solidFill>
                          <a:srgbClr val="000000"/>
                        </a:solidFill>
                        <a:effectLst/>
                        <a:latin typeface="Calibri" panose="020F0502020204030204" pitchFamily="34" charset="0"/>
                      </a:endParaRPr>
                    </a:p>
                  </a:txBody>
                  <a:tcPr marL="6350" marR="6350" marT="6350" marB="0" anchor="b"/>
                </a:tc>
              </a:tr>
              <a:tr h="271936">
                <a:tc>
                  <a:txBody>
                    <a:bodyPr/>
                    <a:lstStyle/>
                    <a:p>
                      <a:pPr algn="ctr" fontAlgn="b"/>
                      <a:r>
                        <a:rPr lang="fr-FR" sz="900" b="0" i="0" u="none" strike="noStrike">
                          <a:solidFill>
                            <a:srgbClr val="000000"/>
                          </a:solidFill>
                          <a:effectLst/>
                          <a:latin typeface="Arial" panose="020B0604020202020204" pitchFamily="34" charset="0"/>
                        </a:rPr>
                        <a:t>16-avr-21</a:t>
                      </a:r>
                    </a:p>
                  </a:txBody>
                  <a:tcPr marL="6350" marR="6350" marT="6350" marB="0" anchor="b"/>
                </a:tc>
                <a:tc>
                  <a:txBody>
                    <a:bodyPr/>
                    <a:lstStyle/>
                    <a:p>
                      <a:pPr algn="ctr" fontAlgn="b"/>
                      <a:r>
                        <a:rPr lang="fr-FR" sz="900" b="0" i="0" u="none" strike="noStrike">
                          <a:solidFill>
                            <a:srgbClr val="000000"/>
                          </a:solidFill>
                          <a:effectLst/>
                          <a:latin typeface="Arial" panose="020B0604020202020204" pitchFamily="34" charset="0"/>
                        </a:rPr>
                        <a:t>BAT 1 mois </a:t>
                      </a:r>
                    </a:p>
                  </a:txBody>
                  <a:tcPr marL="6350" marR="6350" marT="6350" marB="0" anchor="b"/>
                </a:tc>
                <a:tc>
                  <a:txBody>
                    <a:bodyPr/>
                    <a:lstStyle/>
                    <a:p>
                      <a:pPr algn="ctr" fontAlgn="ctr"/>
                      <a:r>
                        <a:rPr lang="fr-FR" sz="900" b="0" i="0" u="none" strike="noStrike">
                          <a:solidFill>
                            <a:srgbClr val="000000"/>
                          </a:solidFill>
                          <a:effectLst/>
                          <a:latin typeface="Arial" panose="020B0604020202020204" pitchFamily="34" charset="0"/>
                        </a:rPr>
                        <a:t>50</a:t>
                      </a:r>
                    </a:p>
                  </a:txBody>
                  <a:tcPr marL="6350" marR="6350" marT="6350" marB="0" anchor="ctr"/>
                </a:tc>
                <a:tc>
                  <a:txBody>
                    <a:bodyPr/>
                    <a:lstStyle/>
                    <a:p>
                      <a:pPr algn="ctr" fontAlgn="b"/>
                      <a:r>
                        <a:rPr lang="fr-FR" sz="1000" b="0" i="0" u="none" strike="noStrike">
                          <a:solidFill>
                            <a:srgbClr val="000000"/>
                          </a:solidFill>
                          <a:effectLst/>
                          <a:latin typeface="Arial" panose="020B0604020202020204" pitchFamily="34" charset="0"/>
                        </a:rPr>
                        <a:t> </a:t>
                      </a:r>
                    </a:p>
                  </a:txBody>
                  <a:tcPr marL="6350" marR="6350" marT="6350" marB="0" anchor="b"/>
                </a:tc>
                <a:tc>
                  <a:txBody>
                    <a:bodyPr/>
                    <a:lstStyle/>
                    <a:p>
                      <a:pPr algn="ctr" fontAlgn="b"/>
                      <a:r>
                        <a:rPr lang="fr-FR" sz="1000" b="0" i="0" u="none" strike="noStrike">
                          <a:solidFill>
                            <a:srgbClr val="000000"/>
                          </a:solidFill>
                          <a:effectLst/>
                          <a:latin typeface="Arial" panose="020B0604020202020204" pitchFamily="34" charset="0"/>
                        </a:rPr>
                        <a:t>Adjudication ouverte </a:t>
                      </a:r>
                    </a:p>
                  </a:txBody>
                  <a:tcPr marL="6350" marR="6350" marT="6350" marB="0" anchor="b"/>
                </a:tc>
                <a:tc>
                  <a:txBody>
                    <a:bodyPr/>
                    <a:lstStyle/>
                    <a:p>
                      <a:pPr algn="ctr" fontAlgn="b"/>
                      <a:r>
                        <a:rPr lang="fr-FR" sz="900" b="0" i="1" u="none" strike="noStrike">
                          <a:solidFill>
                            <a:srgbClr val="000000"/>
                          </a:solidFill>
                          <a:effectLst/>
                          <a:latin typeface="Arial" panose="020B0604020202020204" pitchFamily="34" charset="0"/>
                        </a:rPr>
                        <a:t>In fine</a:t>
                      </a:r>
                    </a:p>
                  </a:txBody>
                  <a:tcPr marL="6350" marR="6350" marT="6350" marB="0" anchor="b"/>
                </a:tc>
                <a:tc>
                  <a:txBody>
                    <a:bodyPr/>
                    <a:lstStyle/>
                    <a:p>
                      <a:pPr algn="l" fontAlgn="b"/>
                      <a:endParaRPr lang="fr-FR" sz="1100" b="0" i="0" u="none" strike="noStrike">
                        <a:solidFill>
                          <a:srgbClr val="000000"/>
                        </a:solidFill>
                        <a:effectLst/>
                        <a:latin typeface="Calibri" panose="020F0502020204030204" pitchFamily="34" charset="0"/>
                      </a:endParaRPr>
                    </a:p>
                  </a:txBody>
                  <a:tcPr marL="6350" marR="6350" marT="6350" marB="0" anchor="b"/>
                </a:tc>
              </a:tr>
              <a:tr h="199354">
                <a:tc>
                  <a:txBody>
                    <a:bodyPr/>
                    <a:lstStyle/>
                    <a:p>
                      <a:pPr algn="ctr" fontAlgn="b"/>
                      <a:r>
                        <a:rPr lang="fr-FR" sz="900" b="0" i="0" u="none" strike="noStrike">
                          <a:solidFill>
                            <a:srgbClr val="000000"/>
                          </a:solidFill>
                          <a:effectLst/>
                          <a:latin typeface="Arial" panose="020B0604020202020204" pitchFamily="34" charset="0"/>
                        </a:rPr>
                        <a:t>07-mai-21</a:t>
                      </a:r>
                    </a:p>
                  </a:txBody>
                  <a:tcPr marL="6350" marR="6350" marT="6350" marB="0" anchor="b"/>
                </a:tc>
                <a:tc>
                  <a:txBody>
                    <a:bodyPr/>
                    <a:lstStyle/>
                    <a:p>
                      <a:pPr algn="ctr" fontAlgn="b"/>
                      <a:r>
                        <a:rPr lang="fr-FR" sz="900" b="0" i="0" u="none" strike="noStrike">
                          <a:solidFill>
                            <a:srgbClr val="000000"/>
                          </a:solidFill>
                          <a:effectLst/>
                          <a:latin typeface="Arial" panose="020B0604020202020204" pitchFamily="34" charset="0"/>
                        </a:rPr>
                        <a:t>OAT 3 ans</a:t>
                      </a:r>
                    </a:p>
                  </a:txBody>
                  <a:tcPr marL="6350" marR="6350" marT="6350" marB="0" anchor="b"/>
                </a:tc>
                <a:tc rowSpan="2">
                  <a:txBody>
                    <a:bodyPr/>
                    <a:lstStyle/>
                    <a:p>
                      <a:pPr algn="ctr" fontAlgn="ctr"/>
                      <a:r>
                        <a:rPr lang="fr-FR" sz="900" b="0" i="0" u="none" strike="noStrike">
                          <a:solidFill>
                            <a:srgbClr val="000000"/>
                          </a:solidFill>
                          <a:effectLst/>
                          <a:latin typeface="Arial" panose="020B0604020202020204" pitchFamily="34" charset="0"/>
                        </a:rPr>
                        <a:t>75</a:t>
                      </a:r>
                    </a:p>
                  </a:txBody>
                  <a:tcPr marL="6350" marR="6350" marT="6350" marB="0" anchor="ctr"/>
                </a:tc>
                <a:tc>
                  <a:txBody>
                    <a:bodyPr/>
                    <a:lstStyle/>
                    <a:p>
                      <a:pPr algn="ctr" fontAlgn="b"/>
                      <a:r>
                        <a:rPr lang="fr-FR" sz="1000" b="0" i="0" u="none" strike="noStrike">
                          <a:solidFill>
                            <a:srgbClr val="000000"/>
                          </a:solidFill>
                          <a:effectLst/>
                          <a:latin typeface="Arial" panose="020B0604020202020204" pitchFamily="34" charset="0"/>
                        </a:rPr>
                        <a:t>5,60%</a:t>
                      </a:r>
                    </a:p>
                  </a:txBody>
                  <a:tcPr marL="6350" marR="6350" marT="6350" marB="0" anchor="b"/>
                </a:tc>
                <a:tc>
                  <a:txBody>
                    <a:bodyPr/>
                    <a:lstStyle/>
                    <a:p>
                      <a:pPr algn="ctr" fontAlgn="b"/>
                      <a:r>
                        <a:rPr lang="fr-FR" sz="1000" b="0" i="0" u="none" strike="noStrike">
                          <a:solidFill>
                            <a:srgbClr val="000000"/>
                          </a:solidFill>
                          <a:effectLst/>
                          <a:latin typeface="Arial" panose="020B0604020202020204" pitchFamily="34" charset="0"/>
                        </a:rPr>
                        <a:t>Adjudication ouverte </a:t>
                      </a:r>
                    </a:p>
                  </a:txBody>
                  <a:tcPr marL="6350" marR="6350" marT="6350" marB="0" anchor="b"/>
                </a:tc>
                <a:tc>
                  <a:txBody>
                    <a:bodyPr/>
                    <a:lstStyle/>
                    <a:p>
                      <a:pPr algn="ctr" fontAlgn="b"/>
                      <a:r>
                        <a:rPr lang="fr-FR" sz="900" b="0" i="1" u="none" strike="noStrike">
                          <a:solidFill>
                            <a:srgbClr val="000000"/>
                          </a:solidFill>
                          <a:effectLst/>
                          <a:latin typeface="Arial" panose="020B0604020202020204" pitchFamily="34" charset="0"/>
                        </a:rPr>
                        <a:t>In fine</a:t>
                      </a:r>
                    </a:p>
                  </a:txBody>
                  <a:tcPr marL="6350" marR="6350" marT="6350" marB="0" anchor="b"/>
                </a:tc>
                <a:tc>
                  <a:txBody>
                    <a:bodyPr/>
                    <a:lstStyle/>
                    <a:p>
                      <a:pPr algn="l" fontAlgn="b"/>
                      <a:endParaRPr lang="fr-FR" sz="1100" b="0" i="0" u="none" strike="noStrike">
                        <a:solidFill>
                          <a:srgbClr val="000000"/>
                        </a:solidFill>
                        <a:effectLst/>
                        <a:latin typeface="Calibri" panose="020F0502020204030204" pitchFamily="34" charset="0"/>
                      </a:endParaRPr>
                    </a:p>
                  </a:txBody>
                  <a:tcPr marL="6350" marR="6350" marT="6350" marB="0" anchor="b"/>
                </a:tc>
              </a:tr>
              <a:tr h="199354">
                <a:tc>
                  <a:txBody>
                    <a:bodyPr/>
                    <a:lstStyle/>
                    <a:p>
                      <a:pPr algn="ctr" fontAlgn="b"/>
                      <a:r>
                        <a:rPr lang="fr-FR" sz="900" b="0" i="0" u="none" strike="noStrike">
                          <a:solidFill>
                            <a:srgbClr val="000000"/>
                          </a:solidFill>
                          <a:effectLst/>
                          <a:latin typeface="Arial" panose="020B0604020202020204" pitchFamily="34" charset="0"/>
                        </a:rPr>
                        <a:t> </a:t>
                      </a:r>
                    </a:p>
                  </a:txBody>
                  <a:tcPr marL="6350" marR="6350" marT="6350" marB="0" anchor="b"/>
                </a:tc>
                <a:tc>
                  <a:txBody>
                    <a:bodyPr/>
                    <a:lstStyle/>
                    <a:p>
                      <a:pPr algn="ctr" fontAlgn="b"/>
                      <a:r>
                        <a:rPr lang="fr-FR" sz="900" b="0" i="0" u="none" strike="noStrike">
                          <a:solidFill>
                            <a:srgbClr val="000000"/>
                          </a:solidFill>
                          <a:effectLst/>
                          <a:latin typeface="Arial" panose="020B0604020202020204" pitchFamily="34" charset="0"/>
                        </a:rPr>
                        <a:t>OAT 5 ans</a:t>
                      </a:r>
                    </a:p>
                  </a:txBody>
                  <a:tcPr marL="6350" marR="6350" marT="6350" marB="0" anchor="b"/>
                </a:tc>
                <a:tc vMerge="1">
                  <a:txBody>
                    <a:bodyPr/>
                    <a:lstStyle/>
                    <a:p>
                      <a:endParaRPr lang="fr-FR"/>
                    </a:p>
                  </a:txBody>
                  <a:tcPr/>
                </a:tc>
                <a:tc>
                  <a:txBody>
                    <a:bodyPr/>
                    <a:lstStyle/>
                    <a:p>
                      <a:pPr algn="ctr" fontAlgn="b"/>
                      <a:r>
                        <a:rPr lang="fr-FR" sz="1000" b="0" i="0" u="none" strike="noStrike">
                          <a:solidFill>
                            <a:srgbClr val="000000"/>
                          </a:solidFill>
                          <a:effectLst/>
                          <a:latin typeface="Arial" panose="020B0604020202020204" pitchFamily="34" charset="0"/>
                        </a:rPr>
                        <a:t>5,70%</a:t>
                      </a:r>
                    </a:p>
                  </a:txBody>
                  <a:tcPr marL="6350" marR="6350" marT="6350" marB="0" anchor="b"/>
                </a:tc>
                <a:tc>
                  <a:txBody>
                    <a:bodyPr/>
                    <a:lstStyle/>
                    <a:p>
                      <a:pPr algn="ctr" fontAlgn="b"/>
                      <a:r>
                        <a:rPr lang="fr-FR" sz="1000" b="0" i="0" u="none" strike="noStrike">
                          <a:solidFill>
                            <a:srgbClr val="000000"/>
                          </a:solidFill>
                          <a:effectLst/>
                          <a:latin typeface="Arial" panose="020B0604020202020204" pitchFamily="34" charset="0"/>
                        </a:rPr>
                        <a:t>Adjudication ouverte </a:t>
                      </a:r>
                    </a:p>
                  </a:txBody>
                  <a:tcPr marL="6350" marR="6350" marT="6350" marB="0" anchor="b"/>
                </a:tc>
                <a:tc>
                  <a:txBody>
                    <a:bodyPr/>
                    <a:lstStyle/>
                    <a:p>
                      <a:pPr algn="ctr" fontAlgn="b"/>
                      <a:r>
                        <a:rPr lang="fr-FR" sz="900" b="0" i="1" u="none" strike="noStrike">
                          <a:solidFill>
                            <a:srgbClr val="000000"/>
                          </a:solidFill>
                          <a:effectLst/>
                          <a:latin typeface="Arial" panose="020B0604020202020204" pitchFamily="34" charset="0"/>
                        </a:rPr>
                        <a:t>In fine</a:t>
                      </a:r>
                    </a:p>
                  </a:txBody>
                  <a:tcPr marL="6350" marR="6350" marT="6350" marB="0" anchor="b"/>
                </a:tc>
                <a:tc>
                  <a:txBody>
                    <a:bodyPr/>
                    <a:lstStyle/>
                    <a:p>
                      <a:pPr algn="l" fontAlgn="b"/>
                      <a:endParaRPr lang="fr-FR" sz="1100" b="0" i="0" u="none" strike="noStrike">
                        <a:solidFill>
                          <a:srgbClr val="000000"/>
                        </a:solidFill>
                        <a:effectLst/>
                        <a:latin typeface="Calibri" panose="020F0502020204030204" pitchFamily="34" charset="0"/>
                      </a:endParaRPr>
                    </a:p>
                  </a:txBody>
                  <a:tcPr marL="6350" marR="6350" marT="6350" marB="0" anchor="b"/>
                </a:tc>
              </a:tr>
              <a:tr h="168576">
                <a:tc>
                  <a:txBody>
                    <a:bodyPr/>
                    <a:lstStyle/>
                    <a:p>
                      <a:pPr algn="ctr" fontAlgn="b"/>
                      <a:r>
                        <a:rPr lang="fr-FR" sz="900" b="0" i="0" u="none" strike="noStrike">
                          <a:solidFill>
                            <a:srgbClr val="000000"/>
                          </a:solidFill>
                          <a:effectLst/>
                          <a:latin typeface="Arial" panose="020B0604020202020204" pitchFamily="34" charset="0"/>
                        </a:rPr>
                        <a:t>04-juin-21</a:t>
                      </a:r>
                    </a:p>
                  </a:txBody>
                  <a:tcPr marL="6350" marR="6350" marT="6350" marB="0" anchor="b"/>
                </a:tc>
                <a:tc>
                  <a:txBody>
                    <a:bodyPr/>
                    <a:lstStyle/>
                    <a:p>
                      <a:pPr algn="ctr" fontAlgn="b"/>
                      <a:r>
                        <a:rPr lang="fr-FR" sz="900" b="0" i="0" u="none" strike="noStrike">
                          <a:solidFill>
                            <a:srgbClr val="000000"/>
                          </a:solidFill>
                          <a:effectLst/>
                          <a:latin typeface="Arial" panose="020B0604020202020204" pitchFamily="34" charset="0"/>
                        </a:rPr>
                        <a:t>OAT 7 ans</a:t>
                      </a:r>
                    </a:p>
                  </a:txBody>
                  <a:tcPr marL="6350" marR="6350" marT="6350" marB="0" anchor="b"/>
                </a:tc>
                <a:tc rowSpan="2">
                  <a:txBody>
                    <a:bodyPr/>
                    <a:lstStyle/>
                    <a:p>
                      <a:pPr algn="ctr" fontAlgn="ctr"/>
                      <a:r>
                        <a:rPr lang="fr-FR" sz="900" b="0" i="0" u="none" strike="noStrike">
                          <a:solidFill>
                            <a:srgbClr val="000000"/>
                          </a:solidFill>
                          <a:effectLst/>
                          <a:latin typeface="Arial" panose="020B0604020202020204" pitchFamily="34" charset="0"/>
                        </a:rPr>
                        <a:t>75</a:t>
                      </a:r>
                    </a:p>
                  </a:txBody>
                  <a:tcPr marL="6350" marR="6350" marT="6350" marB="0" anchor="ctr"/>
                </a:tc>
                <a:tc>
                  <a:txBody>
                    <a:bodyPr/>
                    <a:lstStyle/>
                    <a:p>
                      <a:pPr algn="ctr" fontAlgn="b"/>
                      <a:r>
                        <a:rPr lang="fr-FR" sz="1000" b="0" i="0" u="none" strike="noStrike">
                          <a:solidFill>
                            <a:srgbClr val="000000"/>
                          </a:solidFill>
                          <a:effectLst/>
                          <a:latin typeface="Arial" panose="020B0604020202020204" pitchFamily="34" charset="0"/>
                        </a:rPr>
                        <a:t>5,80%</a:t>
                      </a:r>
                    </a:p>
                  </a:txBody>
                  <a:tcPr marL="6350" marR="6350" marT="6350" marB="0" anchor="b"/>
                </a:tc>
                <a:tc>
                  <a:txBody>
                    <a:bodyPr/>
                    <a:lstStyle/>
                    <a:p>
                      <a:pPr algn="ctr" fontAlgn="b"/>
                      <a:r>
                        <a:rPr lang="fr-FR" sz="1000" b="0" i="0" u="none" strike="noStrike">
                          <a:solidFill>
                            <a:srgbClr val="000000"/>
                          </a:solidFill>
                          <a:effectLst/>
                          <a:latin typeface="Arial" panose="020B0604020202020204" pitchFamily="34" charset="0"/>
                        </a:rPr>
                        <a:t>Adjudication ouverte </a:t>
                      </a:r>
                    </a:p>
                  </a:txBody>
                  <a:tcPr marL="6350" marR="6350" marT="6350" marB="0" anchor="b"/>
                </a:tc>
                <a:tc>
                  <a:txBody>
                    <a:bodyPr/>
                    <a:lstStyle/>
                    <a:p>
                      <a:pPr algn="ctr" fontAlgn="b"/>
                      <a:r>
                        <a:rPr lang="fr-FR" sz="900" b="0" i="1" u="none" strike="noStrike">
                          <a:solidFill>
                            <a:srgbClr val="000000"/>
                          </a:solidFill>
                          <a:effectLst/>
                          <a:latin typeface="Arial" panose="020B0604020202020204" pitchFamily="34" charset="0"/>
                        </a:rPr>
                        <a:t> </a:t>
                      </a:r>
                    </a:p>
                  </a:txBody>
                  <a:tcPr marL="6350" marR="6350" marT="6350" marB="0" anchor="b"/>
                </a:tc>
                <a:tc>
                  <a:txBody>
                    <a:bodyPr/>
                    <a:lstStyle/>
                    <a:p>
                      <a:pPr algn="l" fontAlgn="b"/>
                      <a:endParaRPr lang="fr-FR" sz="1100" b="0" i="0" u="none" strike="noStrike">
                        <a:solidFill>
                          <a:srgbClr val="000000"/>
                        </a:solidFill>
                        <a:effectLst/>
                        <a:latin typeface="Calibri" panose="020F0502020204030204" pitchFamily="34" charset="0"/>
                      </a:endParaRPr>
                    </a:p>
                  </a:txBody>
                  <a:tcPr marL="6350" marR="6350" marT="6350" marB="0" anchor="b"/>
                </a:tc>
              </a:tr>
              <a:tr h="271936">
                <a:tc>
                  <a:txBody>
                    <a:bodyPr/>
                    <a:lstStyle/>
                    <a:p>
                      <a:pPr algn="ctr" fontAlgn="b"/>
                      <a:r>
                        <a:rPr lang="fr-FR" sz="900" b="0" i="0" u="none" strike="noStrike">
                          <a:solidFill>
                            <a:srgbClr val="000000"/>
                          </a:solidFill>
                          <a:effectLst/>
                          <a:latin typeface="Arial" panose="020B0604020202020204" pitchFamily="34" charset="0"/>
                        </a:rPr>
                        <a:t> </a:t>
                      </a:r>
                    </a:p>
                  </a:txBody>
                  <a:tcPr marL="6350" marR="6350" marT="6350" marB="0" anchor="b"/>
                </a:tc>
                <a:tc>
                  <a:txBody>
                    <a:bodyPr/>
                    <a:lstStyle/>
                    <a:p>
                      <a:pPr algn="ctr" fontAlgn="b"/>
                      <a:r>
                        <a:rPr lang="fr-FR" sz="900" b="0" i="0" u="none" strike="noStrike">
                          <a:solidFill>
                            <a:srgbClr val="000000"/>
                          </a:solidFill>
                          <a:effectLst/>
                          <a:latin typeface="Arial" panose="020B0604020202020204" pitchFamily="34" charset="0"/>
                        </a:rPr>
                        <a:t>OAT 10 ans</a:t>
                      </a:r>
                    </a:p>
                  </a:txBody>
                  <a:tcPr marL="6350" marR="6350" marT="6350" marB="0" anchor="b"/>
                </a:tc>
                <a:tc vMerge="1">
                  <a:txBody>
                    <a:bodyPr/>
                    <a:lstStyle/>
                    <a:p>
                      <a:endParaRPr lang="fr-FR"/>
                    </a:p>
                  </a:txBody>
                  <a:tcPr/>
                </a:tc>
                <a:tc>
                  <a:txBody>
                    <a:bodyPr/>
                    <a:lstStyle/>
                    <a:p>
                      <a:pPr algn="ctr" fontAlgn="b"/>
                      <a:r>
                        <a:rPr lang="fr-FR" sz="1000" b="0" i="0" u="none" strike="noStrike">
                          <a:solidFill>
                            <a:srgbClr val="000000"/>
                          </a:solidFill>
                          <a:effectLst/>
                          <a:latin typeface="Arial" panose="020B0604020202020204" pitchFamily="34" charset="0"/>
                        </a:rPr>
                        <a:t>6,00%</a:t>
                      </a:r>
                    </a:p>
                  </a:txBody>
                  <a:tcPr marL="6350" marR="6350" marT="6350" marB="0" anchor="b"/>
                </a:tc>
                <a:tc>
                  <a:txBody>
                    <a:bodyPr/>
                    <a:lstStyle/>
                    <a:p>
                      <a:pPr algn="ctr" fontAlgn="b"/>
                      <a:r>
                        <a:rPr lang="fr-FR" sz="1000" b="0" i="0" u="none" strike="noStrike">
                          <a:solidFill>
                            <a:srgbClr val="000000"/>
                          </a:solidFill>
                          <a:effectLst/>
                          <a:latin typeface="Arial" panose="020B0604020202020204" pitchFamily="34" charset="0"/>
                        </a:rPr>
                        <a:t>Adjudication ouverte </a:t>
                      </a:r>
                    </a:p>
                  </a:txBody>
                  <a:tcPr marL="6350" marR="6350" marT="6350" marB="0" anchor="b"/>
                </a:tc>
                <a:tc>
                  <a:txBody>
                    <a:bodyPr/>
                    <a:lstStyle/>
                    <a:p>
                      <a:pPr algn="ctr" fontAlgn="b"/>
                      <a:r>
                        <a:rPr lang="fr-FR" sz="900" b="0" i="1" u="none" strike="noStrike">
                          <a:solidFill>
                            <a:srgbClr val="000000"/>
                          </a:solidFill>
                          <a:effectLst/>
                          <a:latin typeface="Arial" panose="020B0604020202020204" pitchFamily="34" charset="0"/>
                        </a:rPr>
                        <a:t>In fine</a:t>
                      </a:r>
                    </a:p>
                  </a:txBody>
                  <a:tcPr marL="6350" marR="6350" marT="6350" marB="0" anchor="b"/>
                </a:tc>
                <a:tc>
                  <a:txBody>
                    <a:bodyPr/>
                    <a:lstStyle/>
                    <a:p>
                      <a:pPr algn="l" fontAlgn="b"/>
                      <a:endParaRPr lang="fr-FR" sz="1100" b="0" i="0" u="none" strike="noStrike">
                        <a:solidFill>
                          <a:srgbClr val="000000"/>
                        </a:solidFill>
                        <a:effectLst/>
                        <a:latin typeface="Calibri" panose="020F0502020204030204" pitchFamily="34" charset="0"/>
                      </a:endParaRPr>
                    </a:p>
                  </a:txBody>
                  <a:tcPr marL="6350" marR="6350" marT="6350" marB="0" anchor="b"/>
                </a:tc>
              </a:tr>
              <a:tr h="271936">
                <a:tc>
                  <a:txBody>
                    <a:bodyPr/>
                    <a:lstStyle/>
                    <a:p>
                      <a:pPr algn="ctr" fontAlgn="b"/>
                      <a:r>
                        <a:rPr lang="fr-FR" sz="900" b="1" i="0" u="none" strike="noStrike">
                          <a:solidFill>
                            <a:srgbClr val="000000"/>
                          </a:solidFill>
                          <a:effectLst/>
                          <a:latin typeface="Arial" panose="020B0604020202020204" pitchFamily="34" charset="0"/>
                        </a:rPr>
                        <a:t>Montant T2/ 2021</a:t>
                      </a:r>
                    </a:p>
                  </a:txBody>
                  <a:tcPr marL="6350" marR="6350" marT="6350" marB="0" anchor="b"/>
                </a:tc>
                <a:tc>
                  <a:txBody>
                    <a:bodyPr/>
                    <a:lstStyle/>
                    <a:p>
                      <a:pPr algn="ctr" fontAlgn="b"/>
                      <a:r>
                        <a:rPr lang="fr-FR" sz="900" b="1" i="0" u="none" strike="noStrike">
                          <a:solidFill>
                            <a:srgbClr val="000000"/>
                          </a:solidFill>
                          <a:effectLst/>
                          <a:latin typeface="Arial" panose="020B0604020202020204" pitchFamily="34" charset="0"/>
                        </a:rPr>
                        <a:t> </a:t>
                      </a:r>
                    </a:p>
                  </a:txBody>
                  <a:tcPr marL="6350" marR="6350" marT="6350" marB="0" anchor="b"/>
                </a:tc>
                <a:tc>
                  <a:txBody>
                    <a:bodyPr/>
                    <a:lstStyle/>
                    <a:p>
                      <a:pPr algn="ctr" fontAlgn="b"/>
                      <a:r>
                        <a:rPr lang="fr-FR" sz="900" b="1" i="0" u="none" strike="noStrike">
                          <a:solidFill>
                            <a:srgbClr val="000000"/>
                          </a:solidFill>
                          <a:effectLst/>
                          <a:latin typeface="Arial" panose="020B0604020202020204" pitchFamily="34" charset="0"/>
                        </a:rPr>
                        <a:t>250</a:t>
                      </a:r>
                    </a:p>
                  </a:txBody>
                  <a:tcPr marL="6350" marR="6350" marT="6350" marB="0" anchor="b"/>
                </a:tc>
                <a:tc>
                  <a:txBody>
                    <a:bodyPr/>
                    <a:lstStyle/>
                    <a:p>
                      <a:pPr algn="ctr" fontAlgn="b"/>
                      <a:r>
                        <a:rPr lang="fr-FR" sz="900" b="0" i="0" u="none" strike="noStrike">
                          <a:solidFill>
                            <a:srgbClr val="000000"/>
                          </a:solidFill>
                          <a:effectLst/>
                          <a:latin typeface="Arial" panose="020B0604020202020204" pitchFamily="34" charset="0"/>
                        </a:rPr>
                        <a:t> </a:t>
                      </a:r>
                    </a:p>
                  </a:txBody>
                  <a:tcPr marL="6350" marR="6350" marT="6350" marB="0" anchor="b"/>
                </a:tc>
                <a:tc>
                  <a:txBody>
                    <a:bodyPr/>
                    <a:lstStyle/>
                    <a:p>
                      <a:pPr algn="l" fontAlgn="b"/>
                      <a:r>
                        <a:rPr lang="fr-FR" sz="900" b="1" i="0" u="none" strike="noStrike">
                          <a:solidFill>
                            <a:srgbClr val="000000"/>
                          </a:solidFill>
                          <a:effectLst/>
                          <a:latin typeface="Arial" panose="020B0604020202020204" pitchFamily="34" charset="0"/>
                        </a:rPr>
                        <a:t> </a:t>
                      </a:r>
                    </a:p>
                  </a:txBody>
                  <a:tcPr marL="6350" marR="6350" marT="6350" marB="0" anchor="b"/>
                </a:tc>
                <a:tc>
                  <a:txBody>
                    <a:bodyPr/>
                    <a:lstStyle/>
                    <a:p>
                      <a:pPr algn="l" fontAlgn="b"/>
                      <a:r>
                        <a:rPr lang="fr-FR" sz="900" b="0" i="0" u="none" strike="noStrike">
                          <a:solidFill>
                            <a:srgbClr val="000000"/>
                          </a:solidFill>
                          <a:effectLst/>
                          <a:latin typeface="Arial" panose="020B0604020202020204" pitchFamily="34" charset="0"/>
                        </a:rPr>
                        <a:t> </a:t>
                      </a:r>
                    </a:p>
                  </a:txBody>
                  <a:tcPr marL="6350" marR="6350" marT="6350" marB="0" anchor="b"/>
                </a:tc>
                <a:tc>
                  <a:txBody>
                    <a:bodyPr/>
                    <a:lstStyle/>
                    <a:p>
                      <a:pPr algn="l" fontAlgn="b"/>
                      <a:endParaRPr lang="fr-FR" sz="1100" b="0" i="0" u="none" strike="noStrike">
                        <a:solidFill>
                          <a:srgbClr val="000000"/>
                        </a:solidFill>
                        <a:effectLst/>
                        <a:latin typeface="Calibri" panose="020F0502020204030204" pitchFamily="34" charset="0"/>
                      </a:endParaRPr>
                    </a:p>
                  </a:txBody>
                  <a:tcPr marL="6350" marR="6350" marT="6350" marB="0" anchor="b"/>
                </a:tc>
              </a:tr>
              <a:tr h="199354">
                <a:tc>
                  <a:txBody>
                    <a:bodyPr/>
                    <a:lstStyle/>
                    <a:p>
                      <a:pPr algn="ctr" fontAlgn="b"/>
                      <a:r>
                        <a:rPr lang="fr-FR" sz="900" b="0" i="0" u="none" strike="noStrike">
                          <a:solidFill>
                            <a:srgbClr val="000000"/>
                          </a:solidFill>
                          <a:effectLst/>
                          <a:latin typeface="Arial" panose="020B0604020202020204" pitchFamily="34" charset="0"/>
                        </a:rPr>
                        <a:t>09-juil-21</a:t>
                      </a:r>
                    </a:p>
                  </a:txBody>
                  <a:tcPr marL="6350" marR="6350" marT="6350" marB="0" anchor="b"/>
                </a:tc>
                <a:tc>
                  <a:txBody>
                    <a:bodyPr/>
                    <a:lstStyle/>
                    <a:p>
                      <a:pPr algn="ctr" fontAlgn="b"/>
                      <a:r>
                        <a:rPr lang="fr-FR" sz="900" b="0" i="0" u="none" strike="noStrike">
                          <a:solidFill>
                            <a:srgbClr val="000000"/>
                          </a:solidFill>
                          <a:effectLst/>
                          <a:latin typeface="Arial" panose="020B0604020202020204" pitchFamily="34" charset="0"/>
                        </a:rPr>
                        <a:t>OAT 5 ans</a:t>
                      </a:r>
                    </a:p>
                  </a:txBody>
                  <a:tcPr marL="6350" marR="6350" marT="6350" marB="0" anchor="b"/>
                </a:tc>
                <a:tc>
                  <a:txBody>
                    <a:bodyPr/>
                    <a:lstStyle/>
                    <a:p>
                      <a:pPr algn="ctr" fontAlgn="ctr"/>
                      <a:r>
                        <a:rPr lang="fr-FR" sz="1100" b="0" i="0" u="none" strike="noStrike">
                          <a:solidFill>
                            <a:srgbClr val="000000"/>
                          </a:solidFill>
                          <a:effectLst/>
                          <a:latin typeface="Calibri" panose="020F0502020204030204" pitchFamily="34" charset="0"/>
                        </a:rPr>
                        <a:t>30</a:t>
                      </a:r>
                    </a:p>
                  </a:txBody>
                  <a:tcPr marL="6350" marR="6350" marT="6350" marB="0" anchor="ctr"/>
                </a:tc>
                <a:tc>
                  <a:txBody>
                    <a:bodyPr/>
                    <a:lstStyle/>
                    <a:p>
                      <a:pPr algn="ctr" fontAlgn="b"/>
                      <a:r>
                        <a:rPr lang="fr-FR" sz="1000" b="0" i="0" u="none" strike="noStrike">
                          <a:solidFill>
                            <a:srgbClr val="000000"/>
                          </a:solidFill>
                          <a:effectLst/>
                          <a:latin typeface="Arial" panose="020B0604020202020204" pitchFamily="34" charset="0"/>
                        </a:rPr>
                        <a:t>5,70%</a:t>
                      </a:r>
                    </a:p>
                  </a:txBody>
                  <a:tcPr marL="6350" marR="6350" marT="6350" marB="0" anchor="b"/>
                </a:tc>
                <a:tc>
                  <a:txBody>
                    <a:bodyPr/>
                    <a:lstStyle/>
                    <a:p>
                      <a:pPr algn="ctr" fontAlgn="b"/>
                      <a:r>
                        <a:rPr lang="fr-FR" sz="1000" b="0" i="0" u="none" strike="noStrike">
                          <a:solidFill>
                            <a:srgbClr val="000000"/>
                          </a:solidFill>
                          <a:effectLst/>
                          <a:latin typeface="Arial" panose="020B0604020202020204" pitchFamily="34" charset="0"/>
                        </a:rPr>
                        <a:t>Adjudication ouverte</a:t>
                      </a:r>
                    </a:p>
                  </a:txBody>
                  <a:tcPr marL="6350" marR="6350" marT="6350" marB="0" anchor="b"/>
                </a:tc>
                <a:tc>
                  <a:txBody>
                    <a:bodyPr/>
                    <a:lstStyle/>
                    <a:p>
                      <a:pPr algn="ctr" fontAlgn="b"/>
                      <a:r>
                        <a:rPr lang="fr-FR" sz="900" b="0" i="1" u="none" strike="noStrike">
                          <a:solidFill>
                            <a:srgbClr val="000000"/>
                          </a:solidFill>
                          <a:effectLst/>
                          <a:latin typeface="Arial" panose="020B0604020202020204" pitchFamily="34" charset="0"/>
                        </a:rPr>
                        <a:t>In fine</a:t>
                      </a:r>
                    </a:p>
                  </a:txBody>
                  <a:tcPr marL="6350" marR="6350" marT="6350" marB="0" anchor="b"/>
                </a:tc>
                <a:tc>
                  <a:txBody>
                    <a:bodyPr/>
                    <a:lstStyle/>
                    <a:p>
                      <a:pPr algn="l" fontAlgn="b"/>
                      <a:endParaRPr lang="fr-FR" sz="1100" b="0" i="0" u="none" strike="noStrike">
                        <a:solidFill>
                          <a:srgbClr val="000000"/>
                        </a:solidFill>
                        <a:effectLst/>
                        <a:latin typeface="Calibri" panose="020F0502020204030204" pitchFamily="34" charset="0"/>
                      </a:endParaRPr>
                    </a:p>
                  </a:txBody>
                  <a:tcPr marL="6350" marR="6350" marT="6350" marB="0" anchor="b"/>
                </a:tc>
              </a:tr>
              <a:tr h="199354">
                <a:tc>
                  <a:txBody>
                    <a:bodyPr/>
                    <a:lstStyle/>
                    <a:p>
                      <a:pPr algn="ctr" fontAlgn="b"/>
                      <a:r>
                        <a:rPr lang="fr-FR" sz="900" b="0" i="0" u="none" strike="noStrike">
                          <a:solidFill>
                            <a:srgbClr val="000000"/>
                          </a:solidFill>
                          <a:effectLst/>
                          <a:latin typeface="Arial" panose="020B0604020202020204" pitchFamily="34" charset="0"/>
                        </a:rPr>
                        <a:t> </a:t>
                      </a:r>
                    </a:p>
                  </a:txBody>
                  <a:tcPr marL="6350" marR="6350" marT="6350" marB="0" anchor="b"/>
                </a:tc>
                <a:tc>
                  <a:txBody>
                    <a:bodyPr/>
                    <a:lstStyle/>
                    <a:p>
                      <a:pPr algn="ctr" fontAlgn="b"/>
                      <a:r>
                        <a:rPr lang="fr-FR" sz="900" b="0" i="0" u="none" strike="noStrike">
                          <a:solidFill>
                            <a:srgbClr val="000000"/>
                          </a:solidFill>
                          <a:effectLst/>
                          <a:latin typeface="Arial" panose="020B0604020202020204" pitchFamily="34" charset="0"/>
                        </a:rPr>
                        <a:t>OAT 3 ans</a:t>
                      </a:r>
                    </a:p>
                  </a:txBody>
                  <a:tcPr marL="6350" marR="6350" marT="6350" marB="0" anchor="b"/>
                </a:tc>
                <a:tc rowSpan="3">
                  <a:txBody>
                    <a:bodyPr/>
                    <a:lstStyle/>
                    <a:p>
                      <a:pPr algn="ctr" fontAlgn="ctr"/>
                      <a:r>
                        <a:rPr lang="fr-FR" sz="900" b="0" i="0" u="none" strike="noStrike">
                          <a:solidFill>
                            <a:srgbClr val="000000"/>
                          </a:solidFill>
                          <a:effectLst/>
                          <a:latin typeface="Arial" panose="020B0604020202020204" pitchFamily="34" charset="0"/>
                        </a:rPr>
                        <a:t>150</a:t>
                      </a:r>
                    </a:p>
                  </a:txBody>
                  <a:tcPr marL="6350" marR="6350" marT="6350" marB="0" anchor="ctr"/>
                </a:tc>
                <a:tc>
                  <a:txBody>
                    <a:bodyPr/>
                    <a:lstStyle/>
                    <a:p>
                      <a:pPr algn="ctr" fontAlgn="b"/>
                      <a:r>
                        <a:rPr lang="fr-FR" sz="1000" b="0" i="0" u="none" strike="noStrike">
                          <a:solidFill>
                            <a:srgbClr val="000000"/>
                          </a:solidFill>
                          <a:effectLst/>
                          <a:latin typeface="Arial" panose="020B0604020202020204" pitchFamily="34" charset="0"/>
                        </a:rPr>
                        <a:t>5,60%</a:t>
                      </a:r>
                    </a:p>
                  </a:txBody>
                  <a:tcPr marL="6350" marR="6350" marT="6350" marB="0" anchor="b"/>
                </a:tc>
                <a:tc>
                  <a:txBody>
                    <a:bodyPr/>
                    <a:lstStyle/>
                    <a:p>
                      <a:pPr algn="ctr" fontAlgn="b"/>
                      <a:r>
                        <a:rPr lang="fr-FR" sz="1000" b="0" i="0" u="none" strike="noStrike">
                          <a:solidFill>
                            <a:srgbClr val="000000"/>
                          </a:solidFill>
                          <a:effectLst/>
                          <a:latin typeface="Arial" panose="020B0604020202020204" pitchFamily="34" charset="0"/>
                        </a:rPr>
                        <a:t>Adjudication ouverte </a:t>
                      </a:r>
                    </a:p>
                  </a:txBody>
                  <a:tcPr marL="6350" marR="6350" marT="6350" marB="0" anchor="b"/>
                </a:tc>
                <a:tc>
                  <a:txBody>
                    <a:bodyPr/>
                    <a:lstStyle/>
                    <a:p>
                      <a:pPr algn="ctr" fontAlgn="b"/>
                      <a:r>
                        <a:rPr lang="fr-FR" sz="900" b="0" i="1" u="none" strike="noStrike">
                          <a:solidFill>
                            <a:srgbClr val="000000"/>
                          </a:solidFill>
                          <a:effectLst/>
                          <a:latin typeface="Arial" panose="020B0604020202020204" pitchFamily="34" charset="0"/>
                        </a:rPr>
                        <a:t>In fine</a:t>
                      </a:r>
                    </a:p>
                  </a:txBody>
                  <a:tcPr marL="6350" marR="6350" marT="6350" marB="0" anchor="b"/>
                </a:tc>
                <a:tc>
                  <a:txBody>
                    <a:bodyPr/>
                    <a:lstStyle/>
                    <a:p>
                      <a:pPr algn="l" fontAlgn="b"/>
                      <a:endParaRPr lang="fr-FR" sz="1100" b="0" i="0" u="none" strike="noStrike">
                        <a:solidFill>
                          <a:srgbClr val="000000"/>
                        </a:solidFill>
                        <a:effectLst/>
                        <a:latin typeface="Calibri" panose="020F0502020204030204" pitchFamily="34" charset="0"/>
                      </a:endParaRPr>
                    </a:p>
                  </a:txBody>
                  <a:tcPr marL="6350" marR="6350" marT="6350" marB="0" anchor="b"/>
                </a:tc>
              </a:tr>
              <a:tr h="199354">
                <a:tc>
                  <a:txBody>
                    <a:bodyPr/>
                    <a:lstStyle/>
                    <a:p>
                      <a:pPr algn="ctr" fontAlgn="b"/>
                      <a:r>
                        <a:rPr lang="fr-FR" sz="900" b="0" i="0" u="none" strike="noStrike">
                          <a:solidFill>
                            <a:srgbClr val="000000"/>
                          </a:solidFill>
                          <a:effectLst/>
                          <a:latin typeface="Arial" panose="020B0604020202020204" pitchFamily="34" charset="0"/>
                        </a:rPr>
                        <a:t>06-août-21</a:t>
                      </a:r>
                    </a:p>
                  </a:txBody>
                  <a:tcPr marL="6350" marR="6350" marT="6350" marB="0" anchor="b"/>
                </a:tc>
                <a:tc>
                  <a:txBody>
                    <a:bodyPr/>
                    <a:lstStyle/>
                    <a:p>
                      <a:pPr algn="ctr" fontAlgn="b"/>
                      <a:r>
                        <a:rPr lang="fr-FR" sz="900" b="0" i="0" u="none" strike="noStrike">
                          <a:solidFill>
                            <a:srgbClr val="000000"/>
                          </a:solidFill>
                          <a:effectLst/>
                          <a:latin typeface="Arial" panose="020B0604020202020204" pitchFamily="34" charset="0"/>
                        </a:rPr>
                        <a:t>OAT 5 ans</a:t>
                      </a:r>
                    </a:p>
                  </a:txBody>
                  <a:tcPr marL="6350" marR="6350" marT="6350" marB="0" anchor="b"/>
                </a:tc>
                <a:tc vMerge="1">
                  <a:txBody>
                    <a:bodyPr/>
                    <a:lstStyle/>
                    <a:p>
                      <a:endParaRPr lang="fr-FR"/>
                    </a:p>
                  </a:txBody>
                  <a:tcPr/>
                </a:tc>
                <a:tc>
                  <a:txBody>
                    <a:bodyPr/>
                    <a:lstStyle/>
                    <a:p>
                      <a:pPr algn="ctr" fontAlgn="b"/>
                      <a:r>
                        <a:rPr lang="fr-FR" sz="1000" b="0" i="0" u="none" strike="noStrike">
                          <a:solidFill>
                            <a:srgbClr val="000000"/>
                          </a:solidFill>
                          <a:effectLst/>
                          <a:latin typeface="Arial" panose="020B0604020202020204" pitchFamily="34" charset="0"/>
                        </a:rPr>
                        <a:t>5,70%</a:t>
                      </a:r>
                    </a:p>
                  </a:txBody>
                  <a:tcPr marL="6350" marR="6350" marT="6350" marB="0" anchor="b"/>
                </a:tc>
                <a:tc>
                  <a:txBody>
                    <a:bodyPr/>
                    <a:lstStyle/>
                    <a:p>
                      <a:pPr algn="ctr" fontAlgn="b"/>
                      <a:r>
                        <a:rPr lang="fr-FR" sz="1000" b="0" i="0" u="none" strike="noStrike">
                          <a:solidFill>
                            <a:srgbClr val="000000"/>
                          </a:solidFill>
                          <a:effectLst/>
                          <a:latin typeface="Arial" panose="020B0604020202020204" pitchFamily="34" charset="0"/>
                        </a:rPr>
                        <a:t>Adjudication ouverte </a:t>
                      </a:r>
                    </a:p>
                  </a:txBody>
                  <a:tcPr marL="6350" marR="6350" marT="6350" marB="0" anchor="b"/>
                </a:tc>
                <a:tc>
                  <a:txBody>
                    <a:bodyPr/>
                    <a:lstStyle/>
                    <a:p>
                      <a:pPr algn="ctr" fontAlgn="b"/>
                      <a:r>
                        <a:rPr lang="fr-FR" sz="900" b="0" i="1" u="none" strike="noStrike">
                          <a:solidFill>
                            <a:srgbClr val="000000"/>
                          </a:solidFill>
                          <a:effectLst/>
                          <a:latin typeface="Arial" panose="020B0604020202020204" pitchFamily="34" charset="0"/>
                        </a:rPr>
                        <a:t>In fine</a:t>
                      </a:r>
                    </a:p>
                  </a:txBody>
                  <a:tcPr marL="6350" marR="6350" marT="6350" marB="0" anchor="b"/>
                </a:tc>
                <a:tc>
                  <a:txBody>
                    <a:bodyPr/>
                    <a:lstStyle/>
                    <a:p>
                      <a:pPr algn="l" fontAlgn="b"/>
                      <a:endParaRPr lang="fr-FR" sz="1100" b="0" i="0" u="none" strike="noStrike">
                        <a:solidFill>
                          <a:srgbClr val="000000"/>
                        </a:solidFill>
                        <a:effectLst/>
                        <a:latin typeface="Calibri" panose="020F0502020204030204" pitchFamily="34" charset="0"/>
                      </a:endParaRPr>
                    </a:p>
                  </a:txBody>
                  <a:tcPr marL="6350" marR="6350" marT="6350" marB="0" anchor="b"/>
                </a:tc>
              </a:tr>
              <a:tr h="199354">
                <a:tc>
                  <a:txBody>
                    <a:bodyPr/>
                    <a:lstStyle/>
                    <a:p>
                      <a:pPr algn="ctr" fontAlgn="b"/>
                      <a:r>
                        <a:rPr lang="fr-FR" sz="900" b="0" i="0" u="none" strike="noStrike">
                          <a:solidFill>
                            <a:srgbClr val="000000"/>
                          </a:solidFill>
                          <a:effectLst/>
                          <a:latin typeface="Arial" panose="020B0604020202020204" pitchFamily="34" charset="0"/>
                        </a:rPr>
                        <a:t> </a:t>
                      </a:r>
                    </a:p>
                  </a:txBody>
                  <a:tcPr marL="6350" marR="6350" marT="6350" marB="0" anchor="b"/>
                </a:tc>
                <a:tc>
                  <a:txBody>
                    <a:bodyPr/>
                    <a:lstStyle/>
                    <a:p>
                      <a:pPr algn="ctr" fontAlgn="b"/>
                      <a:r>
                        <a:rPr lang="fr-FR" sz="900" b="0" i="0" u="none" strike="noStrike">
                          <a:solidFill>
                            <a:srgbClr val="000000"/>
                          </a:solidFill>
                          <a:effectLst/>
                          <a:latin typeface="Arial" panose="020B0604020202020204" pitchFamily="34" charset="0"/>
                        </a:rPr>
                        <a:t>OAT 7 ans</a:t>
                      </a:r>
                    </a:p>
                  </a:txBody>
                  <a:tcPr marL="6350" marR="6350" marT="6350" marB="0" anchor="b"/>
                </a:tc>
                <a:tc vMerge="1">
                  <a:txBody>
                    <a:bodyPr/>
                    <a:lstStyle/>
                    <a:p>
                      <a:endParaRPr lang="fr-FR"/>
                    </a:p>
                  </a:txBody>
                  <a:tcPr/>
                </a:tc>
                <a:tc>
                  <a:txBody>
                    <a:bodyPr/>
                    <a:lstStyle/>
                    <a:p>
                      <a:pPr algn="ctr" fontAlgn="b"/>
                      <a:r>
                        <a:rPr lang="fr-FR" sz="1000" b="0" i="0" u="none" strike="noStrike">
                          <a:solidFill>
                            <a:srgbClr val="000000"/>
                          </a:solidFill>
                          <a:effectLst/>
                          <a:latin typeface="Arial" panose="020B0604020202020204" pitchFamily="34" charset="0"/>
                        </a:rPr>
                        <a:t>5,80%</a:t>
                      </a:r>
                    </a:p>
                  </a:txBody>
                  <a:tcPr marL="6350" marR="6350" marT="6350" marB="0" anchor="b"/>
                </a:tc>
                <a:tc>
                  <a:txBody>
                    <a:bodyPr/>
                    <a:lstStyle/>
                    <a:p>
                      <a:pPr algn="ctr" fontAlgn="b"/>
                      <a:r>
                        <a:rPr lang="fr-FR" sz="1000" b="0" i="0" u="none" strike="noStrike">
                          <a:solidFill>
                            <a:srgbClr val="000000"/>
                          </a:solidFill>
                          <a:effectLst/>
                          <a:latin typeface="Arial" panose="020B0604020202020204" pitchFamily="34" charset="0"/>
                        </a:rPr>
                        <a:t>Adjudication ouverte </a:t>
                      </a:r>
                    </a:p>
                  </a:txBody>
                  <a:tcPr marL="6350" marR="6350" marT="6350" marB="0" anchor="b"/>
                </a:tc>
                <a:tc>
                  <a:txBody>
                    <a:bodyPr/>
                    <a:lstStyle/>
                    <a:p>
                      <a:pPr algn="ctr" fontAlgn="b"/>
                      <a:r>
                        <a:rPr lang="fr-FR" sz="900" b="0" i="1" u="none" strike="noStrike">
                          <a:solidFill>
                            <a:srgbClr val="000000"/>
                          </a:solidFill>
                          <a:effectLst/>
                          <a:latin typeface="Arial" panose="020B0604020202020204" pitchFamily="34" charset="0"/>
                        </a:rPr>
                        <a:t>In fine</a:t>
                      </a:r>
                    </a:p>
                  </a:txBody>
                  <a:tcPr marL="6350" marR="6350" marT="6350" marB="0" anchor="b"/>
                </a:tc>
                <a:tc>
                  <a:txBody>
                    <a:bodyPr/>
                    <a:lstStyle/>
                    <a:p>
                      <a:pPr algn="l" fontAlgn="b"/>
                      <a:endParaRPr lang="fr-FR" sz="1100" b="0" i="0" u="none" strike="noStrike">
                        <a:solidFill>
                          <a:srgbClr val="000000"/>
                        </a:solidFill>
                        <a:effectLst/>
                        <a:latin typeface="Calibri" panose="020F0502020204030204" pitchFamily="34" charset="0"/>
                      </a:endParaRPr>
                    </a:p>
                  </a:txBody>
                  <a:tcPr marL="6350" marR="6350" marT="6350" marB="0" anchor="b"/>
                </a:tc>
              </a:tr>
              <a:tr h="271936">
                <a:tc>
                  <a:txBody>
                    <a:bodyPr/>
                    <a:lstStyle/>
                    <a:p>
                      <a:pPr algn="ctr" fontAlgn="b"/>
                      <a:r>
                        <a:rPr lang="fr-FR" sz="900" b="1" i="0" u="none" strike="noStrike">
                          <a:solidFill>
                            <a:srgbClr val="000000"/>
                          </a:solidFill>
                          <a:effectLst/>
                          <a:latin typeface="Arial" panose="020B0604020202020204" pitchFamily="34" charset="0"/>
                        </a:rPr>
                        <a:t>Montant T3/ 2021</a:t>
                      </a:r>
                    </a:p>
                  </a:txBody>
                  <a:tcPr marL="6350" marR="6350" marT="6350" marB="0" anchor="b"/>
                </a:tc>
                <a:tc>
                  <a:txBody>
                    <a:bodyPr/>
                    <a:lstStyle/>
                    <a:p>
                      <a:pPr algn="ctr" fontAlgn="b"/>
                      <a:r>
                        <a:rPr lang="fr-FR" sz="900" b="1" i="0" u="none" strike="noStrike">
                          <a:solidFill>
                            <a:srgbClr val="000000"/>
                          </a:solidFill>
                          <a:effectLst/>
                          <a:latin typeface="Arial" panose="020B0604020202020204" pitchFamily="34" charset="0"/>
                        </a:rPr>
                        <a:t> </a:t>
                      </a:r>
                    </a:p>
                  </a:txBody>
                  <a:tcPr marL="6350" marR="6350" marT="6350" marB="0" anchor="b"/>
                </a:tc>
                <a:tc>
                  <a:txBody>
                    <a:bodyPr/>
                    <a:lstStyle/>
                    <a:p>
                      <a:pPr algn="ctr" fontAlgn="b"/>
                      <a:r>
                        <a:rPr lang="fr-FR" sz="900" b="1" i="0" u="none" strike="noStrike" dirty="0">
                          <a:solidFill>
                            <a:srgbClr val="000000"/>
                          </a:solidFill>
                          <a:effectLst/>
                          <a:latin typeface="Arial" panose="020B0604020202020204" pitchFamily="34" charset="0"/>
                        </a:rPr>
                        <a:t>180</a:t>
                      </a:r>
                    </a:p>
                  </a:txBody>
                  <a:tcPr marL="6350" marR="6350" marT="6350" marB="0" anchor="b"/>
                </a:tc>
                <a:tc>
                  <a:txBody>
                    <a:bodyPr/>
                    <a:lstStyle/>
                    <a:p>
                      <a:pPr algn="ctr" fontAlgn="b"/>
                      <a:r>
                        <a:rPr lang="fr-FR" sz="900" b="0" i="0" u="none" strike="noStrike">
                          <a:solidFill>
                            <a:srgbClr val="000000"/>
                          </a:solidFill>
                          <a:effectLst/>
                          <a:latin typeface="Arial" panose="020B0604020202020204" pitchFamily="34" charset="0"/>
                        </a:rPr>
                        <a:t> </a:t>
                      </a:r>
                    </a:p>
                  </a:txBody>
                  <a:tcPr marL="6350" marR="6350" marT="6350" marB="0" anchor="b"/>
                </a:tc>
                <a:tc>
                  <a:txBody>
                    <a:bodyPr/>
                    <a:lstStyle/>
                    <a:p>
                      <a:pPr algn="l" fontAlgn="b"/>
                      <a:r>
                        <a:rPr lang="fr-FR" sz="900" b="1" i="0" u="none" strike="noStrike">
                          <a:solidFill>
                            <a:srgbClr val="000000"/>
                          </a:solidFill>
                          <a:effectLst/>
                          <a:latin typeface="Arial" panose="020B0604020202020204" pitchFamily="34" charset="0"/>
                        </a:rPr>
                        <a:t> </a:t>
                      </a:r>
                    </a:p>
                  </a:txBody>
                  <a:tcPr marL="6350" marR="6350" marT="6350" marB="0" anchor="b"/>
                </a:tc>
                <a:tc>
                  <a:txBody>
                    <a:bodyPr/>
                    <a:lstStyle/>
                    <a:p>
                      <a:pPr algn="l" fontAlgn="b"/>
                      <a:r>
                        <a:rPr lang="fr-FR" sz="900" b="0" i="0" u="none" strike="noStrike">
                          <a:solidFill>
                            <a:srgbClr val="000000"/>
                          </a:solidFill>
                          <a:effectLst/>
                          <a:latin typeface="Arial" panose="020B0604020202020204" pitchFamily="34" charset="0"/>
                        </a:rPr>
                        <a:t> </a:t>
                      </a:r>
                    </a:p>
                  </a:txBody>
                  <a:tcPr marL="6350" marR="6350" marT="6350" marB="0" anchor="b"/>
                </a:tc>
                <a:tc>
                  <a:txBody>
                    <a:bodyPr/>
                    <a:lstStyle/>
                    <a:p>
                      <a:pPr algn="l" fontAlgn="b"/>
                      <a:endParaRPr lang="fr-FR" sz="1100" b="0" i="0" u="none" strike="noStrike">
                        <a:solidFill>
                          <a:srgbClr val="000000"/>
                        </a:solidFill>
                        <a:effectLst/>
                        <a:latin typeface="Calibri" panose="020F0502020204030204" pitchFamily="34" charset="0"/>
                      </a:endParaRPr>
                    </a:p>
                  </a:txBody>
                  <a:tcPr marL="6350" marR="6350" marT="6350" marB="0" anchor="b"/>
                </a:tc>
              </a:tr>
              <a:tr h="199354">
                <a:tc>
                  <a:txBody>
                    <a:bodyPr/>
                    <a:lstStyle/>
                    <a:p>
                      <a:pPr algn="ctr" fontAlgn="b"/>
                      <a:r>
                        <a:rPr lang="fr-FR" sz="900" b="0" i="0" u="none" strike="noStrike">
                          <a:solidFill>
                            <a:srgbClr val="000000"/>
                          </a:solidFill>
                          <a:effectLst/>
                          <a:latin typeface="Arial" panose="020B0604020202020204" pitchFamily="34" charset="0"/>
                        </a:rPr>
                        <a:t>01-oct-21</a:t>
                      </a:r>
                    </a:p>
                  </a:txBody>
                  <a:tcPr marL="6350" marR="6350" marT="6350" marB="0" anchor="b"/>
                </a:tc>
                <a:tc>
                  <a:txBody>
                    <a:bodyPr/>
                    <a:lstStyle/>
                    <a:p>
                      <a:pPr algn="ctr" fontAlgn="b"/>
                      <a:r>
                        <a:rPr lang="fr-FR" sz="900" b="0" i="0" u="none" strike="noStrike">
                          <a:solidFill>
                            <a:srgbClr val="000000"/>
                          </a:solidFill>
                          <a:effectLst/>
                          <a:latin typeface="Arial" panose="020B0604020202020204" pitchFamily="34" charset="0"/>
                        </a:rPr>
                        <a:t>BAT 1 an</a:t>
                      </a:r>
                    </a:p>
                  </a:txBody>
                  <a:tcPr marL="6350" marR="6350" marT="6350" marB="0" anchor="b"/>
                </a:tc>
                <a:tc>
                  <a:txBody>
                    <a:bodyPr/>
                    <a:lstStyle/>
                    <a:p>
                      <a:pPr algn="ctr" fontAlgn="ctr"/>
                      <a:r>
                        <a:rPr lang="fr-FR" sz="1100" b="0" i="0" u="none" strike="noStrike">
                          <a:solidFill>
                            <a:srgbClr val="000000"/>
                          </a:solidFill>
                          <a:effectLst/>
                          <a:latin typeface="Calibri" panose="020F0502020204030204" pitchFamily="34" charset="0"/>
                        </a:rPr>
                        <a:t>50</a:t>
                      </a:r>
                    </a:p>
                  </a:txBody>
                  <a:tcPr marL="6350" marR="6350" marT="6350" marB="0" anchor="ctr"/>
                </a:tc>
                <a:tc>
                  <a:txBody>
                    <a:bodyPr/>
                    <a:lstStyle/>
                    <a:p>
                      <a:pPr algn="ctr" fontAlgn="b"/>
                      <a:r>
                        <a:rPr lang="fr-FR" sz="1000" b="0" i="0" u="none" strike="noStrike">
                          <a:solidFill>
                            <a:srgbClr val="000000"/>
                          </a:solidFill>
                          <a:effectLst/>
                          <a:latin typeface="Arial" panose="020B0604020202020204" pitchFamily="34" charset="0"/>
                        </a:rPr>
                        <a:t> </a:t>
                      </a:r>
                    </a:p>
                  </a:txBody>
                  <a:tcPr marL="6350" marR="6350" marT="6350" marB="0" anchor="b"/>
                </a:tc>
                <a:tc>
                  <a:txBody>
                    <a:bodyPr/>
                    <a:lstStyle/>
                    <a:p>
                      <a:pPr algn="ctr" fontAlgn="b"/>
                      <a:r>
                        <a:rPr lang="fr-FR" sz="1000" b="0" i="0" u="none" strike="noStrike">
                          <a:solidFill>
                            <a:srgbClr val="000000"/>
                          </a:solidFill>
                          <a:effectLst/>
                          <a:latin typeface="Arial" panose="020B0604020202020204" pitchFamily="34" charset="0"/>
                        </a:rPr>
                        <a:t>Adjudication ouverte</a:t>
                      </a:r>
                    </a:p>
                  </a:txBody>
                  <a:tcPr marL="6350" marR="6350" marT="6350" marB="0" anchor="b"/>
                </a:tc>
                <a:tc>
                  <a:txBody>
                    <a:bodyPr/>
                    <a:lstStyle/>
                    <a:p>
                      <a:pPr algn="ctr" fontAlgn="b"/>
                      <a:r>
                        <a:rPr lang="fr-FR" sz="900" b="0" i="1" u="none" strike="noStrike">
                          <a:solidFill>
                            <a:srgbClr val="000000"/>
                          </a:solidFill>
                          <a:effectLst/>
                          <a:latin typeface="Arial" panose="020B0604020202020204" pitchFamily="34" charset="0"/>
                        </a:rPr>
                        <a:t>In fine</a:t>
                      </a:r>
                    </a:p>
                  </a:txBody>
                  <a:tcPr marL="6350" marR="6350" marT="6350" marB="0" anchor="b"/>
                </a:tc>
                <a:tc>
                  <a:txBody>
                    <a:bodyPr/>
                    <a:lstStyle/>
                    <a:p>
                      <a:pPr algn="l" fontAlgn="b"/>
                      <a:endParaRPr lang="fr-FR" sz="1100" b="0" i="0" u="none" strike="noStrike">
                        <a:solidFill>
                          <a:srgbClr val="000000"/>
                        </a:solidFill>
                        <a:effectLst/>
                        <a:latin typeface="Calibri" panose="020F0502020204030204" pitchFamily="34" charset="0"/>
                      </a:endParaRPr>
                    </a:p>
                  </a:txBody>
                  <a:tcPr marL="6350" marR="6350" marT="6350" marB="0" anchor="b"/>
                </a:tc>
              </a:tr>
              <a:tr h="199354">
                <a:tc>
                  <a:txBody>
                    <a:bodyPr/>
                    <a:lstStyle/>
                    <a:p>
                      <a:pPr algn="ctr" fontAlgn="b"/>
                      <a:r>
                        <a:rPr lang="fr-FR" sz="900" b="0" i="0" u="none" strike="noStrike">
                          <a:solidFill>
                            <a:srgbClr val="000000"/>
                          </a:solidFill>
                          <a:effectLst/>
                          <a:latin typeface="Arial" panose="020B0604020202020204" pitchFamily="34" charset="0"/>
                        </a:rPr>
                        <a:t> </a:t>
                      </a:r>
                    </a:p>
                  </a:txBody>
                  <a:tcPr marL="6350" marR="6350" marT="6350" marB="0" anchor="b"/>
                </a:tc>
                <a:tc>
                  <a:txBody>
                    <a:bodyPr/>
                    <a:lstStyle/>
                    <a:p>
                      <a:pPr algn="ctr" fontAlgn="b"/>
                      <a:r>
                        <a:rPr lang="fr-FR" sz="900" b="0" i="0" u="none" strike="noStrike">
                          <a:solidFill>
                            <a:srgbClr val="000000"/>
                          </a:solidFill>
                          <a:effectLst/>
                          <a:latin typeface="Arial" panose="020B0604020202020204" pitchFamily="34" charset="0"/>
                        </a:rPr>
                        <a:t>OAT 3 ans</a:t>
                      </a:r>
                    </a:p>
                  </a:txBody>
                  <a:tcPr marL="6350" marR="6350" marT="6350" marB="0" anchor="b"/>
                </a:tc>
                <a:tc rowSpan="2">
                  <a:txBody>
                    <a:bodyPr/>
                    <a:lstStyle/>
                    <a:p>
                      <a:pPr algn="ctr" fontAlgn="ctr"/>
                      <a:r>
                        <a:rPr lang="fr-FR" sz="900" b="0" i="0" u="none" strike="noStrike">
                          <a:solidFill>
                            <a:srgbClr val="000000"/>
                          </a:solidFill>
                          <a:effectLst/>
                          <a:latin typeface="Arial" panose="020B0604020202020204" pitchFamily="34" charset="0"/>
                        </a:rPr>
                        <a:t>45</a:t>
                      </a:r>
                    </a:p>
                  </a:txBody>
                  <a:tcPr marL="6350" marR="6350" marT="6350" marB="0" anchor="ctr"/>
                </a:tc>
                <a:tc>
                  <a:txBody>
                    <a:bodyPr/>
                    <a:lstStyle/>
                    <a:p>
                      <a:pPr algn="ctr" fontAlgn="b"/>
                      <a:r>
                        <a:rPr lang="fr-FR" sz="1000" b="0" i="0" u="none" strike="noStrike">
                          <a:solidFill>
                            <a:srgbClr val="000000"/>
                          </a:solidFill>
                          <a:effectLst/>
                          <a:latin typeface="Arial" panose="020B0604020202020204" pitchFamily="34" charset="0"/>
                        </a:rPr>
                        <a:t>5,60%</a:t>
                      </a:r>
                    </a:p>
                  </a:txBody>
                  <a:tcPr marL="6350" marR="6350" marT="6350" marB="0" anchor="b"/>
                </a:tc>
                <a:tc>
                  <a:txBody>
                    <a:bodyPr/>
                    <a:lstStyle/>
                    <a:p>
                      <a:pPr algn="ctr" fontAlgn="b"/>
                      <a:r>
                        <a:rPr lang="fr-FR" sz="1000" b="0" i="0" u="none" strike="noStrike">
                          <a:solidFill>
                            <a:srgbClr val="000000"/>
                          </a:solidFill>
                          <a:effectLst/>
                          <a:latin typeface="Arial" panose="020B0604020202020204" pitchFamily="34" charset="0"/>
                        </a:rPr>
                        <a:t>Adjudication ouverte </a:t>
                      </a:r>
                    </a:p>
                  </a:txBody>
                  <a:tcPr marL="6350" marR="6350" marT="6350" marB="0" anchor="b"/>
                </a:tc>
                <a:tc>
                  <a:txBody>
                    <a:bodyPr/>
                    <a:lstStyle/>
                    <a:p>
                      <a:pPr algn="ctr" fontAlgn="b"/>
                      <a:r>
                        <a:rPr lang="fr-FR" sz="900" b="0" i="1" u="none" strike="noStrike">
                          <a:solidFill>
                            <a:srgbClr val="000000"/>
                          </a:solidFill>
                          <a:effectLst/>
                          <a:latin typeface="Arial" panose="020B0604020202020204" pitchFamily="34" charset="0"/>
                        </a:rPr>
                        <a:t>In fine</a:t>
                      </a:r>
                    </a:p>
                  </a:txBody>
                  <a:tcPr marL="6350" marR="6350" marT="6350" marB="0" anchor="b"/>
                </a:tc>
                <a:tc>
                  <a:txBody>
                    <a:bodyPr/>
                    <a:lstStyle/>
                    <a:p>
                      <a:pPr algn="l" fontAlgn="b"/>
                      <a:endParaRPr lang="fr-FR" sz="1100" b="0" i="0" u="none" strike="noStrike">
                        <a:solidFill>
                          <a:srgbClr val="000000"/>
                        </a:solidFill>
                        <a:effectLst/>
                        <a:latin typeface="Calibri" panose="020F0502020204030204" pitchFamily="34" charset="0"/>
                      </a:endParaRPr>
                    </a:p>
                  </a:txBody>
                  <a:tcPr marL="6350" marR="6350" marT="6350" marB="0" anchor="b"/>
                </a:tc>
              </a:tr>
              <a:tr h="199354">
                <a:tc>
                  <a:txBody>
                    <a:bodyPr/>
                    <a:lstStyle/>
                    <a:p>
                      <a:pPr algn="ctr" fontAlgn="b"/>
                      <a:r>
                        <a:rPr lang="fr-FR" sz="900" b="0" i="0" u="none" strike="noStrike">
                          <a:solidFill>
                            <a:srgbClr val="000000"/>
                          </a:solidFill>
                          <a:effectLst/>
                          <a:latin typeface="Arial" panose="020B0604020202020204" pitchFamily="34" charset="0"/>
                        </a:rPr>
                        <a:t>05-nov-21</a:t>
                      </a:r>
                    </a:p>
                  </a:txBody>
                  <a:tcPr marL="6350" marR="6350" marT="6350" marB="0" anchor="b"/>
                </a:tc>
                <a:tc>
                  <a:txBody>
                    <a:bodyPr/>
                    <a:lstStyle/>
                    <a:p>
                      <a:pPr algn="ctr" fontAlgn="b"/>
                      <a:r>
                        <a:rPr lang="fr-FR" sz="900" b="0" i="0" u="none" strike="noStrike">
                          <a:solidFill>
                            <a:srgbClr val="000000"/>
                          </a:solidFill>
                          <a:effectLst/>
                          <a:latin typeface="Arial" panose="020B0604020202020204" pitchFamily="34" charset="0"/>
                        </a:rPr>
                        <a:t>OAT 5 ans</a:t>
                      </a:r>
                    </a:p>
                  </a:txBody>
                  <a:tcPr marL="6350" marR="6350" marT="6350" marB="0" anchor="b"/>
                </a:tc>
                <a:tc vMerge="1">
                  <a:txBody>
                    <a:bodyPr/>
                    <a:lstStyle/>
                    <a:p>
                      <a:endParaRPr lang="fr-FR"/>
                    </a:p>
                  </a:txBody>
                  <a:tcPr/>
                </a:tc>
                <a:tc>
                  <a:txBody>
                    <a:bodyPr/>
                    <a:lstStyle/>
                    <a:p>
                      <a:pPr algn="ctr" fontAlgn="b"/>
                      <a:r>
                        <a:rPr lang="fr-FR" sz="1000" b="0" i="0" u="none" strike="noStrike">
                          <a:solidFill>
                            <a:srgbClr val="000000"/>
                          </a:solidFill>
                          <a:effectLst/>
                          <a:latin typeface="Arial" panose="020B0604020202020204" pitchFamily="34" charset="0"/>
                        </a:rPr>
                        <a:t>5,70%</a:t>
                      </a:r>
                    </a:p>
                  </a:txBody>
                  <a:tcPr marL="6350" marR="6350" marT="6350" marB="0" anchor="b"/>
                </a:tc>
                <a:tc>
                  <a:txBody>
                    <a:bodyPr/>
                    <a:lstStyle/>
                    <a:p>
                      <a:pPr algn="ctr" fontAlgn="b"/>
                      <a:r>
                        <a:rPr lang="fr-FR" sz="1000" b="0" i="0" u="none" strike="noStrike">
                          <a:solidFill>
                            <a:srgbClr val="000000"/>
                          </a:solidFill>
                          <a:effectLst/>
                          <a:latin typeface="Arial" panose="020B0604020202020204" pitchFamily="34" charset="0"/>
                        </a:rPr>
                        <a:t>Adjudication ouverte </a:t>
                      </a:r>
                    </a:p>
                  </a:txBody>
                  <a:tcPr marL="6350" marR="6350" marT="6350" marB="0" anchor="b"/>
                </a:tc>
                <a:tc>
                  <a:txBody>
                    <a:bodyPr/>
                    <a:lstStyle/>
                    <a:p>
                      <a:pPr algn="ctr" fontAlgn="b"/>
                      <a:r>
                        <a:rPr lang="fr-FR" sz="900" b="0" i="1" u="none" strike="noStrike">
                          <a:solidFill>
                            <a:srgbClr val="000000"/>
                          </a:solidFill>
                          <a:effectLst/>
                          <a:latin typeface="Arial" panose="020B0604020202020204" pitchFamily="34" charset="0"/>
                        </a:rPr>
                        <a:t>In fine</a:t>
                      </a:r>
                    </a:p>
                  </a:txBody>
                  <a:tcPr marL="6350" marR="6350" marT="6350" marB="0" anchor="b"/>
                </a:tc>
                <a:tc>
                  <a:txBody>
                    <a:bodyPr/>
                    <a:lstStyle/>
                    <a:p>
                      <a:pPr algn="l" fontAlgn="b"/>
                      <a:endParaRPr lang="fr-FR" sz="1100" b="0" i="0" u="none" strike="noStrike">
                        <a:solidFill>
                          <a:srgbClr val="000000"/>
                        </a:solidFill>
                        <a:effectLst/>
                        <a:latin typeface="Calibri" panose="020F0502020204030204" pitchFamily="34" charset="0"/>
                      </a:endParaRPr>
                    </a:p>
                  </a:txBody>
                  <a:tcPr marL="6350" marR="6350" marT="6350" marB="0" anchor="b"/>
                </a:tc>
              </a:tr>
              <a:tr h="199354">
                <a:tc>
                  <a:txBody>
                    <a:bodyPr/>
                    <a:lstStyle/>
                    <a:p>
                      <a:pPr algn="ctr" fontAlgn="b"/>
                      <a:r>
                        <a:rPr lang="fr-FR" sz="900" b="0" i="0" u="none" strike="noStrike">
                          <a:solidFill>
                            <a:srgbClr val="000000"/>
                          </a:solidFill>
                          <a:effectLst/>
                          <a:latin typeface="Arial" panose="020B0604020202020204" pitchFamily="34" charset="0"/>
                        </a:rPr>
                        <a:t>19-nov-21</a:t>
                      </a:r>
                    </a:p>
                  </a:txBody>
                  <a:tcPr marL="6350" marR="6350" marT="6350" marB="0" anchor="b"/>
                </a:tc>
                <a:tc>
                  <a:txBody>
                    <a:bodyPr/>
                    <a:lstStyle/>
                    <a:p>
                      <a:pPr algn="ctr" fontAlgn="b"/>
                      <a:r>
                        <a:rPr lang="fr-FR" sz="900" b="0" i="0" u="none" strike="noStrike">
                          <a:solidFill>
                            <a:srgbClr val="000000"/>
                          </a:solidFill>
                          <a:effectLst/>
                          <a:latin typeface="Arial" panose="020B0604020202020204" pitchFamily="34" charset="0"/>
                        </a:rPr>
                        <a:t>BAT 1 an</a:t>
                      </a:r>
                    </a:p>
                  </a:txBody>
                  <a:tcPr marL="6350" marR="6350" marT="6350" marB="0" anchor="b"/>
                </a:tc>
                <a:tc>
                  <a:txBody>
                    <a:bodyPr/>
                    <a:lstStyle/>
                    <a:p>
                      <a:pPr algn="ctr" fontAlgn="ctr"/>
                      <a:r>
                        <a:rPr lang="fr-FR" sz="900" b="0" i="0" u="none" strike="noStrike">
                          <a:solidFill>
                            <a:srgbClr val="000000"/>
                          </a:solidFill>
                          <a:effectLst/>
                          <a:latin typeface="Arial" panose="020B0604020202020204" pitchFamily="34" charset="0"/>
                        </a:rPr>
                        <a:t>30</a:t>
                      </a:r>
                    </a:p>
                  </a:txBody>
                  <a:tcPr marL="6350" marR="6350" marT="6350" marB="0" anchor="ctr"/>
                </a:tc>
                <a:tc>
                  <a:txBody>
                    <a:bodyPr/>
                    <a:lstStyle/>
                    <a:p>
                      <a:pPr algn="ctr" fontAlgn="b"/>
                      <a:r>
                        <a:rPr lang="fr-FR" sz="1000" b="0" i="0" u="none" strike="noStrike">
                          <a:solidFill>
                            <a:srgbClr val="000000"/>
                          </a:solidFill>
                          <a:effectLst/>
                          <a:latin typeface="Arial" panose="020B0604020202020204" pitchFamily="34" charset="0"/>
                        </a:rPr>
                        <a:t> </a:t>
                      </a:r>
                    </a:p>
                  </a:txBody>
                  <a:tcPr marL="6350" marR="6350" marT="6350" marB="0" anchor="b"/>
                </a:tc>
                <a:tc>
                  <a:txBody>
                    <a:bodyPr/>
                    <a:lstStyle/>
                    <a:p>
                      <a:pPr algn="ctr" fontAlgn="b"/>
                      <a:r>
                        <a:rPr lang="fr-FR" sz="1000" b="0" i="0" u="none" strike="noStrike">
                          <a:solidFill>
                            <a:srgbClr val="000000"/>
                          </a:solidFill>
                          <a:effectLst/>
                          <a:latin typeface="Arial" panose="020B0604020202020204" pitchFamily="34" charset="0"/>
                        </a:rPr>
                        <a:t>Adjudication ouverte </a:t>
                      </a:r>
                    </a:p>
                  </a:txBody>
                  <a:tcPr marL="6350" marR="6350" marT="6350" marB="0" anchor="b"/>
                </a:tc>
                <a:tc>
                  <a:txBody>
                    <a:bodyPr/>
                    <a:lstStyle/>
                    <a:p>
                      <a:pPr algn="ctr" fontAlgn="b"/>
                      <a:r>
                        <a:rPr lang="fr-FR" sz="900" b="0" i="1" u="none" strike="noStrike">
                          <a:solidFill>
                            <a:srgbClr val="000000"/>
                          </a:solidFill>
                          <a:effectLst/>
                          <a:latin typeface="Arial" panose="020B0604020202020204" pitchFamily="34" charset="0"/>
                        </a:rPr>
                        <a:t>In fine</a:t>
                      </a:r>
                    </a:p>
                  </a:txBody>
                  <a:tcPr marL="6350" marR="6350" marT="6350" marB="0" anchor="b"/>
                </a:tc>
                <a:tc>
                  <a:txBody>
                    <a:bodyPr/>
                    <a:lstStyle/>
                    <a:p>
                      <a:pPr algn="l" fontAlgn="b"/>
                      <a:endParaRPr lang="fr-FR" sz="1100" b="0" i="0" u="none" strike="noStrike">
                        <a:solidFill>
                          <a:srgbClr val="000000"/>
                        </a:solidFill>
                        <a:effectLst/>
                        <a:latin typeface="Calibri" panose="020F0502020204030204" pitchFamily="34" charset="0"/>
                      </a:endParaRPr>
                    </a:p>
                  </a:txBody>
                  <a:tcPr marL="6350" marR="6350" marT="6350" marB="0" anchor="b"/>
                </a:tc>
              </a:tr>
              <a:tr h="271936">
                <a:tc>
                  <a:txBody>
                    <a:bodyPr/>
                    <a:lstStyle/>
                    <a:p>
                      <a:pPr algn="ctr" fontAlgn="b"/>
                      <a:r>
                        <a:rPr lang="fr-FR" sz="900" b="1" i="0" u="none" strike="noStrike">
                          <a:solidFill>
                            <a:srgbClr val="000000"/>
                          </a:solidFill>
                          <a:effectLst/>
                          <a:latin typeface="Arial" panose="020B0604020202020204" pitchFamily="34" charset="0"/>
                        </a:rPr>
                        <a:t>Montant T4/ 2021</a:t>
                      </a:r>
                    </a:p>
                  </a:txBody>
                  <a:tcPr marL="6350" marR="6350" marT="6350" marB="0" anchor="b"/>
                </a:tc>
                <a:tc>
                  <a:txBody>
                    <a:bodyPr/>
                    <a:lstStyle/>
                    <a:p>
                      <a:pPr algn="ctr" fontAlgn="b"/>
                      <a:r>
                        <a:rPr lang="fr-FR" sz="900" b="1" i="0" u="none" strike="noStrike">
                          <a:solidFill>
                            <a:srgbClr val="000000"/>
                          </a:solidFill>
                          <a:effectLst/>
                          <a:latin typeface="Arial" panose="020B0604020202020204" pitchFamily="34" charset="0"/>
                        </a:rPr>
                        <a:t> </a:t>
                      </a:r>
                    </a:p>
                  </a:txBody>
                  <a:tcPr marL="6350" marR="6350" marT="6350" marB="0" anchor="b"/>
                </a:tc>
                <a:tc>
                  <a:txBody>
                    <a:bodyPr/>
                    <a:lstStyle/>
                    <a:p>
                      <a:pPr algn="ctr" fontAlgn="b"/>
                      <a:r>
                        <a:rPr lang="fr-FR" sz="900" b="1" i="0" u="none" strike="noStrike">
                          <a:solidFill>
                            <a:srgbClr val="000000"/>
                          </a:solidFill>
                          <a:effectLst/>
                          <a:latin typeface="Arial" panose="020B0604020202020204" pitchFamily="34" charset="0"/>
                        </a:rPr>
                        <a:t>125</a:t>
                      </a:r>
                    </a:p>
                  </a:txBody>
                  <a:tcPr marL="6350" marR="6350" marT="6350" marB="0" anchor="b"/>
                </a:tc>
                <a:tc>
                  <a:txBody>
                    <a:bodyPr/>
                    <a:lstStyle/>
                    <a:p>
                      <a:pPr algn="ctr" fontAlgn="b"/>
                      <a:r>
                        <a:rPr lang="fr-FR" sz="900" b="0" i="0" u="none" strike="noStrike">
                          <a:solidFill>
                            <a:srgbClr val="000000"/>
                          </a:solidFill>
                          <a:effectLst/>
                          <a:latin typeface="Arial" panose="020B0604020202020204" pitchFamily="34" charset="0"/>
                        </a:rPr>
                        <a:t> </a:t>
                      </a:r>
                    </a:p>
                  </a:txBody>
                  <a:tcPr marL="6350" marR="6350" marT="6350" marB="0" anchor="b"/>
                </a:tc>
                <a:tc>
                  <a:txBody>
                    <a:bodyPr/>
                    <a:lstStyle/>
                    <a:p>
                      <a:pPr algn="l" fontAlgn="b"/>
                      <a:r>
                        <a:rPr lang="fr-FR" sz="900" b="1" i="0" u="none" strike="noStrike">
                          <a:solidFill>
                            <a:srgbClr val="000000"/>
                          </a:solidFill>
                          <a:effectLst/>
                          <a:latin typeface="Arial" panose="020B0604020202020204" pitchFamily="34" charset="0"/>
                        </a:rPr>
                        <a:t> </a:t>
                      </a:r>
                    </a:p>
                  </a:txBody>
                  <a:tcPr marL="6350" marR="6350" marT="6350" marB="0" anchor="b"/>
                </a:tc>
                <a:tc>
                  <a:txBody>
                    <a:bodyPr/>
                    <a:lstStyle/>
                    <a:p>
                      <a:pPr algn="l" fontAlgn="b"/>
                      <a:r>
                        <a:rPr lang="fr-FR" sz="900" b="0" i="0" u="none" strike="noStrike">
                          <a:solidFill>
                            <a:srgbClr val="000000"/>
                          </a:solidFill>
                          <a:effectLst/>
                          <a:latin typeface="Arial" panose="020B0604020202020204" pitchFamily="34" charset="0"/>
                        </a:rPr>
                        <a:t> </a:t>
                      </a:r>
                    </a:p>
                  </a:txBody>
                  <a:tcPr marL="6350" marR="6350" marT="6350" marB="0" anchor="b"/>
                </a:tc>
                <a:tc>
                  <a:txBody>
                    <a:bodyPr/>
                    <a:lstStyle/>
                    <a:p>
                      <a:pPr algn="l" fontAlgn="b"/>
                      <a:endParaRPr lang="fr-FR" sz="1100" b="0" i="0" u="none" strike="noStrike">
                        <a:solidFill>
                          <a:srgbClr val="000000"/>
                        </a:solidFill>
                        <a:effectLst/>
                        <a:latin typeface="Calibri" panose="020F0502020204030204" pitchFamily="34" charset="0"/>
                      </a:endParaRPr>
                    </a:p>
                  </a:txBody>
                  <a:tcPr marL="6350" marR="6350" marT="6350" marB="0" anchor="b"/>
                </a:tc>
              </a:tr>
              <a:tr h="271936">
                <a:tc>
                  <a:txBody>
                    <a:bodyPr/>
                    <a:lstStyle/>
                    <a:p>
                      <a:pPr algn="ctr" fontAlgn="b"/>
                      <a:r>
                        <a:rPr lang="fr-FR" sz="900" b="1" i="0" u="none" strike="noStrike">
                          <a:solidFill>
                            <a:srgbClr val="000000"/>
                          </a:solidFill>
                          <a:effectLst/>
                          <a:latin typeface="Arial" panose="020B0604020202020204" pitchFamily="34" charset="0"/>
                        </a:rPr>
                        <a:t>Montant Total 2021</a:t>
                      </a:r>
                    </a:p>
                  </a:txBody>
                  <a:tcPr marL="6350" marR="6350" marT="6350" marB="0" anchor="b"/>
                </a:tc>
                <a:tc>
                  <a:txBody>
                    <a:bodyPr/>
                    <a:lstStyle/>
                    <a:p>
                      <a:pPr algn="ctr" fontAlgn="b"/>
                      <a:r>
                        <a:rPr lang="fr-FR" sz="900" b="1" i="0" u="none" strike="noStrike">
                          <a:solidFill>
                            <a:srgbClr val="000000"/>
                          </a:solidFill>
                          <a:effectLst/>
                          <a:latin typeface="Arial" panose="020B0604020202020204" pitchFamily="34" charset="0"/>
                        </a:rPr>
                        <a:t> </a:t>
                      </a:r>
                    </a:p>
                  </a:txBody>
                  <a:tcPr marL="6350" marR="6350" marT="6350" marB="0" anchor="b"/>
                </a:tc>
                <a:tc>
                  <a:txBody>
                    <a:bodyPr/>
                    <a:lstStyle/>
                    <a:p>
                      <a:pPr algn="ctr" fontAlgn="b"/>
                      <a:r>
                        <a:rPr lang="fr-FR" sz="900" b="1" i="0" u="none" strike="noStrike">
                          <a:solidFill>
                            <a:srgbClr val="000000"/>
                          </a:solidFill>
                          <a:effectLst/>
                          <a:latin typeface="Arial" panose="020B0604020202020204" pitchFamily="34" charset="0"/>
                        </a:rPr>
                        <a:t>780</a:t>
                      </a:r>
                    </a:p>
                  </a:txBody>
                  <a:tcPr marL="6350" marR="6350" marT="6350" marB="0" anchor="b"/>
                </a:tc>
                <a:tc>
                  <a:txBody>
                    <a:bodyPr/>
                    <a:lstStyle/>
                    <a:p>
                      <a:pPr algn="ctr" fontAlgn="b"/>
                      <a:r>
                        <a:rPr lang="fr-FR" sz="900" b="0" i="0" u="none" strike="noStrike">
                          <a:solidFill>
                            <a:srgbClr val="000000"/>
                          </a:solidFill>
                          <a:effectLst/>
                          <a:latin typeface="Arial" panose="020B0604020202020204" pitchFamily="34" charset="0"/>
                        </a:rPr>
                        <a:t> </a:t>
                      </a:r>
                    </a:p>
                  </a:txBody>
                  <a:tcPr marL="6350" marR="6350" marT="6350" marB="0" anchor="b"/>
                </a:tc>
                <a:tc>
                  <a:txBody>
                    <a:bodyPr/>
                    <a:lstStyle/>
                    <a:p>
                      <a:pPr algn="l" fontAlgn="b"/>
                      <a:r>
                        <a:rPr lang="fr-FR" sz="900" b="1" i="0" u="none" strike="noStrike">
                          <a:solidFill>
                            <a:srgbClr val="000000"/>
                          </a:solidFill>
                          <a:effectLst/>
                          <a:latin typeface="Arial" panose="020B0604020202020204" pitchFamily="34" charset="0"/>
                        </a:rPr>
                        <a:t> </a:t>
                      </a:r>
                    </a:p>
                  </a:txBody>
                  <a:tcPr marL="6350" marR="6350" marT="6350" marB="0" anchor="b"/>
                </a:tc>
                <a:tc>
                  <a:txBody>
                    <a:bodyPr/>
                    <a:lstStyle/>
                    <a:p>
                      <a:pPr algn="l" fontAlgn="b"/>
                      <a:r>
                        <a:rPr lang="fr-FR" sz="900" b="0" i="0" u="none" strike="noStrike">
                          <a:solidFill>
                            <a:srgbClr val="000000"/>
                          </a:solidFill>
                          <a:effectLst/>
                          <a:latin typeface="Arial" panose="020B0604020202020204" pitchFamily="34" charset="0"/>
                        </a:rPr>
                        <a:t> </a:t>
                      </a:r>
                    </a:p>
                  </a:txBody>
                  <a:tcPr marL="6350" marR="6350" marT="6350" marB="0" anchor="b"/>
                </a:tc>
                <a:tc>
                  <a:txBody>
                    <a:bodyPr/>
                    <a:lstStyle/>
                    <a:p>
                      <a:pPr algn="l" fontAlgn="b"/>
                      <a:endParaRPr lang="fr-FR" sz="1100" b="0" i="0" u="none" strike="noStrike">
                        <a:solidFill>
                          <a:srgbClr val="000000"/>
                        </a:solidFill>
                        <a:effectLst/>
                        <a:latin typeface="Calibri" panose="020F0502020204030204" pitchFamily="34" charset="0"/>
                      </a:endParaRPr>
                    </a:p>
                  </a:txBody>
                  <a:tcPr marL="6350" marR="6350" marT="6350" marB="0" anchor="b"/>
                </a:tc>
              </a:tr>
              <a:tr h="399199">
                <a:tc gridSpan="2">
                  <a:txBody>
                    <a:bodyPr/>
                    <a:lstStyle/>
                    <a:p>
                      <a:pPr algn="l" fontAlgn="b"/>
                      <a:r>
                        <a:rPr lang="fr-FR" sz="1100" b="1" i="0" u="none" strike="noStrike">
                          <a:solidFill>
                            <a:srgbClr val="000000"/>
                          </a:solidFill>
                          <a:effectLst/>
                          <a:latin typeface="Calibri" panose="020F0502020204030204" pitchFamily="34" charset="0"/>
                        </a:rPr>
                        <a:t>dont Financement net</a:t>
                      </a:r>
                    </a:p>
                  </a:txBody>
                  <a:tcPr marL="6350" marR="6350" marT="6350" marB="0" anchor="b"/>
                </a:tc>
                <a:tc hMerge="1">
                  <a:txBody>
                    <a:bodyPr/>
                    <a:lstStyle/>
                    <a:p>
                      <a:endParaRPr lang="fr-FR"/>
                    </a:p>
                  </a:txBody>
                  <a:tcPr/>
                </a:tc>
                <a:tc>
                  <a:txBody>
                    <a:bodyPr/>
                    <a:lstStyle/>
                    <a:p>
                      <a:pPr algn="ctr" fontAlgn="b"/>
                      <a:r>
                        <a:rPr lang="fr-FR" sz="1100" b="1" i="0" u="none" strike="noStrike">
                          <a:solidFill>
                            <a:srgbClr val="000000"/>
                          </a:solidFill>
                          <a:effectLst/>
                          <a:latin typeface="Calibri" panose="020F0502020204030204" pitchFamily="34" charset="0"/>
                        </a:rPr>
                        <a:t>680</a:t>
                      </a:r>
                    </a:p>
                  </a:txBody>
                  <a:tcPr marL="6350" marR="6350" marT="6350" marB="0" anchor="b"/>
                </a:tc>
                <a:tc>
                  <a:txBody>
                    <a:bodyPr/>
                    <a:lstStyle/>
                    <a:p>
                      <a:pPr algn="l" fontAlgn="b"/>
                      <a:endParaRPr lang="fr-FR" sz="1100" b="0" i="0" u="none" strike="noStrike">
                        <a:solidFill>
                          <a:srgbClr val="000000"/>
                        </a:solidFill>
                        <a:effectLst/>
                        <a:latin typeface="Calibri" panose="020F0502020204030204" pitchFamily="34" charset="0"/>
                      </a:endParaRPr>
                    </a:p>
                  </a:txBody>
                  <a:tcPr marL="6350" marR="6350" marT="6350" marB="0" anchor="b"/>
                </a:tc>
                <a:tc>
                  <a:txBody>
                    <a:bodyPr/>
                    <a:lstStyle/>
                    <a:p>
                      <a:pPr algn="l" fontAlgn="b"/>
                      <a:endParaRPr lang="fr-FR" sz="1100" b="0" i="0" u="none" strike="noStrike">
                        <a:solidFill>
                          <a:srgbClr val="000000"/>
                        </a:solidFill>
                        <a:effectLst/>
                        <a:latin typeface="Calibri" panose="020F0502020204030204" pitchFamily="34" charset="0"/>
                      </a:endParaRPr>
                    </a:p>
                  </a:txBody>
                  <a:tcPr marL="6350" marR="6350" marT="6350" marB="0" anchor="b"/>
                </a:tc>
                <a:tc>
                  <a:txBody>
                    <a:bodyPr/>
                    <a:lstStyle/>
                    <a:p>
                      <a:pPr algn="l" fontAlgn="b"/>
                      <a:endParaRPr lang="fr-FR" sz="1100" b="0" i="0" u="none" strike="noStrike">
                        <a:solidFill>
                          <a:srgbClr val="000000"/>
                        </a:solidFill>
                        <a:effectLst/>
                        <a:latin typeface="Calibri" panose="020F0502020204030204" pitchFamily="34" charset="0"/>
                      </a:endParaRPr>
                    </a:p>
                  </a:txBody>
                  <a:tcPr marL="6350" marR="6350" marT="6350" marB="0" anchor="b"/>
                </a:tc>
                <a:tc>
                  <a:txBody>
                    <a:bodyPr/>
                    <a:lstStyle/>
                    <a:p>
                      <a:pPr algn="l" fontAlgn="b"/>
                      <a:endParaRPr lang="fr-FR" sz="1100" b="0" i="0" u="none" strike="noStrike" dirty="0">
                        <a:solidFill>
                          <a:srgbClr val="000000"/>
                        </a:solidFill>
                        <a:effectLst/>
                        <a:latin typeface="Calibri" panose="020F0502020204030204" pitchFamily="34" charset="0"/>
                      </a:endParaRPr>
                    </a:p>
                  </a:txBody>
                  <a:tcPr marL="6350" marR="6350" marT="6350" marB="0" anchor="b"/>
                </a:tc>
              </a:tr>
            </a:tbl>
          </a:graphicData>
        </a:graphic>
      </p:graphicFrame>
    </p:spTree>
    <p:extLst>
      <p:ext uri="{BB962C8B-B14F-4D97-AF65-F5344CB8AC3E}">
        <p14:creationId xmlns:p14="http://schemas.microsoft.com/office/powerpoint/2010/main" val="1237541291"/>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sz="quarter" idx="1"/>
          </p:nvPr>
        </p:nvSpPr>
        <p:spPr>
          <a:xfrm>
            <a:off x="500034" y="928670"/>
            <a:ext cx="7467600" cy="5473844"/>
          </a:xfrm>
        </p:spPr>
        <p:txBody>
          <a:bodyPr>
            <a:normAutofit/>
          </a:bodyPr>
          <a:lstStyle/>
          <a:p>
            <a:pPr algn="ctr">
              <a:buNone/>
            </a:pPr>
            <a:r>
              <a:rPr lang="fr-FR" sz="2000" b="1" dirty="0" smtClean="0">
                <a:latin typeface="Arial" pitchFamily="34" charset="0"/>
                <a:cs typeface="Arial" pitchFamily="34" charset="0"/>
              </a:rPr>
              <a:t>JE VOUS REMERCIE DE VOTRE AIMABLE ATTENTION</a:t>
            </a:r>
            <a:endParaRPr lang="fr-FR" sz="2000" b="1" dirty="0">
              <a:latin typeface="Arial" pitchFamily="34" charset="0"/>
              <a:cs typeface="Arial" pitchFamily="34" charset="0"/>
            </a:endParaRPr>
          </a:p>
        </p:txBody>
      </p:sp>
      <p:sp>
        <p:nvSpPr>
          <p:cNvPr id="4" name="Espace réservé du numéro de diapositive 3"/>
          <p:cNvSpPr>
            <a:spLocks noGrp="1"/>
          </p:cNvSpPr>
          <p:nvPr>
            <p:ph type="sldNum" sz="quarter" idx="15"/>
          </p:nvPr>
        </p:nvSpPr>
        <p:spPr/>
        <p:txBody>
          <a:bodyPr/>
          <a:lstStyle/>
          <a:p>
            <a:fld id="{26A935AA-A7B2-4507-9B20-F692C0B0BA29}" type="slidenum">
              <a:rPr lang="fr-FR" smtClean="0"/>
              <a:pPr/>
              <a:t>33</a:t>
            </a:fld>
            <a:endParaRPr lang="fr-FR"/>
          </a:p>
        </p:txBody>
      </p:sp>
      <p:pic>
        <p:nvPicPr>
          <p:cNvPr id="5" name="Image 4">
            <a:extLst>
              <a:ext uri="{FF2B5EF4-FFF2-40B4-BE49-F238E27FC236}">
                <a16:creationId xmlns:a16="http://schemas.microsoft.com/office/drawing/2014/main" xmlns="" id="{9AC8A70F-FB03-2246-9116-71B4C768A76C}"/>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510145" y="1572490"/>
            <a:ext cx="6123709" cy="4127679"/>
          </a:xfrm>
          <a:prstGeom prst="rect">
            <a:avLst/>
          </a:prstGeom>
        </p:spPr>
      </p:pic>
      <p:sp>
        <p:nvSpPr>
          <p:cNvPr id="7" name="Titre 1"/>
          <p:cNvSpPr txBox="1">
            <a:spLocks noGrp="1"/>
          </p:cNvSpPr>
          <p:nvPr>
            <p:ph type="title"/>
          </p:nvPr>
        </p:nvSpPr>
        <p:spPr>
          <a:xfrm>
            <a:off x="457200" y="274638"/>
            <a:ext cx="7467600" cy="418058"/>
          </a:xfrm>
          <a:prstGeom prst="rect">
            <a:avLst/>
          </a:prstGeom>
        </p:spPr>
        <p:txBody>
          <a:bodyPr vert="horz" anchor="b">
            <a:normAutofit/>
          </a:bodyPr>
          <a:lstStyle>
            <a:lvl1pPr algn="l" rtl="0" eaLnBrk="1" latinLnBrk="0" hangingPunct="1">
              <a:spcBef>
                <a:spcPct val="0"/>
              </a:spcBef>
              <a:buNone/>
              <a:defRPr kumimoji="0" sz="3000" b="0" kern="1200" cap="small" baseline="0">
                <a:solidFill>
                  <a:schemeClr val="tx2"/>
                </a:solidFill>
                <a:latin typeface="+mj-lt"/>
                <a:ea typeface="+mj-ea"/>
                <a:cs typeface="+mj-cs"/>
              </a:defRPr>
            </a:lvl1pPr>
          </a:lstStyle>
          <a:p>
            <a:pPr algn="ctr"/>
            <a:r>
              <a:rPr lang="fr-FR" sz="1000" smtClean="0">
                <a:latin typeface="Arial" pitchFamily="34" charset="0"/>
                <a:cs typeface="Arial" pitchFamily="34" charset="0"/>
              </a:rPr>
              <a:t>CADRE MACROECONOMIQUE ET PROJETS STRUCTURANTS</a:t>
            </a:r>
            <a:endParaRPr lang="fr-FR" sz="1000" dirty="0"/>
          </a:p>
        </p:txBody>
      </p:sp>
    </p:spTree>
    <p:extLst>
      <p:ext uri="{BB962C8B-B14F-4D97-AF65-F5344CB8AC3E}">
        <p14:creationId xmlns:p14="http://schemas.microsoft.com/office/powerpoint/2010/main" val="93102315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numéro de diapositive 3"/>
          <p:cNvSpPr>
            <a:spLocks noGrp="1"/>
          </p:cNvSpPr>
          <p:nvPr>
            <p:ph type="sldNum" sz="quarter" idx="15"/>
          </p:nvPr>
        </p:nvSpPr>
        <p:spPr>
          <a:xfrm>
            <a:off x="8018937" y="6243724"/>
            <a:ext cx="609600" cy="521208"/>
          </a:xfrm>
        </p:spPr>
        <p:txBody>
          <a:bodyPr/>
          <a:lstStyle/>
          <a:p>
            <a:fld id="{26A935AA-A7B2-4507-9B20-F692C0B0BA29}" type="slidenum">
              <a:rPr lang="fr-FR" smtClean="0"/>
              <a:pPr/>
              <a:t>4</a:t>
            </a:fld>
            <a:endParaRPr lang="fr-FR"/>
          </a:p>
        </p:txBody>
      </p:sp>
      <p:grpSp>
        <p:nvGrpSpPr>
          <p:cNvPr id="5" name="Group 50"/>
          <p:cNvGrpSpPr/>
          <p:nvPr/>
        </p:nvGrpSpPr>
        <p:grpSpPr>
          <a:xfrm>
            <a:off x="2422787" y="2515186"/>
            <a:ext cx="3694024" cy="3127957"/>
            <a:chOff x="1529169" y="1605300"/>
            <a:chExt cx="5841953" cy="5428374"/>
          </a:xfrm>
        </p:grpSpPr>
        <p:sp>
          <p:nvSpPr>
            <p:cNvPr id="6" name="Regular Pentagon 16"/>
            <p:cNvSpPr/>
            <p:nvPr/>
          </p:nvSpPr>
          <p:spPr>
            <a:xfrm>
              <a:off x="2948964" y="1947797"/>
              <a:ext cx="3666714" cy="3388832"/>
            </a:xfrm>
            <a:prstGeom prst="pentagon">
              <a:avLst/>
            </a:prstGeom>
            <a:solidFill>
              <a:schemeClr val="bg1"/>
            </a:solidFill>
            <a:ln w="1587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defTabSz="1042988">
                <a:spcBef>
                  <a:spcPct val="40000"/>
                </a:spcBef>
                <a:spcAft>
                  <a:spcPct val="40000"/>
                </a:spcAft>
              </a:pPr>
              <a:endParaRPr lang="en-GB" sz="900" b="1" dirty="0" smtClean="0">
                <a:solidFill>
                  <a:srgbClr val="006699"/>
                </a:solidFill>
              </a:endParaRPr>
            </a:p>
          </p:txBody>
        </p:sp>
        <p:grpSp>
          <p:nvGrpSpPr>
            <p:cNvPr id="7" name="Group 77"/>
            <p:cNvGrpSpPr/>
            <p:nvPr/>
          </p:nvGrpSpPr>
          <p:grpSpPr>
            <a:xfrm>
              <a:off x="1529169" y="1605300"/>
              <a:ext cx="2340638" cy="936591"/>
              <a:chOff x="1327239" y="1079089"/>
              <a:chExt cx="2723369" cy="1089738"/>
            </a:xfrm>
          </p:grpSpPr>
          <p:grpSp>
            <p:nvGrpSpPr>
              <p:cNvPr id="29" name="Group 27"/>
              <p:cNvGrpSpPr/>
              <p:nvPr/>
            </p:nvGrpSpPr>
            <p:grpSpPr>
              <a:xfrm>
                <a:off x="1327239" y="1079089"/>
                <a:ext cx="2720192" cy="777241"/>
                <a:chOff x="-2273905" y="-733124"/>
                <a:chExt cx="6061271" cy="1731876"/>
              </a:xfrm>
            </p:grpSpPr>
            <p:sp>
              <p:nvSpPr>
                <p:cNvPr id="31" name="Freeform 41"/>
                <p:cNvSpPr/>
                <p:nvPr/>
              </p:nvSpPr>
              <p:spPr>
                <a:xfrm rot="1610633" flipV="1">
                  <a:off x="-2273905" y="-622905"/>
                  <a:ext cx="6061271" cy="1621657"/>
                </a:xfrm>
                <a:custGeom>
                  <a:avLst/>
                  <a:gdLst>
                    <a:gd name="connsiteX0" fmla="*/ 0 w 1333500"/>
                    <a:gd name="connsiteY0" fmla="*/ 167481 h 847725"/>
                    <a:gd name="connsiteX1" fmla="*/ 909638 w 1333500"/>
                    <a:gd name="connsiteY1" fmla="*/ 167481 h 847725"/>
                    <a:gd name="connsiteX2" fmla="*/ 909638 w 1333500"/>
                    <a:gd name="connsiteY2" fmla="*/ 0 h 847725"/>
                    <a:gd name="connsiteX3" fmla="*/ 1333500 w 1333500"/>
                    <a:gd name="connsiteY3" fmla="*/ 423863 h 847725"/>
                    <a:gd name="connsiteX4" fmla="*/ 909638 w 1333500"/>
                    <a:gd name="connsiteY4" fmla="*/ 847725 h 847725"/>
                    <a:gd name="connsiteX5" fmla="*/ 909638 w 1333500"/>
                    <a:gd name="connsiteY5" fmla="*/ 680244 h 847725"/>
                    <a:gd name="connsiteX6" fmla="*/ 0 w 1333500"/>
                    <a:gd name="connsiteY6" fmla="*/ 680244 h 847725"/>
                    <a:gd name="connsiteX7" fmla="*/ 0 w 1333500"/>
                    <a:gd name="connsiteY7" fmla="*/ 167481 h 847725"/>
                    <a:gd name="connsiteX0" fmla="*/ 509587 w 1333500"/>
                    <a:gd name="connsiteY0" fmla="*/ 167481 h 847725"/>
                    <a:gd name="connsiteX1" fmla="*/ 909638 w 1333500"/>
                    <a:gd name="connsiteY1" fmla="*/ 167481 h 847725"/>
                    <a:gd name="connsiteX2" fmla="*/ 909638 w 1333500"/>
                    <a:gd name="connsiteY2" fmla="*/ 0 h 847725"/>
                    <a:gd name="connsiteX3" fmla="*/ 1333500 w 1333500"/>
                    <a:gd name="connsiteY3" fmla="*/ 423863 h 847725"/>
                    <a:gd name="connsiteX4" fmla="*/ 909638 w 1333500"/>
                    <a:gd name="connsiteY4" fmla="*/ 847725 h 847725"/>
                    <a:gd name="connsiteX5" fmla="*/ 909638 w 1333500"/>
                    <a:gd name="connsiteY5" fmla="*/ 680244 h 847725"/>
                    <a:gd name="connsiteX6" fmla="*/ 0 w 1333500"/>
                    <a:gd name="connsiteY6" fmla="*/ 680244 h 847725"/>
                    <a:gd name="connsiteX7" fmla="*/ 509587 w 1333500"/>
                    <a:gd name="connsiteY7" fmla="*/ 167481 h 847725"/>
                    <a:gd name="connsiteX0" fmla="*/ 537667 w 1361580"/>
                    <a:gd name="connsiteY0" fmla="*/ 167481 h 847725"/>
                    <a:gd name="connsiteX1" fmla="*/ 937718 w 1361580"/>
                    <a:gd name="connsiteY1" fmla="*/ 167481 h 847725"/>
                    <a:gd name="connsiteX2" fmla="*/ 937718 w 1361580"/>
                    <a:gd name="connsiteY2" fmla="*/ 0 h 847725"/>
                    <a:gd name="connsiteX3" fmla="*/ 1361580 w 1361580"/>
                    <a:gd name="connsiteY3" fmla="*/ 423863 h 847725"/>
                    <a:gd name="connsiteX4" fmla="*/ 937718 w 1361580"/>
                    <a:gd name="connsiteY4" fmla="*/ 847725 h 847725"/>
                    <a:gd name="connsiteX5" fmla="*/ 937718 w 1361580"/>
                    <a:gd name="connsiteY5" fmla="*/ 680244 h 847725"/>
                    <a:gd name="connsiteX6" fmla="*/ 0 w 1361580"/>
                    <a:gd name="connsiteY6" fmla="*/ 701055 h 847725"/>
                    <a:gd name="connsiteX7" fmla="*/ 537667 w 1361580"/>
                    <a:gd name="connsiteY7" fmla="*/ 167481 h 847725"/>
                    <a:gd name="connsiteX0" fmla="*/ 525760 w 1349673"/>
                    <a:gd name="connsiteY0" fmla="*/ 167481 h 847725"/>
                    <a:gd name="connsiteX1" fmla="*/ 925811 w 1349673"/>
                    <a:gd name="connsiteY1" fmla="*/ 167481 h 847725"/>
                    <a:gd name="connsiteX2" fmla="*/ 925811 w 1349673"/>
                    <a:gd name="connsiteY2" fmla="*/ 0 h 847725"/>
                    <a:gd name="connsiteX3" fmla="*/ 1349673 w 1349673"/>
                    <a:gd name="connsiteY3" fmla="*/ 423863 h 847725"/>
                    <a:gd name="connsiteX4" fmla="*/ 925811 w 1349673"/>
                    <a:gd name="connsiteY4" fmla="*/ 847725 h 847725"/>
                    <a:gd name="connsiteX5" fmla="*/ 925811 w 1349673"/>
                    <a:gd name="connsiteY5" fmla="*/ 680244 h 847725"/>
                    <a:gd name="connsiteX6" fmla="*/ 0 w 1349673"/>
                    <a:gd name="connsiteY6" fmla="*/ 698674 h 847725"/>
                    <a:gd name="connsiteX7" fmla="*/ 525760 w 1349673"/>
                    <a:gd name="connsiteY7" fmla="*/ 167481 h 847725"/>
                    <a:gd name="connsiteX0" fmla="*/ 525760 w 1349673"/>
                    <a:gd name="connsiteY0" fmla="*/ 167481 h 847725"/>
                    <a:gd name="connsiteX1" fmla="*/ 925811 w 1349673"/>
                    <a:gd name="connsiteY1" fmla="*/ 167481 h 847725"/>
                    <a:gd name="connsiteX2" fmla="*/ 925811 w 1349673"/>
                    <a:gd name="connsiteY2" fmla="*/ 0 h 847725"/>
                    <a:gd name="connsiteX3" fmla="*/ 1349673 w 1349673"/>
                    <a:gd name="connsiteY3" fmla="*/ 423863 h 847725"/>
                    <a:gd name="connsiteX4" fmla="*/ 925811 w 1349673"/>
                    <a:gd name="connsiteY4" fmla="*/ 847725 h 847725"/>
                    <a:gd name="connsiteX5" fmla="*/ 925811 w 1349673"/>
                    <a:gd name="connsiteY5" fmla="*/ 680244 h 847725"/>
                    <a:gd name="connsiteX6" fmla="*/ 111422 w 1349673"/>
                    <a:gd name="connsiteY6" fmla="*/ 697706 h 847725"/>
                    <a:gd name="connsiteX7" fmla="*/ 0 w 1349673"/>
                    <a:gd name="connsiteY7" fmla="*/ 698674 h 847725"/>
                    <a:gd name="connsiteX8" fmla="*/ 525760 w 1349673"/>
                    <a:gd name="connsiteY8" fmla="*/ 167481 h 847725"/>
                    <a:gd name="connsiteX0" fmla="*/ 525760 w 1349673"/>
                    <a:gd name="connsiteY0" fmla="*/ 167481 h 847725"/>
                    <a:gd name="connsiteX1" fmla="*/ 925811 w 1349673"/>
                    <a:gd name="connsiteY1" fmla="*/ 167481 h 847725"/>
                    <a:gd name="connsiteX2" fmla="*/ 925811 w 1349673"/>
                    <a:gd name="connsiteY2" fmla="*/ 0 h 847725"/>
                    <a:gd name="connsiteX3" fmla="*/ 1349673 w 1349673"/>
                    <a:gd name="connsiteY3" fmla="*/ 423863 h 847725"/>
                    <a:gd name="connsiteX4" fmla="*/ 925811 w 1349673"/>
                    <a:gd name="connsiteY4" fmla="*/ 847725 h 847725"/>
                    <a:gd name="connsiteX5" fmla="*/ 925811 w 1349673"/>
                    <a:gd name="connsiteY5" fmla="*/ 680244 h 847725"/>
                    <a:gd name="connsiteX6" fmla="*/ 118566 w 1349673"/>
                    <a:gd name="connsiteY6" fmla="*/ 692943 h 847725"/>
                    <a:gd name="connsiteX7" fmla="*/ 0 w 1349673"/>
                    <a:gd name="connsiteY7" fmla="*/ 698674 h 847725"/>
                    <a:gd name="connsiteX8" fmla="*/ 525760 w 1349673"/>
                    <a:gd name="connsiteY8" fmla="*/ 167481 h 847725"/>
                    <a:gd name="connsiteX0" fmla="*/ 525760 w 1349673"/>
                    <a:gd name="connsiteY0" fmla="*/ 167481 h 847725"/>
                    <a:gd name="connsiteX1" fmla="*/ 925811 w 1349673"/>
                    <a:gd name="connsiteY1" fmla="*/ 167481 h 847725"/>
                    <a:gd name="connsiteX2" fmla="*/ 925811 w 1349673"/>
                    <a:gd name="connsiteY2" fmla="*/ 0 h 847725"/>
                    <a:gd name="connsiteX3" fmla="*/ 1349673 w 1349673"/>
                    <a:gd name="connsiteY3" fmla="*/ 423863 h 847725"/>
                    <a:gd name="connsiteX4" fmla="*/ 925811 w 1349673"/>
                    <a:gd name="connsiteY4" fmla="*/ 847725 h 847725"/>
                    <a:gd name="connsiteX5" fmla="*/ 925811 w 1349673"/>
                    <a:gd name="connsiteY5" fmla="*/ 680244 h 847725"/>
                    <a:gd name="connsiteX6" fmla="*/ 130472 w 1349673"/>
                    <a:gd name="connsiteY6" fmla="*/ 685800 h 847725"/>
                    <a:gd name="connsiteX7" fmla="*/ 0 w 1349673"/>
                    <a:gd name="connsiteY7" fmla="*/ 698674 h 847725"/>
                    <a:gd name="connsiteX8" fmla="*/ 525760 w 1349673"/>
                    <a:gd name="connsiteY8" fmla="*/ 167481 h 847725"/>
                    <a:gd name="connsiteX0" fmla="*/ 525760 w 1349673"/>
                    <a:gd name="connsiteY0" fmla="*/ 167481 h 847725"/>
                    <a:gd name="connsiteX1" fmla="*/ 925811 w 1349673"/>
                    <a:gd name="connsiteY1" fmla="*/ 167481 h 847725"/>
                    <a:gd name="connsiteX2" fmla="*/ 925811 w 1349673"/>
                    <a:gd name="connsiteY2" fmla="*/ 0 h 847725"/>
                    <a:gd name="connsiteX3" fmla="*/ 1349673 w 1349673"/>
                    <a:gd name="connsiteY3" fmla="*/ 423863 h 847725"/>
                    <a:gd name="connsiteX4" fmla="*/ 925811 w 1349673"/>
                    <a:gd name="connsiteY4" fmla="*/ 847725 h 847725"/>
                    <a:gd name="connsiteX5" fmla="*/ 925811 w 1349673"/>
                    <a:gd name="connsiteY5" fmla="*/ 680244 h 847725"/>
                    <a:gd name="connsiteX6" fmla="*/ 128090 w 1349673"/>
                    <a:gd name="connsiteY6" fmla="*/ 678656 h 847725"/>
                    <a:gd name="connsiteX7" fmla="*/ 0 w 1349673"/>
                    <a:gd name="connsiteY7" fmla="*/ 698674 h 847725"/>
                    <a:gd name="connsiteX8" fmla="*/ 525760 w 1349673"/>
                    <a:gd name="connsiteY8" fmla="*/ 167481 h 847725"/>
                    <a:gd name="connsiteX0" fmla="*/ 525760 w 1349673"/>
                    <a:gd name="connsiteY0" fmla="*/ 167481 h 847725"/>
                    <a:gd name="connsiteX1" fmla="*/ 925811 w 1349673"/>
                    <a:gd name="connsiteY1" fmla="*/ 167481 h 847725"/>
                    <a:gd name="connsiteX2" fmla="*/ 925811 w 1349673"/>
                    <a:gd name="connsiteY2" fmla="*/ 0 h 847725"/>
                    <a:gd name="connsiteX3" fmla="*/ 1349673 w 1349673"/>
                    <a:gd name="connsiteY3" fmla="*/ 423863 h 847725"/>
                    <a:gd name="connsiteX4" fmla="*/ 925811 w 1349673"/>
                    <a:gd name="connsiteY4" fmla="*/ 847725 h 847725"/>
                    <a:gd name="connsiteX5" fmla="*/ 925811 w 1349673"/>
                    <a:gd name="connsiteY5" fmla="*/ 680244 h 847725"/>
                    <a:gd name="connsiteX6" fmla="*/ 128090 w 1349673"/>
                    <a:gd name="connsiteY6" fmla="*/ 678656 h 847725"/>
                    <a:gd name="connsiteX7" fmla="*/ 92372 w 1349673"/>
                    <a:gd name="connsiteY7" fmla="*/ 685800 h 847725"/>
                    <a:gd name="connsiteX8" fmla="*/ 0 w 1349673"/>
                    <a:gd name="connsiteY8" fmla="*/ 698674 h 847725"/>
                    <a:gd name="connsiteX9" fmla="*/ 525760 w 1349673"/>
                    <a:gd name="connsiteY9" fmla="*/ 167481 h 847725"/>
                    <a:gd name="connsiteX0" fmla="*/ 525760 w 1349673"/>
                    <a:gd name="connsiteY0" fmla="*/ 167481 h 847725"/>
                    <a:gd name="connsiteX1" fmla="*/ 925811 w 1349673"/>
                    <a:gd name="connsiteY1" fmla="*/ 167481 h 847725"/>
                    <a:gd name="connsiteX2" fmla="*/ 925811 w 1349673"/>
                    <a:gd name="connsiteY2" fmla="*/ 0 h 847725"/>
                    <a:gd name="connsiteX3" fmla="*/ 1349673 w 1349673"/>
                    <a:gd name="connsiteY3" fmla="*/ 423863 h 847725"/>
                    <a:gd name="connsiteX4" fmla="*/ 925811 w 1349673"/>
                    <a:gd name="connsiteY4" fmla="*/ 847725 h 847725"/>
                    <a:gd name="connsiteX5" fmla="*/ 925811 w 1349673"/>
                    <a:gd name="connsiteY5" fmla="*/ 680244 h 847725"/>
                    <a:gd name="connsiteX6" fmla="*/ 128090 w 1349673"/>
                    <a:gd name="connsiteY6" fmla="*/ 678656 h 847725"/>
                    <a:gd name="connsiteX7" fmla="*/ 97135 w 1349673"/>
                    <a:gd name="connsiteY7" fmla="*/ 702469 h 847725"/>
                    <a:gd name="connsiteX8" fmla="*/ 0 w 1349673"/>
                    <a:gd name="connsiteY8" fmla="*/ 698674 h 847725"/>
                    <a:gd name="connsiteX9" fmla="*/ 525760 w 1349673"/>
                    <a:gd name="connsiteY9" fmla="*/ 167481 h 847725"/>
                    <a:gd name="connsiteX0" fmla="*/ 525760 w 1349673"/>
                    <a:gd name="connsiteY0" fmla="*/ 167481 h 847725"/>
                    <a:gd name="connsiteX1" fmla="*/ 585000 w 1349673"/>
                    <a:gd name="connsiteY1" fmla="*/ 167689 h 847725"/>
                    <a:gd name="connsiteX2" fmla="*/ 925811 w 1349673"/>
                    <a:gd name="connsiteY2" fmla="*/ 167481 h 847725"/>
                    <a:gd name="connsiteX3" fmla="*/ 925811 w 1349673"/>
                    <a:gd name="connsiteY3" fmla="*/ 0 h 847725"/>
                    <a:gd name="connsiteX4" fmla="*/ 1349673 w 1349673"/>
                    <a:gd name="connsiteY4" fmla="*/ 423863 h 847725"/>
                    <a:gd name="connsiteX5" fmla="*/ 925811 w 1349673"/>
                    <a:gd name="connsiteY5" fmla="*/ 847725 h 847725"/>
                    <a:gd name="connsiteX6" fmla="*/ 925811 w 1349673"/>
                    <a:gd name="connsiteY6" fmla="*/ 680244 h 847725"/>
                    <a:gd name="connsiteX7" fmla="*/ 128090 w 1349673"/>
                    <a:gd name="connsiteY7" fmla="*/ 678656 h 847725"/>
                    <a:gd name="connsiteX8" fmla="*/ 97135 w 1349673"/>
                    <a:gd name="connsiteY8" fmla="*/ 702469 h 847725"/>
                    <a:gd name="connsiteX9" fmla="*/ 0 w 1349673"/>
                    <a:gd name="connsiteY9" fmla="*/ 698674 h 847725"/>
                    <a:gd name="connsiteX10" fmla="*/ 525760 w 1349673"/>
                    <a:gd name="connsiteY10" fmla="*/ 167481 h 847725"/>
                    <a:gd name="connsiteX0" fmla="*/ 518909 w 1349673"/>
                    <a:gd name="connsiteY0" fmla="*/ 171591 h 847725"/>
                    <a:gd name="connsiteX1" fmla="*/ 585000 w 1349673"/>
                    <a:gd name="connsiteY1" fmla="*/ 167689 h 847725"/>
                    <a:gd name="connsiteX2" fmla="*/ 925811 w 1349673"/>
                    <a:gd name="connsiteY2" fmla="*/ 167481 h 847725"/>
                    <a:gd name="connsiteX3" fmla="*/ 925811 w 1349673"/>
                    <a:gd name="connsiteY3" fmla="*/ 0 h 847725"/>
                    <a:gd name="connsiteX4" fmla="*/ 1349673 w 1349673"/>
                    <a:gd name="connsiteY4" fmla="*/ 423863 h 847725"/>
                    <a:gd name="connsiteX5" fmla="*/ 925811 w 1349673"/>
                    <a:gd name="connsiteY5" fmla="*/ 847725 h 847725"/>
                    <a:gd name="connsiteX6" fmla="*/ 925811 w 1349673"/>
                    <a:gd name="connsiteY6" fmla="*/ 680244 h 847725"/>
                    <a:gd name="connsiteX7" fmla="*/ 128090 w 1349673"/>
                    <a:gd name="connsiteY7" fmla="*/ 678656 h 847725"/>
                    <a:gd name="connsiteX8" fmla="*/ 97135 w 1349673"/>
                    <a:gd name="connsiteY8" fmla="*/ 702469 h 847725"/>
                    <a:gd name="connsiteX9" fmla="*/ 0 w 1349673"/>
                    <a:gd name="connsiteY9" fmla="*/ 698674 h 847725"/>
                    <a:gd name="connsiteX10" fmla="*/ 518909 w 1349673"/>
                    <a:gd name="connsiteY10" fmla="*/ 171591 h 847725"/>
                    <a:gd name="connsiteX0" fmla="*/ 518909 w 1349673"/>
                    <a:gd name="connsiteY0" fmla="*/ 171591 h 847725"/>
                    <a:gd name="connsiteX1" fmla="*/ 585000 w 1349673"/>
                    <a:gd name="connsiteY1" fmla="*/ 167689 h 847725"/>
                    <a:gd name="connsiteX2" fmla="*/ 925811 w 1349673"/>
                    <a:gd name="connsiteY2" fmla="*/ 167481 h 847725"/>
                    <a:gd name="connsiteX3" fmla="*/ 925811 w 1349673"/>
                    <a:gd name="connsiteY3" fmla="*/ 0 h 847725"/>
                    <a:gd name="connsiteX4" fmla="*/ 1349673 w 1349673"/>
                    <a:gd name="connsiteY4" fmla="*/ 423863 h 847725"/>
                    <a:gd name="connsiteX5" fmla="*/ 925811 w 1349673"/>
                    <a:gd name="connsiteY5" fmla="*/ 847725 h 847725"/>
                    <a:gd name="connsiteX6" fmla="*/ 925811 w 1349673"/>
                    <a:gd name="connsiteY6" fmla="*/ 680244 h 847725"/>
                    <a:gd name="connsiteX7" fmla="*/ 128090 w 1349673"/>
                    <a:gd name="connsiteY7" fmla="*/ 678656 h 847725"/>
                    <a:gd name="connsiteX8" fmla="*/ 97135 w 1349673"/>
                    <a:gd name="connsiteY8" fmla="*/ 702469 h 847725"/>
                    <a:gd name="connsiteX9" fmla="*/ 0 w 1349673"/>
                    <a:gd name="connsiteY9" fmla="*/ 698674 h 847725"/>
                    <a:gd name="connsiteX10" fmla="*/ 518909 w 1349673"/>
                    <a:gd name="connsiteY10" fmla="*/ 171591 h 847725"/>
                    <a:gd name="connsiteX0" fmla="*/ 518909 w 1349673"/>
                    <a:gd name="connsiteY0" fmla="*/ 171591 h 847725"/>
                    <a:gd name="connsiteX1" fmla="*/ 585000 w 1349673"/>
                    <a:gd name="connsiteY1" fmla="*/ 167689 h 847725"/>
                    <a:gd name="connsiteX2" fmla="*/ 925811 w 1349673"/>
                    <a:gd name="connsiteY2" fmla="*/ 167481 h 847725"/>
                    <a:gd name="connsiteX3" fmla="*/ 925811 w 1349673"/>
                    <a:gd name="connsiteY3" fmla="*/ 0 h 847725"/>
                    <a:gd name="connsiteX4" fmla="*/ 1349673 w 1349673"/>
                    <a:gd name="connsiteY4" fmla="*/ 423863 h 847725"/>
                    <a:gd name="connsiteX5" fmla="*/ 925811 w 1349673"/>
                    <a:gd name="connsiteY5" fmla="*/ 847725 h 847725"/>
                    <a:gd name="connsiteX6" fmla="*/ 925811 w 1349673"/>
                    <a:gd name="connsiteY6" fmla="*/ 680244 h 847725"/>
                    <a:gd name="connsiteX7" fmla="*/ 128090 w 1349673"/>
                    <a:gd name="connsiteY7" fmla="*/ 678656 h 847725"/>
                    <a:gd name="connsiteX8" fmla="*/ 97135 w 1349673"/>
                    <a:gd name="connsiteY8" fmla="*/ 702469 h 847725"/>
                    <a:gd name="connsiteX9" fmla="*/ 0 w 1349673"/>
                    <a:gd name="connsiteY9" fmla="*/ 698674 h 847725"/>
                    <a:gd name="connsiteX10" fmla="*/ 518909 w 1349673"/>
                    <a:gd name="connsiteY10" fmla="*/ 171591 h 847725"/>
                    <a:gd name="connsiteX0" fmla="*/ 516854 w 1349673"/>
                    <a:gd name="connsiteY0" fmla="*/ 174674 h 847725"/>
                    <a:gd name="connsiteX1" fmla="*/ 585000 w 1349673"/>
                    <a:gd name="connsiteY1" fmla="*/ 167689 h 847725"/>
                    <a:gd name="connsiteX2" fmla="*/ 925811 w 1349673"/>
                    <a:gd name="connsiteY2" fmla="*/ 167481 h 847725"/>
                    <a:gd name="connsiteX3" fmla="*/ 925811 w 1349673"/>
                    <a:gd name="connsiteY3" fmla="*/ 0 h 847725"/>
                    <a:gd name="connsiteX4" fmla="*/ 1349673 w 1349673"/>
                    <a:gd name="connsiteY4" fmla="*/ 423863 h 847725"/>
                    <a:gd name="connsiteX5" fmla="*/ 925811 w 1349673"/>
                    <a:gd name="connsiteY5" fmla="*/ 847725 h 847725"/>
                    <a:gd name="connsiteX6" fmla="*/ 925811 w 1349673"/>
                    <a:gd name="connsiteY6" fmla="*/ 680244 h 847725"/>
                    <a:gd name="connsiteX7" fmla="*/ 128090 w 1349673"/>
                    <a:gd name="connsiteY7" fmla="*/ 678656 h 847725"/>
                    <a:gd name="connsiteX8" fmla="*/ 97135 w 1349673"/>
                    <a:gd name="connsiteY8" fmla="*/ 702469 h 847725"/>
                    <a:gd name="connsiteX9" fmla="*/ 0 w 1349673"/>
                    <a:gd name="connsiteY9" fmla="*/ 698674 h 847725"/>
                    <a:gd name="connsiteX10" fmla="*/ 516854 w 1349673"/>
                    <a:gd name="connsiteY10" fmla="*/ 174674 h 847725"/>
                    <a:gd name="connsiteX0" fmla="*/ 509661 w 1349673"/>
                    <a:gd name="connsiteY0" fmla="*/ 179812 h 847725"/>
                    <a:gd name="connsiteX1" fmla="*/ 585000 w 1349673"/>
                    <a:gd name="connsiteY1" fmla="*/ 167689 h 847725"/>
                    <a:gd name="connsiteX2" fmla="*/ 925811 w 1349673"/>
                    <a:gd name="connsiteY2" fmla="*/ 167481 h 847725"/>
                    <a:gd name="connsiteX3" fmla="*/ 925811 w 1349673"/>
                    <a:gd name="connsiteY3" fmla="*/ 0 h 847725"/>
                    <a:gd name="connsiteX4" fmla="*/ 1349673 w 1349673"/>
                    <a:gd name="connsiteY4" fmla="*/ 423863 h 847725"/>
                    <a:gd name="connsiteX5" fmla="*/ 925811 w 1349673"/>
                    <a:gd name="connsiteY5" fmla="*/ 847725 h 847725"/>
                    <a:gd name="connsiteX6" fmla="*/ 925811 w 1349673"/>
                    <a:gd name="connsiteY6" fmla="*/ 680244 h 847725"/>
                    <a:gd name="connsiteX7" fmla="*/ 128090 w 1349673"/>
                    <a:gd name="connsiteY7" fmla="*/ 678656 h 847725"/>
                    <a:gd name="connsiteX8" fmla="*/ 97135 w 1349673"/>
                    <a:gd name="connsiteY8" fmla="*/ 702469 h 847725"/>
                    <a:gd name="connsiteX9" fmla="*/ 0 w 1349673"/>
                    <a:gd name="connsiteY9" fmla="*/ 698674 h 847725"/>
                    <a:gd name="connsiteX10" fmla="*/ 509661 w 1349673"/>
                    <a:gd name="connsiteY10" fmla="*/ 179812 h 847725"/>
                    <a:gd name="connsiteX0" fmla="*/ 509661 w 1349673"/>
                    <a:gd name="connsiteY0" fmla="*/ 179812 h 847725"/>
                    <a:gd name="connsiteX1" fmla="*/ 585000 w 1349673"/>
                    <a:gd name="connsiteY1" fmla="*/ 167689 h 847725"/>
                    <a:gd name="connsiteX2" fmla="*/ 925811 w 1349673"/>
                    <a:gd name="connsiteY2" fmla="*/ 167481 h 847725"/>
                    <a:gd name="connsiteX3" fmla="*/ 925811 w 1349673"/>
                    <a:gd name="connsiteY3" fmla="*/ 0 h 847725"/>
                    <a:gd name="connsiteX4" fmla="*/ 1349673 w 1349673"/>
                    <a:gd name="connsiteY4" fmla="*/ 423863 h 847725"/>
                    <a:gd name="connsiteX5" fmla="*/ 925811 w 1349673"/>
                    <a:gd name="connsiteY5" fmla="*/ 847725 h 847725"/>
                    <a:gd name="connsiteX6" fmla="*/ 925811 w 1349673"/>
                    <a:gd name="connsiteY6" fmla="*/ 680244 h 847725"/>
                    <a:gd name="connsiteX7" fmla="*/ 128090 w 1349673"/>
                    <a:gd name="connsiteY7" fmla="*/ 678656 h 847725"/>
                    <a:gd name="connsiteX8" fmla="*/ 97135 w 1349673"/>
                    <a:gd name="connsiteY8" fmla="*/ 702469 h 847725"/>
                    <a:gd name="connsiteX9" fmla="*/ 0 w 1349673"/>
                    <a:gd name="connsiteY9" fmla="*/ 698674 h 847725"/>
                    <a:gd name="connsiteX10" fmla="*/ 509661 w 1349673"/>
                    <a:gd name="connsiteY10" fmla="*/ 179812 h 847725"/>
                    <a:gd name="connsiteX0" fmla="*/ 509661 w 1349673"/>
                    <a:gd name="connsiteY0" fmla="*/ 179812 h 847725"/>
                    <a:gd name="connsiteX1" fmla="*/ 585000 w 1349673"/>
                    <a:gd name="connsiteY1" fmla="*/ 167689 h 847725"/>
                    <a:gd name="connsiteX2" fmla="*/ 925811 w 1349673"/>
                    <a:gd name="connsiteY2" fmla="*/ 167481 h 847725"/>
                    <a:gd name="connsiteX3" fmla="*/ 925811 w 1349673"/>
                    <a:gd name="connsiteY3" fmla="*/ 0 h 847725"/>
                    <a:gd name="connsiteX4" fmla="*/ 1349673 w 1349673"/>
                    <a:gd name="connsiteY4" fmla="*/ 423863 h 847725"/>
                    <a:gd name="connsiteX5" fmla="*/ 925811 w 1349673"/>
                    <a:gd name="connsiteY5" fmla="*/ 847725 h 847725"/>
                    <a:gd name="connsiteX6" fmla="*/ 925811 w 1349673"/>
                    <a:gd name="connsiteY6" fmla="*/ 680244 h 847725"/>
                    <a:gd name="connsiteX7" fmla="*/ 128090 w 1349673"/>
                    <a:gd name="connsiteY7" fmla="*/ 678656 h 847725"/>
                    <a:gd name="connsiteX8" fmla="*/ 97135 w 1349673"/>
                    <a:gd name="connsiteY8" fmla="*/ 702469 h 847725"/>
                    <a:gd name="connsiteX9" fmla="*/ 0 w 1349673"/>
                    <a:gd name="connsiteY9" fmla="*/ 698674 h 847725"/>
                    <a:gd name="connsiteX10" fmla="*/ 509661 w 1349673"/>
                    <a:gd name="connsiteY10" fmla="*/ 179812 h 847725"/>
                    <a:gd name="connsiteX0" fmla="*/ 509661 w 1349673"/>
                    <a:gd name="connsiteY0" fmla="*/ 179812 h 847725"/>
                    <a:gd name="connsiteX1" fmla="*/ 585000 w 1349673"/>
                    <a:gd name="connsiteY1" fmla="*/ 167689 h 847725"/>
                    <a:gd name="connsiteX2" fmla="*/ 925811 w 1349673"/>
                    <a:gd name="connsiteY2" fmla="*/ 167481 h 847725"/>
                    <a:gd name="connsiteX3" fmla="*/ 925811 w 1349673"/>
                    <a:gd name="connsiteY3" fmla="*/ 0 h 847725"/>
                    <a:gd name="connsiteX4" fmla="*/ 1349673 w 1349673"/>
                    <a:gd name="connsiteY4" fmla="*/ 423863 h 847725"/>
                    <a:gd name="connsiteX5" fmla="*/ 925811 w 1349673"/>
                    <a:gd name="connsiteY5" fmla="*/ 847725 h 847725"/>
                    <a:gd name="connsiteX6" fmla="*/ 925811 w 1349673"/>
                    <a:gd name="connsiteY6" fmla="*/ 680244 h 847725"/>
                    <a:gd name="connsiteX7" fmla="*/ 128090 w 1349673"/>
                    <a:gd name="connsiteY7" fmla="*/ 678656 h 847725"/>
                    <a:gd name="connsiteX8" fmla="*/ 97135 w 1349673"/>
                    <a:gd name="connsiteY8" fmla="*/ 702469 h 847725"/>
                    <a:gd name="connsiteX9" fmla="*/ 0 w 1349673"/>
                    <a:gd name="connsiteY9" fmla="*/ 698674 h 847725"/>
                    <a:gd name="connsiteX10" fmla="*/ 509661 w 1349673"/>
                    <a:gd name="connsiteY10" fmla="*/ 179812 h 847725"/>
                    <a:gd name="connsiteX0" fmla="*/ 498213 w 1349673"/>
                    <a:gd name="connsiteY0" fmla="*/ 186681 h 847725"/>
                    <a:gd name="connsiteX1" fmla="*/ 585000 w 1349673"/>
                    <a:gd name="connsiteY1" fmla="*/ 167689 h 847725"/>
                    <a:gd name="connsiteX2" fmla="*/ 925811 w 1349673"/>
                    <a:gd name="connsiteY2" fmla="*/ 167481 h 847725"/>
                    <a:gd name="connsiteX3" fmla="*/ 925811 w 1349673"/>
                    <a:gd name="connsiteY3" fmla="*/ 0 h 847725"/>
                    <a:gd name="connsiteX4" fmla="*/ 1349673 w 1349673"/>
                    <a:gd name="connsiteY4" fmla="*/ 423863 h 847725"/>
                    <a:gd name="connsiteX5" fmla="*/ 925811 w 1349673"/>
                    <a:gd name="connsiteY5" fmla="*/ 847725 h 847725"/>
                    <a:gd name="connsiteX6" fmla="*/ 925811 w 1349673"/>
                    <a:gd name="connsiteY6" fmla="*/ 680244 h 847725"/>
                    <a:gd name="connsiteX7" fmla="*/ 128090 w 1349673"/>
                    <a:gd name="connsiteY7" fmla="*/ 678656 h 847725"/>
                    <a:gd name="connsiteX8" fmla="*/ 97135 w 1349673"/>
                    <a:gd name="connsiteY8" fmla="*/ 702469 h 847725"/>
                    <a:gd name="connsiteX9" fmla="*/ 0 w 1349673"/>
                    <a:gd name="connsiteY9" fmla="*/ 698674 h 847725"/>
                    <a:gd name="connsiteX10" fmla="*/ 498213 w 1349673"/>
                    <a:gd name="connsiteY10" fmla="*/ 186681 h 847725"/>
                    <a:gd name="connsiteX0" fmla="*/ 498213 w 1349673"/>
                    <a:gd name="connsiteY0" fmla="*/ 186681 h 847725"/>
                    <a:gd name="connsiteX1" fmla="*/ 585000 w 1349673"/>
                    <a:gd name="connsiteY1" fmla="*/ 167689 h 847725"/>
                    <a:gd name="connsiteX2" fmla="*/ 925811 w 1349673"/>
                    <a:gd name="connsiteY2" fmla="*/ 167481 h 847725"/>
                    <a:gd name="connsiteX3" fmla="*/ 925811 w 1349673"/>
                    <a:gd name="connsiteY3" fmla="*/ 0 h 847725"/>
                    <a:gd name="connsiteX4" fmla="*/ 1349673 w 1349673"/>
                    <a:gd name="connsiteY4" fmla="*/ 423863 h 847725"/>
                    <a:gd name="connsiteX5" fmla="*/ 925811 w 1349673"/>
                    <a:gd name="connsiteY5" fmla="*/ 847725 h 847725"/>
                    <a:gd name="connsiteX6" fmla="*/ 925811 w 1349673"/>
                    <a:gd name="connsiteY6" fmla="*/ 680244 h 847725"/>
                    <a:gd name="connsiteX7" fmla="*/ 128090 w 1349673"/>
                    <a:gd name="connsiteY7" fmla="*/ 678656 h 847725"/>
                    <a:gd name="connsiteX8" fmla="*/ 97135 w 1349673"/>
                    <a:gd name="connsiteY8" fmla="*/ 702469 h 847725"/>
                    <a:gd name="connsiteX9" fmla="*/ 0 w 1349673"/>
                    <a:gd name="connsiteY9" fmla="*/ 698674 h 847725"/>
                    <a:gd name="connsiteX10" fmla="*/ 498213 w 1349673"/>
                    <a:gd name="connsiteY10" fmla="*/ 186681 h 847725"/>
                    <a:gd name="connsiteX0" fmla="*/ 498213 w 1349673"/>
                    <a:gd name="connsiteY0" fmla="*/ 186681 h 847725"/>
                    <a:gd name="connsiteX1" fmla="*/ 585000 w 1349673"/>
                    <a:gd name="connsiteY1" fmla="*/ 167689 h 847725"/>
                    <a:gd name="connsiteX2" fmla="*/ 925811 w 1349673"/>
                    <a:gd name="connsiteY2" fmla="*/ 167481 h 847725"/>
                    <a:gd name="connsiteX3" fmla="*/ 925811 w 1349673"/>
                    <a:gd name="connsiteY3" fmla="*/ 0 h 847725"/>
                    <a:gd name="connsiteX4" fmla="*/ 1349673 w 1349673"/>
                    <a:gd name="connsiteY4" fmla="*/ 423863 h 847725"/>
                    <a:gd name="connsiteX5" fmla="*/ 925811 w 1349673"/>
                    <a:gd name="connsiteY5" fmla="*/ 847725 h 847725"/>
                    <a:gd name="connsiteX6" fmla="*/ 925811 w 1349673"/>
                    <a:gd name="connsiteY6" fmla="*/ 680244 h 847725"/>
                    <a:gd name="connsiteX7" fmla="*/ 128090 w 1349673"/>
                    <a:gd name="connsiteY7" fmla="*/ 678656 h 847725"/>
                    <a:gd name="connsiteX8" fmla="*/ 97135 w 1349673"/>
                    <a:gd name="connsiteY8" fmla="*/ 702469 h 847725"/>
                    <a:gd name="connsiteX9" fmla="*/ 0 w 1349673"/>
                    <a:gd name="connsiteY9" fmla="*/ 698674 h 847725"/>
                    <a:gd name="connsiteX10" fmla="*/ 498213 w 1349673"/>
                    <a:gd name="connsiteY10" fmla="*/ 186681 h 847725"/>
                    <a:gd name="connsiteX0" fmla="*/ 498213 w 1349673"/>
                    <a:gd name="connsiteY0" fmla="*/ 186681 h 847725"/>
                    <a:gd name="connsiteX1" fmla="*/ 585000 w 1349673"/>
                    <a:gd name="connsiteY1" fmla="*/ 167689 h 847725"/>
                    <a:gd name="connsiteX2" fmla="*/ 925811 w 1349673"/>
                    <a:gd name="connsiteY2" fmla="*/ 167481 h 847725"/>
                    <a:gd name="connsiteX3" fmla="*/ 925811 w 1349673"/>
                    <a:gd name="connsiteY3" fmla="*/ 0 h 847725"/>
                    <a:gd name="connsiteX4" fmla="*/ 1349673 w 1349673"/>
                    <a:gd name="connsiteY4" fmla="*/ 423863 h 847725"/>
                    <a:gd name="connsiteX5" fmla="*/ 925811 w 1349673"/>
                    <a:gd name="connsiteY5" fmla="*/ 847725 h 847725"/>
                    <a:gd name="connsiteX6" fmla="*/ 925811 w 1349673"/>
                    <a:gd name="connsiteY6" fmla="*/ 680244 h 847725"/>
                    <a:gd name="connsiteX7" fmla="*/ 128090 w 1349673"/>
                    <a:gd name="connsiteY7" fmla="*/ 678656 h 847725"/>
                    <a:gd name="connsiteX8" fmla="*/ 85687 w 1349673"/>
                    <a:gd name="connsiteY8" fmla="*/ 679572 h 847725"/>
                    <a:gd name="connsiteX9" fmla="*/ 0 w 1349673"/>
                    <a:gd name="connsiteY9" fmla="*/ 698674 h 847725"/>
                    <a:gd name="connsiteX10" fmla="*/ 498213 w 1349673"/>
                    <a:gd name="connsiteY10" fmla="*/ 186681 h 847725"/>
                    <a:gd name="connsiteX0" fmla="*/ 498213 w 1349673"/>
                    <a:gd name="connsiteY0" fmla="*/ 186681 h 847725"/>
                    <a:gd name="connsiteX1" fmla="*/ 585000 w 1349673"/>
                    <a:gd name="connsiteY1" fmla="*/ 167689 h 847725"/>
                    <a:gd name="connsiteX2" fmla="*/ 925811 w 1349673"/>
                    <a:gd name="connsiteY2" fmla="*/ 167481 h 847725"/>
                    <a:gd name="connsiteX3" fmla="*/ 925811 w 1349673"/>
                    <a:gd name="connsiteY3" fmla="*/ 0 h 847725"/>
                    <a:gd name="connsiteX4" fmla="*/ 1349673 w 1349673"/>
                    <a:gd name="connsiteY4" fmla="*/ 423863 h 847725"/>
                    <a:gd name="connsiteX5" fmla="*/ 925811 w 1349673"/>
                    <a:gd name="connsiteY5" fmla="*/ 847725 h 847725"/>
                    <a:gd name="connsiteX6" fmla="*/ 925811 w 1349673"/>
                    <a:gd name="connsiteY6" fmla="*/ 680244 h 847725"/>
                    <a:gd name="connsiteX7" fmla="*/ 128090 w 1349673"/>
                    <a:gd name="connsiteY7" fmla="*/ 678656 h 847725"/>
                    <a:gd name="connsiteX8" fmla="*/ 85687 w 1349673"/>
                    <a:gd name="connsiteY8" fmla="*/ 679572 h 847725"/>
                    <a:gd name="connsiteX9" fmla="*/ 0 w 1349673"/>
                    <a:gd name="connsiteY9" fmla="*/ 698674 h 847725"/>
                    <a:gd name="connsiteX10" fmla="*/ 498213 w 1349673"/>
                    <a:gd name="connsiteY10" fmla="*/ 186681 h 847725"/>
                    <a:gd name="connsiteX0" fmla="*/ 498213 w 1349673"/>
                    <a:gd name="connsiteY0" fmla="*/ 186681 h 847725"/>
                    <a:gd name="connsiteX1" fmla="*/ 585000 w 1349673"/>
                    <a:gd name="connsiteY1" fmla="*/ 167689 h 847725"/>
                    <a:gd name="connsiteX2" fmla="*/ 925811 w 1349673"/>
                    <a:gd name="connsiteY2" fmla="*/ 167481 h 847725"/>
                    <a:gd name="connsiteX3" fmla="*/ 925811 w 1349673"/>
                    <a:gd name="connsiteY3" fmla="*/ 0 h 847725"/>
                    <a:gd name="connsiteX4" fmla="*/ 1349673 w 1349673"/>
                    <a:gd name="connsiteY4" fmla="*/ 423863 h 847725"/>
                    <a:gd name="connsiteX5" fmla="*/ 925811 w 1349673"/>
                    <a:gd name="connsiteY5" fmla="*/ 847725 h 847725"/>
                    <a:gd name="connsiteX6" fmla="*/ 925811 w 1349673"/>
                    <a:gd name="connsiteY6" fmla="*/ 680244 h 847725"/>
                    <a:gd name="connsiteX7" fmla="*/ 128090 w 1349673"/>
                    <a:gd name="connsiteY7" fmla="*/ 678656 h 847725"/>
                    <a:gd name="connsiteX8" fmla="*/ 85687 w 1349673"/>
                    <a:gd name="connsiteY8" fmla="*/ 679572 h 847725"/>
                    <a:gd name="connsiteX9" fmla="*/ 0 w 1349673"/>
                    <a:gd name="connsiteY9" fmla="*/ 698674 h 847725"/>
                    <a:gd name="connsiteX10" fmla="*/ 498213 w 1349673"/>
                    <a:gd name="connsiteY10" fmla="*/ 186681 h 8477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349673" h="847725">
                      <a:moveTo>
                        <a:pt x="498213" y="186681"/>
                      </a:moveTo>
                      <a:cubicBezTo>
                        <a:pt x="512815" y="168468"/>
                        <a:pt x="553811" y="164411"/>
                        <a:pt x="585000" y="167689"/>
                      </a:cubicBezTo>
                      <a:lnTo>
                        <a:pt x="925811" y="167481"/>
                      </a:lnTo>
                      <a:lnTo>
                        <a:pt x="925811" y="0"/>
                      </a:lnTo>
                      <a:lnTo>
                        <a:pt x="1349673" y="423863"/>
                      </a:lnTo>
                      <a:lnTo>
                        <a:pt x="925811" y="847725"/>
                      </a:lnTo>
                      <a:lnTo>
                        <a:pt x="925811" y="680244"/>
                      </a:lnTo>
                      <a:lnTo>
                        <a:pt x="128090" y="678656"/>
                      </a:lnTo>
                      <a:lnTo>
                        <a:pt x="85687" y="679572"/>
                      </a:lnTo>
                      <a:cubicBezTo>
                        <a:pt x="27358" y="679070"/>
                        <a:pt x="28562" y="692307"/>
                        <a:pt x="0" y="698674"/>
                      </a:cubicBezTo>
                      <a:cubicBezTo>
                        <a:pt x="172970" y="522980"/>
                        <a:pt x="483497" y="195901"/>
                        <a:pt x="498213" y="186681"/>
                      </a:cubicBezTo>
                      <a:close/>
                    </a:path>
                  </a:pathLst>
                </a:custGeom>
                <a:solidFill>
                  <a:schemeClr val="accent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dirty="0">
                    <a:solidFill>
                      <a:srgbClr val="FFFFFF"/>
                    </a:solidFill>
                  </a:endParaRPr>
                </a:p>
              </p:txBody>
            </p:sp>
            <p:sp>
              <p:nvSpPr>
                <p:cNvPr id="32" name="Freeform 42"/>
                <p:cNvSpPr/>
                <p:nvPr/>
              </p:nvSpPr>
              <p:spPr>
                <a:xfrm rot="478052">
                  <a:off x="-318854" y="-733124"/>
                  <a:ext cx="1541742" cy="649453"/>
                </a:xfrm>
                <a:custGeom>
                  <a:avLst/>
                  <a:gdLst>
                    <a:gd name="connsiteX0" fmla="*/ 121444 w 121444"/>
                    <a:gd name="connsiteY0" fmla="*/ 0 h 123825"/>
                    <a:gd name="connsiteX1" fmla="*/ 16669 w 121444"/>
                    <a:gd name="connsiteY1" fmla="*/ 2382 h 123825"/>
                    <a:gd name="connsiteX2" fmla="*/ 0 w 121444"/>
                    <a:gd name="connsiteY2" fmla="*/ 123825 h 123825"/>
                    <a:gd name="connsiteX3" fmla="*/ 121444 w 121444"/>
                    <a:gd name="connsiteY3" fmla="*/ 0 h 123825"/>
                    <a:gd name="connsiteX0" fmla="*/ 129381 w 129381"/>
                    <a:gd name="connsiteY0" fmla="*/ 0 h 123825"/>
                    <a:gd name="connsiteX1" fmla="*/ 24606 w 129381"/>
                    <a:gd name="connsiteY1" fmla="*/ 2382 h 123825"/>
                    <a:gd name="connsiteX2" fmla="*/ 7937 w 129381"/>
                    <a:gd name="connsiteY2" fmla="*/ 123825 h 123825"/>
                    <a:gd name="connsiteX3" fmla="*/ 129381 w 129381"/>
                    <a:gd name="connsiteY3" fmla="*/ 0 h 123825"/>
                    <a:gd name="connsiteX0" fmla="*/ 129381 w 129381"/>
                    <a:gd name="connsiteY0" fmla="*/ 17462 h 141287"/>
                    <a:gd name="connsiteX1" fmla="*/ 24606 w 129381"/>
                    <a:gd name="connsiteY1" fmla="*/ 19844 h 141287"/>
                    <a:gd name="connsiteX2" fmla="*/ 7937 w 129381"/>
                    <a:gd name="connsiteY2" fmla="*/ 141287 h 141287"/>
                    <a:gd name="connsiteX3" fmla="*/ 129381 w 129381"/>
                    <a:gd name="connsiteY3" fmla="*/ 17462 h 141287"/>
                    <a:gd name="connsiteX0" fmla="*/ 138906 w 138906"/>
                    <a:gd name="connsiteY0" fmla="*/ 12700 h 141287"/>
                    <a:gd name="connsiteX1" fmla="*/ 24606 w 138906"/>
                    <a:gd name="connsiteY1" fmla="*/ 19844 h 141287"/>
                    <a:gd name="connsiteX2" fmla="*/ 7937 w 138906"/>
                    <a:gd name="connsiteY2" fmla="*/ 141287 h 141287"/>
                    <a:gd name="connsiteX3" fmla="*/ 138906 w 138906"/>
                    <a:gd name="connsiteY3" fmla="*/ 12700 h 141287"/>
                    <a:gd name="connsiteX0" fmla="*/ 138906 w 138906"/>
                    <a:gd name="connsiteY0" fmla="*/ 12700 h 141287"/>
                    <a:gd name="connsiteX1" fmla="*/ 24606 w 138906"/>
                    <a:gd name="connsiteY1" fmla="*/ 19844 h 141287"/>
                    <a:gd name="connsiteX2" fmla="*/ 7937 w 138906"/>
                    <a:gd name="connsiteY2" fmla="*/ 141287 h 141287"/>
                    <a:gd name="connsiteX3" fmla="*/ 138906 w 138906"/>
                    <a:gd name="connsiteY3" fmla="*/ 12700 h 141287"/>
                    <a:gd name="connsiteX0" fmla="*/ 138906 w 138906"/>
                    <a:gd name="connsiteY0" fmla="*/ 12700 h 141287"/>
                    <a:gd name="connsiteX1" fmla="*/ 24606 w 138906"/>
                    <a:gd name="connsiteY1" fmla="*/ 19844 h 141287"/>
                    <a:gd name="connsiteX2" fmla="*/ 7937 w 138906"/>
                    <a:gd name="connsiteY2" fmla="*/ 141287 h 141287"/>
                    <a:gd name="connsiteX3" fmla="*/ 138906 w 138906"/>
                    <a:gd name="connsiteY3" fmla="*/ 12700 h 141287"/>
                    <a:gd name="connsiteX0" fmla="*/ 138906 w 138906"/>
                    <a:gd name="connsiteY0" fmla="*/ 2880 h 131467"/>
                    <a:gd name="connsiteX1" fmla="*/ 24606 w 138906"/>
                    <a:gd name="connsiteY1" fmla="*/ 10024 h 131467"/>
                    <a:gd name="connsiteX2" fmla="*/ 7937 w 138906"/>
                    <a:gd name="connsiteY2" fmla="*/ 131467 h 131467"/>
                    <a:gd name="connsiteX3" fmla="*/ 138906 w 138906"/>
                    <a:gd name="connsiteY3" fmla="*/ 2880 h 131467"/>
                    <a:gd name="connsiteX0" fmla="*/ 130969 w 130969"/>
                    <a:gd name="connsiteY0" fmla="*/ 2880 h 131467"/>
                    <a:gd name="connsiteX1" fmla="*/ 16669 w 130969"/>
                    <a:gd name="connsiteY1" fmla="*/ 10024 h 131467"/>
                    <a:gd name="connsiteX2" fmla="*/ 0 w 130969"/>
                    <a:gd name="connsiteY2" fmla="*/ 131467 h 131467"/>
                    <a:gd name="connsiteX3" fmla="*/ 130969 w 130969"/>
                    <a:gd name="connsiteY3" fmla="*/ 2880 h 131467"/>
                    <a:gd name="connsiteX0" fmla="*/ 130969 w 130969"/>
                    <a:gd name="connsiteY0" fmla="*/ 2880 h 131467"/>
                    <a:gd name="connsiteX1" fmla="*/ 16669 w 130969"/>
                    <a:gd name="connsiteY1" fmla="*/ 10024 h 131467"/>
                    <a:gd name="connsiteX2" fmla="*/ 0 w 130969"/>
                    <a:gd name="connsiteY2" fmla="*/ 131467 h 131467"/>
                    <a:gd name="connsiteX3" fmla="*/ 130969 w 130969"/>
                    <a:gd name="connsiteY3" fmla="*/ 2880 h 131467"/>
                    <a:gd name="connsiteX0" fmla="*/ 131308 w 131308"/>
                    <a:gd name="connsiteY0" fmla="*/ 2541 h 131467"/>
                    <a:gd name="connsiteX1" fmla="*/ 16669 w 131308"/>
                    <a:gd name="connsiteY1" fmla="*/ 10024 h 131467"/>
                    <a:gd name="connsiteX2" fmla="*/ 0 w 131308"/>
                    <a:gd name="connsiteY2" fmla="*/ 131467 h 131467"/>
                    <a:gd name="connsiteX3" fmla="*/ 131308 w 131308"/>
                    <a:gd name="connsiteY3" fmla="*/ 2541 h 131467"/>
                    <a:gd name="connsiteX0" fmla="*/ 131308 w 131308"/>
                    <a:gd name="connsiteY0" fmla="*/ 2541 h 131467"/>
                    <a:gd name="connsiteX1" fmla="*/ 16669 w 131308"/>
                    <a:gd name="connsiteY1" fmla="*/ 10024 h 131467"/>
                    <a:gd name="connsiteX2" fmla="*/ 0 w 131308"/>
                    <a:gd name="connsiteY2" fmla="*/ 131467 h 131467"/>
                    <a:gd name="connsiteX3" fmla="*/ 131308 w 131308"/>
                    <a:gd name="connsiteY3" fmla="*/ 2541 h 131467"/>
                    <a:gd name="connsiteX0" fmla="*/ 131308 w 131308"/>
                    <a:gd name="connsiteY0" fmla="*/ 910 h 129836"/>
                    <a:gd name="connsiteX1" fmla="*/ 16669 w 131308"/>
                    <a:gd name="connsiteY1" fmla="*/ 8393 h 129836"/>
                    <a:gd name="connsiteX2" fmla="*/ 0 w 131308"/>
                    <a:gd name="connsiteY2" fmla="*/ 129836 h 129836"/>
                    <a:gd name="connsiteX3" fmla="*/ 131308 w 131308"/>
                    <a:gd name="connsiteY3" fmla="*/ 910 h 129836"/>
                    <a:gd name="connsiteX0" fmla="*/ 139484 w 139484"/>
                    <a:gd name="connsiteY0" fmla="*/ 910 h 129836"/>
                    <a:gd name="connsiteX1" fmla="*/ 10723 w 139484"/>
                    <a:gd name="connsiteY1" fmla="*/ 29611 h 129836"/>
                    <a:gd name="connsiteX2" fmla="*/ 8176 w 139484"/>
                    <a:gd name="connsiteY2" fmla="*/ 129836 h 129836"/>
                    <a:gd name="connsiteX3" fmla="*/ 139484 w 139484"/>
                    <a:gd name="connsiteY3" fmla="*/ 910 h 129836"/>
                    <a:gd name="connsiteX0" fmla="*/ 139484 w 139484"/>
                    <a:gd name="connsiteY0" fmla="*/ 0 h 128926"/>
                    <a:gd name="connsiteX1" fmla="*/ 10723 w 139484"/>
                    <a:gd name="connsiteY1" fmla="*/ 28701 h 128926"/>
                    <a:gd name="connsiteX2" fmla="*/ 8176 w 139484"/>
                    <a:gd name="connsiteY2" fmla="*/ 128926 h 128926"/>
                    <a:gd name="connsiteX3" fmla="*/ 139484 w 139484"/>
                    <a:gd name="connsiteY3" fmla="*/ 0 h 128926"/>
                    <a:gd name="connsiteX0" fmla="*/ 139484 w 139484"/>
                    <a:gd name="connsiteY0" fmla="*/ 0 h 128926"/>
                    <a:gd name="connsiteX1" fmla="*/ 10723 w 139484"/>
                    <a:gd name="connsiteY1" fmla="*/ 28701 h 128926"/>
                    <a:gd name="connsiteX2" fmla="*/ 8176 w 139484"/>
                    <a:gd name="connsiteY2" fmla="*/ 128926 h 128926"/>
                    <a:gd name="connsiteX3" fmla="*/ 139484 w 139484"/>
                    <a:gd name="connsiteY3" fmla="*/ 0 h 128926"/>
                    <a:gd name="connsiteX0" fmla="*/ 140804 w 140804"/>
                    <a:gd name="connsiteY0" fmla="*/ 0 h 128926"/>
                    <a:gd name="connsiteX1" fmla="*/ 10723 w 140804"/>
                    <a:gd name="connsiteY1" fmla="*/ 41605 h 128926"/>
                    <a:gd name="connsiteX2" fmla="*/ 9496 w 140804"/>
                    <a:gd name="connsiteY2" fmla="*/ 128926 h 128926"/>
                    <a:gd name="connsiteX3" fmla="*/ 140804 w 140804"/>
                    <a:gd name="connsiteY3" fmla="*/ 0 h 128926"/>
                    <a:gd name="connsiteX0" fmla="*/ 137738 w 137738"/>
                    <a:gd name="connsiteY0" fmla="*/ 0 h 128926"/>
                    <a:gd name="connsiteX1" fmla="*/ 10723 w 137738"/>
                    <a:gd name="connsiteY1" fmla="*/ 32493 h 128926"/>
                    <a:gd name="connsiteX2" fmla="*/ 6430 w 137738"/>
                    <a:gd name="connsiteY2" fmla="*/ 128926 h 128926"/>
                    <a:gd name="connsiteX3" fmla="*/ 137738 w 137738"/>
                    <a:gd name="connsiteY3" fmla="*/ 0 h 128926"/>
                    <a:gd name="connsiteX0" fmla="*/ 137738 w 137738"/>
                    <a:gd name="connsiteY0" fmla="*/ 0 h 128926"/>
                    <a:gd name="connsiteX1" fmla="*/ 10723 w 137738"/>
                    <a:gd name="connsiteY1" fmla="*/ 32493 h 128926"/>
                    <a:gd name="connsiteX2" fmla="*/ 6430 w 137738"/>
                    <a:gd name="connsiteY2" fmla="*/ 128926 h 128926"/>
                    <a:gd name="connsiteX3" fmla="*/ 137738 w 137738"/>
                    <a:gd name="connsiteY3" fmla="*/ 0 h 128926"/>
                    <a:gd name="connsiteX0" fmla="*/ 137738 w 137738"/>
                    <a:gd name="connsiteY0" fmla="*/ 0 h 128926"/>
                    <a:gd name="connsiteX1" fmla="*/ 10723 w 137738"/>
                    <a:gd name="connsiteY1" fmla="*/ 32493 h 128926"/>
                    <a:gd name="connsiteX2" fmla="*/ 6430 w 137738"/>
                    <a:gd name="connsiteY2" fmla="*/ 128926 h 128926"/>
                    <a:gd name="connsiteX3" fmla="*/ 137738 w 137738"/>
                    <a:gd name="connsiteY3" fmla="*/ 0 h 128926"/>
                  </a:gdLst>
                  <a:ahLst/>
                  <a:cxnLst>
                    <a:cxn ang="0">
                      <a:pos x="connsiteX0" y="connsiteY0"/>
                    </a:cxn>
                    <a:cxn ang="0">
                      <a:pos x="connsiteX1" y="connsiteY1"/>
                    </a:cxn>
                    <a:cxn ang="0">
                      <a:pos x="connsiteX2" y="connsiteY2"/>
                    </a:cxn>
                    <a:cxn ang="0">
                      <a:pos x="connsiteX3" y="connsiteY3"/>
                    </a:cxn>
                  </a:cxnLst>
                  <a:rect l="l" t="t" r="r" b="b"/>
                  <a:pathLst>
                    <a:path w="137738" h="128926">
                      <a:moveTo>
                        <a:pt x="137738" y="0"/>
                      </a:moveTo>
                      <a:cubicBezTo>
                        <a:pt x="56097" y="9258"/>
                        <a:pt x="15889" y="13345"/>
                        <a:pt x="10723" y="32493"/>
                      </a:cubicBezTo>
                      <a:cubicBezTo>
                        <a:pt x="0" y="38402"/>
                        <a:pt x="1678" y="91436"/>
                        <a:pt x="6430" y="128926"/>
                      </a:cubicBezTo>
                      <a:lnTo>
                        <a:pt x="137738" y="0"/>
                      </a:lnTo>
                      <a:close/>
                    </a:path>
                  </a:pathLst>
                </a:custGeom>
                <a:solidFill>
                  <a:schemeClr val="accent1">
                    <a:lumMod val="75000"/>
                  </a:schemeClr>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dirty="0">
                    <a:solidFill>
                      <a:srgbClr val="FFFFFF"/>
                    </a:solidFill>
                  </a:endParaRPr>
                </a:p>
              </p:txBody>
            </p:sp>
          </p:grpSp>
          <p:sp>
            <p:nvSpPr>
              <p:cNvPr id="30" name="TextBox 40"/>
              <p:cNvSpPr txBox="1"/>
              <p:nvPr/>
            </p:nvSpPr>
            <p:spPr>
              <a:xfrm>
                <a:off x="2911608" y="1360922"/>
                <a:ext cx="1139000" cy="807905"/>
              </a:xfrm>
              <a:prstGeom prst="rect">
                <a:avLst/>
              </a:prstGeom>
              <a:noFill/>
            </p:spPr>
            <p:txBody>
              <a:bodyPr wrap="square" rtlCol="0">
                <a:spAutoFit/>
              </a:bodyPr>
              <a:lstStyle/>
              <a:p>
                <a:r>
                  <a:rPr lang="en-US" sz="2000" b="1" dirty="0" smtClean="0">
                    <a:solidFill>
                      <a:srgbClr val="FFFFFF"/>
                    </a:solidFill>
                  </a:rPr>
                  <a:t>1.</a:t>
                </a:r>
                <a:endParaRPr lang="en-GB" sz="2000" b="1" dirty="0">
                  <a:solidFill>
                    <a:srgbClr val="FFFFFF"/>
                  </a:solidFill>
                </a:endParaRPr>
              </a:p>
            </p:txBody>
          </p:sp>
        </p:grpSp>
        <p:grpSp>
          <p:nvGrpSpPr>
            <p:cNvPr id="8" name="Group 82"/>
            <p:cNvGrpSpPr/>
            <p:nvPr/>
          </p:nvGrpSpPr>
          <p:grpSpPr>
            <a:xfrm rot="4231844">
              <a:off x="5901168" y="1194952"/>
              <a:ext cx="1026967" cy="1912940"/>
              <a:chOff x="3272687" y="332825"/>
              <a:chExt cx="1194894" cy="2225739"/>
            </a:xfrm>
          </p:grpSpPr>
          <p:sp>
            <p:nvSpPr>
              <p:cNvPr id="27" name="Freeform 37"/>
              <p:cNvSpPr/>
              <p:nvPr/>
            </p:nvSpPr>
            <p:spPr>
              <a:xfrm rot="5351331">
                <a:off x="2685977" y="919535"/>
                <a:ext cx="2225739" cy="1052319"/>
              </a:xfrm>
              <a:custGeom>
                <a:avLst/>
                <a:gdLst>
                  <a:gd name="connsiteX0" fmla="*/ 0 w 1333500"/>
                  <a:gd name="connsiteY0" fmla="*/ 167481 h 847725"/>
                  <a:gd name="connsiteX1" fmla="*/ 909638 w 1333500"/>
                  <a:gd name="connsiteY1" fmla="*/ 167481 h 847725"/>
                  <a:gd name="connsiteX2" fmla="*/ 909638 w 1333500"/>
                  <a:gd name="connsiteY2" fmla="*/ 0 h 847725"/>
                  <a:gd name="connsiteX3" fmla="*/ 1333500 w 1333500"/>
                  <a:gd name="connsiteY3" fmla="*/ 423863 h 847725"/>
                  <a:gd name="connsiteX4" fmla="*/ 909638 w 1333500"/>
                  <a:gd name="connsiteY4" fmla="*/ 847725 h 847725"/>
                  <a:gd name="connsiteX5" fmla="*/ 909638 w 1333500"/>
                  <a:gd name="connsiteY5" fmla="*/ 680244 h 847725"/>
                  <a:gd name="connsiteX6" fmla="*/ 0 w 1333500"/>
                  <a:gd name="connsiteY6" fmla="*/ 680244 h 847725"/>
                  <a:gd name="connsiteX7" fmla="*/ 0 w 1333500"/>
                  <a:gd name="connsiteY7" fmla="*/ 167481 h 847725"/>
                  <a:gd name="connsiteX0" fmla="*/ 509587 w 1333500"/>
                  <a:gd name="connsiteY0" fmla="*/ 167481 h 847725"/>
                  <a:gd name="connsiteX1" fmla="*/ 909638 w 1333500"/>
                  <a:gd name="connsiteY1" fmla="*/ 167481 h 847725"/>
                  <a:gd name="connsiteX2" fmla="*/ 909638 w 1333500"/>
                  <a:gd name="connsiteY2" fmla="*/ 0 h 847725"/>
                  <a:gd name="connsiteX3" fmla="*/ 1333500 w 1333500"/>
                  <a:gd name="connsiteY3" fmla="*/ 423863 h 847725"/>
                  <a:gd name="connsiteX4" fmla="*/ 909638 w 1333500"/>
                  <a:gd name="connsiteY4" fmla="*/ 847725 h 847725"/>
                  <a:gd name="connsiteX5" fmla="*/ 909638 w 1333500"/>
                  <a:gd name="connsiteY5" fmla="*/ 680244 h 847725"/>
                  <a:gd name="connsiteX6" fmla="*/ 0 w 1333500"/>
                  <a:gd name="connsiteY6" fmla="*/ 680244 h 847725"/>
                  <a:gd name="connsiteX7" fmla="*/ 509587 w 1333500"/>
                  <a:gd name="connsiteY7" fmla="*/ 167481 h 847725"/>
                  <a:gd name="connsiteX0" fmla="*/ 537667 w 1361580"/>
                  <a:gd name="connsiteY0" fmla="*/ 167481 h 847725"/>
                  <a:gd name="connsiteX1" fmla="*/ 937718 w 1361580"/>
                  <a:gd name="connsiteY1" fmla="*/ 167481 h 847725"/>
                  <a:gd name="connsiteX2" fmla="*/ 937718 w 1361580"/>
                  <a:gd name="connsiteY2" fmla="*/ 0 h 847725"/>
                  <a:gd name="connsiteX3" fmla="*/ 1361580 w 1361580"/>
                  <a:gd name="connsiteY3" fmla="*/ 423863 h 847725"/>
                  <a:gd name="connsiteX4" fmla="*/ 937718 w 1361580"/>
                  <a:gd name="connsiteY4" fmla="*/ 847725 h 847725"/>
                  <a:gd name="connsiteX5" fmla="*/ 937718 w 1361580"/>
                  <a:gd name="connsiteY5" fmla="*/ 680244 h 847725"/>
                  <a:gd name="connsiteX6" fmla="*/ 0 w 1361580"/>
                  <a:gd name="connsiteY6" fmla="*/ 701055 h 847725"/>
                  <a:gd name="connsiteX7" fmla="*/ 537667 w 1361580"/>
                  <a:gd name="connsiteY7" fmla="*/ 167481 h 847725"/>
                  <a:gd name="connsiteX0" fmla="*/ 525760 w 1349673"/>
                  <a:gd name="connsiteY0" fmla="*/ 167481 h 847725"/>
                  <a:gd name="connsiteX1" fmla="*/ 925811 w 1349673"/>
                  <a:gd name="connsiteY1" fmla="*/ 167481 h 847725"/>
                  <a:gd name="connsiteX2" fmla="*/ 925811 w 1349673"/>
                  <a:gd name="connsiteY2" fmla="*/ 0 h 847725"/>
                  <a:gd name="connsiteX3" fmla="*/ 1349673 w 1349673"/>
                  <a:gd name="connsiteY3" fmla="*/ 423863 h 847725"/>
                  <a:gd name="connsiteX4" fmla="*/ 925811 w 1349673"/>
                  <a:gd name="connsiteY4" fmla="*/ 847725 h 847725"/>
                  <a:gd name="connsiteX5" fmla="*/ 925811 w 1349673"/>
                  <a:gd name="connsiteY5" fmla="*/ 680244 h 847725"/>
                  <a:gd name="connsiteX6" fmla="*/ 0 w 1349673"/>
                  <a:gd name="connsiteY6" fmla="*/ 698674 h 847725"/>
                  <a:gd name="connsiteX7" fmla="*/ 525760 w 1349673"/>
                  <a:gd name="connsiteY7" fmla="*/ 167481 h 847725"/>
                  <a:gd name="connsiteX0" fmla="*/ 525760 w 1349673"/>
                  <a:gd name="connsiteY0" fmla="*/ 167481 h 847725"/>
                  <a:gd name="connsiteX1" fmla="*/ 925811 w 1349673"/>
                  <a:gd name="connsiteY1" fmla="*/ 167481 h 847725"/>
                  <a:gd name="connsiteX2" fmla="*/ 925811 w 1349673"/>
                  <a:gd name="connsiteY2" fmla="*/ 0 h 847725"/>
                  <a:gd name="connsiteX3" fmla="*/ 1349673 w 1349673"/>
                  <a:gd name="connsiteY3" fmla="*/ 423863 h 847725"/>
                  <a:gd name="connsiteX4" fmla="*/ 925811 w 1349673"/>
                  <a:gd name="connsiteY4" fmla="*/ 847725 h 847725"/>
                  <a:gd name="connsiteX5" fmla="*/ 925811 w 1349673"/>
                  <a:gd name="connsiteY5" fmla="*/ 680244 h 847725"/>
                  <a:gd name="connsiteX6" fmla="*/ 111422 w 1349673"/>
                  <a:gd name="connsiteY6" fmla="*/ 697706 h 847725"/>
                  <a:gd name="connsiteX7" fmla="*/ 0 w 1349673"/>
                  <a:gd name="connsiteY7" fmla="*/ 698674 h 847725"/>
                  <a:gd name="connsiteX8" fmla="*/ 525760 w 1349673"/>
                  <a:gd name="connsiteY8" fmla="*/ 167481 h 847725"/>
                  <a:gd name="connsiteX0" fmla="*/ 525760 w 1349673"/>
                  <a:gd name="connsiteY0" fmla="*/ 167481 h 847725"/>
                  <a:gd name="connsiteX1" fmla="*/ 925811 w 1349673"/>
                  <a:gd name="connsiteY1" fmla="*/ 167481 h 847725"/>
                  <a:gd name="connsiteX2" fmla="*/ 925811 w 1349673"/>
                  <a:gd name="connsiteY2" fmla="*/ 0 h 847725"/>
                  <a:gd name="connsiteX3" fmla="*/ 1349673 w 1349673"/>
                  <a:gd name="connsiteY3" fmla="*/ 423863 h 847725"/>
                  <a:gd name="connsiteX4" fmla="*/ 925811 w 1349673"/>
                  <a:gd name="connsiteY4" fmla="*/ 847725 h 847725"/>
                  <a:gd name="connsiteX5" fmla="*/ 925811 w 1349673"/>
                  <a:gd name="connsiteY5" fmla="*/ 680244 h 847725"/>
                  <a:gd name="connsiteX6" fmla="*/ 118566 w 1349673"/>
                  <a:gd name="connsiteY6" fmla="*/ 692943 h 847725"/>
                  <a:gd name="connsiteX7" fmla="*/ 0 w 1349673"/>
                  <a:gd name="connsiteY7" fmla="*/ 698674 h 847725"/>
                  <a:gd name="connsiteX8" fmla="*/ 525760 w 1349673"/>
                  <a:gd name="connsiteY8" fmla="*/ 167481 h 847725"/>
                  <a:gd name="connsiteX0" fmla="*/ 525760 w 1349673"/>
                  <a:gd name="connsiteY0" fmla="*/ 167481 h 847725"/>
                  <a:gd name="connsiteX1" fmla="*/ 925811 w 1349673"/>
                  <a:gd name="connsiteY1" fmla="*/ 167481 h 847725"/>
                  <a:gd name="connsiteX2" fmla="*/ 925811 w 1349673"/>
                  <a:gd name="connsiteY2" fmla="*/ 0 h 847725"/>
                  <a:gd name="connsiteX3" fmla="*/ 1349673 w 1349673"/>
                  <a:gd name="connsiteY3" fmla="*/ 423863 h 847725"/>
                  <a:gd name="connsiteX4" fmla="*/ 925811 w 1349673"/>
                  <a:gd name="connsiteY4" fmla="*/ 847725 h 847725"/>
                  <a:gd name="connsiteX5" fmla="*/ 925811 w 1349673"/>
                  <a:gd name="connsiteY5" fmla="*/ 680244 h 847725"/>
                  <a:gd name="connsiteX6" fmla="*/ 130472 w 1349673"/>
                  <a:gd name="connsiteY6" fmla="*/ 685800 h 847725"/>
                  <a:gd name="connsiteX7" fmla="*/ 0 w 1349673"/>
                  <a:gd name="connsiteY7" fmla="*/ 698674 h 847725"/>
                  <a:gd name="connsiteX8" fmla="*/ 525760 w 1349673"/>
                  <a:gd name="connsiteY8" fmla="*/ 167481 h 847725"/>
                  <a:gd name="connsiteX0" fmla="*/ 525760 w 1349673"/>
                  <a:gd name="connsiteY0" fmla="*/ 167481 h 847725"/>
                  <a:gd name="connsiteX1" fmla="*/ 925811 w 1349673"/>
                  <a:gd name="connsiteY1" fmla="*/ 167481 h 847725"/>
                  <a:gd name="connsiteX2" fmla="*/ 925811 w 1349673"/>
                  <a:gd name="connsiteY2" fmla="*/ 0 h 847725"/>
                  <a:gd name="connsiteX3" fmla="*/ 1349673 w 1349673"/>
                  <a:gd name="connsiteY3" fmla="*/ 423863 h 847725"/>
                  <a:gd name="connsiteX4" fmla="*/ 925811 w 1349673"/>
                  <a:gd name="connsiteY4" fmla="*/ 847725 h 847725"/>
                  <a:gd name="connsiteX5" fmla="*/ 925811 w 1349673"/>
                  <a:gd name="connsiteY5" fmla="*/ 680244 h 847725"/>
                  <a:gd name="connsiteX6" fmla="*/ 128090 w 1349673"/>
                  <a:gd name="connsiteY6" fmla="*/ 678656 h 847725"/>
                  <a:gd name="connsiteX7" fmla="*/ 0 w 1349673"/>
                  <a:gd name="connsiteY7" fmla="*/ 698674 h 847725"/>
                  <a:gd name="connsiteX8" fmla="*/ 525760 w 1349673"/>
                  <a:gd name="connsiteY8" fmla="*/ 167481 h 847725"/>
                  <a:gd name="connsiteX0" fmla="*/ 525760 w 1349673"/>
                  <a:gd name="connsiteY0" fmla="*/ 167481 h 847725"/>
                  <a:gd name="connsiteX1" fmla="*/ 925811 w 1349673"/>
                  <a:gd name="connsiteY1" fmla="*/ 167481 h 847725"/>
                  <a:gd name="connsiteX2" fmla="*/ 925811 w 1349673"/>
                  <a:gd name="connsiteY2" fmla="*/ 0 h 847725"/>
                  <a:gd name="connsiteX3" fmla="*/ 1349673 w 1349673"/>
                  <a:gd name="connsiteY3" fmla="*/ 423863 h 847725"/>
                  <a:gd name="connsiteX4" fmla="*/ 925811 w 1349673"/>
                  <a:gd name="connsiteY4" fmla="*/ 847725 h 847725"/>
                  <a:gd name="connsiteX5" fmla="*/ 925811 w 1349673"/>
                  <a:gd name="connsiteY5" fmla="*/ 680244 h 847725"/>
                  <a:gd name="connsiteX6" fmla="*/ 128090 w 1349673"/>
                  <a:gd name="connsiteY6" fmla="*/ 678656 h 847725"/>
                  <a:gd name="connsiteX7" fmla="*/ 92372 w 1349673"/>
                  <a:gd name="connsiteY7" fmla="*/ 685800 h 847725"/>
                  <a:gd name="connsiteX8" fmla="*/ 0 w 1349673"/>
                  <a:gd name="connsiteY8" fmla="*/ 698674 h 847725"/>
                  <a:gd name="connsiteX9" fmla="*/ 525760 w 1349673"/>
                  <a:gd name="connsiteY9" fmla="*/ 167481 h 847725"/>
                  <a:gd name="connsiteX0" fmla="*/ 525760 w 1349673"/>
                  <a:gd name="connsiteY0" fmla="*/ 167481 h 847725"/>
                  <a:gd name="connsiteX1" fmla="*/ 925811 w 1349673"/>
                  <a:gd name="connsiteY1" fmla="*/ 167481 h 847725"/>
                  <a:gd name="connsiteX2" fmla="*/ 925811 w 1349673"/>
                  <a:gd name="connsiteY2" fmla="*/ 0 h 847725"/>
                  <a:gd name="connsiteX3" fmla="*/ 1349673 w 1349673"/>
                  <a:gd name="connsiteY3" fmla="*/ 423863 h 847725"/>
                  <a:gd name="connsiteX4" fmla="*/ 925811 w 1349673"/>
                  <a:gd name="connsiteY4" fmla="*/ 847725 h 847725"/>
                  <a:gd name="connsiteX5" fmla="*/ 925811 w 1349673"/>
                  <a:gd name="connsiteY5" fmla="*/ 680244 h 847725"/>
                  <a:gd name="connsiteX6" fmla="*/ 128090 w 1349673"/>
                  <a:gd name="connsiteY6" fmla="*/ 678656 h 847725"/>
                  <a:gd name="connsiteX7" fmla="*/ 97135 w 1349673"/>
                  <a:gd name="connsiteY7" fmla="*/ 702469 h 847725"/>
                  <a:gd name="connsiteX8" fmla="*/ 0 w 1349673"/>
                  <a:gd name="connsiteY8" fmla="*/ 698674 h 847725"/>
                  <a:gd name="connsiteX9" fmla="*/ 525760 w 1349673"/>
                  <a:gd name="connsiteY9" fmla="*/ 167481 h 847725"/>
                  <a:gd name="connsiteX0" fmla="*/ 525760 w 1349673"/>
                  <a:gd name="connsiteY0" fmla="*/ 167481 h 847725"/>
                  <a:gd name="connsiteX1" fmla="*/ 585000 w 1349673"/>
                  <a:gd name="connsiteY1" fmla="*/ 167689 h 847725"/>
                  <a:gd name="connsiteX2" fmla="*/ 925811 w 1349673"/>
                  <a:gd name="connsiteY2" fmla="*/ 167481 h 847725"/>
                  <a:gd name="connsiteX3" fmla="*/ 925811 w 1349673"/>
                  <a:gd name="connsiteY3" fmla="*/ 0 h 847725"/>
                  <a:gd name="connsiteX4" fmla="*/ 1349673 w 1349673"/>
                  <a:gd name="connsiteY4" fmla="*/ 423863 h 847725"/>
                  <a:gd name="connsiteX5" fmla="*/ 925811 w 1349673"/>
                  <a:gd name="connsiteY5" fmla="*/ 847725 h 847725"/>
                  <a:gd name="connsiteX6" fmla="*/ 925811 w 1349673"/>
                  <a:gd name="connsiteY6" fmla="*/ 680244 h 847725"/>
                  <a:gd name="connsiteX7" fmla="*/ 128090 w 1349673"/>
                  <a:gd name="connsiteY7" fmla="*/ 678656 h 847725"/>
                  <a:gd name="connsiteX8" fmla="*/ 97135 w 1349673"/>
                  <a:gd name="connsiteY8" fmla="*/ 702469 h 847725"/>
                  <a:gd name="connsiteX9" fmla="*/ 0 w 1349673"/>
                  <a:gd name="connsiteY9" fmla="*/ 698674 h 847725"/>
                  <a:gd name="connsiteX10" fmla="*/ 525760 w 1349673"/>
                  <a:gd name="connsiteY10" fmla="*/ 167481 h 847725"/>
                  <a:gd name="connsiteX0" fmla="*/ 518909 w 1349673"/>
                  <a:gd name="connsiteY0" fmla="*/ 171591 h 847725"/>
                  <a:gd name="connsiteX1" fmla="*/ 585000 w 1349673"/>
                  <a:gd name="connsiteY1" fmla="*/ 167689 h 847725"/>
                  <a:gd name="connsiteX2" fmla="*/ 925811 w 1349673"/>
                  <a:gd name="connsiteY2" fmla="*/ 167481 h 847725"/>
                  <a:gd name="connsiteX3" fmla="*/ 925811 w 1349673"/>
                  <a:gd name="connsiteY3" fmla="*/ 0 h 847725"/>
                  <a:gd name="connsiteX4" fmla="*/ 1349673 w 1349673"/>
                  <a:gd name="connsiteY4" fmla="*/ 423863 h 847725"/>
                  <a:gd name="connsiteX5" fmla="*/ 925811 w 1349673"/>
                  <a:gd name="connsiteY5" fmla="*/ 847725 h 847725"/>
                  <a:gd name="connsiteX6" fmla="*/ 925811 w 1349673"/>
                  <a:gd name="connsiteY6" fmla="*/ 680244 h 847725"/>
                  <a:gd name="connsiteX7" fmla="*/ 128090 w 1349673"/>
                  <a:gd name="connsiteY7" fmla="*/ 678656 h 847725"/>
                  <a:gd name="connsiteX8" fmla="*/ 97135 w 1349673"/>
                  <a:gd name="connsiteY8" fmla="*/ 702469 h 847725"/>
                  <a:gd name="connsiteX9" fmla="*/ 0 w 1349673"/>
                  <a:gd name="connsiteY9" fmla="*/ 698674 h 847725"/>
                  <a:gd name="connsiteX10" fmla="*/ 518909 w 1349673"/>
                  <a:gd name="connsiteY10" fmla="*/ 171591 h 847725"/>
                  <a:gd name="connsiteX0" fmla="*/ 518909 w 1349673"/>
                  <a:gd name="connsiteY0" fmla="*/ 171591 h 847725"/>
                  <a:gd name="connsiteX1" fmla="*/ 585000 w 1349673"/>
                  <a:gd name="connsiteY1" fmla="*/ 167689 h 847725"/>
                  <a:gd name="connsiteX2" fmla="*/ 925811 w 1349673"/>
                  <a:gd name="connsiteY2" fmla="*/ 167481 h 847725"/>
                  <a:gd name="connsiteX3" fmla="*/ 925811 w 1349673"/>
                  <a:gd name="connsiteY3" fmla="*/ 0 h 847725"/>
                  <a:gd name="connsiteX4" fmla="*/ 1349673 w 1349673"/>
                  <a:gd name="connsiteY4" fmla="*/ 423863 h 847725"/>
                  <a:gd name="connsiteX5" fmla="*/ 925811 w 1349673"/>
                  <a:gd name="connsiteY5" fmla="*/ 847725 h 847725"/>
                  <a:gd name="connsiteX6" fmla="*/ 925811 w 1349673"/>
                  <a:gd name="connsiteY6" fmla="*/ 680244 h 847725"/>
                  <a:gd name="connsiteX7" fmla="*/ 128090 w 1349673"/>
                  <a:gd name="connsiteY7" fmla="*/ 678656 h 847725"/>
                  <a:gd name="connsiteX8" fmla="*/ 97135 w 1349673"/>
                  <a:gd name="connsiteY8" fmla="*/ 702469 h 847725"/>
                  <a:gd name="connsiteX9" fmla="*/ 0 w 1349673"/>
                  <a:gd name="connsiteY9" fmla="*/ 698674 h 847725"/>
                  <a:gd name="connsiteX10" fmla="*/ 518909 w 1349673"/>
                  <a:gd name="connsiteY10" fmla="*/ 171591 h 847725"/>
                  <a:gd name="connsiteX0" fmla="*/ 518909 w 1349673"/>
                  <a:gd name="connsiteY0" fmla="*/ 171591 h 847725"/>
                  <a:gd name="connsiteX1" fmla="*/ 585000 w 1349673"/>
                  <a:gd name="connsiteY1" fmla="*/ 167689 h 847725"/>
                  <a:gd name="connsiteX2" fmla="*/ 925811 w 1349673"/>
                  <a:gd name="connsiteY2" fmla="*/ 167481 h 847725"/>
                  <a:gd name="connsiteX3" fmla="*/ 925811 w 1349673"/>
                  <a:gd name="connsiteY3" fmla="*/ 0 h 847725"/>
                  <a:gd name="connsiteX4" fmla="*/ 1349673 w 1349673"/>
                  <a:gd name="connsiteY4" fmla="*/ 423863 h 847725"/>
                  <a:gd name="connsiteX5" fmla="*/ 925811 w 1349673"/>
                  <a:gd name="connsiteY5" fmla="*/ 847725 h 847725"/>
                  <a:gd name="connsiteX6" fmla="*/ 925811 w 1349673"/>
                  <a:gd name="connsiteY6" fmla="*/ 680244 h 847725"/>
                  <a:gd name="connsiteX7" fmla="*/ 128090 w 1349673"/>
                  <a:gd name="connsiteY7" fmla="*/ 678656 h 847725"/>
                  <a:gd name="connsiteX8" fmla="*/ 97135 w 1349673"/>
                  <a:gd name="connsiteY8" fmla="*/ 702469 h 847725"/>
                  <a:gd name="connsiteX9" fmla="*/ 0 w 1349673"/>
                  <a:gd name="connsiteY9" fmla="*/ 698674 h 847725"/>
                  <a:gd name="connsiteX10" fmla="*/ 518909 w 1349673"/>
                  <a:gd name="connsiteY10" fmla="*/ 171591 h 847725"/>
                  <a:gd name="connsiteX0" fmla="*/ 516854 w 1349673"/>
                  <a:gd name="connsiteY0" fmla="*/ 174674 h 847725"/>
                  <a:gd name="connsiteX1" fmla="*/ 585000 w 1349673"/>
                  <a:gd name="connsiteY1" fmla="*/ 167689 h 847725"/>
                  <a:gd name="connsiteX2" fmla="*/ 925811 w 1349673"/>
                  <a:gd name="connsiteY2" fmla="*/ 167481 h 847725"/>
                  <a:gd name="connsiteX3" fmla="*/ 925811 w 1349673"/>
                  <a:gd name="connsiteY3" fmla="*/ 0 h 847725"/>
                  <a:gd name="connsiteX4" fmla="*/ 1349673 w 1349673"/>
                  <a:gd name="connsiteY4" fmla="*/ 423863 h 847725"/>
                  <a:gd name="connsiteX5" fmla="*/ 925811 w 1349673"/>
                  <a:gd name="connsiteY5" fmla="*/ 847725 h 847725"/>
                  <a:gd name="connsiteX6" fmla="*/ 925811 w 1349673"/>
                  <a:gd name="connsiteY6" fmla="*/ 680244 h 847725"/>
                  <a:gd name="connsiteX7" fmla="*/ 128090 w 1349673"/>
                  <a:gd name="connsiteY7" fmla="*/ 678656 h 847725"/>
                  <a:gd name="connsiteX8" fmla="*/ 97135 w 1349673"/>
                  <a:gd name="connsiteY8" fmla="*/ 702469 h 847725"/>
                  <a:gd name="connsiteX9" fmla="*/ 0 w 1349673"/>
                  <a:gd name="connsiteY9" fmla="*/ 698674 h 847725"/>
                  <a:gd name="connsiteX10" fmla="*/ 516854 w 1349673"/>
                  <a:gd name="connsiteY10" fmla="*/ 174674 h 847725"/>
                  <a:gd name="connsiteX0" fmla="*/ 509661 w 1349673"/>
                  <a:gd name="connsiteY0" fmla="*/ 179812 h 847725"/>
                  <a:gd name="connsiteX1" fmla="*/ 585000 w 1349673"/>
                  <a:gd name="connsiteY1" fmla="*/ 167689 h 847725"/>
                  <a:gd name="connsiteX2" fmla="*/ 925811 w 1349673"/>
                  <a:gd name="connsiteY2" fmla="*/ 167481 h 847725"/>
                  <a:gd name="connsiteX3" fmla="*/ 925811 w 1349673"/>
                  <a:gd name="connsiteY3" fmla="*/ 0 h 847725"/>
                  <a:gd name="connsiteX4" fmla="*/ 1349673 w 1349673"/>
                  <a:gd name="connsiteY4" fmla="*/ 423863 h 847725"/>
                  <a:gd name="connsiteX5" fmla="*/ 925811 w 1349673"/>
                  <a:gd name="connsiteY5" fmla="*/ 847725 h 847725"/>
                  <a:gd name="connsiteX6" fmla="*/ 925811 w 1349673"/>
                  <a:gd name="connsiteY6" fmla="*/ 680244 h 847725"/>
                  <a:gd name="connsiteX7" fmla="*/ 128090 w 1349673"/>
                  <a:gd name="connsiteY7" fmla="*/ 678656 h 847725"/>
                  <a:gd name="connsiteX8" fmla="*/ 97135 w 1349673"/>
                  <a:gd name="connsiteY8" fmla="*/ 702469 h 847725"/>
                  <a:gd name="connsiteX9" fmla="*/ 0 w 1349673"/>
                  <a:gd name="connsiteY9" fmla="*/ 698674 h 847725"/>
                  <a:gd name="connsiteX10" fmla="*/ 509661 w 1349673"/>
                  <a:gd name="connsiteY10" fmla="*/ 179812 h 847725"/>
                  <a:gd name="connsiteX0" fmla="*/ 509661 w 1349673"/>
                  <a:gd name="connsiteY0" fmla="*/ 179812 h 847725"/>
                  <a:gd name="connsiteX1" fmla="*/ 585000 w 1349673"/>
                  <a:gd name="connsiteY1" fmla="*/ 167689 h 847725"/>
                  <a:gd name="connsiteX2" fmla="*/ 925811 w 1349673"/>
                  <a:gd name="connsiteY2" fmla="*/ 167481 h 847725"/>
                  <a:gd name="connsiteX3" fmla="*/ 925811 w 1349673"/>
                  <a:gd name="connsiteY3" fmla="*/ 0 h 847725"/>
                  <a:gd name="connsiteX4" fmla="*/ 1349673 w 1349673"/>
                  <a:gd name="connsiteY4" fmla="*/ 423863 h 847725"/>
                  <a:gd name="connsiteX5" fmla="*/ 925811 w 1349673"/>
                  <a:gd name="connsiteY5" fmla="*/ 847725 h 847725"/>
                  <a:gd name="connsiteX6" fmla="*/ 925811 w 1349673"/>
                  <a:gd name="connsiteY6" fmla="*/ 680244 h 847725"/>
                  <a:gd name="connsiteX7" fmla="*/ 128090 w 1349673"/>
                  <a:gd name="connsiteY7" fmla="*/ 678656 h 847725"/>
                  <a:gd name="connsiteX8" fmla="*/ 97135 w 1349673"/>
                  <a:gd name="connsiteY8" fmla="*/ 702469 h 847725"/>
                  <a:gd name="connsiteX9" fmla="*/ 0 w 1349673"/>
                  <a:gd name="connsiteY9" fmla="*/ 698674 h 847725"/>
                  <a:gd name="connsiteX10" fmla="*/ 509661 w 1349673"/>
                  <a:gd name="connsiteY10" fmla="*/ 179812 h 847725"/>
                  <a:gd name="connsiteX0" fmla="*/ 509661 w 1349673"/>
                  <a:gd name="connsiteY0" fmla="*/ 179812 h 847725"/>
                  <a:gd name="connsiteX1" fmla="*/ 585000 w 1349673"/>
                  <a:gd name="connsiteY1" fmla="*/ 167689 h 847725"/>
                  <a:gd name="connsiteX2" fmla="*/ 925811 w 1349673"/>
                  <a:gd name="connsiteY2" fmla="*/ 167481 h 847725"/>
                  <a:gd name="connsiteX3" fmla="*/ 925811 w 1349673"/>
                  <a:gd name="connsiteY3" fmla="*/ 0 h 847725"/>
                  <a:gd name="connsiteX4" fmla="*/ 1349673 w 1349673"/>
                  <a:gd name="connsiteY4" fmla="*/ 423863 h 847725"/>
                  <a:gd name="connsiteX5" fmla="*/ 925811 w 1349673"/>
                  <a:gd name="connsiteY5" fmla="*/ 847725 h 847725"/>
                  <a:gd name="connsiteX6" fmla="*/ 925811 w 1349673"/>
                  <a:gd name="connsiteY6" fmla="*/ 680244 h 847725"/>
                  <a:gd name="connsiteX7" fmla="*/ 128090 w 1349673"/>
                  <a:gd name="connsiteY7" fmla="*/ 678656 h 847725"/>
                  <a:gd name="connsiteX8" fmla="*/ 97135 w 1349673"/>
                  <a:gd name="connsiteY8" fmla="*/ 702469 h 847725"/>
                  <a:gd name="connsiteX9" fmla="*/ 0 w 1349673"/>
                  <a:gd name="connsiteY9" fmla="*/ 698674 h 847725"/>
                  <a:gd name="connsiteX10" fmla="*/ 509661 w 1349673"/>
                  <a:gd name="connsiteY10" fmla="*/ 179812 h 847725"/>
                  <a:gd name="connsiteX0" fmla="*/ 509661 w 1349673"/>
                  <a:gd name="connsiteY0" fmla="*/ 179812 h 847725"/>
                  <a:gd name="connsiteX1" fmla="*/ 585000 w 1349673"/>
                  <a:gd name="connsiteY1" fmla="*/ 167689 h 847725"/>
                  <a:gd name="connsiteX2" fmla="*/ 925811 w 1349673"/>
                  <a:gd name="connsiteY2" fmla="*/ 167481 h 847725"/>
                  <a:gd name="connsiteX3" fmla="*/ 925811 w 1349673"/>
                  <a:gd name="connsiteY3" fmla="*/ 0 h 847725"/>
                  <a:gd name="connsiteX4" fmla="*/ 1349673 w 1349673"/>
                  <a:gd name="connsiteY4" fmla="*/ 423863 h 847725"/>
                  <a:gd name="connsiteX5" fmla="*/ 925811 w 1349673"/>
                  <a:gd name="connsiteY5" fmla="*/ 847725 h 847725"/>
                  <a:gd name="connsiteX6" fmla="*/ 925811 w 1349673"/>
                  <a:gd name="connsiteY6" fmla="*/ 680244 h 847725"/>
                  <a:gd name="connsiteX7" fmla="*/ 128090 w 1349673"/>
                  <a:gd name="connsiteY7" fmla="*/ 678656 h 847725"/>
                  <a:gd name="connsiteX8" fmla="*/ 97135 w 1349673"/>
                  <a:gd name="connsiteY8" fmla="*/ 702469 h 847725"/>
                  <a:gd name="connsiteX9" fmla="*/ 0 w 1349673"/>
                  <a:gd name="connsiteY9" fmla="*/ 698674 h 847725"/>
                  <a:gd name="connsiteX10" fmla="*/ 509661 w 1349673"/>
                  <a:gd name="connsiteY10" fmla="*/ 179812 h 847725"/>
                  <a:gd name="connsiteX0" fmla="*/ 498213 w 1349673"/>
                  <a:gd name="connsiteY0" fmla="*/ 186681 h 847725"/>
                  <a:gd name="connsiteX1" fmla="*/ 585000 w 1349673"/>
                  <a:gd name="connsiteY1" fmla="*/ 167689 h 847725"/>
                  <a:gd name="connsiteX2" fmla="*/ 925811 w 1349673"/>
                  <a:gd name="connsiteY2" fmla="*/ 167481 h 847725"/>
                  <a:gd name="connsiteX3" fmla="*/ 925811 w 1349673"/>
                  <a:gd name="connsiteY3" fmla="*/ 0 h 847725"/>
                  <a:gd name="connsiteX4" fmla="*/ 1349673 w 1349673"/>
                  <a:gd name="connsiteY4" fmla="*/ 423863 h 847725"/>
                  <a:gd name="connsiteX5" fmla="*/ 925811 w 1349673"/>
                  <a:gd name="connsiteY5" fmla="*/ 847725 h 847725"/>
                  <a:gd name="connsiteX6" fmla="*/ 925811 w 1349673"/>
                  <a:gd name="connsiteY6" fmla="*/ 680244 h 847725"/>
                  <a:gd name="connsiteX7" fmla="*/ 128090 w 1349673"/>
                  <a:gd name="connsiteY7" fmla="*/ 678656 h 847725"/>
                  <a:gd name="connsiteX8" fmla="*/ 97135 w 1349673"/>
                  <a:gd name="connsiteY8" fmla="*/ 702469 h 847725"/>
                  <a:gd name="connsiteX9" fmla="*/ 0 w 1349673"/>
                  <a:gd name="connsiteY9" fmla="*/ 698674 h 847725"/>
                  <a:gd name="connsiteX10" fmla="*/ 498213 w 1349673"/>
                  <a:gd name="connsiteY10" fmla="*/ 186681 h 847725"/>
                  <a:gd name="connsiteX0" fmla="*/ 498213 w 1349673"/>
                  <a:gd name="connsiteY0" fmla="*/ 186681 h 847725"/>
                  <a:gd name="connsiteX1" fmla="*/ 585000 w 1349673"/>
                  <a:gd name="connsiteY1" fmla="*/ 167689 h 847725"/>
                  <a:gd name="connsiteX2" fmla="*/ 925811 w 1349673"/>
                  <a:gd name="connsiteY2" fmla="*/ 167481 h 847725"/>
                  <a:gd name="connsiteX3" fmla="*/ 925811 w 1349673"/>
                  <a:gd name="connsiteY3" fmla="*/ 0 h 847725"/>
                  <a:gd name="connsiteX4" fmla="*/ 1349673 w 1349673"/>
                  <a:gd name="connsiteY4" fmla="*/ 423863 h 847725"/>
                  <a:gd name="connsiteX5" fmla="*/ 925811 w 1349673"/>
                  <a:gd name="connsiteY5" fmla="*/ 847725 h 847725"/>
                  <a:gd name="connsiteX6" fmla="*/ 925811 w 1349673"/>
                  <a:gd name="connsiteY6" fmla="*/ 680244 h 847725"/>
                  <a:gd name="connsiteX7" fmla="*/ 128090 w 1349673"/>
                  <a:gd name="connsiteY7" fmla="*/ 678656 h 847725"/>
                  <a:gd name="connsiteX8" fmla="*/ 97135 w 1349673"/>
                  <a:gd name="connsiteY8" fmla="*/ 702469 h 847725"/>
                  <a:gd name="connsiteX9" fmla="*/ 0 w 1349673"/>
                  <a:gd name="connsiteY9" fmla="*/ 698674 h 847725"/>
                  <a:gd name="connsiteX10" fmla="*/ 498213 w 1349673"/>
                  <a:gd name="connsiteY10" fmla="*/ 186681 h 847725"/>
                  <a:gd name="connsiteX0" fmla="*/ 498213 w 1349673"/>
                  <a:gd name="connsiteY0" fmla="*/ 186681 h 847725"/>
                  <a:gd name="connsiteX1" fmla="*/ 585000 w 1349673"/>
                  <a:gd name="connsiteY1" fmla="*/ 167689 h 847725"/>
                  <a:gd name="connsiteX2" fmla="*/ 925811 w 1349673"/>
                  <a:gd name="connsiteY2" fmla="*/ 167481 h 847725"/>
                  <a:gd name="connsiteX3" fmla="*/ 925811 w 1349673"/>
                  <a:gd name="connsiteY3" fmla="*/ 0 h 847725"/>
                  <a:gd name="connsiteX4" fmla="*/ 1349673 w 1349673"/>
                  <a:gd name="connsiteY4" fmla="*/ 423863 h 847725"/>
                  <a:gd name="connsiteX5" fmla="*/ 925811 w 1349673"/>
                  <a:gd name="connsiteY5" fmla="*/ 847725 h 847725"/>
                  <a:gd name="connsiteX6" fmla="*/ 925811 w 1349673"/>
                  <a:gd name="connsiteY6" fmla="*/ 680244 h 847725"/>
                  <a:gd name="connsiteX7" fmla="*/ 128090 w 1349673"/>
                  <a:gd name="connsiteY7" fmla="*/ 678656 h 847725"/>
                  <a:gd name="connsiteX8" fmla="*/ 97135 w 1349673"/>
                  <a:gd name="connsiteY8" fmla="*/ 702469 h 847725"/>
                  <a:gd name="connsiteX9" fmla="*/ 0 w 1349673"/>
                  <a:gd name="connsiteY9" fmla="*/ 698674 h 847725"/>
                  <a:gd name="connsiteX10" fmla="*/ 498213 w 1349673"/>
                  <a:gd name="connsiteY10" fmla="*/ 186681 h 847725"/>
                  <a:gd name="connsiteX0" fmla="*/ 498213 w 1349673"/>
                  <a:gd name="connsiteY0" fmla="*/ 186681 h 847725"/>
                  <a:gd name="connsiteX1" fmla="*/ 585000 w 1349673"/>
                  <a:gd name="connsiteY1" fmla="*/ 167689 h 847725"/>
                  <a:gd name="connsiteX2" fmla="*/ 925811 w 1349673"/>
                  <a:gd name="connsiteY2" fmla="*/ 167481 h 847725"/>
                  <a:gd name="connsiteX3" fmla="*/ 925811 w 1349673"/>
                  <a:gd name="connsiteY3" fmla="*/ 0 h 847725"/>
                  <a:gd name="connsiteX4" fmla="*/ 1349673 w 1349673"/>
                  <a:gd name="connsiteY4" fmla="*/ 423863 h 847725"/>
                  <a:gd name="connsiteX5" fmla="*/ 925811 w 1349673"/>
                  <a:gd name="connsiteY5" fmla="*/ 847725 h 847725"/>
                  <a:gd name="connsiteX6" fmla="*/ 925811 w 1349673"/>
                  <a:gd name="connsiteY6" fmla="*/ 680244 h 847725"/>
                  <a:gd name="connsiteX7" fmla="*/ 128090 w 1349673"/>
                  <a:gd name="connsiteY7" fmla="*/ 678656 h 847725"/>
                  <a:gd name="connsiteX8" fmla="*/ 85687 w 1349673"/>
                  <a:gd name="connsiteY8" fmla="*/ 679572 h 847725"/>
                  <a:gd name="connsiteX9" fmla="*/ 0 w 1349673"/>
                  <a:gd name="connsiteY9" fmla="*/ 698674 h 847725"/>
                  <a:gd name="connsiteX10" fmla="*/ 498213 w 1349673"/>
                  <a:gd name="connsiteY10" fmla="*/ 186681 h 847725"/>
                  <a:gd name="connsiteX0" fmla="*/ 498213 w 1349673"/>
                  <a:gd name="connsiteY0" fmla="*/ 186681 h 847725"/>
                  <a:gd name="connsiteX1" fmla="*/ 585000 w 1349673"/>
                  <a:gd name="connsiteY1" fmla="*/ 167689 h 847725"/>
                  <a:gd name="connsiteX2" fmla="*/ 925811 w 1349673"/>
                  <a:gd name="connsiteY2" fmla="*/ 167481 h 847725"/>
                  <a:gd name="connsiteX3" fmla="*/ 925811 w 1349673"/>
                  <a:gd name="connsiteY3" fmla="*/ 0 h 847725"/>
                  <a:gd name="connsiteX4" fmla="*/ 1349673 w 1349673"/>
                  <a:gd name="connsiteY4" fmla="*/ 423863 h 847725"/>
                  <a:gd name="connsiteX5" fmla="*/ 925811 w 1349673"/>
                  <a:gd name="connsiteY5" fmla="*/ 847725 h 847725"/>
                  <a:gd name="connsiteX6" fmla="*/ 925811 w 1349673"/>
                  <a:gd name="connsiteY6" fmla="*/ 680244 h 847725"/>
                  <a:gd name="connsiteX7" fmla="*/ 128090 w 1349673"/>
                  <a:gd name="connsiteY7" fmla="*/ 678656 h 847725"/>
                  <a:gd name="connsiteX8" fmla="*/ 85687 w 1349673"/>
                  <a:gd name="connsiteY8" fmla="*/ 679572 h 847725"/>
                  <a:gd name="connsiteX9" fmla="*/ 0 w 1349673"/>
                  <a:gd name="connsiteY9" fmla="*/ 698674 h 847725"/>
                  <a:gd name="connsiteX10" fmla="*/ 498213 w 1349673"/>
                  <a:gd name="connsiteY10" fmla="*/ 186681 h 847725"/>
                  <a:gd name="connsiteX0" fmla="*/ 498213 w 1349673"/>
                  <a:gd name="connsiteY0" fmla="*/ 186681 h 847725"/>
                  <a:gd name="connsiteX1" fmla="*/ 585000 w 1349673"/>
                  <a:gd name="connsiteY1" fmla="*/ 167689 h 847725"/>
                  <a:gd name="connsiteX2" fmla="*/ 925811 w 1349673"/>
                  <a:gd name="connsiteY2" fmla="*/ 167481 h 847725"/>
                  <a:gd name="connsiteX3" fmla="*/ 925811 w 1349673"/>
                  <a:gd name="connsiteY3" fmla="*/ 0 h 847725"/>
                  <a:gd name="connsiteX4" fmla="*/ 1349673 w 1349673"/>
                  <a:gd name="connsiteY4" fmla="*/ 423863 h 847725"/>
                  <a:gd name="connsiteX5" fmla="*/ 925811 w 1349673"/>
                  <a:gd name="connsiteY5" fmla="*/ 847725 h 847725"/>
                  <a:gd name="connsiteX6" fmla="*/ 925811 w 1349673"/>
                  <a:gd name="connsiteY6" fmla="*/ 680244 h 847725"/>
                  <a:gd name="connsiteX7" fmla="*/ 128090 w 1349673"/>
                  <a:gd name="connsiteY7" fmla="*/ 678656 h 847725"/>
                  <a:gd name="connsiteX8" fmla="*/ 85687 w 1349673"/>
                  <a:gd name="connsiteY8" fmla="*/ 679572 h 847725"/>
                  <a:gd name="connsiteX9" fmla="*/ 0 w 1349673"/>
                  <a:gd name="connsiteY9" fmla="*/ 698674 h 847725"/>
                  <a:gd name="connsiteX10" fmla="*/ 498213 w 1349673"/>
                  <a:gd name="connsiteY10" fmla="*/ 186681 h 8477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349673" h="847725">
                    <a:moveTo>
                      <a:pt x="498213" y="186681"/>
                    </a:moveTo>
                    <a:cubicBezTo>
                      <a:pt x="512815" y="168468"/>
                      <a:pt x="553811" y="164411"/>
                      <a:pt x="585000" y="167689"/>
                    </a:cubicBezTo>
                    <a:lnTo>
                      <a:pt x="925811" y="167481"/>
                    </a:lnTo>
                    <a:lnTo>
                      <a:pt x="925811" y="0"/>
                    </a:lnTo>
                    <a:lnTo>
                      <a:pt x="1349673" y="423863"/>
                    </a:lnTo>
                    <a:lnTo>
                      <a:pt x="925811" y="847725"/>
                    </a:lnTo>
                    <a:lnTo>
                      <a:pt x="925811" y="680244"/>
                    </a:lnTo>
                    <a:lnTo>
                      <a:pt x="128090" y="678656"/>
                    </a:lnTo>
                    <a:lnTo>
                      <a:pt x="85687" y="679572"/>
                    </a:lnTo>
                    <a:cubicBezTo>
                      <a:pt x="27358" y="679070"/>
                      <a:pt x="28562" y="692307"/>
                      <a:pt x="0" y="698674"/>
                    </a:cubicBezTo>
                    <a:cubicBezTo>
                      <a:pt x="172970" y="522980"/>
                      <a:pt x="483497" y="195901"/>
                      <a:pt x="498213" y="186681"/>
                    </a:cubicBezTo>
                    <a:close/>
                  </a:path>
                </a:pathLst>
              </a:custGeom>
              <a:solidFill>
                <a:schemeClr val="accent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dirty="0">
                  <a:solidFill>
                    <a:srgbClr val="FFFFFF"/>
                  </a:solidFill>
                </a:endParaRPr>
              </a:p>
            </p:txBody>
          </p:sp>
          <p:sp>
            <p:nvSpPr>
              <p:cNvPr id="26" name="TextBox 36"/>
              <p:cNvSpPr txBox="1"/>
              <p:nvPr/>
            </p:nvSpPr>
            <p:spPr>
              <a:xfrm rot="17368156">
                <a:off x="3271339" y="1115186"/>
                <a:ext cx="1584578" cy="807907"/>
              </a:xfrm>
              <a:prstGeom prst="rect">
                <a:avLst/>
              </a:prstGeom>
              <a:noFill/>
            </p:spPr>
            <p:txBody>
              <a:bodyPr wrap="square" rtlCol="0">
                <a:spAutoFit/>
              </a:bodyPr>
              <a:lstStyle/>
              <a:p>
                <a:r>
                  <a:rPr lang="en-US" sz="2000" b="1" dirty="0" smtClean="0">
                    <a:solidFill>
                      <a:srgbClr val="FFFFFF"/>
                    </a:solidFill>
                  </a:rPr>
                  <a:t>2.</a:t>
                </a:r>
                <a:endParaRPr lang="en-GB" sz="2000" b="1" dirty="0">
                  <a:solidFill>
                    <a:srgbClr val="FFFFFF"/>
                  </a:solidFill>
                </a:endParaRPr>
              </a:p>
            </p:txBody>
          </p:sp>
        </p:grpSp>
        <p:grpSp>
          <p:nvGrpSpPr>
            <p:cNvPr id="9" name="Group 87"/>
            <p:cNvGrpSpPr/>
            <p:nvPr/>
          </p:nvGrpSpPr>
          <p:grpSpPr>
            <a:xfrm rot="8725099">
              <a:off x="6343610" y="3722601"/>
              <a:ext cx="1012032" cy="757693"/>
              <a:chOff x="2942432" y="1771631"/>
              <a:chExt cx="1177515" cy="881590"/>
            </a:xfrm>
          </p:grpSpPr>
          <p:sp>
            <p:nvSpPr>
              <p:cNvPr id="23" name="Freeform 33"/>
              <p:cNvSpPr/>
              <p:nvPr/>
            </p:nvSpPr>
            <p:spPr>
              <a:xfrm rot="762036">
                <a:off x="2942432" y="1771631"/>
                <a:ext cx="1177515" cy="881590"/>
              </a:xfrm>
              <a:custGeom>
                <a:avLst/>
                <a:gdLst>
                  <a:gd name="connsiteX0" fmla="*/ 0 w 1333500"/>
                  <a:gd name="connsiteY0" fmla="*/ 167481 h 847725"/>
                  <a:gd name="connsiteX1" fmla="*/ 909638 w 1333500"/>
                  <a:gd name="connsiteY1" fmla="*/ 167481 h 847725"/>
                  <a:gd name="connsiteX2" fmla="*/ 909638 w 1333500"/>
                  <a:gd name="connsiteY2" fmla="*/ 0 h 847725"/>
                  <a:gd name="connsiteX3" fmla="*/ 1333500 w 1333500"/>
                  <a:gd name="connsiteY3" fmla="*/ 423863 h 847725"/>
                  <a:gd name="connsiteX4" fmla="*/ 909638 w 1333500"/>
                  <a:gd name="connsiteY4" fmla="*/ 847725 h 847725"/>
                  <a:gd name="connsiteX5" fmla="*/ 909638 w 1333500"/>
                  <a:gd name="connsiteY5" fmla="*/ 680244 h 847725"/>
                  <a:gd name="connsiteX6" fmla="*/ 0 w 1333500"/>
                  <a:gd name="connsiteY6" fmla="*/ 680244 h 847725"/>
                  <a:gd name="connsiteX7" fmla="*/ 0 w 1333500"/>
                  <a:gd name="connsiteY7" fmla="*/ 167481 h 847725"/>
                  <a:gd name="connsiteX0" fmla="*/ 509587 w 1333500"/>
                  <a:gd name="connsiteY0" fmla="*/ 167481 h 847725"/>
                  <a:gd name="connsiteX1" fmla="*/ 909638 w 1333500"/>
                  <a:gd name="connsiteY1" fmla="*/ 167481 h 847725"/>
                  <a:gd name="connsiteX2" fmla="*/ 909638 w 1333500"/>
                  <a:gd name="connsiteY2" fmla="*/ 0 h 847725"/>
                  <a:gd name="connsiteX3" fmla="*/ 1333500 w 1333500"/>
                  <a:gd name="connsiteY3" fmla="*/ 423863 h 847725"/>
                  <a:gd name="connsiteX4" fmla="*/ 909638 w 1333500"/>
                  <a:gd name="connsiteY4" fmla="*/ 847725 h 847725"/>
                  <a:gd name="connsiteX5" fmla="*/ 909638 w 1333500"/>
                  <a:gd name="connsiteY5" fmla="*/ 680244 h 847725"/>
                  <a:gd name="connsiteX6" fmla="*/ 0 w 1333500"/>
                  <a:gd name="connsiteY6" fmla="*/ 680244 h 847725"/>
                  <a:gd name="connsiteX7" fmla="*/ 509587 w 1333500"/>
                  <a:gd name="connsiteY7" fmla="*/ 167481 h 847725"/>
                  <a:gd name="connsiteX0" fmla="*/ 537667 w 1361580"/>
                  <a:gd name="connsiteY0" fmla="*/ 167481 h 847725"/>
                  <a:gd name="connsiteX1" fmla="*/ 937718 w 1361580"/>
                  <a:gd name="connsiteY1" fmla="*/ 167481 h 847725"/>
                  <a:gd name="connsiteX2" fmla="*/ 937718 w 1361580"/>
                  <a:gd name="connsiteY2" fmla="*/ 0 h 847725"/>
                  <a:gd name="connsiteX3" fmla="*/ 1361580 w 1361580"/>
                  <a:gd name="connsiteY3" fmla="*/ 423863 h 847725"/>
                  <a:gd name="connsiteX4" fmla="*/ 937718 w 1361580"/>
                  <a:gd name="connsiteY4" fmla="*/ 847725 h 847725"/>
                  <a:gd name="connsiteX5" fmla="*/ 937718 w 1361580"/>
                  <a:gd name="connsiteY5" fmla="*/ 680244 h 847725"/>
                  <a:gd name="connsiteX6" fmla="*/ 0 w 1361580"/>
                  <a:gd name="connsiteY6" fmla="*/ 701055 h 847725"/>
                  <a:gd name="connsiteX7" fmla="*/ 537667 w 1361580"/>
                  <a:gd name="connsiteY7" fmla="*/ 167481 h 847725"/>
                  <a:gd name="connsiteX0" fmla="*/ 525760 w 1349673"/>
                  <a:gd name="connsiteY0" fmla="*/ 167481 h 847725"/>
                  <a:gd name="connsiteX1" fmla="*/ 925811 w 1349673"/>
                  <a:gd name="connsiteY1" fmla="*/ 167481 h 847725"/>
                  <a:gd name="connsiteX2" fmla="*/ 925811 w 1349673"/>
                  <a:gd name="connsiteY2" fmla="*/ 0 h 847725"/>
                  <a:gd name="connsiteX3" fmla="*/ 1349673 w 1349673"/>
                  <a:gd name="connsiteY3" fmla="*/ 423863 h 847725"/>
                  <a:gd name="connsiteX4" fmla="*/ 925811 w 1349673"/>
                  <a:gd name="connsiteY4" fmla="*/ 847725 h 847725"/>
                  <a:gd name="connsiteX5" fmla="*/ 925811 w 1349673"/>
                  <a:gd name="connsiteY5" fmla="*/ 680244 h 847725"/>
                  <a:gd name="connsiteX6" fmla="*/ 0 w 1349673"/>
                  <a:gd name="connsiteY6" fmla="*/ 698674 h 847725"/>
                  <a:gd name="connsiteX7" fmla="*/ 525760 w 1349673"/>
                  <a:gd name="connsiteY7" fmla="*/ 167481 h 847725"/>
                  <a:gd name="connsiteX0" fmla="*/ 525760 w 1349673"/>
                  <a:gd name="connsiteY0" fmla="*/ 167481 h 847725"/>
                  <a:gd name="connsiteX1" fmla="*/ 925811 w 1349673"/>
                  <a:gd name="connsiteY1" fmla="*/ 167481 h 847725"/>
                  <a:gd name="connsiteX2" fmla="*/ 925811 w 1349673"/>
                  <a:gd name="connsiteY2" fmla="*/ 0 h 847725"/>
                  <a:gd name="connsiteX3" fmla="*/ 1349673 w 1349673"/>
                  <a:gd name="connsiteY3" fmla="*/ 423863 h 847725"/>
                  <a:gd name="connsiteX4" fmla="*/ 925811 w 1349673"/>
                  <a:gd name="connsiteY4" fmla="*/ 847725 h 847725"/>
                  <a:gd name="connsiteX5" fmla="*/ 925811 w 1349673"/>
                  <a:gd name="connsiteY5" fmla="*/ 680244 h 847725"/>
                  <a:gd name="connsiteX6" fmla="*/ 111422 w 1349673"/>
                  <a:gd name="connsiteY6" fmla="*/ 697706 h 847725"/>
                  <a:gd name="connsiteX7" fmla="*/ 0 w 1349673"/>
                  <a:gd name="connsiteY7" fmla="*/ 698674 h 847725"/>
                  <a:gd name="connsiteX8" fmla="*/ 525760 w 1349673"/>
                  <a:gd name="connsiteY8" fmla="*/ 167481 h 847725"/>
                  <a:gd name="connsiteX0" fmla="*/ 525760 w 1349673"/>
                  <a:gd name="connsiteY0" fmla="*/ 167481 h 847725"/>
                  <a:gd name="connsiteX1" fmla="*/ 925811 w 1349673"/>
                  <a:gd name="connsiteY1" fmla="*/ 167481 h 847725"/>
                  <a:gd name="connsiteX2" fmla="*/ 925811 w 1349673"/>
                  <a:gd name="connsiteY2" fmla="*/ 0 h 847725"/>
                  <a:gd name="connsiteX3" fmla="*/ 1349673 w 1349673"/>
                  <a:gd name="connsiteY3" fmla="*/ 423863 h 847725"/>
                  <a:gd name="connsiteX4" fmla="*/ 925811 w 1349673"/>
                  <a:gd name="connsiteY4" fmla="*/ 847725 h 847725"/>
                  <a:gd name="connsiteX5" fmla="*/ 925811 w 1349673"/>
                  <a:gd name="connsiteY5" fmla="*/ 680244 h 847725"/>
                  <a:gd name="connsiteX6" fmla="*/ 118566 w 1349673"/>
                  <a:gd name="connsiteY6" fmla="*/ 692943 h 847725"/>
                  <a:gd name="connsiteX7" fmla="*/ 0 w 1349673"/>
                  <a:gd name="connsiteY7" fmla="*/ 698674 h 847725"/>
                  <a:gd name="connsiteX8" fmla="*/ 525760 w 1349673"/>
                  <a:gd name="connsiteY8" fmla="*/ 167481 h 847725"/>
                  <a:gd name="connsiteX0" fmla="*/ 525760 w 1349673"/>
                  <a:gd name="connsiteY0" fmla="*/ 167481 h 847725"/>
                  <a:gd name="connsiteX1" fmla="*/ 925811 w 1349673"/>
                  <a:gd name="connsiteY1" fmla="*/ 167481 h 847725"/>
                  <a:gd name="connsiteX2" fmla="*/ 925811 w 1349673"/>
                  <a:gd name="connsiteY2" fmla="*/ 0 h 847725"/>
                  <a:gd name="connsiteX3" fmla="*/ 1349673 w 1349673"/>
                  <a:gd name="connsiteY3" fmla="*/ 423863 h 847725"/>
                  <a:gd name="connsiteX4" fmla="*/ 925811 w 1349673"/>
                  <a:gd name="connsiteY4" fmla="*/ 847725 h 847725"/>
                  <a:gd name="connsiteX5" fmla="*/ 925811 w 1349673"/>
                  <a:gd name="connsiteY5" fmla="*/ 680244 h 847725"/>
                  <a:gd name="connsiteX6" fmla="*/ 130472 w 1349673"/>
                  <a:gd name="connsiteY6" fmla="*/ 685800 h 847725"/>
                  <a:gd name="connsiteX7" fmla="*/ 0 w 1349673"/>
                  <a:gd name="connsiteY7" fmla="*/ 698674 h 847725"/>
                  <a:gd name="connsiteX8" fmla="*/ 525760 w 1349673"/>
                  <a:gd name="connsiteY8" fmla="*/ 167481 h 847725"/>
                  <a:gd name="connsiteX0" fmla="*/ 525760 w 1349673"/>
                  <a:gd name="connsiteY0" fmla="*/ 167481 h 847725"/>
                  <a:gd name="connsiteX1" fmla="*/ 925811 w 1349673"/>
                  <a:gd name="connsiteY1" fmla="*/ 167481 h 847725"/>
                  <a:gd name="connsiteX2" fmla="*/ 925811 w 1349673"/>
                  <a:gd name="connsiteY2" fmla="*/ 0 h 847725"/>
                  <a:gd name="connsiteX3" fmla="*/ 1349673 w 1349673"/>
                  <a:gd name="connsiteY3" fmla="*/ 423863 h 847725"/>
                  <a:gd name="connsiteX4" fmla="*/ 925811 w 1349673"/>
                  <a:gd name="connsiteY4" fmla="*/ 847725 h 847725"/>
                  <a:gd name="connsiteX5" fmla="*/ 925811 w 1349673"/>
                  <a:gd name="connsiteY5" fmla="*/ 680244 h 847725"/>
                  <a:gd name="connsiteX6" fmla="*/ 128090 w 1349673"/>
                  <a:gd name="connsiteY6" fmla="*/ 678656 h 847725"/>
                  <a:gd name="connsiteX7" fmla="*/ 0 w 1349673"/>
                  <a:gd name="connsiteY7" fmla="*/ 698674 h 847725"/>
                  <a:gd name="connsiteX8" fmla="*/ 525760 w 1349673"/>
                  <a:gd name="connsiteY8" fmla="*/ 167481 h 847725"/>
                  <a:gd name="connsiteX0" fmla="*/ 525760 w 1349673"/>
                  <a:gd name="connsiteY0" fmla="*/ 167481 h 847725"/>
                  <a:gd name="connsiteX1" fmla="*/ 925811 w 1349673"/>
                  <a:gd name="connsiteY1" fmla="*/ 167481 h 847725"/>
                  <a:gd name="connsiteX2" fmla="*/ 925811 w 1349673"/>
                  <a:gd name="connsiteY2" fmla="*/ 0 h 847725"/>
                  <a:gd name="connsiteX3" fmla="*/ 1349673 w 1349673"/>
                  <a:gd name="connsiteY3" fmla="*/ 423863 h 847725"/>
                  <a:gd name="connsiteX4" fmla="*/ 925811 w 1349673"/>
                  <a:gd name="connsiteY4" fmla="*/ 847725 h 847725"/>
                  <a:gd name="connsiteX5" fmla="*/ 925811 w 1349673"/>
                  <a:gd name="connsiteY5" fmla="*/ 680244 h 847725"/>
                  <a:gd name="connsiteX6" fmla="*/ 128090 w 1349673"/>
                  <a:gd name="connsiteY6" fmla="*/ 678656 h 847725"/>
                  <a:gd name="connsiteX7" fmla="*/ 92372 w 1349673"/>
                  <a:gd name="connsiteY7" fmla="*/ 685800 h 847725"/>
                  <a:gd name="connsiteX8" fmla="*/ 0 w 1349673"/>
                  <a:gd name="connsiteY8" fmla="*/ 698674 h 847725"/>
                  <a:gd name="connsiteX9" fmla="*/ 525760 w 1349673"/>
                  <a:gd name="connsiteY9" fmla="*/ 167481 h 847725"/>
                  <a:gd name="connsiteX0" fmla="*/ 525760 w 1349673"/>
                  <a:gd name="connsiteY0" fmla="*/ 167481 h 847725"/>
                  <a:gd name="connsiteX1" fmla="*/ 925811 w 1349673"/>
                  <a:gd name="connsiteY1" fmla="*/ 167481 h 847725"/>
                  <a:gd name="connsiteX2" fmla="*/ 925811 w 1349673"/>
                  <a:gd name="connsiteY2" fmla="*/ 0 h 847725"/>
                  <a:gd name="connsiteX3" fmla="*/ 1349673 w 1349673"/>
                  <a:gd name="connsiteY3" fmla="*/ 423863 h 847725"/>
                  <a:gd name="connsiteX4" fmla="*/ 925811 w 1349673"/>
                  <a:gd name="connsiteY4" fmla="*/ 847725 h 847725"/>
                  <a:gd name="connsiteX5" fmla="*/ 925811 w 1349673"/>
                  <a:gd name="connsiteY5" fmla="*/ 680244 h 847725"/>
                  <a:gd name="connsiteX6" fmla="*/ 128090 w 1349673"/>
                  <a:gd name="connsiteY6" fmla="*/ 678656 h 847725"/>
                  <a:gd name="connsiteX7" fmla="*/ 97135 w 1349673"/>
                  <a:gd name="connsiteY7" fmla="*/ 702469 h 847725"/>
                  <a:gd name="connsiteX8" fmla="*/ 0 w 1349673"/>
                  <a:gd name="connsiteY8" fmla="*/ 698674 h 847725"/>
                  <a:gd name="connsiteX9" fmla="*/ 525760 w 1349673"/>
                  <a:gd name="connsiteY9" fmla="*/ 167481 h 847725"/>
                  <a:gd name="connsiteX0" fmla="*/ 525760 w 1349673"/>
                  <a:gd name="connsiteY0" fmla="*/ 167481 h 847725"/>
                  <a:gd name="connsiteX1" fmla="*/ 585000 w 1349673"/>
                  <a:gd name="connsiteY1" fmla="*/ 167689 h 847725"/>
                  <a:gd name="connsiteX2" fmla="*/ 925811 w 1349673"/>
                  <a:gd name="connsiteY2" fmla="*/ 167481 h 847725"/>
                  <a:gd name="connsiteX3" fmla="*/ 925811 w 1349673"/>
                  <a:gd name="connsiteY3" fmla="*/ 0 h 847725"/>
                  <a:gd name="connsiteX4" fmla="*/ 1349673 w 1349673"/>
                  <a:gd name="connsiteY4" fmla="*/ 423863 h 847725"/>
                  <a:gd name="connsiteX5" fmla="*/ 925811 w 1349673"/>
                  <a:gd name="connsiteY5" fmla="*/ 847725 h 847725"/>
                  <a:gd name="connsiteX6" fmla="*/ 925811 w 1349673"/>
                  <a:gd name="connsiteY6" fmla="*/ 680244 h 847725"/>
                  <a:gd name="connsiteX7" fmla="*/ 128090 w 1349673"/>
                  <a:gd name="connsiteY7" fmla="*/ 678656 h 847725"/>
                  <a:gd name="connsiteX8" fmla="*/ 97135 w 1349673"/>
                  <a:gd name="connsiteY8" fmla="*/ 702469 h 847725"/>
                  <a:gd name="connsiteX9" fmla="*/ 0 w 1349673"/>
                  <a:gd name="connsiteY9" fmla="*/ 698674 h 847725"/>
                  <a:gd name="connsiteX10" fmla="*/ 525760 w 1349673"/>
                  <a:gd name="connsiteY10" fmla="*/ 167481 h 847725"/>
                  <a:gd name="connsiteX0" fmla="*/ 518909 w 1349673"/>
                  <a:gd name="connsiteY0" fmla="*/ 171591 h 847725"/>
                  <a:gd name="connsiteX1" fmla="*/ 585000 w 1349673"/>
                  <a:gd name="connsiteY1" fmla="*/ 167689 h 847725"/>
                  <a:gd name="connsiteX2" fmla="*/ 925811 w 1349673"/>
                  <a:gd name="connsiteY2" fmla="*/ 167481 h 847725"/>
                  <a:gd name="connsiteX3" fmla="*/ 925811 w 1349673"/>
                  <a:gd name="connsiteY3" fmla="*/ 0 h 847725"/>
                  <a:gd name="connsiteX4" fmla="*/ 1349673 w 1349673"/>
                  <a:gd name="connsiteY4" fmla="*/ 423863 h 847725"/>
                  <a:gd name="connsiteX5" fmla="*/ 925811 w 1349673"/>
                  <a:gd name="connsiteY5" fmla="*/ 847725 h 847725"/>
                  <a:gd name="connsiteX6" fmla="*/ 925811 w 1349673"/>
                  <a:gd name="connsiteY6" fmla="*/ 680244 h 847725"/>
                  <a:gd name="connsiteX7" fmla="*/ 128090 w 1349673"/>
                  <a:gd name="connsiteY7" fmla="*/ 678656 h 847725"/>
                  <a:gd name="connsiteX8" fmla="*/ 97135 w 1349673"/>
                  <a:gd name="connsiteY8" fmla="*/ 702469 h 847725"/>
                  <a:gd name="connsiteX9" fmla="*/ 0 w 1349673"/>
                  <a:gd name="connsiteY9" fmla="*/ 698674 h 847725"/>
                  <a:gd name="connsiteX10" fmla="*/ 518909 w 1349673"/>
                  <a:gd name="connsiteY10" fmla="*/ 171591 h 847725"/>
                  <a:gd name="connsiteX0" fmla="*/ 518909 w 1349673"/>
                  <a:gd name="connsiteY0" fmla="*/ 171591 h 847725"/>
                  <a:gd name="connsiteX1" fmla="*/ 585000 w 1349673"/>
                  <a:gd name="connsiteY1" fmla="*/ 167689 h 847725"/>
                  <a:gd name="connsiteX2" fmla="*/ 925811 w 1349673"/>
                  <a:gd name="connsiteY2" fmla="*/ 167481 h 847725"/>
                  <a:gd name="connsiteX3" fmla="*/ 925811 w 1349673"/>
                  <a:gd name="connsiteY3" fmla="*/ 0 h 847725"/>
                  <a:gd name="connsiteX4" fmla="*/ 1349673 w 1349673"/>
                  <a:gd name="connsiteY4" fmla="*/ 423863 h 847725"/>
                  <a:gd name="connsiteX5" fmla="*/ 925811 w 1349673"/>
                  <a:gd name="connsiteY5" fmla="*/ 847725 h 847725"/>
                  <a:gd name="connsiteX6" fmla="*/ 925811 w 1349673"/>
                  <a:gd name="connsiteY6" fmla="*/ 680244 h 847725"/>
                  <a:gd name="connsiteX7" fmla="*/ 128090 w 1349673"/>
                  <a:gd name="connsiteY7" fmla="*/ 678656 h 847725"/>
                  <a:gd name="connsiteX8" fmla="*/ 97135 w 1349673"/>
                  <a:gd name="connsiteY8" fmla="*/ 702469 h 847725"/>
                  <a:gd name="connsiteX9" fmla="*/ 0 w 1349673"/>
                  <a:gd name="connsiteY9" fmla="*/ 698674 h 847725"/>
                  <a:gd name="connsiteX10" fmla="*/ 518909 w 1349673"/>
                  <a:gd name="connsiteY10" fmla="*/ 171591 h 847725"/>
                  <a:gd name="connsiteX0" fmla="*/ 518909 w 1349673"/>
                  <a:gd name="connsiteY0" fmla="*/ 171591 h 847725"/>
                  <a:gd name="connsiteX1" fmla="*/ 585000 w 1349673"/>
                  <a:gd name="connsiteY1" fmla="*/ 167689 h 847725"/>
                  <a:gd name="connsiteX2" fmla="*/ 925811 w 1349673"/>
                  <a:gd name="connsiteY2" fmla="*/ 167481 h 847725"/>
                  <a:gd name="connsiteX3" fmla="*/ 925811 w 1349673"/>
                  <a:gd name="connsiteY3" fmla="*/ 0 h 847725"/>
                  <a:gd name="connsiteX4" fmla="*/ 1349673 w 1349673"/>
                  <a:gd name="connsiteY4" fmla="*/ 423863 h 847725"/>
                  <a:gd name="connsiteX5" fmla="*/ 925811 w 1349673"/>
                  <a:gd name="connsiteY5" fmla="*/ 847725 h 847725"/>
                  <a:gd name="connsiteX6" fmla="*/ 925811 w 1349673"/>
                  <a:gd name="connsiteY6" fmla="*/ 680244 h 847725"/>
                  <a:gd name="connsiteX7" fmla="*/ 128090 w 1349673"/>
                  <a:gd name="connsiteY7" fmla="*/ 678656 h 847725"/>
                  <a:gd name="connsiteX8" fmla="*/ 97135 w 1349673"/>
                  <a:gd name="connsiteY8" fmla="*/ 702469 h 847725"/>
                  <a:gd name="connsiteX9" fmla="*/ 0 w 1349673"/>
                  <a:gd name="connsiteY9" fmla="*/ 698674 h 847725"/>
                  <a:gd name="connsiteX10" fmla="*/ 518909 w 1349673"/>
                  <a:gd name="connsiteY10" fmla="*/ 171591 h 847725"/>
                  <a:gd name="connsiteX0" fmla="*/ 516854 w 1349673"/>
                  <a:gd name="connsiteY0" fmla="*/ 174674 h 847725"/>
                  <a:gd name="connsiteX1" fmla="*/ 585000 w 1349673"/>
                  <a:gd name="connsiteY1" fmla="*/ 167689 h 847725"/>
                  <a:gd name="connsiteX2" fmla="*/ 925811 w 1349673"/>
                  <a:gd name="connsiteY2" fmla="*/ 167481 h 847725"/>
                  <a:gd name="connsiteX3" fmla="*/ 925811 w 1349673"/>
                  <a:gd name="connsiteY3" fmla="*/ 0 h 847725"/>
                  <a:gd name="connsiteX4" fmla="*/ 1349673 w 1349673"/>
                  <a:gd name="connsiteY4" fmla="*/ 423863 h 847725"/>
                  <a:gd name="connsiteX5" fmla="*/ 925811 w 1349673"/>
                  <a:gd name="connsiteY5" fmla="*/ 847725 h 847725"/>
                  <a:gd name="connsiteX6" fmla="*/ 925811 w 1349673"/>
                  <a:gd name="connsiteY6" fmla="*/ 680244 h 847725"/>
                  <a:gd name="connsiteX7" fmla="*/ 128090 w 1349673"/>
                  <a:gd name="connsiteY7" fmla="*/ 678656 h 847725"/>
                  <a:gd name="connsiteX8" fmla="*/ 97135 w 1349673"/>
                  <a:gd name="connsiteY8" fmla="*/ 702469 h 847725"/>
                  <a:gd name="connsiteX9" fmla="*/ 0 w 1349673"/>
                  <a:gd name="connsiteY9" fmla="*/ 698674 h 847725"/>
                  <a:gd name="connsiteX10" fmla="*/ 516854 w 1349673"/>
                  <a:gd name="connsiteY10" fmla="*/ 174674 h 847725"/>
                  <a:gd name="connsiteX0" fmla="*/ 509661 w 1349673"/>
                  <a:gd name="connsiteY0" fmla="*/ 179812 h 847725"/>
                  <a:gd name="connsiteX1" fmla="*/ 585000 w 1349673"/>
                  <a:gd name="connsiteY1" fmla="*/ 167689 h 847725"/>
                  <a:gd name="connsiteX2" fmla="*/ 925811 w 1349673"/>
                  <a:gd name="connsiteY2" fmla="*/ 167481 h 847725"/>
                  <a:gd name="connsiteX3" fmla="*/ 925811 w 1349673"/>
                  <a:gd name="connsiteY3" fmla="*/ 0 h 847725"/>
                  <a:gd name="connsiteX4" fmla="*/ 1349673 w 1349673"/>
                  <a:gd name="connsiteY4" fmla="*/ 423863 h 847725"/>
                  <a:gd name="connsiteX5" fmla="*/ 925811 w 1349673"/>
                  <a:gd name="connsiteY5" fmla="*/ 847725 h 847725"/>
                  <a:gd name="connsiteX6" fmla="*/ 925811 w 1349673"/>
                  <a:gd name="connsiteY6" fmla="*/ 680244 h 847725"/>
                  <a:gd name="connsiteX7" fmla="*/ 128090 w 1349673"/>
                  <a:gd name="connsiteY7" fmla="*/ 678656 h 847725"/>
                  <a:gd name="connsiteX8" fmla="*/ 97135 w 1349673"/>
                  <a:gd name="connsiteY8" fmla="*/ 702469 h 847725"/>
                  <a:gd name="connsiteX9" fmla="*/ 0 w 1349673"/>
                  <a:gd name="connsiteY9" fmla="*/ 698674 h 847725"/>
                  <a:gd name="connsiteX10" fmla="*/ 509661 w 1349673"/>
                  <a:gd name="connsiteY10" fmla="*/ 179812 h 847725"/>
                  <a:gd name="connsiteX0" fmla="*/ 509661 w 1349673"/>
                  <a:gd name="connsiteY0" fmla="*/ 179812 h 847725"/>
                  <a:gd name="connsiteX1" fmla="*/ 585000 w 1349673"/>
                  <a:gd name="connsiteY1" fmla="*/ 167689 h 847725"/>
                  <a:gd name="connsiteX2" fmla="*/ 925811 w 1349673"/>
                  <a:gd name="connsiteY2" fmla="*/ 167481 h 847725"/>
                  <a:gd name="connsiteX3" fmla="*/ 925811 w 1349673"/>
                  <a:gd name="connsiteY3" fmla="*/ 0 h 847725"/>
                  <a:gd name="connsiteX4" fmla="*/ 1349673 w 1349673"/>
                  <a:gd name="connsiteY4" fmla="*/ 423863 h 847725"/>
                  <a:gd name="connsiteX5" fmla="*/ 925811 w 1349673"/>
                  <a:gd name="connsiteY5" fmla="*/ 847725 h 847725"/>
                  <a:gd name="connsiteX6" fmla="*/ 925811 w 1349673"/>
                  <a:gd name="connsiteY6" fmla="*/ 680244 h 847725"/>
                  <a:gd name="connsiteX7" fmla="*/ 128090 w 1349673"/>
                  <a:gd name="connsiteY7" fmla="*/ 678656 h 847725"/>
                  <a:gd name="connsiteX8" fmla="*/ 97135 w 1349673"/>
                  <a:gd name="connsiteY8" fmla="*/ 702469 h 847725"/>
                  <a:gd name="connsiteX9" fmla="*/ 0 w 1349673"/>
                  <a:gd name="connsiteY9" fmla="*/ 698674 h 847725"/>
                  <a:gd name="connsiteX10" fmla="*/ 509661 w 1349673"/>
                  <a:gd name="connsiteY10" fmla="*/ 179812 h 847725"/>
                  <a:gd name="connsiteX0" fmla="*/ 509661 w 1349673"/>
                  <a:gd name="connsiteY0" fmla="*/ 179812 h 847725"/>
                  <a:gd name="connsiteX1" fmla="*/ 585000 w 1349673"/>
                  <a:gd name="connsiteY1" fmla="*/ 167689 h 847725"/>
                  <a:gd name="connsiteX2" fmla="*/ 925811 w 1349673"/>
                  <a:gd name="connsiteY2" fmla="*/ 167481 h 847725"/>
                  <a:gd name="connsiteX3" fmla="*/ 925811 w 1349673"/>
                  <a:gd name="connsiteY3" fmla="*/ 0 h 847725"/>
                  <a:gd name="connsiteX4" fmla="*/ 1349673 w 1349673"/>
                  <a:gd name="connsiteY4" fmla="*/ 423863 h 847725"/>
                  <a:gd name="connsiteX5" fmla="*/ 925811 w 1349673"/>
                  <a:gd name="connsiteY5" fmla="*/ 847725 h 847725"/>
                  <a:gd name="connsiteX6" fmla="*/ 925811 w 1349673"/>
                  <a:gd name="connsiteY6" fmla="*/ 680244 h 847725"/>
                  <a:gd name="connsiteX7" fmla="*/ 128090 w 1349673"/>
                  <a:gd name="connsiteY7" fmla="*/ 678656 h 847725"/>
                  <a:gd name="connsiteX8" fmla="*/ 97135 w 1349673"/>
                  <a:gd name="connsiteY8" fmla="*/ 702469 h 847725"/>
                  <a:gd name="connsiteX9" fmla="*/ 0 w 1349673"/>
                  <a:gd name="connsiteY9" fmla="*/ 698674 h 847725"/>
                  <a:gd name="connsiteX10" fmla="*/ 509661 w 1349673"/>
                  <a:gd name="connsiteY10" fmla="*/ 179812 h 847725"/>
                  <a:gd name="connsiteX0" fmla="*/ 509661 w 1349673"/>
                  <a:gd name="connsiteY0" fmla="*/ 179812 h 847725"/>
                  <a:gd name="connsiteX1" fmla="*/ 585000 w 1349673"/>
                  <a:gd name="connsiteY1" fmla="*/ 167689 h 847725"/>
                  <a:gd name="connsiteX2" fmla="*/ 925811 w 1349673"/>
                  <a:gd name="connsiteY2" fmla="*/ 167481 h 847725"/>
                  <a:gd name="connsiteX3" fmla="*/ 925811 w 1349673"/>
                  <a:gd name="connsiteY3" fmla="*/ 0 h 847725"/>
                  <a:gd name="connsiteX4" fmla="*/ 1349673 w 1349673"/>
                  <a:gd name="connsiteY4" fmla="*/ 423863 h 847725"/>
                  <a:gd name="connsiteX5" fmla="*/ 925811 w 1349673"/>
                  <a:gd name="connsiteY5" fmla="*/ 847725 h 847725"/>
                  <a:gd name="connsiteX6" fmla="*/ 925811 w 1349673"/>
                  <a:gd name="connsiteY6" fmla="*/ 680244 h 847725"/>
                  <a:gd name="connsiteX7" fmla="*/ 128090 w 1349673"/>
                  <a:gd name="connsiteY7" fmla="*/ 678656 h 847725"/>
                  <a:gd name="connsiteX8" fmla="*/ 97135 w 1349673"/>
                  <a:gd name="connsiteY8" fmla="*/ 702469 h 847725"/>
                  <a:gd name="connsiteX9" fmla="*/ 0 w 1349673"/>
                  <a:gd name="connsiteY9" fmla="*/ 698674 h 847725"/>
                  <a:gd name="connsiteX10" fmla="*/ 509661 w 1349673"/>
                  <a:gd name="connsiteY10" fmla="*/ 179812 h 847725"/>
                  <a:gd name="connsiteX0" fmla="*/ 498213 w 1349673"/>
                  <a:gd name="connsiteY0" fmla="*/ 186681 h 847725"/>
                  <a:gd name="connsiteX1" fmla="*/ 585000 w 1349673"/>
                  <a:gd name="connsiteY1" fmla="*/ 167689 h 847725"/>
                  <a:gd name="connsiteX2" fmla="*/ 925811 w 1349673"/>
                  <a:gd name="connsiteY2" fmla="*/ 167481 h 847725"/>
                  <a:gd name="connsiteX3" fmla="*/ 925811 w 1349673"/>
                  <a:gd name="connsiteY3" fmla="*/ 0 h 847725"/>
                  <a:gd name="connsiteX4" fmla="*/ 1349673 w 1349673"/>
                  <a:gd name="connsiteY4" fmla="*/ 423863 h 847725"/>
                  <a:gd name="connsiteX5" fmla="*/ 925811 w 1349673"/>
                  <a:gd name="connsiteY5" fmla="*/ 847725 h 847725"/>
                  <a:gd name="connsiteX6" fmla="*/ 925811 w 1349673"/>
                  <a:gd name="connsiteY6" fmla="*/ 680244 h 847725"/>
                  <a:gd name="connsiteX7" fmla="*/ 128090 w 1349673"/>
                  <a:gd name="connsiteY7" fmla="*/ 678656 h 847725"/>
                  <a:gd name="connsiteX8" fmla="*/ 97135 w 1349673"/>
                  <a:gd name="connsiteY8" fmla="*/ 702469 h 847725"/>
                  <a:gd name="connsiteX9" fmla="*/ 0 w 1349673"/>
                  <a:gd name="connsiteY9" fmla="*/ 698674 h 847725"/>
                  <a:gd name="connsiteX10" fmla="*/ 498213 w 1349673"/>
                  <a:gd name="connsiteY10" fmla="*/ 186681 h 847725"/>
                  <a:gd name="connsiteX0" fmla="*/ 498213 w 1349673"/>
                  <a:gd name="connsiteY0" fmla="*/ 186681 h 847725"/>
                  <a:gd name="connsiteX1" fmla="*/ 585000 w 1349673"/>
                  <a:gd name="connsiteY1" fmla="*/ 167689 h 847725"/>
                  <a:gd name="connsiteX2" fmla="*/ 925811 w 1349673"/>
                  <a:gd name="connsiteY2" fmla="*/ 167481 h 847725"/>
                  <a:gd name="connsiteX3" fmla="*/ 925811 w 1349673"/>
                  <a:gd name="connsiteY3" fmla="*/ 0 h 847725"/>
                  <a:gd name="connsiteX4" fmla="*/ 1349673 w 1349673"/>
                  <a:gd name="connsiteY4" fmla="*/ 423863 h 847725"/>
                  <a:gd name="connsiteX5" fmla="*/ 925811 w 1349673"/>
                  <a:gd name="connsiteY5" fmla="*/ 847725 h 847725"/>
                  <a:gd name="connsiteX6" fmla="*/ 925811 w 1349673"/>
                  <a:gd name="connsiteY6" fmla="*/ 680244 h 847725"/>
                  <a:gd name="connsiteX7" fmla="*/ 128090 w 1349673"/>
                  <a:gd name="connsiteY7" fmla="*/ 678656 h 847725"/>
                  <a:gd name="connsiteX8" fmla="*/ 97135 w 1349673"/>
                  <a:gd name="connsiteY8" fmla="*/ 702469 h 847725"/>
                  <a:gd name="connsiteX9" fmla="*/ 0 w 1349673"/>
                  <a:gd name="connsiteY9" fmla="*/ 698674 h 847725"/>
                  <a:gd name="connsiteX10" fmla="*/ 498213 w 1349673"/>
                  <a:gd name="connsiteY10" fmla="*/ 186681 h 847725"/>
                  <a:gd name="connsiteX0" fmla="*/ 498213 w 1349673"/>
                  <a:gd name="connsiteY0" fmla="*/ 186681 h 847725"/>
                  <a:gd name="connsiteX1" fmla="*/ 585000 w 1349673"/>
                  <a:gd name="connsiteY1" fmla="*/ 167689 h 847725"/>
                  <a:gd name="connsiteX2" fmla="*/ 925811 w 1349673"/>
                  <a:gd name="connsiteY2" fmla="*/ 167481 h 847725"/>
                  <a:gd name="connsiteX3" fmla="*/ 925811 w 1349673"/>
                  <a:gd name="connsiteY3" fmla="*/ 0 h 847725"/>
                  <a:gd name="connsiteX4" fmla="*/ 1349673 w 1349673"/>
                  <a:gd name="connsiteY4" fmla="*/ 423863 h 847725"/>
                  <a:gd name="connsiteX5" fmla="*/ 925811 w 1349673"/>
                  <a:gd name="connsiteY5" fmla="*/ 847725 h 847725"/>
                  <a:gd name="connsiteX6" fmla="*/ 925811 w 1349673"/>
                  <a:gd name="connsiteY6" fmla="*/ 680244 h 847725"/>
                  <a:gd name="connsiteX7" fmla="*/ 128090 w 1349673"/>
                  <a:gd name="connsiteY7" fmla="*/ 678656 h 847725"/>
                  <a:gd name="connsiteX8" fmla="*/ 97135 w 1349673"/>
                  <a:gd name="connsiteY8" fmla="*/ 702469 h 847725"/>
                  <a:gd name="connsiteX9" fmla="*/ 0 w 1349673"/>
                  <a:gd name="connsiteY9" fmla="*/ 698674 h 847725"/>
                  <a:gd name="connsiteX10" fmla="*/ 498213 w 1349673"/>
                  <a:gd name="connsiteY10" fmla="*/ 186681 h 847725"/>
                  <a:gd name="connsiteX0" fmla="*/ 498213 w 1349673"/>
                  <a:gd name="connsiteY0" fmla="*/ 186681 h 847725"/>
                  <a:gd name="connsiteX1" fmla="*/ 585000 w 1349673"/>
                  <a:gd name="connsiteY1" fmla="*/ 167689 h 847725"/>
                  <a:gd name="connsiteX2" fmla="*/ 925811 w 1349673"/>
                  <a:gd name="connsiteY2" fmla="*/ 167481 h 847725"/>
                  <a:gd name="connsiteX3" fmla="*/ 925811 w 1349673"/>
                  <a:gd name="connsiteY3" fmla="*/ 0 h 847725"/>
                  <a:gd name="connsiteX4" fmla="*/ 1349673 w 1349673"/>
                  <a:gd name="connsiteY4" fmla="*/ 423863 h 847725"/>
                  <a:gd name="connsiteX5" fmla="*/ 925811 w 1349673"/>
                  <a:gd name="connsiteY5" fmla="*/ 847725 h 847725"/>
                  <a:gd name="connsiteX6" fmla="*/ 925811 w 1349673"/>
                  <a:gd name="connsiteY6" fmla="*/ 680244 h 847725"/>
                  <a:gd name="connsiteX7" fmla="*/ 128090 w 1349673"/>
                  <a:gd name="connsiteY7" fmla="*/ 678656 h 847725"/>
                  <a:gd name="connsiteX8" fmla="*/ 85687 w 1349673"/>
                  <a:gd name="connsiteY8" fmla="*/ 679572 h 847725"/>
                  <a:gd name="connsiteX9" fmla="*/ 0 w 1349673"/>
                  <a:gd name="connsiteY9" fmla="*/ 698674 h 847725"/>
                  <a:gd name="connsiteX10" fmla="*/ 498213 w 1349673"/>
                  <a:gd name="connsiteY10" fmla="*/ 186681 h 847725"/>
                  <a:gd name="connsiteX0" fmla="*/ 498213 w 1349673"/>
                  <a:gd name="connsiteY0" fmla="*/ 186681 h 847725"/>
                  <a:gd name="connsiteX1" fmla="*/ 585000 w 1349673"/>
                  <a:gd name="connsiteY1" fmla="*/ 167689 h 847725"/>
                  <a:gd name="connsiteX2" fmla="*/ 925811 w 1349673"/>
                  <a:gd name="connsiteY2" fmla="*/ 167481 h 847725"/>
                  <a:gd name="connsiteX3" fmla="*/ 925811 w 1349673"/>
                  <a:gd name="connsiteY3" fmla="*/ 0 h 847725"/>
                  <a:gd name="connsiteX4" fmla="*/ 1349673 w 1349673"/>
                  <a:gd name="connsiteY4" fmla="*/ 423863 h 847725"/>
                  <a:gd name="connsiteX5" fmla="*/ 925811 w 1349673"/>
                  <a:gd name="connsiteY5" fmla="*/ 847725 h 847725"/>
                  <a:gd name="connsiteX6" fmla="*/ 925811 w 1349673"/>
                  <a:gd name="connsiteY6" fmla="*/ 680244 h 847725"/>
                  <a:gd name="connsiteX7" fmla="*/ 128090 w 1349673"/>
                  <a:gd name="connsiteY7" fmla="*/ 678656 h 847725"/>
                  <a:gd name="connsiteX8" fmla="*/ 85687 w 1349673"/>
                  <a:gd name="connsiteY8" fmla="*/ 679572 h 847725"/>
                  <a:gd name="connsiteX9" fmla="*/ 0 w 1349673"/>
                  <a:gd name="connsiteY9" fmla="*/ 698674 h 847725"/>
                  <a:gd name="connsiteX10" fmla="*/ 498213 w 1349673"/>
                  <a:gd name="connsiteY10" fmla="*/ 186681 h 847725"/>
                  <a:gd name="connsiteX0" fmla="*/ 498213 w 1349673"/>
                  <a:gd name="connsiteY0" fmla="*/ 186681 h 847725"/>
                  <a:gd name="connsiteX1" fmla="*/ 585000 w 1349673"/>
                  <a:gd name="connsiteY1" fmla="*/ 167689 h 847725"/>
                  <a:gd name="connsiteX2" fmla="*/ 925811 w 1349673"/>
                  <a:gd name="connsiteY2" fmla="*/ 167481 h 847725"/>
                  <a:gd name="connsiteX3" fmla="*/ 925811 w 1349673"/>
                  <a:gd name="connsiteY3" fmla="*/ 0 h 847725"/>
                  <a:gd name="connsiteX4" fmla="*/ 1349673 w 1349673"/>
                  <a:gd name="connsiteY4" fmla="*/ 423863 h 847725"/>
                  <a:gd name="connsiteX5" fmla="*/ 925811 w 1349673"/>
                  <a:gd name="connsiteY5" fmla="*/ 847725 h 847725"/>
                  <a:gd name="connsiteX6" fmla="*/ 925811 w 1349673"/>
                  <a:gd name="connsiteY6" fmla="*/ 680244 h 847725"/>
                  <a:gd name="connsiteX7" fmla="*/ 128090 w 1349673"/>
                  <a:gd name="connsiteY7" fmla="*/ 678656 h 847725"/>
                  <a:gd name="connsiteX8" fmla="*/ 85687 w 1349673"/>
                  <a:gd name="connsiteY8" fmla="*/ 679572 h 847725"/>
                  <a:gd name="connsiteX9" fmla="*/ 0 w 1349673"/>
                  <a:gd name="connsiteY9" fmla="*/ 698674 h 847725"/>
                  <a:gd name="connsiteX10" fmla="*/ 498213 w 1349673"/>
                  <a:gd name="connsiteY10" fmla="*/ 186681 h 8477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349673" h="847725">
                    <a:moveTo>
                      <a:pt x="498213" y="186681"/>
                    </a:moveTo>
                    <a:cubicBezTo>
                      <a:pt x="512815" y="168468"/>
                      <a:pt x="553811" y="164411"/>
                      <a:pt x="585000" y="167689"/>
                    </a:cubicBezTo>
                    <a:lnTo>
                      <a:pt x="925811" y="167481"/>
                    </a:lnTo>
                    <a:lnTo>
                      <a:pt x="925811" y="0"/>
                    </a:lnTo>
                    <a:lnTo>
                      <a:pt x="1349673" y="423863"/>
                    </a:lnTo>
                    <a:lnTo>
                      <a:pt x="925811" y="847725"/>
                    </a:lnTo>
                    <a:lnTo>
                      <a:pt x="925811" y="680244"/>
                    </a:lnTo>
                    <a:lnTo>
                      <a:pt x="128090" y="678656"/>
                    </a:lnTo>
                    <a:lnTo>
                      <a:pt x="85687" y="679572"/>
                    </a:lnTo>
                    <a:cubicBezTo>
                      <a:pt x="27358" y="679070"/>
                      <a:pt x="28562" y="692307"/>
                      <a:pt x="0" y="698674"/>
                    </a:cubicBezTo>
                    <a:cubicBezTo>
                      <a:pt x="172970" y="522980"/>
                      <a:pt x="483497" y="195901"/>
                      <a:pt x="498213" y="186681"/>
                    </a:cubicBezTo>
                    <a:close/>
                  </a:path>
                </a:pathLst>
              </a:custGeom>
              <a:solidFill>
                <a:schemeClr val="accent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dirty="0">
                  <a:solidFill>
                    <a:srgbClr val="FFFFFF"/>
                  </a:solidFill>
                </a:endParaRPr>
              </a:p>
            </p:txBody>
          </p:sp>
          <p:sp>
            <p:nvSpPr>
              <p:cNvPr id="22" name="TextBox 32"/>
              <p:cNvSpPr txBox="1"/>
              <p:nvPr/>
            </p:nvSpPr>
            <p:spPr>
              <a:xfrm rot="2074901" flipV="1">
                <a:off x="3300809" y="1804730"/>
                <a:ext cx="783946" cy="807908"/>
              </a:xfrm>
              <a:prstGeom prst="rect">
                <a:avLst/>
              </a:prstGeom>
              <a:noFill/>
            </p:spPr>
            <p:txBody>
              <a:bodyPr wrap="square" rtlCol="0">
                <a:spAutoFit/>
              </a:bodyPr>
              <a:lstStyle/>
              <a:p>
                <a:r>
                  <a:rPr lang="en-US" sz="2000" b="1" dirty="0" smtClean="0">
                    <a:solidFill>
                      <a:srgbClr val="FFFFFF"/>
                    </a:solidFill>
                  </a:rPr>
                  <a:t>3.</a:t>
                </a:r>
                <a:endParaRPr lang="en-GB" sz="2000" b="1" dirty="0">
                  <a:solidFill>
                    <a:srgbClr val="FFFFFF"/>
                  </a:solidFill>
                </a:endParaRPr>
              </a:p>
            </p:txBody>
          </p:sp>
        </p:grpSp>
        <p:grpSp>
          <p:nvGrpSpPr>
            <p:cNvPr id="10" name="Group 92"/>
            <p:cNvGrpSpPr/>
            <p:nvPr/>
          </p:nvGrpSpPr>
          <p:grpSpPr>
            <a:xfrm rot="13090677">
              <a:off x="4544571" y="6177959"/>
              <a:ext cx="1526265" cy="855715"/>
              <a:chOff x="2093844" y="966557"/>
              <a:chExt cx="1775833" cy="995638"/>
            </a:xfrm>
          </p:grpSpPr>
          <p:sp>
            <p:nvSpPr>
              <p:cNvPr id="19" name="Freeform 29"/>
              <p:cNvSpPr/>
              <p:nvPr/>
            </p:nvSpPr>
            <p:spPr>
              <a:xfrm rot="20813431">
                <a:off x="2093844" y="966557"/>
                <a:ext cx="1775833" cy="995638"/>
              </a:xfrm>
              <a:custGeom>
                <a:avLst/>
                <a:gdLst>
                  <a:gd name="connsiteX0" fmla="*/ 0 w 1333500"/>
                  <a:gd name="connsiteY0" fmla="*/ 167481 h 847725"/>
                  <a:gd name="connsiteX1" fmla="*/ 909638 w 1333500"/>
                  <a:gd name="connsiteY1" fmla="*/ 167481 h 847725"/>
                  <a:gd name="connsiteX2" fmla="*/ 909638 w 1333500"/>
                  <a:gd name="connsiteY2" fmla="*/ 0 h 847725"/>
                  <a:gd name="connsiteX3" fmla="*/ 1333500 w 1333500"/>
                  <a:gd name="connsiteY3" fmla="*/ 423863 h 847725"/>
                  <a:gd name="connsiteX4" fmla="*/ 909638 w 1333500"/>
                  <a:gd name="connsiteY4" fmla="*/ 847725 h 847725"/>
                  <a:gd name="connsiteX5" fmla="*/ 909638 w 1333500"/>
                  <a:gd name="connsiteY5" fmla="*/ 680244 h 847725"/>
                  <a:gd name="connsiteX6" fmla="*/ 0 w 1333500"/>
                  <a:gd name="connsiteY6" fmla="*/ 680244 h 847725"/>
                  <a:gd name="connsiteX7" fmla="*/ 0 w 1333500"/>
                  <a:gd name="connsiteY7" fmla="*/ 167481 h 847725"/>
                  <a:gd name="connsiteX0" fmla="*/ 509587 w 1333500"/>
                  <a:gd name="connsiteY0" fmla="*/ 167481 h 847725"/>
                  <a:gd name="connsiteX1" fmla="*/ 909638 w 1333500"/>
                  <a:gd name="connsiteY1" fmla="*/ 167481 h 847725"/>
                  <a:gd name="connsiteX2" fmla="*/ 909638 w 1333500"/>
                  <a:gd name="connsiteY2" fmla="*/ 0 h 847725"/>
                  <a:gd name="connsiteX3" fmla="*/ 1333500 w 1333500"/>
                  <a:gd name="connsiteY3" fmla="*/ 423863 h 847725"/>
                  <a:gd name="connsiteX4" fmla="*/ 909638 w 1333500"/>
                  <a:gd name="connsiteY4" fmla="*/ 847725 h 847725"/>
                  <a:gd name="connsiteX5" fmla="*/ 909638 w 1333500"/>
                  <a:gd name="connsiteY5" fmla="*/ 680244 h 847725"/>
                  <a:gd name="connsiteX6" fmla="*/ 0 w 1333500"/>
                  <a:gd name="connsiteY6" fmla="*/ 680244 h 847725"/>
                  <a:gd name="connsiteX7" fmla="*/ 509587 w 1333500"/>
                  <a:gd name="connsiteY7" fmla="*/ 167481 h 847725"/>
                  <a:gd name="connsiteX0" fmla="*/ 537667 w 1361580"/>
                  <a:gd name="connsiteY0" fmla="*/ 167481 h 847725"/>
                  <a:gd name="connsiteX1" fmla="*/ 937718 w 1361580"/>
                  <a:gd name="connsiteY1" fmla="*/ 167481 h 847725"/>
                  <a:gd name="connsiteX2" fmla="*/ 937718 w 1361580"/>
                  <a:gd name="connsiteY2" fmla="*/ 0 h 847725"/>
                  <a:gd name="connsiteX3" fmla="*/ 1361580 w 1361580"/>
                  <a:gd name="connsiteY3" fmla="*/ 423863 h 847725"/>
                  <a:gd name="connsiteX4" fmla="*/ 937718 w 1361580"/>
                  <a:gd name="connsiteY4" fmla="*/ 847725 h 847725"/>
                  <a:gd name="connsiteX5" fmla="*/ 937718 w 1361580"/>
                  <a:gd name="connsiteY5" fmla="*/ 680244 h 847725"/>
                  <a:gd name="connsiteX6" fmla="*/ 0 w 1361580"/>
                  <a:gd name="connsiteY6" fmla="*/ 701055 h 847725"/>
                  <a:gd name="connsiteX7" fmla="*/ 537667 w 1361580"/>
                  <a:gd name="connsiteY7" fmla="*/ 167481 h 847725"/>
                  <a:gd name="connsiteX0" fmla="*/ 525760 w 1349673"/>
                  <a:gd name="connsiteY0" fmla="*/ 167481 h 847725"/>
                  <a:gd name="connsiteX1" fmla="*/ 925811 w 1349673"/>
                  <a:gd name="connsiteY1" fmla="*/ 167481 h 847725"/>
                  <a:gd name="connsiteX2" fmla="*/ 925811 w 1349673"/>
                  <a:gd name="connsiteY2" fmla="*/ 0 h 847725"/>
                  <a:gd name="connsiteX3" fmla="*/ 1349673 w 1349673"/>
                  <a:gd name="connsiteY3" fmla="*/ 423863 h 847725"/>
                  <a:gd name="connsiteX4" fmla="*/ 925811 w 1349673"/>
                  <a:gd name="connsiteY4" fmla="*/ 847725 h 847725"/>
                  <a:gd name="connsiteX5" fmla="*/ 925811 w 1349673"/>
                  <a:gd name="connsiteY5" fmla="*/ 680244 h 847725"/>
                  <a:gd name="connsiteX6" fmla="*/ 0 w 1349673"/>
                  <a:gd name="connsiteY6" fmla="*/ 698674 h 847725"/>
                  <a:gd name="connsiteX7" fmla="*/ 525760 w 1349673"/>
                  <a:gd name="connsiteY7" fmla="*/ 167481 h 847725"/>
                  <a:gd name="connsiteX0" fmla="*/ 525760 w 1349673"/>
                  <a:gd name="connsiteY0" fmla="*/ 167481 h 847725"/>
                  <a:gd name="connsiteX1" fmla="*/ 925811 w 1349673"/>
                  <a:gd name="connsiteY1" fmla="*/ 167481 h 847725"/>
                  <a:gd name="connsiteX2" fmla="*/ 925811 w 1349673"/>
                  <a:gd name="connsiteY2" fmla="*/ 0 h 847725"/>
                  <a:gd name="connsiteX3" fmla="*/ 1349673 w 1349673"/>
                  <a:gd name="connsiteY3" fmla="*/ 423863 h 847725"/>
                  <a:gd name="connsiteX4" fmla="*/ 925811 w 1349673"/>
                  <a:gd name="connsiteY4" fmla="*/ 847725 h 847725"/>
                  <a:gd name="connsiteX5" fmla="*/ 925811 w 1349673"/>
                  <a:gd name="connsiteY5" fmla="*/ 680244 h 847725"/>
                  <a:gd name="connsiteX6" fmla="*/ 111422 w 1349673"/>
                  <a:gd name="connsiteY6" fmla="*/ 697706 h 847725"/>
                  <a:gd name="connsiteX7" fmla="*/ 0 w 1349673"/>
                  <a:gd name="connsiteY7" fmla="*/ 698674 h 847725"/>
                  <a:gd name="connsiteX8" fmla="*/ 525760 w 1349673"/>
                  <a:gd name="connsiteY8" fmla="*/ 167481 h 847725"/>
                  <a:gd name="connsiteX0" fmla="*/ 525760 w 1349673"/>
                  <a:gd name="connsiteY0" fmla="*/ 167481 h 847725"/>
                  <a:gd name="connsiteX1" fmla="*/ 925811 w 1349673"/>
                  <a:gd name="connsiteY1" fmla="*/ 167481 h 847725"/>
                  <a:gd name="connsiteX2" fmla="*/ 925811 w 1349673"/>
                  <a:gd name="connsiteY2" fmla="*/ 0 h 847725"/>
                  <a:gd name="connsiteX3" fmla="*/ 1349673 w 1349673"/>
                  <a:gd name="connsiteY3" fmla="*/ 423863 h 847725"/>
                  <a:gd name="connsiteX4" fmla="*/ 925811 w 1349673"/>
                  <a:gd name="connsiteY4" fmla="*/ 847725 h 847725"/>
                  <a:gd name="connsiteX5" fmla="*/ 925811 w 1349673"/>
                  <a:gd name="connsiteY5" fmla="*/ 680244 h 847725"/>
                  <a:gd name="connsiteX6" fmla="*/ 118566 w 1349673"/>
                  <a:gd name="connsiteY6" fmla="*/ 692943 h 847725"/>
                  <a:gd name="connsiteX7" fmla="*/ 0 w 1349673"/>
                  <a:gd name="connsiteY7" fmla="*/ 698674 h 847725"/>
                  <a:gd name="connsiteX8" fmla="*/ 525760 w 1349673"/>
                  <a:gd name="connsiteY8" fmla="*/ 167481 h 847725"/>
                  <a:gd name="connsiteX0" fmla="*/ 525760 w 1349673"/>
                  <a:gd name="connsiteY0" fmla="*/ 167481 h 847725"/>
                  <a:gd name="connsiteX1" fmla="*/ 925811 w 1349673"/>
                  <a:gd name="connsiteY1" fmla="*/ 167481 h 847725"/>
                  <a:gd name="connsiteX2" fmla="*/ 925811 w 1349673"/>
                  <a:gd name="connsiteY2" fmla="*/ 0 h 847725"/>
                  <a:gd name="connsiteX3" fmla="*/ 1349673 w 1349673"/>
                  <a:gd name="connsiteY3" fmla="*/ 423863 h 847725"/>
                  <a:gd name="connsiteX4" fmla="*/ 925811 w 1349673"/>
                  <a:gd name="connsiteY4" fmla="*/ 847725 h 847725"/>
                  <a:gd name="connsiteX5" fmla="*/ 925811 w 1349673"/>
                  <a:gd name="connsiteY5" fmla="*/ 680244 h 847725"/>
                  <a:gd name="connsiteX6" fmla="*/ 130472 w 1349673"/>
                  <a:gd name="connsiteY6" fmla="*/ 685800 h 847725"/>
                  <a:gd name="connsiteX7" fmla="*/ 0 w 1349673"/>
                  <a:gd name="connsiteY7" fmla="*/ 698674 h 847725"/>
                  <a:gd name="connsiteX8" fmla="*/ 525760 w 1349673"/>
                  <a:gd name="connsiteY8" fmla="*/ 167481 h 847725"/>
                  <a:gd name="connsiteX0" fmla="*/ 525760 w 1349673"/>
                  <a:gd name="connsiteY0" fmla="*/ 167481 h 847725"/>
                  <a:gd name="connsiteX1" fmla="*/ 925811 w 1349673"/>
                  <a:gd name="connsiteY1" fmla="*/ 167481 h 847725"/>
                  <a:gd name="connsiteX2" fmla="*/ 925811 w 1349673"/>
                  <a:gd name="connsiteY2" fmla="*/ 0 h 847725"/>
                  <a:gd name="connsiteX3" fmla="*/ 1349673 w 1349673"/>
                  <a:gd name="connsiteY3" fmla="*/ 423863 h 847725"/>
                  <a:gd name="connsiteX4" fmla="*/ 925811 w 1349673"/>
                  <a:gd name="connsiteY4" fmla="*/ 847725 h 847725"/>
                  <a:gd name="connsiteX5" fmla="*/ 925811 w 1349673"/>
                  <a:gd name="connsiteY5" fmla="*/ 680244 h 847725"/>
                  <a:gd name="connsiteX6" fmla="*/ 128090 w 1349673"/>
                  <a:gd name="connsiteY6" fmla="*/ 678656 h 847725"/>
                  <a:gd name="connsiteX7" fmla="*/ 0 w 1349673"/>
                  <a:gd name="connsiteY7" fmla="*/ 698674 h 847725"/>
                  <a:gd name="connsiteX8" fmla="*/ 525760 w 1349673"/>
                  <a:gd name="connsiteY8" fmla="*/ 167481 h 847725"/>
                  <a:gd name="connsiteX0" fmla="*/ 525760 w 1349673"/>
                  <a:gd name="connsiteY0" fmla="*/ 167481 h 847725"/>
                  <a:gd name="connsiteX1" fmla="*/ 925811 w 1349673"/>
                  <a:gd name="connsiteY1" fmla="*/ 167481 h 847725"/>
                  <a:gd name="connsiteX2" fmla="*/ 925811 w 1349673"/>
                  <a:gd name="connsiteY2" fmla="*/ 0 h 847725"/>
                  <a:gd name="connsiteX3" fmla="*/ 1349673 w 1349673"/>
                  <a:gd name="connsiteY3" fmla="*/ 423863 h 847725"/>
                  <a:gd name="connsiteX4" fmla="*/ 925811 w 1349673"/>
                  <a:gd name="connsiteY4" fmla="*/ 847725 h 847725"/>
                  <a:gd name="connsiteX5" fmla="*/ 925811 w 1349673"/>
                  <a:gd name="connsiteY5" fmla="*/ 680244 h 847725"/>
                  <a:gd name="connsiteX6" fmla="*/ 128090 w 1349673"/>
                  <a:gd name="connsiteY6" fmla="*/ 678656 h 847725"/>
                  <a:gd name="connsiteX7" fmla="*/ 92372 w 1349673"/>
                  <a:gd name="connsiteY7" fmla="*/ 685800 h 847725"/>
                  <a:gd name="connsiteX8" fmla="*/ 0 w 1349673"/>
                  <a:gd name="connsiteY8" fmla="*/ 698674 h 847725"/>
                  <a:gd name="connsiteX9" fmla="*/ 525760 w 1349673"/>
                  <a:gd name="connsiteY9" fmla="*/ 167481 h 847725"/>
                  <a:gd name="connsiteX0" fmla="*/ 525760 w 1349673"/>
                  <a:gd name="connsiteY0" fmla="*/ 167481 h 847725"/>
                  <a:gd name="connsiteX1" fmla="*/ 925811 w 1349673"/>
                  <a:gd name="connsiteY1" fmla="*/ 167481 h 847725"/>
                  <a:gd name="connsiteX2" fmla="*/ 925811 w 1349673"/>
                  <a:gd name="connsiteY2" fmla="*/ 0 h 847725"/>
                  <a:gd name="connsiteX3" fmla="*/ 1349673 w 1349673"/>
                  <a:gd name="connsiteY3" fmla="*/ 423863 h 847725"/>
                  <a:gd name="connsiteX4" fmla="*/ 925811 w 1349673"/>
                  <a:gd name="connsiteY4" fmla="*/ 847725 h 847725"/>
                  <a:gd name="connsiteX5" fmla="*/ 925811 w 1349673"/>
                  <a:gd name="connsiteY5" fmla="*/ 680244 h 847725"/>
                  <a:gd name="connsiteX6" fmla="*/ 128090 w 1349673"/>
                  <a:gd name="connsiteY6" fmla="*/ 678656 h 847725"/>
                  <a:gd name="connsiteX7" fmla="*/ 97135 w 1349673"/>
                  <a:gd name="connsiteY7" fmla="*/ 702469 h 847725"/>
                  <a:gd name="connsiteX8" fmla="*/ 0 w 1349673"/>
                  <a:gd name="connsiteY8" fmla="*/ 698674 h 847725"/>
                  <a:gd name="connsiteX9" fmla="*/ 525760 w 1349673"/>
                  <a:gd name="connsiteY9" fmla="*/ 167481 h 847725"/>
                  <a:gd name="connsiteX0" fmla="*/ 525760 w 1349673"/>
                  <a:gd name="connsiteY0" fmla="*/ 167481 h 847725"/>
                  <a:gd name="connsiteX1" fmla="*/ 585000 w 1349673"/>
                  <a:gd name="connsiteY1" fmla="*/ 167689 h 847725"/>
                  <a:gd name="connsiteX2" fmla="*/ 925811 w 1349673"/>
                  <a:gd name="connsiteY2" fmla="*/ 167481 h 847725"/>
                  <a:gd name="connsiteX3" fmla="*/ 925811 w 1349673"/>
                  <a:gd name="connsiteY3" fmla="*/ 0 h 847725"/>
                  <a:gd name="connsiteX4" fmla="*/ 1349673 w 1349673"/>
                  <a:gd name="connsiteY4" fmla="*/ 423863 h 847725"/>
                  <a:gd name="connsiteX5" fmla="*/ 925811 w 1349673"/>
                  <a:gd name="connsiteY5" fmla="*/ 847725 h 847725"/>
                  <a:gd name="connsiteX6" fmla="*/ 925811 w 1349673"/>
                  <a:gd name="connsiteY6" fmla="*/ 680244 h 847725"/>
                  <a:gd name="connsiteX7" fmla="*/ 128090 w 1349673"/>
                  <a:gd name="connsiteY7" fmla="*/ 678656 h 847725"/>
                  <a:gd name="connsiteX8" fmla="*/ 97135 w 1349673"/>
                  <a:gd name="connsiteY8" fmla="*/ 702469 h 847725"/>
                  <a:gd name="connsiteX9" fmla="*/ 0 w 1349673"/>
                  <a:gd name="connsiteY9" fmla="*/ 698674 h 847725"/>
                  <a:gd name="connsiteX10" fmla="*/ 525760 w 1349673"/>
                  <a:gd name="connsiteY10" fmla="*/ 167481 h 847725"/>
                  <a:gd name="connsiteX0" fmla="*/ 518909 w 1349673"/>
                  <a:gd name="connsiteY0" fmla="*/ 171591 h 847725"/>
                  <a:gd name="connsiteX1" fmla="*/ 585000 w 1349673"/>
                  <a:gd name="connsiteY1" fmla="*/ 167689 h 847725"/>
                  <a:gd name="connsiteX2" fmla="*/ 925811 w 1349673"/>
                  <a:gd name="connsiteY2" fmla="*/ 167481 h 847725"/>
                  <a:gd name="connsiteX3" fmla="*/ 925811 w 1349673"/>
                  <a:gd name="connsiteY3" fmla="*/ 0 h 847725"/>
                  <a:gd name="connsiteX4" fmla="*/ 1349673 w 1349673"/>
                  <a:gd name="connsiteY4" fmla="*/ 423863 h 847725"/>
                  <a:gd name="connsiteX5" fmla="*/ 925811 w 1349673"/>
                  <a:gd name="connsiteY5" fmla="*/ 847725 h 847725"/>
                  <a:gd name="connsiteX6" fmla="*/ 925811 w 1349673"/>
                  <a:gd name="connsiteY6" fmla="*/ 680244 h 847725"/>
                  <a:gd name="connsiteX7" fmla="*/ 128090 w 1349673"/>
                  <a:gd name="connsiteY7" fmla="*/ 678656 h 847725"/>
                  <a:gd name="connsiteX8" fmla="*/ 97135 w 1349673"/>
                  <a:gd name="connsiteY8" fmla="*/ 702469 h 847725"/>
                  <a:gd name="connsiteX9" fmla="*/ 0 w 1349673"/>
                  <a:gd name="connsiteY9" fmla="*/ 698674 h 847725"/>
                  <a:gd name="connsiteX10" fmla="*/ 518909 w 1349673"/>
                  <a:gd name="connsiteY10" fmla="*/ 171591 h 847725"/>
                  <a:gd name="connsiteX0" fmla="*/ 518909 w 1349673"/>
                  <a:gd name="connsiteY0" fmla="*/ 171591 h 847725"/>
                  <a:gd name="connsiteX1" fmla="*/ 585000 w 1349673"/>
                  <a:gd name="connsiteY1" fmla="*/ 167689 h 847725"/>
                  <a:gd name="connsiteX2" fmla="*/ 925811 w 1349673"/>
                  <a:gd name="connsiteY2" fmla="*/ 167481 h 847725"/>
                  <a:gd name="connsiteX3" fmla="*/ 925811 w 1349673"/>
                  <a:gd name="connsiteY3" fmla="*/ 0 h 847725"/>
                  <a:gd name="connsiteX4" fmla="*/ 1349673 w 1349673"/>
                  <a:gd name="connsiteY4" fmla="*/ 423863 h 847725"/>
                  <a:gd name="connsiteX5" fmla="*/ 925811 w 1349673"/>
                  <a:gd name="connsiteY5" fmla="*/ 847725 h 847725"/>
                  <a:gd name="connsiteX6" fmla="*/ 925811 w 1349673"/>
                  <a:gd name="connsiteY6" fmla="*/ 680244 h 847725"/>
                  <a:gd name="connsiteX7" fmla="*/ 128090 w 1349673"/>
                  <a:gd name="connsiteY7" fmla="*/ 678656 h 847725"/>
                  <a:gd name="connsiteX8" fmla="*/ 97135 w 1349673"/>
                  <a:gd name="connsiteY8" fmla="*/ 702469 h 847725"/>
                  <a:gd name="connsiteX9" fmla="*/ 0 w 1349673"/>
                  <a:gd name="connsiteY9" fmla="*/ 698674 h 847725"/>
                  <a:gd name="connsiteX10" fmla="*/ 518909 w 1349673"/>
                  <a:gd name="connsiteY10" fmla="*/ 171591 h 847725"/>
                  <a:gd name="connsiteX0" fmla="*/ 518909 w 1349673"/>
                  <a:gd name="connsiteY0" fmla="*/ 171591 h 847725"/>
                  <a:gd name="connsiteX1" fmla="*/ 585000 w 1349673"/>
                  <a:gd name="connsiteY1" fmla="*/ 167689 h 847725"/>
                  <a:gd name="connsiteX2" fmla="*/ 925811 w 1349673"/>
                  <a:gd name="connsiteY2" fmla="*/ 167481 h 847725"/>
                  <a:gd name="connsiteX3" fmla="*/ 925811 w 1349673"/>
                  <a:gd name="connsiteY3" fmla="*/ 0 h 847725"/>
                  <a:gd name="connsiteX4" fmla="*/ 1349673 w 1349673"/>
                  <a:gd name="connsiteY4" fmla="*/ 423863 h 847725"/>
                  <a:gd name="connsiteX5" fmla="*/ 925811 w 1349673"/>
                  <a:gd name="connsiteY5" fmla="*/ 847725 h 847725"/>
                  <a:gd name="connsiteX6" fmla="*/ 925811 w 1349673"/>
                  <a:gd name="connsiteY6" fmla="*/ 680244 h 847725"/>
                  <a:gd name="connsiteX7" fmla="*/ 128090 w 1349673"/>
                  <a:gd name="connsiteY7" fmla="*/ 678656 h 847725"/>
                  <a:gd name="connsiteX8" fmla="*/ 97135 w 1349673"/>
                  <a:gd name="connsiteY8" fmla="*/ 702469 h 847725"/>
                  <a:gd name="connsiteX9" fmla="*/ 0 w 1349673"/>
                  <a:gd name="connsiteY9" fmla="*/ 698674 h 847725"/>
                  <a:gd name="connsiteX10" fmla="*/ 518909 w 1349673"/>
                  <a:gd name="connsiteY10" fmla="*/ 171591 h 847725"/>
                  <a:gd name="connsiteX0" fmla="*/ 516854 w 1349673"/>
                  <a:gd name="connsiteY0" fmla="*/ 174674 h 847725"/>
                  <a:gd name="connsiteX1" fmla="*/ 585000 w 1349673"/>
                  <a:gd name="connsiteY1" fmla="*/ 167689 h 847725"/>
                  <a:gd name="connsiteX2" fmla="*/ 925811 w 1349673"/>
                  <a:gd name="connsiteY2" fmla="*/ 167481 h 847725"/>
                  <a:gd name="connsiteX3" fmla="*/ 925811 w 1349673"/>
                  <a:gd name="connsiteY3" fmla="*/ 0 h 847725"/>
                  <a:gd name="connsiteX4" fmla="*/ 1349673 w 1349673"/>
                  <a:gd name="connsiteY4" fmla="*/ 423863 h 847725"/>
                  <a:gd name="connsiteX5" fmla="*/ 925811 w 1349673"/>
                  <a:gd name="connsiteY5" fmla="*/ 847725 h 847725"/>
                  <a:gd name="connsiteX6" fmla="*/ 925811 w 1349673"/>
                  <a:gd name="connsiteY6" fmla="*/ 680244 h 847725"/>
                  <a:gd name="connsiteX7" fmla="*/ 128090 w 1349673"/>
                  <a:gd name="connsiteY7" fmla="*/ 678656 h 847725"/>
                  <a:gd name="connsiteX8" fmla="*/ 97135 w 1349673"/>
                  <a:gd name="connsiteY8" fmla="*/ 702469 h 847725"/>
                  <a:gd name="connsiteX9" fmla="*/ 0 w 1349673"/>
                  <a:gd name="connsiteY9" fmla="*/ 698674 h 847725"/>
                  <a:gd name="connsiteX10" fmla="*/ 516854 w 1349673"/>
                  <a:gd name="connsiteY10" fmla="*/ 174674 h 847725"/>
                  <a:gd name="connsiteX0" fmla="*/ 509661 w 1349673"/>
                  <a:gd name="connsiteY0" fmla="*/ 179812 h 847725"/>
                  <a:gd name="connsiteX1" fmla="*/ 585000 w 1349673"/>
                  <a:gd name="connsiteY1" fmla="*/ 167689 h 847725"/>
                  <a:gd name="connsiteX2" fmla="*/ 925811 w 1349673"/>
                  <a:gd name="connsiteY2" fmla="*/ 167481 h 847725"/>
                  <a:gd name="connsiteX3" fmla="*/ 925811 w 1349673"/>
                  <a:gd name="connsiteY3" fmla="*/ 0 h 847725"/>
                  <a:gd name="connsiteX4" fmla="*/ 1349673 w 1349673"/>
                  <a:gd name="connsiteY4" fmla="*/ 423863 h 847725"/>
                  <a:gd name="connsiteX5" fmla="*/ 925811 w 1349673"/>
                  <a:gd name="connsiteY5" fmla="*/ 847725 h 847725"/>
                  <a:gd name="connsiteX6" fmla="*/ 925811 w 1349673"/>
                  <a:gd name="connsiteY6" fmla="*/ 680244 h 847725"/>
                  <a:gd name="connsiteX7" fmla="*/ 128090 w 1349673"/>
                  <a:gd name="connsiteY7" fmla="*/ 678656 h 847725"/>
                  <a:gd name="connsiteX8" fmla="*/ 97135 w 1349673"/>
                  <a:gd name="connsiteY8" fmla="*/ 702469 h 847725"/>
                  <a:gd name="connsiteX9" fmla="*/ 0 w 1349673"/>
                  <a:gd name="connsiteY9" fmla="*/ 698674 h 847725"/>
                  <a:gd name="connsiteX10" fmla="*/ 509661 w 1349673"/>
                  <a:gd name="connsiteY10" fmla="*/ 179812 h 847725"/>
                  <a:gd name="connsiteX0" fmla="*/ 509661 w 1349673"/>
                  <a:gd name="connsiteY0" fmla="*/ 179812 h 847725"/>
                  <a:gd name="connsiteX1" fmla="*/ 585000 w 1349673"/>
                  <a:gd name="connsiteY1" fmla="*/ 167689 h 847725"/>
                  <a:gd name="connsiteX2" fmla="*/ 925811 w 1349673"/>
                  <a:gd name="connsiteY2" fmla="*/ 167481 h 847725"/>
                  <a:gd name="connsiteX3" fmla="*/ 925811 w 1349673"/>
                  <a:gd name="connsiteY3" fmla="*/ 0 h 847725"/>
                  <a:gd name="connsiteX4" fmla="*/ 1349673 w 1349673"/>
                  <a:gd name="connsiteY4" fmla="*/ 423863 h 847725"/>
                  <a:gd name="connsiteX5" fmla="*/ 925811 w 1349673"/>
                  <a:gd name="connsiteY5" fmla="*/ 847725 h 847725"/>
                  <a:gd name="connsiteX6" fmla="*/ 925811 w 1349673"/>
                  <a:gd name="connsiteY6" fmla="*/ 680244 h 847725"/>
                  <a:gd name="connsiteX7" fmla="*/ 128090 w 1349673"/>
                  <a:gd name="connsiteY7" fmla="*/ 678656 h 847725"/>
                  <a:gd name="connsiteX8" fmla="*/ 97135 w 1349673"/>
                  <a:gd name="connsiteY8" fmla="*/ 702469 h 847725"/>
                  <a:gd name="connsiteX9" fmla="*/ 0 w 1349673"/>
                  <a:gd name="connsiteY9" fmla="*/ 698674 h 847725"/>
                  <a:gd name="connsiteX10" fmla="*/ 509661 w 1349673"/>
                  <a:gd name="connsiteY10" fmla="*/ 179812 h 847725"/>
                  <a:gd name="connsiteX0" fmla="*/ 509661 w 1349673"/>
                  <a:gd name="connsiteY0" fmla="*/ 179812 h 847725"/>
                  <a:gd name="connsiteX1" fmla="*/ 585000 w 1349673"/>
                  <a:gd name="connsiteY1" fmla="*/ 167689 h 847725"/>
                  <a:gd name="connsiteX2" fmla="*/ 925811 w 1349673"/>
                  <a:gd name="connsiteY2" fmla="*/ 167481 h 847725"/>
                  <a:gd name="connsiteX3" fmla="*/ 925811 w 1349673"/>
                  <a:gd name="connsiteY3" fmla="*/ 0 h 847725"/>
                  <a:gd name="connsiteX4" fmla="*/ 1349673 w 1349673"/>
                  <a:gd name="connsiteY4" fmla="*/ 423863 h 847725"/>
                  <a:gd name="connsiteX5" fmla="*/ 925811 w 1349673"/>
                  <a:gd name="connsiteY5" fmla="*/ 847725 h 847725"/>
                  <a:gd name="connsiteX6" fmla="*/ 925811 w 1349673"/>
                  <a:gd name="connsiteY6" fmla="*/ 680244 h 847725"/>
                  <a:gd name="connsiteX7" fmla="*/ 128090 w 1349673"/>
                  <a:gd name="connsiteY7" fmla="*/ 678656 h 847725"/>
                  <a:gd name="connsiteX8" fmla="*/ 97135 w 1349673"/>
                  <a:gd name="connsiteY8" fmla="*/ 702469 h 847725"/>
                  <a:gd name="connsiteX9" fmla="*/ 0 w 1349673"/>
                  <a:gd name="connsiteY9" fmla="*/ 698674 h 847725"/>
                  <a:gd name="connsiteX10" fmla="*/ 509661 w 1349673"/>
                  <a:gd name="connsiteY10" fmla="*/ 179812 h 847725"/>
                  <a:gd name="connsiteX0" fmla="*/ 509661 w 1349673"/>
                  <a:gd name="connsiteY0" fmla="*/ 179812 h 847725"/>
                  <a:gd name="connsiteX1" fmla="*/ 585000 w 1349673"/>
                  <a:gd name="connsiteY1" fmla="*/ 167689 h 847725"/>
                  <a:gd name="connsiteX2" fmla="*/ 925811 w 1349673"/>
                  <a:gd name="connsiteY2" fmla="*/ 167481 h 847725"/>
                  <a:gd name="connsiteX3" fmla="*/ 925811 w 1349673"/>
                  <a:gd name="connsiteY3" fmla="*/ 0 h 847725"/>
                  <a:gd name="connsiteX4" fmla="*/ 1349673 w 1349673"/>
                  <a:gd name="connsiteY4" fmla="*/ 423863 h 847725"/>
                  <a:gd name="connsiteX5" fmla="*/ 925811 w 1349673"/>
                  <a:gd name="connsiteY5" fmla="*/ 847725 h 847725"/>
                  <a:gd name="connsiteX6" fmla="*/ 925811 w 1349673"/>
                  <a:gd name="connsiteY6" fmla="*/ 680244 h 847725"/>
                  <a:gd name="connsiteX7" fmla="*/ 128090 w 1349673"/>
                  <a:gd name="connsiteY7" fmla="*/ 678656 h 847725"/>
                  <a:gd name="connsiteX8" fmla="*/ 97135 w 1349673"/>
                  <a:gd name="connsiteY8" fmla="*/ 702469 h 847725"/>
                  <a:gd name="connsiteX9" fmla="*/ 0 w 1349673"/>
                  <a:gd name="connsiteY9" fmla="*/ 698674 h 847725"/>
                  <a:gd name="connsiteX10" fmla="*/ 509661 w 1349673"/>
                  <a:gd name="connsiteY10" fmla="*/ 179812 h 847725"/>
                  <a:gd name="connsiteX0" fmla="*/ 498213 w 1349673"/>
                  <a:gd name="connsiteY0" fmla="*/ 186681 h 847725"/>
                  <a:gd name="connsiteX1" fmla="*/ 585000 w 1349673"/>
                  <a:gd name="connsiteY1" fmla="*/ 167689 h 847725"/>
                  <a:gd name="connsiteX2" fmla="*/ 925811 w 1349673"/>
                  <a:gd name="connsiteY2" fmla="*/ 167481 h 847725"/>
                  <a:gd name="connsiteX3" fmla="*/ 925811 w 1349673"/>
                  <a:gd name="connsiteY3" fmla="*/ 0 h 847725"/>
                  <a:gd name="connsiteX4" fmla="*/ 1349673 w 1349673"/>
                  <a:gd name="connsiteY4" fmla="*/ 423863 h 847725"/>
                  <a:gd name="connsiteX5" fmla="*/ 925811 w 1349673"/>
                  <a:gd name="connsiteY5" fmla="*/ 847725 h 847725"/>
                  <a:gd name="connsiteX6" fmla="*/ 925811 w 1349673"/>
                  <a:gd name="connsiteY6" fmla="*/ 680244 h 847725"/>
                  <a:gd name="connsiteX7" fmla="*/ 128090 w 1349673"/>
                  <a:gd name="connsiteY7" fmla="*/ 678656 h 847725"/>
                  <a:gd name="connsiteX8" fmla="*/ 97135 w 1349673"/>
                  <a:gd name="connsiteY8" fmla="*/ 702469 h 847725"/>
                  <a:gd name="connsiteX9" fmla="*/ 0 w 1349673"/>
                  <a:gd name="connsiteY9" fmla="*/ 698674 h 847725"/>
                  <a:gd name="connsiteX10" fmla="*/ 498213 w 1349673"/>
                  <a:gd name="connsiteY10" fmla="*/ 186681 h 847725"/>
                  <a:gd name="connsiteX0" fmla="*/ 498213 w 1349673"/>
                  <a:gd name="connsiteY0" fmla="*/ 186681 h 847725"/>
                  <a:gd name="connsiteX1" fmla="*/ 585000 w 1349673"/>
                  <a:gd name="connsiteY1" fmla="*/ 167689 h 847725"/>
                  <a:gd name="connsiteX2" fmla="*/ 925811 w 1349673"/>
                  <a:gd name="connsiteY2" fmla="*/ 167481 h 847725"/>
                  <a:gd name="connsiteX3" fmla="*/ 925811 w 1349673"/>
                  <a:gd name="connsiteY3" fmla="*/ 0 h 847725"/>
                  <a:gd name="connsiteX4" fmla="*/ 1349673 w 1349673"/>
                  <a:gd name="connsiteY4" fmla="*/ 423863 h 847725"/>
                  <a:gd name="connsiteX5" fmla="*/ 925811 w 1349673"/>
                  <a:gd name="connsiteY5" fmla="*/ 847725 h 847725"/>
                  <a:gd name="connsiteX6" fmla="*/ 925811 w 1349673"/>
                  <a:gd name="connsiteY6" fmla="*/ 680244 h 847725"/>
                  <a:gd name="connsiteX7" fmla="*/ 128090 w 1349673"/>
                  <a:gd name="connsiteY7" fmla="*/ 678656 h 847725"/>
                  <a:gd name="connsiteX8" fmla="*/ 97135 w 1349673"/>
                  <a:gd name="connsiteY8" fmla="*/ 702469 h 847725"/>
                  <a:gd name="connsiteX9" fmla="*/ 0 w 1349673"/>
                  <a:gd name="connsiteY9" fmla="*/ 698674 h 847725"/>
                  <a:gd name="connsiteX10" fmla="*/ 498213 w 1349673"/>
                  <a:gd name="connsiteY10" fmla="*/ 186681 h 847725"/>
                  <a:gd name="connsiteX0" fmla="*/ 498213 w 1349673"/>
                  <a:gd name="connsiteY0" fmla="*/ 186681 h 847725"/>
                  <a:gd name="connsiteX1" fmla="*/ 585000 w 1349673"/>
                  <a:gd name="connsiteY1" fmla="*/ 167689 h 847725"/>
                  <a:gd name="connsiteX2" fmla="*/ 925811 w 1349673"/>
                  <a:gd name="connsiteY2" fmla="*/ 167481 h 847725"/>
                  <a:gd name="connsiteX3" fmla="*/ 925811 w 1349673"/>
                  <a:gd name="connsiteY3" fmla="*/ 0 h 847725"/>
                  <a:gd name="connsiteX4" fmla="*/ 1349673 w 1349673"/>
                  <a:gd name="connsiteY4" fmla="*/ 423863 h 847725"/>
                  <a:gd name="connsiteX5" fmla="*/ 925811 w 1349673"/>
                  <a:gd name="connsiteY5" fmla="*/ 847725 h 847725"/>
                  <a:gd name="connsiteX6" fmla="*/ 925811 w 1349673"/>
                  <a:gd name="connsiteY6" fmla="*/ 680244 h 847725"/>
                  <a:gd name="connsiteX7" fmla="*/ 128090 w 1349673"/>
                  <a:gd name="connsiteY7" fmla="*/ 678656 h 847725"/>
                  <a:gd name="connsiteX8" fmla="*/ 97135 w 1349673"/>
                  <a:gd name="connsiteY8" fmla="*/ 702469 h 847725"/>
                  <a:gd name="connsiteX9" fmla="*/ 0 w 1349673"/>
                  <a:gd name="connsiteY9" fmla="*/ 698674 h 847725"/>
                  <a:gd name="connsiteX10" fmla="*/ 498213 w 1349673"/>
                  <a:gd name="connsiteY10" fmla="*/ 186681 h 847725"/>
                  <a:gd name="connsiteX0" fmla="*/ 498213 w 1349673"/>
                  <a:gd name="connsiteY0" fmla="*/ 186681 h 847725"/>
                  <a:gd name="connsiteX1" fmla="*/ 585000 w 1349673"/>
                  <a:gd name="connsiteY1" fmla="*/ 167689 h 847725"/>
                  <a:gd name="connsiteX2" fmla="*/ 925811 w 1349673"/>
                  <a:gd name="connsiteY2" fmla="*/ 167481 h 847725"/>
                  <a:gd name="connsiteX3" fmla="*/ 925811 w 1349673"/>
                  <a:gd name="connsiteY3" fmla="*/ 0 h 847725"/>
                  <a:gd name="connsiteX4" fmla="*/ 1349673 w 1349673"/>
                  <a:gd name="connsiteY4" fmla="*/ 423863 h 847725"/>
                  <a:gd name="connsiteX5" fmla="*/ 925811 w 1349673"/>
                  <a:gd name="connsiteY5" fmla="*/ 847725 h 847725"/>
                  <a:gd name="connsiteX6" fmla="*/ 925811 w 1349673"/>
                  <a:gd name="connsiteY6" fmla="*/ 680244 h 847725"/>
                  <a:gd name="connsiteX7" fmla="*/ 128090 w 1349673"/>
                  <a:gd name="connsiteY7" fmla="*/ 678656 h 847725"/>
                  <a:gd name="connsiteX8" fmla="*/ 85687 w 1349673"/>
                  <a:gd name="connsiteY8" fmla="*/ 679572 h 847725"/>
                  <a:gd name="connsiteX9" fmla="*/ 0 w 1349673"/>
                  <a:gd name="connsiteY9" fmla="*/ 698674 h 847725"/>
                  <a:gd name="connsiteX10" fmla="*/ 498213 w 1349673"/>
                  <a:gd name="connsiteY10" fmla="*/ 186681 h 847725"/>
                  <a:gd name="connsiteX0" fmla="*/ 498213 w 1349673"/>
                  <a:gd name="connsiteY0" fmla="*/ 186681 h 847725"/>
                  <a:gd name="connsiteX1" fmla="*/ 585000 w 1349673"/>
                  <a:gd name="connsiteY1" fmla="*/ 167689 h 847725"/>
                  <a:gd name="connsiteX2" fmla="*/ 925811 w 1349673"/>
                  <a:gd name="connsiteY2" fmla="*/ 167481 h 847725"/>
                  <a:gd name="connsiteX3" fmla="*/ 925811 w 1349673"/>
                  <a:gd name="connsiteY3" fmla="*/ 0 h 847725"/>
                  <a:gd name="connsiteX4" fmla="*/ 1349673 w 1349673"/>
                  <a:gd name="connsiteY4" fmla="*/ 423863 h 847725"/>
                  <a:gd name="connsiteX5" fmla="*/ 925811 w 1349673"/>
                  <a:gd name="connsiteY5" fmla="*/ 847725 h 847725"/>
                  <a:gd name="connsiteX6" fmla="*/ 925811 w 1349673"/>
                  <a:gd name="connsiteY6" fmla="*/ 680244 h 847725"/>
                  <a:gd name="connsiteX7" fmla="*/ 128090 w 1349673"/>
                  <a:gd name="connsiteY7" fmla="*/ 678656 h 847725"/>
                  <a:gd name="connsiteX8" fmla="*/ 85687 w 1349673"/>
                  <a:gd name="connsiteY8" fmla="*/ 679572 h 847725"/>
                  <a:gd name="connsiteX9" fmla="*/ 0 w 1349673"/>
                  <a:gd name="connsiteY9" fmla="*/ 698674 h 847725"/>
                  <a:gd name="connsiteX10" fmla="*/ 498213 w 1349673"/>
                  <a:gd name="connsiteY10" fmla="*/ 186681 h 847725"/>
                  <a:gd name="connsiteX0" fmla="*/ 498213 w 1349673"/>
                  <a:gd name="connsiteY0" fmla="*/ 186681 h 847725"/>
                  <a:gd name="connsiteX1" fmla="*/ 585000 w 1349673"/>
                  <a:gd name="connsiteY1" fmla="*/ 167689 h 847725"/>
                  <a:gd name="connsiteX2" fmla="*/ 925811 w 1349673"/>
                  <a:gd name="connsiteY2" fmla="*/ 167481 h 847725"/>
                  <a:gd name="connsiteX3" fmla="*/ 925811 w 1349673"/>
                  <a:gd name="connsiteY3" fmla="*/ 0 h 847725"/>
                  <a:gd name="connsiteX4" fmla="*/ 1349673 w 1349673"/>
                  <a:gd name="connsiteY4" fmla="*/ 423863 h 847725"/>
                  <a:gd name="connsiteX5" fmla="*/ 925811 w 1349673"/>
                  <a:gd name="connsiteY5" fmla="*/ 847725 h 847725"/>
                  <a:gd name="connsiteX6" fmla="*/ 925811 w 1349673"/>
                  <a:gd name="connsiteY6" fmla="*/ 680244 h 847725"/>
                  <a:gd name="connsiteX7" fmla="*/ 128090 w 1349673"/>
                  <a:gd name="connsiteY7" fmla="*/ 678656 h 847725"/>
                  <a:gd name="connsiteX8" fmla="*/ 85687 w 1349673"/>
                  <a:gd name="connsiteY8" fmla="*/ 679572 h 847725"/>
                  <a:gd name="connsiteX9" fmla="*/ 0 w 1349673"/>
                  <a:gd name="connsiteY9" fmla="*/ 698674 h 847725"/>
                  <a:gd name="connsiteX10" fmla="*/ 498213 w 1349673"/>
                  <a:gd name="connsiteY10" fmla="*/ 186681 h 8477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349673" h="847725">
                    <a:moveTo>
                      <a:pt x="498213" y="186681"/>
                    </a:moveTo>
                    <a:cubicBezTo>
                      <a:pt x="512815" y="168468"/>
                      <a:pt x="553811" y="164411"/>
                      <a:pt x="585000" y="167689"/>
                    </a:cubicBezTo>
                    <a:lnTo>
                      <a:pt x="925811" y="167481"/>
                    </a:lnTo>
                    <a:lnTo>
                      <a:pt x="925811" y="0"/>
                    </a:lnTo>
                    <a:lnTo>
                      <a:pt x="1349673" y="423863"/>
                    </a:lnTo>
                    <a:lnTo>
                      <a:pt x="925811" y="847725"/>
                    </a:lnTo>
                    <a:lnTo>
                      <a:pt x="925811" y="680244"/>
                    </a:lnTo>
                    <a:lnTo>
                      <a:pt x="128090" y="678656"/>
                    </a:lnTo>
                    <a:lnTo>
                      <a:pt x="85687" y="679572"/>
                    </a:lnTo>
                    <a:cubicBezTo>
                      <a:pt x="27358" y="679070"/>
                      <a:pt x="28562" y="692307"/>
                      <a:pt x="0" y="698674"/>
                    </a:cubicBezTo>
                    <a:cubicBezTo>
                      <a:pt x="172970" y="522980"/>
                      <a:pt x="483497" y="195901"/>
                      <a:pt x="498213" y="186681"/>
                    </a:cubicBezTo>
                    <a:close/>
                  </a:path>
                </a:pathLst>
              </a:custGeom>
              <a:solidFill>
                <a:srgbClr val="FFC00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dirty="0">
                  <a:solidFill>
                    <a:srgbClr val="FFFFFF"/>
                  </a:solidFill>
                </a:endParaRPr>
              </a:p>
            </p:txBody>
          </p:sp>
          <p:sp>
            <p:nvSpPr>
              <p:cNvPr id="18" name="TextBox 28"/>
              <p:cNvSpPr txBox="1"/>
              <p:nvPr/>
            </p:nvSpPr>
            <p:spPr>
              <a:xfrm rot="8509323">
                <a:off x="2464211" y="1141140"/>
                <a:ext cx="1062879" cy="807904"/>
              </a:xfrm>
              <a:prstGeom prst="rect">
                <a:avLst/>
              </a:prstGeom>
              <a:noFill/>
            </p:spPr>
            <p:txBody>
              <a:bodyPr wrap="square" rtlCol="0">
                <a:spAutoFit/>
              </a:bodyPr>
              <a:lstStyle/>
              <a:p>
                <a:r>
                  <a:rPr lang="en-US" sz="2000" b="1" dirty="0" smtClean="0">
                    <a:solidFill>
                      <a:srgbClr val="FFFFFF"/>
                    </a:solidFill>
                  </a:rPr>
                  <a:t>4.</a:t>
                </a:r>
                <a:endParaRPr lang="en-GB" sz="2000" b="1" dirty="0">
                  <a:solidFill>
                    <a:srgbClr val="FFFFFF"/>
                  </a:solidFill>
                </a:endParaRPr>
              </a:p>
            </p:txBody>
          </p:sp>
        </p:grpSp>
        <p:grpSp>
          <p:nvGrpSpPr>
            <p:cNvPr id="11" name="Group 97"/>
            <p:cNvGrpSpPr/>
            <p:nvPr/>
          </p:nvGrpSpPr>
          <p:grpSpPr>
            <a:xfrm rot="17332230">
              <a:off x="2591935" y="3684146"/>
              <a:ext cx="925749" cy="1596230"/>
              <a:chOff x="3401605" y="947535"/>
              <a:chExt cx="1077118" cy="1857239"/>
            </a:xfrm>
          </p:grpSpPr>
          <p:sp>
            <p:nvSpPr>
              <p:cNvPr id="15" name="Freeform 25"/>
              <p:cNvSpPr/>
              <p:nvPr/>
            </p:nvSpPr>
            <p:spPr>
              <a:xfrm rot="2899678">
                <a:off x="3314647" y="1034493"/>
                <a:ext cx="1202621" cy="1028705"/>
              </a:xfrm>
              <a:custGeom>
                <a:avLst/>
                <a:gdLst>
                  <a:gd name="connsiteX0" fmla="*/ 0 w 1333500"/>
                  <a:gd name="connsiteY0" fmla="*/ 167481 h 847725"/>
                  <a:gd name="connsiteX1" fmla="*/ 909638 w 1333500"/>
                  <a:gd name="connsiteY1" fmla="*/ 167481 h 847725"/>
                  <a:gd name="connsiteX2" fmla="*/ 909638 w 1333500"/>
                  <a:gd name="connsiteY2" fmla="*/ 0 h 847725"/>
                  <a:gd name="connsiteX3" fmla="*/ 1333500 w 1333500"/>
                  <a:gd name="connsiteY3" fmla="*/ 423863 h 847725"/>
                  <a:gd name="connsiteX4" fmla="*/ 909638 w 1333500"/>
                  <a:gd name="connsiteY4" fmla="*/ 847725 h 847725"/>
                  <a:gd name="connsiteX5" fmla="*/ 909638 w 1333500"/>
                  <a:gd name="connsiteY5" fmla="*/ 680244 h 847725"/>
                  <a:gd name="connsiteX6" fmla="*/ 0 w 1333500"/>
                  <a:gd name="connsiteY6" fmla="*/ 680244 h 847725"/>
                  <a:gd name="connsiteX7" fmla="*/ 0 w 1333500"/>
                  <a:gd name="connsiteY7" fmla="*/ 167481 h 847725"/>
                  <a:gd name="connsiteX0" fmla="*/ 509587 w 1333500"/>
                  <a:gd name="connsiteY0" fmla="*/ 167481 h 847725"/>
                  <a:gd name="connsiteX1" fmla="*/ 909638 w 1333500"/>
                  <a:gd name="connsiteY1" fmla="*/ 167481 h 847725"/>
                  <a:gd name="connsiteX2" fmla="*/ 909638 w 1333500"/>
                  <a:gd name="connsiteY2" fmla="*/ 0 h 847725"/>
                  <a:gd name="connsiteX3" fmla="*/ 1333500 w 1333500"/>
                  <a:gd name="connsiteY3" fmla="*/ 423863 h 847725"/>
                  <a:gd name="connsiteX4" fmla="*/ 909638 w 1333500"/>
                  <a:gd name="connsiteY4" fmla="*/ 847725 h 847725"/>
                  <a:gd name="connsiteX5" fmla="*/ 909638 w 1333500"/>
                  <a:gd name="connsiteY5" fmla="*/ 680244 h 847725"/>
                  <a:gd name="connsiteX6" fmla="*/ 0 w 1333500"/>
                  <a:gd name="connsiteY6" fmla="*/ 680244 h 847725"/>
                  <a:gd name="connsiteX7" fmla="*/ 509587 w 1333500"/>
                  <a:gd name="connsiteY7" fmla="*/ 167481 h 847725"/>
                  <a:gd name="connsiteX0" fmla="*/ 537667 w 1361580"/>
                  <a:gd name="connsiteY0" fmla="*/ 167481 h 847725"/>
                  <a:gd name="connsiteX1" fmla="*/ 937718 w 1361580"/>
                  <a:gd name="connsiteY1" fmla="*/ 167481 h 847725"/>
                  <a:gd name="connsiteX2" fmla="*/ 937718 w 1361580"/>
                  <a:gd name="connsiteY2" fmla="*/ 0 h 847725"/>
                  <a:gd name="connsiteX3" fmla="*/ 1361580 w 1361580"/>
                  <a:gd name="connsiteY3" fmla="*/ 423863 h 847725"/>
                  <a:gd name="connsiteX4" fmla="*/ 937718 w 1361580"/>
                  <a:gd name="connsiteY4" fmla="*/ 847725 h 847725"/>
                  <a:gd name="connsiteX5" fmla="*/ 937718 w 1361580"/>
                  <a:gd name="connsiteY5" fmla="*/ 680244 h 847725"/>
                  <a:gd name="connsiteX6" fmla="*/ 0 w 1361580"/>
                  <a:gd name="connsiteY6" fmla="*/ 701055 h 847725"/>
                  <a:gd name="connsiteX7" fmla="*/ 537667 w 1361580"/>
                  <a:gd name="connsiteY7" fmla="*/ 167481 h 847725"/>
                  <a:gd name="connsiteX0" fmla="*/ 525760 w 1349673"/>
                  <a:gd name="connsiteY0" fmla="*/ 167481 h 847725"/>
                  <a:gd name="connsiteX1" fmla="*/ 925811 w 1349673"/>
                  <a:gd name="connsiteY1" fmla="*/ 167481 h 847725"/>
                  <a:gd name="connsiteX2" fmla="*/ 925811 w 1349673"/>
                  <a:gd name="connsiteY2" fmla="*/ 0 h 847725"/>
                  <a:gd name="connsiteX3" fmla="*/ 1349673 w 1349673"/>
                  <a:gd name="connsiteY3" fmla="*/ 423863 h 847725"/>
                  <a:gd name="connsiteX4" fmla="*/ 925811 w 1349673"/>
                  <a:gd name="connsiteY4" fmla="*/ 847725 h 847725"/>
                  <a:gd name="connsiteX5" fmla="*/ 925811 w 1349673"/>
                  <a:gd name="connsiteY5" fmla="*/ 680244 h 847725"/>
                  <a:gd name="connsiteX6" fmla="*/ 0 w 1349673"/>
                  <a:gd name="connsiteY6" fmla="*/ 698674 h 847725"/>
                  <a:gd name="connsiteX7" fmla="*/ 525760 w 1349673"/>
                  <a:gd name="connsiteY7" fmla="*/ 167481 h 847725"/>
                  <a:gd name="connsiteX0" fmla="*/ 525760 w 1349673"/>
                  <a:gd name="connsiteY0" fmla="*/ 167481 h 847725"/>
                  <a:gd name="connsiteX1" fmla="*/ 925811 w 1349673"/>
                  <a:gd name="connsiteY1" fmla="*/ 167481 h 847725"/>
                  <a:gd name="connsiteX2" fmla="*/ 925811 w 1349673"/>
                  <a:gd name="connsiteY2" fmla="*/ 0 h 847725"/>
                  <a:gd name="connsiteX3" fmla="*/ 1349673 w 1349673"/>
                  <a:gd name="connsiteY3" fmla="*/ 423863 h 847725"/>
                  <a:gd name="connsiteX4" fmla="*/ 925811 w 1349673"/>
                  <a:gd name="connsiteY4" fmla="*/ 847725 h 847725"/>
                  <a:gd name="connsiteX5" fmla="*/ 925811 w 1349673"/>
                  <a:gd name="connsiteY5" fmla="*/ 680244 h 847725"/>
                  <a:gd name="connsiteX6" fmla="*/ 111422 w 1349673"/>
                  <a:gd name="connsiteY6" fmla="*/ 697706 h 847725"/>
                  <a:gd name="connsiteX7" fmla="*/ 0 w 1349673"/>
                  <a:gd name="connsiteY7" fmla="*/ 698674 h 847725"/>
                  <a:gd name="connsiteX8" fmla="*/ 525760 w 1349673"/>
                  <a:gd name="connsiteY8" fmla="*/ 167481 h 847725"/>
                  <a:gd name="connsiteX0" fmla="*/ 525760 w 1349673"/>
                  <a:gd name="connsiteY0" fmla="*/ 167481 h 847725"/>
                  <a:gd name="connsiteX1" fmla="*/ 925811 w 1349673"/>
                  <a:gd name="connsiteY1" fmla="*/ 167481 h 847725"/>
                  <a:gd name="connsiteX2" fmla="*/ 925811 w 1349673"/>
                  <a:gd name="connsiteY2" fmla="*/ 0 h 847725"/>
                  <a:gd name="connsiteX3" fmla="*/ 1349673 w 1349673"/>
                  <a:gd name="connsiteY3" fmla="*/ 423863 h 847725"/>
                  <a:gd name="connsiteX4" fmla="*/ 925811 w 1349673"/>
                  <a:gd name="connsiteY4" fmla="*/ 847725 h 847725"/>
                  <a:gd name="connsiteX5" fmla="*/ 925811 w 1349673"/>
                  <a:gd name="connsiteY5" fmla="*/ 680244 h 847725"/>
                  <a:gd name="connsiteX6" fmla="*/ 118566 w 1349673"/>
                  <a:gd name="connsiteY6" fmla="*/ 692943 h 847725"/>
                  <a:gd name="connsiteX7" fmla="*/ 0 w 1349673"/>
                  <a:gd name="connsiteY7" fmla="*/ 698674 h 847725"/>
                  <a:gd name="connsiteX8" fmla="*/ 525760 w 1349673"/>
                  <a:gd name="connsiteY8" fmla="*/ 167481 h 847725"/>
                  <a:gd name="connsiteX0" fmla="*/ 525760 w 1349673"/>
                  <a:gd name="connsiteY0" fmla="*/ 167481 h 847725"/>
                  <a:gd name="connsiteX1" fmla="*/ 925811 w 1349673"/>
                  <a:gd name="connsiteY1" fmla="*/ 167481 h 847725"/>
                  <a:gd name="connsiteX2" fmla="*/ 925811 w 1349673"/>
                  <a:gd name="connsiteY2" fmla="*/ 0 h 847725"/>
                  <a:gd name="connsiteX3" fmla="*/ 1349673 w 1349673"/>
                  <a:gd name="connsiteY3" fmla="*/ 423863 h 847725"/>
                  <a:gd name="connsiteX4" fmla="*/ 925811 w 1349673"/>
                  <a:gd name="connsiteY4" fmla="*/ 847725 h 847725"/>
                  <a:gd name="connsiteX5" fmla="*/ 925811 w 1349673"/>
                  <a:gd name="connsiteY5" fmla="*/ 680244 h 847725"/>
                  <a:gd name="connsiteX6" fmla="*/ 130472 w 1349673"/>
                  <a:gd name="connsiteY6" fmla="*/ 685800 h 847725"/>
                  <a:gd name="connsiteX7" fmla="*/ 0 w 1349673"/>
                  <a:gd name="connsiteY7" fmla="*/ 698674 h 847725"/>
                  <a:gd name="connsiteX8" fmla="*/ 525760 w 1349673"/>
                  <a:gd name="connsiteY8" fmla="*/ 167481 h 847725"/>
                  <a:gd name="connsiteX0" fmla="*/ 525760 w 1349673"/>
                  <a:gd name="connsiteY0" fmla="*/ 167481 h 847725"/>
                  <a:gd name="connsiteX1" fmla="*/ 925811 w 1349673"/>
                  <a:gd name="connsiteY1" fmla="*/ 167481 h 847725"/>
                  <a:gd name="connsiteX2" fmla="*/ 925811 w 1349673"/>
                  <a:gd name="connsiteY2" fmla="*/ 0 h 847725"/>
                  <a:gd name="connsiteX3" fmla="*/ 1349673 w 1349673"/>
                  <a:gd name="connsiteY3" fmla="*/ 423863 h 847725"/>
                  <a:gd name="connsiteX4" fmla="*/ 925811 w 1349673"/>
                  <a:gd name="connsiteY4" fmla="*/ 847725 h 847725"/>
                  <a:gd name="connsiteX5" fmla="*/ 925811 w 1349673"/>
                  <a:gd name="connsiteY5" fmla="*/ 680244 h 847725"/>
                  <a:gd name="connsiteX6" fmla="*/ 128090 w 1349673"/>
                  <a:gd name="connsiteY6" fmla="*/ 678656 h 847725"/>
                  <a:gd name="connsiteX7" fmla="*/ 0 w 1349673"/>
                  <a:gd name="connsiteY7" fmla="*/ 698674 h 847725"/>
                  <a:gd name="connsiteX8" fmla="*/ 525760 w 1349673"/>
                  <a:gd name="connsiteY8" fmla="*/ 167481 h 847725"/>
                  <a:gd name="connsiteX0" fmla="*/ 525760 w 1349673"/>
                  <a:gd name="connsiteY0" fmla="*/ 167481 h 847725"/>
                  <a:gd name="connsiteX1" fmla="*/ 925811 w 1349673"/>
                  <a:gd name="connsiteY1" fmla="*/ 167481 h 847725"/>
                  <a:gd name="connsiteX2" fmla="*/ 925811 w 1349673"/>
                  <a:gd name="connsiteY2" fmla="*/ 0 h 847725"/>
                  <a:gd name="connsiteX3" fmla="*/ 1349673 w 1349673"/>
                  <a:gd name="connsiteY3" fmla="*/ 423863 h 847725"/>
                  <a:gd name="connsiteX4" fmla="*/ 925811 w 1349673"/>
                  <a:gd name="connsiteY4" fmla="*/ 847725 h 847725"/>
                  <a:gd name="connsiteX5" fmla="*/ 925811 w 1349673"/>
                  <a:gd name="connsiteY5" fmla="*/ 680244 h 847725"/>
                  <a:gd name="connsiteX6" fmla="*/ 128090 w 1349673"/>
                  <a:gd name="connsiteY6" fmla="*/ 678656 h 847725"/>
                  <a:gd name="connsiteX7" fmla="*/ 92372 w 1349673"/>
                  <a:gd name="connsiteY7" fmla="*/ 685800 h 847725"/>
                  <a:gd name="connsiteX8" fmla="*/ 0 w 1349673"/>
                  <a:gd name="connsiteY8" fmla="*/ 698674 h 847725"/>
                  <a:gd name="connsiteX9" fmla="*/ 525760 w 1349673"/>
                  <a:gd name="connsiteY9" fmla="*/ 167481 h 847725"/>
                  <a:gd name="connsiteX0" fmla="*/ 525760 w 1349673"/>
                  <a:gd name="connsiteY0" fmla="*/ 167481 h 847725"/>
                  <a:gd name="connsiteX1" fmla="*/ 925811 w 1349673"/>
                  <a:gd name="connsiteY1" fmla="*/ 167481 h 847725"/>
                  <a:gd name="connsiteX2" fmla="*/ 925811 w 1349673"/>
                  <a:gd name="connsiteY2" fmla="*/ 0 h 847725"/>
                  <a:gd name="connsiteX3" fmla="*/ 1349673 w 1349673"/>
                  <a:gd name="connsiteY3" fmla="*/ 423863 h 847725"/>
                  <a:gd name="connsiteX4" fmla="*/ 925811 w 1349673"/>
                  <a:gd name="connsiteY4" fmla="*/ 847725 h 847725"/>
                  <a:gd name="connsiteX5" fmla="*/ 925811 w 1349673"/>
                  <a:gd name="connsiteY5" fmla="*/ 680244 h 847725"/>
                  <a:gd name="connsiteX6" fmla="*/ 128090 w 1349673"/>
                  <a:gd name="connsiteY6" fmla="*/ 678656 h 847725"/>
                  <a:gd name="connsiteX7" fmla="*/ 97135 w 1349673"/>
                  <a:gd name="connsiteY7" fmla="*/ 702469 h 847725"/>
                  <a:gd name="connsiteX8" fmla="*/ 0 w 1349673"/>
                  <a:gd name="connsiteY8" fmla="*/ 698674 h 847725"/>
                  <a:gd name="connsiteX9" fmla="*/ 525760 w 1349673"/>
                  <a:gd name="connsiteY9" fmla="*/ 167481 h 847725"/>
                  <a:gd name="connsiteX0" fmla="*/ 525760 w 1349673"/>
                  <a:gd name="connsiteY0" fmla="*/ 167481 h 847725"/>
                  <a:gd name="connsiteX1" fmla="*/ 585000 w 1349673"/>
                  <a:gd name="connsiteY1" fmla="*/ 167689 h 847725"/>
                  <a:gd name="connsiteX2" fmla="*/ 925811 w 1349673"/>
                  <a:gd name="connsiteY2" fmla="*/ 167481 h 847725"/>
                  <a:gd name="connsiteX3" fmla="*/ 925811 w 1349673"/>
                  <a:gd name="connsiteY3" fmla="*/ 0 h 847725"/>
                  <a:gd name="connsiteX4" fmla="*/ 1349673 w 1349673"/>
                  <a:gd name="connsiteY4" fmla="*/ 423863 h 847725"/>
                  <a:gd name="connsiteX5" fmla="*/ 925811 w 1349673"/>
                  <a:gd name="connsiteY5" fmla="*/ 847725 h 847725"/>
                  <a:gd name="connsiteX6" fmla="*/ 925811 w 1349673"/>
                  <a:gd name="connsiteY6" fmla="*/ 680244 h 847725"/>
                  <a:gd name="connsiteX7" fmla="*/ 128090 w 1349673"/>
                  <a:gd name="connsiteY7" fmla="*/ 678656 h 847725"/>
                  <a:gd name="connsiteX8" fmla="*/ 97135 w 1349673"/>
                  <a:gd name="connsiteY8" fmla="*/ 702469 h 847725"/>
                  <a:gd name="connsiteX9" fmla="*/ 0 w 1349673"/>
                  <a:gd name="connsiteY9" fmla="*/ 698674 h 847725"/>
                  <a:gd name="connsiteX10" fmla="*/ 525760 w 1349673"/>
                  <a:gd name="connsiteY10" fmla="*/ 167481 h 847725"/>
                  <a:gd name="connsiteX0" fmla="*/ 518909 w 1349673"/>
                  <a:gd name="connsiteY0" fmla="*/ 171591 h 847725"/>
                  <a:gd name="connsiteX1" fmla="*/ 585000 w 1349673"/>
                  <a:gd name="connsiteY1" fmla="*/ 167689 h 847725"/>
                  <a:gd name="connsiteX2" fmla="*/ 925811 w 1349673"/>
                  <a:gd name="connsiteY2" fmla="*/ 167481 h 847725"/>
                  <a:gd name="connsiteX3" fmla="*/ 925811 w 1349673"/>
                  <a:gd name="connsiteY3" fmla="*/ 0 h 847725"/>
                  <a:gd name="connsiteX4" fmla="*/ 1349673 w 1349673"/>
                  <a:gd name="connsiteY4" fmla="*/ 423863 h 847725"/>
                  <a:gd name="connsiteX5" fmla="*/ 925811 w 1349673"/>
                  <a:gd name="connsiteY5" fmla="*/ 847725 h 847725"/>
                  <a:gd name="connsiteX6" fmla="*/ 925811 w 1349673"/>
                  <a:gd name="connsiteY6" fmla="*/ 680244 h 847725"/>
                  <a:gd name="connsiteX7" fmla="*/ 128090 w 1349673"/>
                  <a:gd name="connsiteY7" fmla="*/ 678656 h 847725"/>
                  <a:gd name="connsiteX8" fmla="*/ 97135 w 1349673"/>
                  <a:gd name="connsiteY8" fmla="*/ 702469 h 847725"/>
                  <a:gd name="connsiteX9" fmla="*/ 0 w 1349673"/>
                  <a:gd name="connsiteY9" fmla="*/ 698674 h 847725"/>
                  <a:gd name="connsiteX10" fmla="*/ 518909 w 1349673"/>
                  <a:gd name="connsiteY10" fmla="*/ 171591 h 847725"/>
                  <a:gd name="connsiteX0" fmla="*/ 518909 w 1349673"/>
                  <a:gd name="connsiteY0" fmla="*/ 171591 h 847725"/>
                  <a:gd name="connsiteX1" fmla="*/ 585000 w 1349673"/>
                  <a:gd name="connsiteY1" fmla="*/ 167689 h 847725"/>
                  <a:gd name="connsiteX2" fmla="*/ 925811 w 1349673"/>
                  <a:gd name="connsiteY2" fmla="*/ 167481 h 847725"/>
                  <a:gd name="connsiteX3" fmla="*/ 925811 w 1349673"/>
                  <a:gd name="connsiteY3" fmla="*/ 0 h 847725"/>
                  <a:gd name="connsiteX4" fmla="*/ 1349673 w 1349673"/>
                  <a:gd name="connsiteY4" fmla="*/ 423863 h 847725"/>
                  <a:gd name="connsiteX5" fmla="*/ 925811 w 1349673"/>
                  <a:gd name="connsiteY5" fmla="*/ 847725 h 847725"/>
                  <a:gd name="connsiteX6" fmla="*/ 925811 w 1349673"/>
                  <a:gd name="connsiteY6" fmla="*/ 680244 h 847725"/>
                  <a:gd name="connsiteX7" fmla="*/ 128090 w 1349673"/>
                  <a:gd name="connsiteY7" fmla="*/ 678656 h 847725"/>
                  <a:gd name="connsiteX8" fmla="*/ 97135 w 1349673"/>
                  <a:gd name="connsiteY8" fmla="*/ 702469 h 847725"/>
                  <a:gd name="connsiteX9" fmla="*/ 0 w 1349673"/>
                  <a:gd name="connsiteY9" fmla="*/ 698674 h 847725"/>
                  <a:gd name="connsiteX10" fmla="*/ 518909 w 1349673"/>
                  <a:gd name="connsiteY10" fmla="*/ 171591 h 847725"/>
                  <a:gd name="connsiteX0" fmla="*/ 518909 w 1349673"/>
                  <a:gd name="connsiteY0" fmla="*/ 171591 h 847725"/>
                  <a:gd name="connsiteX1" fmla="*/ 585000 w 1349673"/>
                  <a:gd name="connsiteY1" fmla="*/ 167689 h 847725"/>
                  <a:gd name="connsiteX2" fmla="*/ 925811 w 1349673"/>
                  <a:gd name="connsiteY2" fmla="*/ 167481 h 847725"/>
                  <a:gd name="connsiteX3" fmla="*/ 925811 w 1349673"/>
                  <a:gd name="connsiteY3" fmla="*/ 0 h 847725"/>
                  <a:gd name="connsiteX4" fmla="*/ 1349673 w 1349673"/>
                  <a:gd name="connsiteY4" fmla="*/ 423863 h 847725"/>
                  <a:gd name="connsiteX5" fmla="*/ 925811 w 1349673"/>
                  <a:gd name="connsiteY5" fmla="*/ 847725 h 847725"/>
                  <a:gd name="connsiteX6" fmla="*/ 925811 w 1349673"/>
                  <a:gd name="connsiteY6" fmla="*/ 680244 h 847725"/>
                  <a:gd name="connsiteX7" fmla="*/ 128090 w 1349673"/>
                  <a:gd name="connsiteY7" fmla="*/ 678656 h 847725"/>
                  <a:gd name="connsiteX8" fmla="*/ 97135 w 1349673"/>
                  <a:gd name="connsiteY8" fmla="*/ 702469 h 847725"/>
                  <a:gd name="connsiteX9" fmla="*/ 0 w 1349673"/>
                  <a:gd name="connsiteY9" fmla="*/ 698674 h 847725"/>
                  <a:gd name="connsiteX10" fmla="*/ 518909 w 1349673"/>
                  <a:gd name="connsiteY10" fmla="*/ 171591 h 847725"/>
                  <a:gd name="connsiteX0" fmla="*/ 516854 w 1349673"/>
                  <a:gd name="connsiteY0" fmla="*/ 174674 h 847725"/>
                  <a:gd name="connsiteX1" fmla="*/ 585000 w 1349673"/>
                  <a:gd name="connsiteY1" fmla="*/ 167689 h 847725"/>
                  <a:gd name="connsiteX2" fmla="*/ 925811 w 1349673"/>
                  <a:gd name="connsiteY2" fmla="*/ 167481 h 847725"/>
                  <a:gd name="connsiteX3" fmla="*/ 925811 w 1349673"/>
                  <a:gd name="connsiteY3" fmla="*/ 0 h 847725"/>
                  <a:gd name="connsiteX4" fmla="*/ 1349673 w 1349673"/>
                  <a:gd name="connsiteY4" fmla="*/ 423863 h 847725"/>
                  <a:gd name="connsiteX5" fmla="*/ 925811 w 1349673"/>
                  <a:gd name="connsiteY5" fmla="*/ 847725 h 847725"/>
                  <a:gd name="connsiteX6" fmla="*/ 925811 w 1349673"/>
                  <a:gd name="connsiteY6" fmla="*/ 680244 h 847725"/>
                  <a:gd name="connsiteX7" fmla="*/ 128090 w 1349673"/>
                  <a:gd name="connsiteY7" fmla="*/ 678656 h 847725"/>
                  <a:gd name="connsiteX8" fmla="*/ 97135 w 1349673"/>
                  <a:gd name="connsiteY8" fmla="*/ 702469 h 847725"/>
                  <a:gd name="connsiteX9" fmla="*/ 0 w 1349673"/>
                  <a:gd name="connsiteY9" fmla="*/ 698674 h 847725"/>
                  <a:gd name="connsiteX10" fmla="*/ 516854 w 1349673"/>
                  <a:gd name="connsiteY10" fmla="*/ 174674 h 847725"/>
                  <a:gd name="connsiteX0" fmla="*/ 509661 w 1349673"/>
                  <a:gd name="connsiteY0" fmla="*/ 179812 h 847725"/>
                  <a:gd name="connsiteX1" fmla="*/ 585000 w 1349673"/>
                  <a:gd name="connsiteY1" fmla="*/ 167689 h 847725"/>
                  <a:gd name="connsiteX2" fmla="*/ 925811 w 1349673"/>
                  <a:gd name="connsiteY2" fmla="*/ 167481 h 847725"/>
                  <a:gd name="connsiteX3" fmla="*/ 925811 w 1349673"/>
                  <a:gd name="connsiteY3" fmla="*/ 0 h 847725"/>
                  <a:gd name="connsiteX4" fmla="*/ 1349673 w 1349673"/>
                  <a:gd name="connsiteY4" fmla="*/ 423863 h 847725"/>
                  <a:gd name="connsiteX5" fmla="*/ 925811 w 1349673"/>
                  <a:gd name="connsiteY5" fmla="*/ 847725 h 847725"/>
                  <a:gd name="connsiteX6" fmla="*/ 925811 w 1349673"/>
                  <a:gd name="connsiteY6" fmla="*/ 680244 h 847725"/>
                  <a:gd name="connsiteX7" fmla="*/ 128090 w 1349673"/>
                  <a:gd name="connsiteY7" fmla="*/ 678656 h 847725"/>
                  <a:gd name="connsiteX8" fmla="*/ 97135 w 1349673"/>
                  <a:gd name="connsiteY8" fmla="*/ 702469 h 847725"/>
                  <a:gd name="connsiteX9" fmla="*/ 0 w 1349673"/>
                  <a:gd name="connsiteY9" fmla="*/ 698674 h 847725"/>
                  <a:gd name="connsiteX10" fmla="*/ 509661 w 1349673"/>
                  <a:gd name="connsiteY10" fmla="*/ 179812 h 847725"/>
                  <a:gd name="connsiteX0" fmla="*/ 509661 w 1349673"/>
                  <a:gd name="connsiteY0" fmla="*/ 179812 h 847725"/>
                  <a:gd name="connsiteX1" fmla="*/ 585000 w 1349673"/>
                  <a:gd name="connsiteY1" fmla="*/ 167689 h 847725"/>
                  <a:gd name="connsiteX2" fmla="*/ 925811 w 1349673"/>
                  <a:gd name="connsiteY2" fmla="*/ 167481 h 847725"/>
                  <a:gd name="connsiteX3" fmla="*/ 925811 w 1349673"/>
                  <a:gd name="connsiteY3" fmla="*/ 0 h 847725"/>
                  <a:gd name="connsiteX4" fmla="*/ 1349673 w 1349673"/>
                  <a:gd name="connsiteY4" fmla="*/ 423863 h 847725"/>
                  <a:gd name="connsiteX5" fmla="*/ 925811 w 1349673"/>
                  <a:gd name="connsiteY5" fmla="*/ 847725 h 847725"/>
                  <a:gd name="connsiteX6" fmla="*/ 925811 w 1349673"/>
                  <a:gd name="connsiteY6" fmla="*/ 680244 h 847725"/>
                  <a:gd name="connsiteX7" fmla="*/ 128090 w 1349673"/>
                  <a:gd name="connsiteY7" fmla="*/ 678656 h 847725"/>
                  <a:gd name="connsiteX8" fmla="*/ 97135 w 1349673"/>
                  <a:gd name="connsiteY8" fmla="*/ 702469 h 847725"/>
                  <a:gd name="connsiteX9" fmla="*/ 0 w 1349673"/>
                  <a:gd name="connsiteY9" fmla="*/ 698674 h 847725"/>
                  <a:gd name="connsiteX10" fmla="*/ 509661 w 1349673"/>
                  <a:gd name="connsiteY10" fmla="*/ 179812 h 847725"/>
                  <a:gd name="connsiteX0" fmla="*/ 509661 w 1349673"/>
                  <a:gd name="connsiteY0" fmla="*/ 179812 h 847725"/>
                  <a:gd name="connsiteX1" fmla="*/ 585000 w 1349673"/>
                  <a:gd name="connsiteY1" fmla="*/ 167689 h 847725"/>
                  <a:gd name="connsiteX2" fmla="*/ 925811 w 1349673"/>
                  <a:gd name="connsiteY2" fmla="*/ 167481 h 847725"/>
                  <a:gd name="connsiteX3" fmla="*/ 925811 w 1349673"/>
                  <a:gd name="connsiteY3" fmla="*/ 0 h 847725"/>
                  <a:gd name="connsiteX4" fmla="*/ 1349673 w 1349673"/>
                  <a:gd name="connsiteY4" fmla="*/ 423863 h 847725"/>
                  <a:gd name="connsiteX5" fmla="*/ 925811 w 1349673"/>
                  <a:gd name="connsiteY5" fmla="*/ 847725 h 847725"/>
                  <a:gd name="connsiteX6" fmla="*/ 925811 w 1349673"/>
                  <a:gd name="connsiteY6" fmla="*/ 680244 h 847725"/>
                  <a:gd name="connsiteX7" fmla="*/ 128090 w 1349673"/>
                  <a:gd name="connsiteY7" fmla="*/ 678656 h 847725"/>
                  <a:gd name="connsiteX8" fmla="*/ 97135 w 1349673"/>
                  <a:gd name="connsiteY8" fmla="*/ 702469 h 847725"/>
                  <a:gd name="connsiteX9" fmla="*/ 0 w 1349673"/>
                  <a:gd name="connsiteY9" fmla="*/ 698674 h 847725"/>
                  <a:gd name="connsiteX10" fmla="*/ 509661 w 1349673"/>
                  <a:gd name="connsiteY10" fmla="*/ 179812 h 847725"/>
                  <a:gd name="connsiteX0" fmla="*/ 509661 w 1349673"/>
                  <a:gd name="connsiteY0" fmla="*/ 179812 h 847725"/>
                  <a:gd name="connsiteX1" fmla="*/ 585000 w 1349673"/>
                  <a:gd name="connsiteY1" fmla="*/ 167689 h 847725"/>
                  <a:gd name="connsiteX2" fmla="*/ 925811 w 1349673"/>
                  <a:gd name="connsiteY2" fmla="*/ 167481 h 847725"/>
                  <a:gd name="connsiteX3" fmla="*/ 925811 w 1349673"/>
                  <a:gd name="connsiteY3" fmla="*/ 0 h 847725"/>
                  <a:gd name="connsiteX4" fmla="*/ 1349673 w 1349673"/>
                  <a:gd name="connsiteY4" fmla="*/ 423863 h 847725"/>
                  <a:gd name="connsiteX5" fmla="*/ 925811 w 1349673"/>
                  <a:gd name="connsiteY5" fmla="*/ 847725 h 847725"/>
                  <a:gd name="connsiteX6" fmla="*/ 925811 w 1349673"/>
                  <a:gd name="connsiteY6" fmla="*/ 680244 h 847725"/>
                  <a:gd name="connsiteX7" fmla="*/ 128090 w 1349673"/>
                  <a:gd name="connsiteY7" fmla="*/ 678656 h 847725"/>
                  <a:gd name="connsiteX8" fmla="*/ 97135 w 1349673"/>
                  <a:gd name="connsiteY8" fmla="*/ 702469 h 847725"/>
                  <a:gd name="connsiteX9" fmla="*/ 0 w 1349673"/>
                  <a:gd name="connsiteY9" fmla="*/ 698674 h 847725"/>
                  <a:gd name="connsiteX10" fmla="*/ 509661 w 1349673"/>
                  <a:gd name="connsiteY10" fmla="*/ 179812 h 847725"/>
                  <a:gd name="connsiteX0" fmla="*/ 498213 w 1349673"/>
                  <a:gd name="connsiteY0" fmla="*/ 186681 h 847725"/>
                  <a:gd name="connsiteX1" fmla="*/ 585000 w 1349673"/>
                  <a:gd name="connsiteY1" fmla="*/ 167689 h 847725"/>
                  <a:gd name="connsiteX2" fmla="*/ 925811 w 1349673"/>
                  <a:gd name="connsiteY2" fmla="*/ 167481 h 847725"/>
                  <a:gd name="connsiteX3" fmla="*/ 925811 w 1349673"/>
                  <a:gd name="connsiteY3" fmla="*/ 0 h 847725"/>
                  <a:gd name="connsiteX4" fmla="*/ 1349673 w 1349673"/>
                  <a:gd name="connsiteY4" fmla="*/ 423863 h 847725"/>
                  <a:gd name="connsiteX5" fmla="*/ 925811 w 1349673"/>
                  <a:gd name="connsiteY5" fmla="*/ 847725 h 847725"/>
                  <a:gd name="connsiteX6" fmla="*/ 925811 w 1349673"/>
                  <a:gd name="connsiteY6" fmla="*/ 680244 h 847725"/>
                  <a:gd name="connsiteX7" fmla="*/ 128090 w 1349673"/>
                  <a:gd name="connsiteY7" fmla="*/ 678656 h 847725"/>
                  <a:gd name="connsiteX8" fmla="*/ 97135 w 1349673"/>
                  <a:gd name="connsiteY8" fmla="*/ 702469 h 847725"/>
                  <a:gd name="connsiteX9" fmla="*/ 0 w 1349673"/>
                  <a:gd name="connsiteY9" fmla="*/ 698674 h 847725"/>
                  <a:gd name="connsiteX10" fmla="*/ 498213 w 1349673"/>
                  <a:gd name="connsiteY10" fmla="*/ 186681 h 847725"/>
                  <a:gd name="connsiteX0" fmla="*/ 498213 w 1349673"/>
                  <a:gd name="connsiteY0" fmla="*/ 186681 h 847725"/>
                  <a:gd name="connsiteX1" fmla="*/ 585000 w 1349673"/>
                  <a:gd name="connsiteY1" fmla="*/ 167689 h 847725"/>
                  <a:gd name="connsiteX2" fmla="*/ 925811 w 1349673"/>
                  <a:gd name="connsiteY2" fmla="*/ 167481 h 847725"/>
                  <a:gd name="connsiteX3" fmla="*/ 925811 w 1349673"/>
                  <a:gd name="connsiteY3" fmla="*/ 0 h 847725"/>
                  <a:gd name="connsiteX4" fmla="*/ 1349673 w 1349673"/>
                  <a:gd name="connsiteY4" fmla="*/ 423863 h 847725"/>
                  <a:gd name="connsiteX5" fmla="*/ 925811 w 1349673"/>
                  <a:gd name="connsiteY5" fmla="*/ 847725 h 847725"/>
                  <a:gd name="connsiteX6" fmla="*/ 925811 w 1349673"/>
                  <a:gd name="connsiteY6" fmla="*/ 680244 h 847725"/>
                  <a:gd name="connsiteX7" fmla="*/ 128090 w 1349673"/>
                  <a:gd name="connsiteY7" fmla="*/ 678656 h 847725"/>
                  <a:gd name="connsiteX8" fmla="*/ 97135 w 1349673"/>
                  <a:gd name="connsiteY8" fmla="*/ 702469 h 847725"/>
                  <a:gd name="connsiteX9" fmla="*/ 0 w 1349673"/>
                  <a:gd name="connsiteY9" fmla="*/ 698674 h 847725"/>
                  <a:gd name="connsiteX10" fmla="*/ 498213 w 1349673"/>
                  <a:gd name="connsiteY10" fmla="*/ 186681 h 847725"/>
                  <a:gd name="connsiteX0" fmla="*/ 498213 w 1349673"/>
                  <a:gd name="connsiteY0" fmla="*/ 186681 h 847725"/>
                  <a:gd name="connsiteX1" fmla="*/ 585000 w 1349673"/>
                  <a:gd name="connsiteY1" fmla="*/ 167689 h 847725"/>
                  <a:gd name="connsiteX2" fmla="*/ 925811 w 1349673"/>
                  <a:gd name="connsiteY2" fmla="*/ 167481 h 847725"/>
                  <a:gd name="connsiteX3" fmla="*/ 925811 w 1349673"/>
                  <a:gd name="connsiteY3" fmla="*/ 0 h 847725"/>
                  <a:gd name="connsiteX4" fmla="*/ 1349673 w 1349673"/>
                  <a:gd name="connsiteY4" fmla="*/ 423863 h 847725"/>
                  <a:gd name="connsiteX5" fmla="*/ 925811 w 1349673"/>
                  <a:gd name="connsiteY5" fmla="*/ 847725 h 847725"/>
                  <a:gd name="connsiteX6" fmla="*/ 925811 w 1349673"/>
                  <a:gd name="connsiteY6" fmla="*/ 680244 h 847725"/>
                  <a:gd name="connsiteX7" fmla="*/ 128090 w 1349673"/>
                  <a:gd name="connsiteY7" fmla="*/ 678656 h 847725"/>
                  <a:gd name="connsiteX8" fmla="*/ 97135 w 1349673"/>
                  <a:gd name="connsiteY8" fmla="*/ 702469 h 847725"/>
                  <a:gd name="connsiteX9" fmla="*/ 0 w 1349673"/>
                  <a:gd name="connsiteY9" fmla="*/ 698674 h 847725"/>
                  <a:gd name="connsiteX10" fmla="*/ 498213 w 1349673"/>
                  <a:gd name="connsiteY10" fmla="*/ 186681 h 847725"/>
                  <a:gd name="connsiteX0" fmla="*/ 498213 w 1349673"/>
                  <a:gd name="connsiteY0" fmla="*/ 186681 h 847725"/>
                  <a:gd name="connsiteX1" fmla="*/ 585000 w 1349673"/>
                  <a:gd name="connsiteY1" fmla="*/ 167689 h 847725"/>
                  <a:gd name="connsiteX2" fmla="*/ 925811 w 1349673"/>
                  <a:gd name="connsiteY2" fmla="*/ 167481 h 847725"/>
                  <a:gd name="connsiteX3" fmla="*/ 925811 w 1349673"/>
                  <a:gd name="connsiteY3" fmla="*/ 0 h 847725"/>
                  <a:gd name="connsiteX4" fmla="*/ 1349673 w 1349673"/>
                  <a:gd name="connsiteY4" fmla="*/ 423863 h 847725"/>
                  <a:gd name="connsiteX5" fmla="*/ 925811 w 1349673"/>
                  <a:gd name="connsiteY5" fmla="*/ 847725 h 847725"/>
                  <a:gd name="connsiteX6" fmla="*/ 925811 w 1349673"/>
                  <a:gd name="connsiteY6" fmla="*/ 680244 h 847725"/>
                  <a:gd name="connsiteX7" fmla="*/ 128090 w 1349673"/>
                  <a:gd name="connsiteY7" fmla="*/ 678656 h 847725"/>
                  <a:gd name="connsiteX8" fmla="*/ 85687 w 1349673"/>
                  <a:gd name="connsiteY8" fmla="*/ 679572 h 847725"/>
                  <a:gd name="connsiteX9" fmla="*/ 0 w 1349673"/>
                  <a:gd name="connsiteY9" fmla="*/ 698674 h 847725"/>
                  <a:gd name="connsiteX10" fmla="*/ 498213 w 1349673"/>
                  <a:gd name="connsiteY10" fmla="*/ 186681 h 847725"/>
                  <a:gd name="connsiteX0" fmla="*/ 498213 w 1349673"/>
                  <a:gd name="connsiteY0" fmla="*/ 186681 h 847725"/>
                  <a:gd name="connsiteX1" fmla="*/ 585000 w 1349673"/>
                  <a:gd name="connsiteY1" fmla="*/ 167689 h 847725"/>
                  <a:gd name="connsiteX2" fmla="*/ 925811 w 1349673"/>
                  <a:gd name="connsiteY2" fmla="*/ 167481 h 847725"/>
                  <a:gd name="connsiteX3" fmla="*/ 925811 w 1349673"/>
                  <a:gd name="connsiteY3" fmla="*/ 0 h 847725"/>
                  <a:gd name="connsiteX4" fmla="*/ 1349673 w 1349673"/>
                  <a:gd name="connsiteY4" fmla="*/ 423863 h 847725"/>
                  <a:gd name="connsiteX5" fmla="*/ 925811 w 1349673"/>
                  <a:gd name="connsiteY5" fmla="*/ 847725 h 847725"/>
                  <a:gd name="connsiteX6" fmla="*/ 925811 w 1349673"/>
                  <a:gd name="connsiteY6" fmla="*/ 680244 h 847725"/>
                  <a:gd name="connsiteX7" fmla="*/ 128090 w 1349673"/>
                  <a:gd name="connsiteY7" fmla="*/ 678656 h 847725"/>
                  <a:gd name="connsiteX8" fmla="*/ 85687 w 1349673"/>
                  <a:gd name="connsiteY8" fmla="*/ 679572 h 847725"/>
                  <a:gd name="connsiteX9" fmla="*/ 0 w 1349673"/>
                  <a:gd name="connsiteY9" fmla="*/ 698674 h 847725"/>
                  <a:gd name="connsiteX10" fmla="*/ 498213 w 1349673"/>
                  <a:gd name="connsiteY10" fmla="*/ 186681 h 847725"/>
                  <a:gd name="connsiteX0" fmla="*/ 498213 w 1349673"/>
                  <a:gd name="connsiteY0" fmla="*/ 186681 h 847725"/>
                  <a:gd name="connsiteX1" fmla="*/ 585000 w 1349673"/>
                  <a:gd name="connsiteY1" fmla="*/ 167689 h 847725"/>
                  <a:gd name="connsiteX2" fmla="*/ 925811 w 1349673"/>
                  <a:gd name="connsiteY2" fmla="*/ 167481 h 847725"/>
                  <a:gd name="connsiteX3" fmla="*/ 925811 w 1349673"/>
                  <a:gd name="connsiteY3" fmla="*/ 0 h 847725"/>
                  <a:gd name="connsiteX4" fmla="*/ 1349673 w 1349673"/>
                  <a:gd name="connsiteY4" fmla="*/ 423863 h 847725"/>
                  <a:gd name="connsiteX5" fmla="*/ 925811 w 1349673"/>
                  <a:gd name="connsiteY5" fmla="*/ 847725 h 847725"/>
                  <a:gd name="connsiteX6" fmla="*/ 925811 w 1349673"/>
                  <a:gd name="connsiteY6" fmla="*/ 680244 h 847725"/>
                  <a:gd name="connsiteX7" fmla="*/ 128090 w 1349673"/>
                  <a:gd name="connsiteY7" fmla="*/ 678656 h 847725"/>
                  <a:gd name="connsiteX8" fmla="*/ 85687 w 1349673"/>
                  <a:gd name="connsiteY8" fmla="*/ 679572 h 847725"/>
                  <a:gd name="connsiteX9" fmla="*/ 0 w 1349673"/>
                  <a:gd name="connsiteY9" fmla="*/ 698674 h 847725"/>
                  <a:gd name="connsiteX10" fmla="*/ 498213 w 1349673"/>
                  <a:gd name="connsiteY10" fmla="*/ 186681 h 8477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349673" h="847725">
                    <a:moveTo>
                      <a:pt x="498213" y="186681"/>
                    </a:moveTo>
                    <a:cubicBezTo>
                      <a:pt x="512815" y="168468"/>
                      <a:pt x="553811" y="164411"/>
                      <a:pt x="585000" y="167689"/>
                    </a:cubicBezTo>
                    <a:lnTo>
                      <a:pt x="925811" y="167481"/>
                    </a:lnTo>
                    <a:lnTo>
                      <a:pt x="925811" y="0"/>
                    </a:lnTo>
                    <a:lnTo>
                      <a:pt x="1349673" y="423863"/>
                    </a:lnTo>
                    <a:lnTo>
                      <a:pt x="925811" y="847725"/>
                    </a:lnTo>
                    <a:lnTo>
                      <a:pt x="925811" y="680244"/>
                    </a:lnTo>
                    <a:lnTo>
                      <a:pt x="128090" y="678656"/>
                    </a:lnTo>
                    <a:lnTo>
                      <a:pt x="85687" y="679572"/>
                    </a:lnTo>
                    <a:cubicBezTo>
                      <a:pt x="27358" y="679070"/>
                      <a:pt x="28562" y="692307"/>
                      <a:pt x="0" y="698674"/>
                    </a:cubicBezTo>
                    <a:cubicBezTo>
                      <a:pt x="172970" y="522980"/>
                      <a:pt x="483497" y="195901"/>
                      <a:pt x="498213" y="186681"/>
                    </a:cubicBezTo>
                    <a:close/>
                  </a:path>
                </a:pathLst>
              </a:custGeom>
              <a:solidFill>
                <a:schemeClr val="accent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dirty="0">
                  <a:solidFill>
                    <a:srgbClr val="FFFFFF"/>
                  </a:solidFill>
                </a:endParaRPr>
              </a:p>
            </p:txBody>
          </p:sp>
          <p:sp>
            <p:nvSpPr>
              <p:cNvPr id="14" name="TextBox 24"/>
              <p:cNvSpPr txBox="1"/>
              <p:nvPr/>
            </p:nvSpPr>
            <p:spPr>
              <a:xfrm rot="3958395" flipH="1">
                <a:off x="3317226" y="1643277"/>
                <a:ext cx="1515092" cy="807902"/>
              </a:xfrm>
              <a:prstGeom prst="rect">
                <a:avLst/>
              </a:prstGeom>
              <a:noFill/>
            </p:spPr>
            <p:txBody>
              <a:bodyPr wrap="square" rtlCol="0">
                <a:spAutoFit/>
              </a:bodyPr>
              <a:lstStyle/>
              <a:p>
                <a:r>
                  <a:rPr lang="en-US" sz="2000" b="1" dirty="0" smtClean="0">
                    <a:solidFill>
                      <a:srgbClr val="FFFFFF"/>
                    </a:solidFill>
                  </a:rPr>
                  <a:t>5.</a:t>
                </a:r>
                <a:endParaRPr lang="en-GB" sz="2000" b="1" dirty="0">
                  <a:solidFill>
                    <a:srgbClr val="FFFFFF"/>
                  </a:solidFill>
                </a:endParaRPr>
              </a:p>
            </p:txBody>
          </p:sp>
        </p:grpSp>
      </p:grpSp>
      <p:sp>
        <p:nvSpPr>
          <p:cNvPr id="37" name="Rectangle 36"/>
          <p:cNvSpPr/>
          <p:nvPr/>
        </p:nvSpPr>
        <p:spPr>
          <a:xfrm>
            <a:off x="4355976" y="836713"/>
            <a:ext cx="4248472" cy="1818048"/>
          </a:xfrm>
          <a:prstGeom prst="rect">
            <a:avLst/>
          </a:prstGeom>
          <a:solidFill>
            <a:srgbClr val="E6E7E8"/>
          </a:solidFill>
          <a:ln w="25400" cap="flat" cmpd="sng" algn="ctr">
            <a:solidFill>
              <a:srgbClr val="FFFFFF"/>
            </a:solidFill>
            <a:prstDash val="solid"/>
          </a:ln>
          <a:effectLst/>
        </p:spPr>
        <p:txBody>
          <a:bodyPr lIns="91440" tIns="64008" rtlCol="0" anchor="t" anchorCtr="0"/>
          <a:lstStyle/>
          <a:p>
            <a:pPr algn="just">
              <a:defRPr/>
            </a:pPr>
            <a:r>
              <a:rPr lang="fr-FR" sz="1200" b="1" dirty="0">
                <a:latin typeface="Tahoma" panose="020B0604030504040204" pitchFamily="34" charset="0"/>
                <a:ea typeface="Tahoma" panose="020B0604030504040204" pitchFamily="34" charset="0"/>
                <a:cs typeface="Tahoma" panose="020B0604030504040204" pitchFamily="34" charset="0"/>
              </a:rPr>
              <a:t>Le Sénégal est un pays de paix, avec </a:t>
            </a:r>
            <a:r>
              <a:rPr lang="fr-FR" sz="1200" b="1" dirty="0">
                <a:solidFill>
                  <a:srgbClr val="000000"/>
                </a:solidFill>
                <a:latin typeface="Tahoma" panose="020B0604030504040204" pitchFamily="34" charset="0"/>
                <a:ea typeface="Tahoma" panose="020B0604030504040204" pitchFamily="34" charset="0"/>
                <a:cs typeface="Tahoma" panose="020B0604030504040204" pitchFamily="34" charset="0"/>
              </a:rPr>
              <a:t>une longue tradition de stabilité et d’ouverture politique</a:t>
            </a:r>
            <a:r>
              <a:rPr lang="fr-FR" sz="1200" dirty="0">
                <a:solidFill>
                  <a:srgbClr val="000000"/>
                </a:solidFill>
                <a:latin typeface="Tahoma" panose="020B0604030504040204" pitchFamily="34" charset="0"/>
                <a:ea typeface="Tahoma" panose="020B0604030504040204" pitchFamily="34" charset="0"/>
                <a:cs typeface="Tahoma" panose="020B0604030504040204" pitchFamily="34" charset="0"/>
              </a:rPr>
              <a:t>. C’est une d</a:t>
            </a:r>
            <a:r>
              <a:rPr lang="fr-FR" sz="1200" dirty="0">
                <a:latin typeface="Tahoma" panose="020B0604030504040204" pitchFamily="34" charset="0"/>
                <a:ea typeface="Tahoma" panose="020B0604030504040204" pitchFamily="34" charset="0"/>
                <a:cs typeface="Tahoma" panose="020B0604030504040204" pitchFamily="34" charset="0"/>
              </a:rPr>
              <a:t>émocratie majeure, avec des institutions fortes et des transitions politiques </a:t>
            </a:r>
            <a:r>
              <a:rPr lang="fr-FR" sz="1200" dirty="0" smtClean="0">
                <a:latin typeface="Tahoma" panose="020B0604030504040204" pitchFamily="34" charset="0"/>
                <a:ea typeface="Tahoma" panose="020B0604030504040204" pitchFamily="34" charset="0"/>
                <a:cs typeface="Tahoma" panose="020B0604030504040204" pitchFamily="34" charset="0"/>
              </a:rPr>
              <a:t>apaisées.</a:t>
            </a:r>
            <a:r>
              <a:rPr lang="fr-FR" sz="1200" dirty="0">
                <a:latin typeface="Tahoma" panose="020B0604030504040204" pitchFamily="34" charset="0"/>
                <a:ea typeface="Tahoma" panose="020B0604030504040204" pitchFamily="34" charset="0"/>
                <a:cs typeface="Tahoma" panose="020B0604030504040204" pitchFamily="34" charset="0"/>
              </a:rPr>
              <a:t> </a:t>
            </a:r>
            <a:r>
              <a:rPr lang="fr-FR" sz="1200" b="1" dirty="0" smtClean="0">
                <a:solidFill>
                  <a:srgbClr val="000000"/>
                </a:solidFill>
                <a:latin typeface="Tahoma" panose="020B0604030504040204" pitchFamily="34" charset="0"/>
                <a:ea typeface="Tahoma" panose="020B0604030504040204" pitchFamily="34" charset="0"/>
                <a:cs typeface="Tahoma" panose="020B0604030504040204" pitchFamily="34" charset="0"/>
              </a:rPr>
              <a:t>Le </a:t>
            </a:r>
            <a:r>
              <a:rPr lang="fr-FR" sz="1200" b="1" dirty="0">
                <a:solidFill>
                  <a:srgbClr val="000000"/>
                </a:solidFill>
                <a:latin typeface="Tahoma" panose="020B0604030504040204" pitchFamily="34" charset="0"/>
                <a:ea typeface="Tahoma" panose="020B0604030504040204" pitchFamily="34" charset="0"/>
                <a:cs typeface="Tahoma" panose="020B0604030504040204" pitchFamily="34" charset="0"/>
              </a:rPr>
              <a:t>Sénégal est un vecteur de stabilité </a:t>
            </a:r>
            <a:r>
              <a:rPr lang="fr-FR" sz="1200" dirty="0" smtClean="0">
                <a:solidFill>
                  <a:srgbClr val="000000"/>
                </a:solidFill>
                <a:latin typeface="Tahoma" panose="020B0604030504040204" pitchFamily="34" charset="0"/>
                <a:ea typeface="Tahoma" panose="020B0604030504040204" pitchFamily="34" charset="0"/>
                <a:cs typeface="Tahoma" panose="020B0604030504040204" pitchFamily="34" charset="0"/>
              </a:rPr>
              <a:t>(relations </a:t>
            </a:r>
            <a:r>
              <a:rPr lang="fr-FR" sz="1200" dirty="0">
                <a:solidFill>
                  <a:srgbClr val="000000"/>
                </a:solidFill>
                <a:latin typeface="Tahoma" panose="020B0604030504040204" pitchFamily="34" charset="0"/>
                <a:ea typeface="Tahoma" panose="020B0604030504040204" pitchFamily="34" charset="0"/>
                <a:cs typeface="Tahoma" panose="020B0604030504040204" pitchFamily="34" charset="0"/>
              </a:rPr>
              <a:t>solides de bon </a:t>
            </a:r>
            <a:r>
              <a:rPr lang="fr-FR" sz="1200" dirty="0" smtClean="0">
                <a:solidFill>
                  <a:srgbClr val="000000"/>
                </a:solidFill>
                <a:latin typeface="Tahoma" panose="020B0604030504040204" pitchFamily="34" charset="0"/>
                <a:ea typeface="Tahoma" panose="020B0604030504040204" pitchFamily="34" charset="0"/>
                <a:cs typeface="Tahoma" panose="020B0604030504040204" pitchFamily="34" charset="0"/>
              </a:rPr>
              <a:t>voisinage; diplomatie </a:t>
            </a:r>
            <a:r>
              <a:rPr lang="fr-FR" sz="1200" dirty="0">
                <a:solidFill>
                  <a:srgbClr val="000000"/>
                </a:solidFill>
                <a:latin typeface="Tahoma" panose="020B0604030504040204" pitchFamily="34" charset="0"/>
                <a:ea typeface="Tahoma" panose="020B0604030504040204" pitchFamily="34" charset="0"/>
                <a:cs typeface="Tahoma" panose="020B0604030504040204" pitchFamily="34" charset="0"/>
              </a:rPr>
              <a:t>et </a:t>
            </a:r>
            <a:r>
              <a:rPr lang="fr-FR" sz="1200" dirty="0" smtClean="0">
                <a:solidFill>
                  <a:srgbClr val="000000"/>
                </a:solidFill>
                <a:latin typeface="Tahoma" panose="020B0604030504040204" pitchFamily="34" charset="0"/>
                <a:ea typeface="Tahoma" panose="020B0604030504040204" pitchFamily="34" charset="0"/>
                <a:cs typeface="Tahoma" panose="020B0604030504040204" pitchFamily="34" charset="0"/>
              </a:rPr>
              <a:t>coopération actives; participation à </a:t>
            </a:r>
            <a:r>
              <a:rPr lang="fr-FR" sz="1200" dirty="0" smtClean="0">
                <a:latin typeface="Tahoma" panose="020B0604030504040204" pitchFamily="34" charset="0"/>
                <a:ea typeface="Tahoma" panose="020B0604030504040204" pitchFamily="34" charset="0"/>
                <a:cs typeface="Tahoma" panose="020B0604030504040204" pitchFamily="34" charset="0"/>
              </a:rPr>
              <a:t>de </a:t>
            </a:r>
            <a:r>
              <a:rPr lang="fr-FR" sz="1200" dirty="0">
                <a:latin typeface="Tahoma" panose="020B0604030504040204" pitchFamily="34" charset="0"/>
                <a:ea typeface="Tahoma" panose="020B0604030504040204" pitchFamily="34" charset="0"/>
                <a:cs typeface="Tahoma" panose="020B0604030504040204" pitchFamily="34" charset="0"/>
              </a:rPr>
              <a:t>nombreuses opérations de maintien de la </a:t>
            </a:r>
            <a:r>
              <a:rPr lang="fr-FR" sz="1200" dirty="0" smtClean="0">
                <a:latin typeface="Tahoma" panose="020B0604030504040204" pitchFamily="34" charset="0"/>
                <a:ea typeface="Tahoma" panose="020B0604030504040204" pitchFamily="34" charset="0"/>
                <a:cs typeface="Tahoma" panose="020B0604030504040204" pitchFamily="34" charset="0"/>
              </a:rPr>
              <a:t>paix) . </a:t>
            </a:r>
          </a:p>
          <a:p>
            <a:pPr algn="just">
              <a:defRPr/>
            </a:pPr>
            <a:r>
              <a:rPr lang="fr-FR" sz="1200" b="1" dirty="0" smtClean="0">
                <a:solidFill>
                  <a:srgbClr val="000000"/>
                </a:solidFill>
                <a:latin typeface="Tahoma" panose="020B0604030504040204" pitchFamily="34" charset="0"/>
                <a:ea typeface="Tahoma" panose="020B0604030504040204" pitchFamily="34" charset="0"/>
                <a:cs typeface="Tahoma" panose="020B0604030504040204" pitchFamily="34" charset="0"/>
              </a:rPr>
              <a:t>Indices/Notation: </a:t>
            </a:r>
            <a:r>
              <a:rPr lang="fr-FR" sz="1200" dirty="0" err="1" smtClean="0">
                <a:solidFill>
                  <a:srgbClr val="000000"/>
                </a:solidFill>
                <a:latin typeface="Tahoma" panose="020B0604030504040204" pitchFamily="34" charset="0"/>
                <a:ea typeface="Tahoma" panose="020B0604030504040204" pitchFamily="34" charset="0"/>
                <a:cs typeface="Tahoma" panose="020B0604030504040204" pitchFamily="34" charset="0"/>
              </a:rPr>
              <a:t>Transparency</a:t>
            </a:r>
            <a:r>
              <a:rPr lang="fr-FR" sz="1200" dirty="0" smtClean="0">
                <a:solidFill>
                  <a:srgbClr val="000000"/>
                </a:solidFill>
                <a:latin typeface="Tahoma" panose="020B0604030504040204" pitchFamily="34" charset="0"/>
                <a:ea typeface="Tahoma" panose="020B0604030504040204" pitchFamily="34" charset="0"/>
                <a:cs typeface="Tahoma" panose="020B0604030504040204" pitchFamily="34" charset="0"/>
              </a:rPr>
              <a:t> 66</a:t>
            </a:r>
            <a:r>
              <a:rPr lang="fr-FR" sz="1200" baseline="30000" dirty="0" smtClean="0">
                <a:solidFill>
                  <a:srgbClr val="000000"/>
                </a:solidFill>
                <a:latin typeface="Tahoma" panose="020B0604030504040204" pitchFamily="34" charset="0"/>
                <a:ea typeface="Tahoma" panose="020B0604030504040204" pitchFamily="34" charset="0"/>
                <a:cs typeface="Tahoma" panose="020B0604030504040204" pitchFamily="34" charset="0"/>
              </a:rPr>
              <a:t>e</a:t>
            </a:r>
            <a:r>
              <a:rPr lang="fr-FR" sz="1200" dirty="0" smtClean="0">
                <a:solidFill>
                  <a:srgbClr val="000000"/>
                </a:solidFill>
                <a:latin typeface="Tahoma" panose="020B0604030504040204" pitchFamily="34" charset="0"/>
                <a:ea typeface="Tahoma" panose="020B0604030504040204" pitchFamily="34" charset="0"/>
                <a:cs typeface="Tahoma" panose="020B0604030504040204" pitchFamily="34" charset="0"/>
              </a:rPr>
              <a:t> mondial et </a:t>
            </a:r>
            <a:r>
              <a:rPr lang="fr-FR" sz="1200" dirty="0">
                <a:solidFill>
                  <a:srgbClr val="000000"/>
                </a:solidFill>
                <a:latin typeface="Tahoma" panose="020B0604030504040204" pitchFamily="34" charset="0"/>
                <a:ea typeface="Tahoma" panose="020B0604030504040204" pitchFamily="34" charset="0"/>
                <a:cs typeface="Tahoma" panose="020B0604030504040204" pitchFamily="34" charset="0"/>
              </a:rPr>
              <a:t>7</a:t>
            </a:r>
            <a:r>
              <a:rPr lang="fr-FR" sz="1200" baseline="30000" dirty="0" smtClean="0">
                <a:solidFill>
                  <a:srgbClr val="000000"/>
                </a:solidFill>
                <a:latin typeface="Tahoma" panose="020B0604030504040204" pitchFamily="34" charset="0"/>
                <a:ea typeface="Tahoma" panose="020B0604030504040204" pitchFamily="34" charset="0"/>
                <a:cs typeface="Tahoma" panose="020B0604030504040204" pitchFamily="34" charset="0"/>
              </a:rPr>
              <a:t>e</a:t>
            </a:r>
            <a:r>
              <a:rPr lang="fr-FR" sz="1200" dirty="0" smtClean="0">
                <a:solidFill>
                  <a:srgbClr val="000000"/>
                </a:solidFill>
                <a:latin typeface="Tahoma" panose="020B0604030504040204" pitchFamily="34" charset="0"/>
                <a:ea typeface="Tahoma" panose="020B0604030504040204" pitchFamily="34" charset="0"/>
                <a:cs typeface="Tahoma" panose="020B0604030504040204" pitchFamily="34" charset="0"/>
              </a:rPr>
              <a:t> Afrique, Mo Ibrahim 12</a:t>
            </a:r>
            <a:r>
              <a:rPr lang="fr-FR" sz="1200" baseline="30000" dirty="0" smtClean="0">
                <a:solidFill>
                  <a:srgbClr val="000000"/>
                </a:solidFill>
                <a:latin typeface="Tahoma" panose="020B0604030504040204" pitchFamily="34" charset="0"/>
                <a:ea typeface="Tahoma" panose="020B0604030504040204" pitchFamily="34" charset="0"/>
                <a:cs typeface="Tahoma" panose="020B0604030504040204" pitchFamily="34" charset="0"/>
              </a:rPr>
              <a:t>e</a:t>
            </a:r>
            <a:r>
              <a:rPr lang="fr-FR" sz="1200" dirty="0" smtClean="0">
                <a:solidFill>
                  <a:srgbClr val="000000"/>
                </a:solidFill>
                <a:latin typeface="Tahoma" panose="020B0604030504040204" pitchFamily="34" charset="0"/>
                <a:ea typeface="Tahoma" panose="020B0604030504040204" pitchFamily="34" charset="0"/>
                <a:cs typeface="Tahoma" panose="020B0604030504040204" pitchFamily="34" charset="0"/>
              </a:rPr>
              <a:t>sur 53 pays africains/ Ba3 négatif (</a:t>
            </a:r>
            <a:r>
              <a:rPr lang="fr-FR" sz="1200" dirty="0" err="1" smtClean="0">
                <a:solidFill>
                  <a:srgbClr val="000000"/>
                </a:solidFill>
                <a:latin typeface="Tahoma" panose="020B0604030504040204" pitchFamily="34" charset="0"/>
                <a:ea typeface="Tahoma" panose="020B0604030504040204" pitchFamily="34" charset="0"/>
                <a:cs typeface="Tahoma" panose="020B0604030504040204" pitchFamily="34" charset="0"/>
              </a:rPr>
              <a:t>Moodys</a:t>
            </a:r>
            <a:r>
              <a:rPr lang="fr-FR" sz="1200" dirty="0" smtClean="0">
                <a:solidFill>
                  <a:srgbClr val="000000"/>
                </a:solidFill>
                <a:latin typeface="Tahoma" panose="020B0604030504040204" pitchFamily="34" charset="0"/>
                <a:ea typeface="Tahoma" panose="020B0604030504040204" pitchFamily="34" charset="0"/>
                <a:cs typeface="Tahoma" panose="020B0604030504040204" pitchFamily="34" charset="0"/>
              </a:rPr>
              <a:t>)   B+ Stable (S&amp;P)</a:t>
            </a:r>
            <a:endParaRPr lang="fr-FR" sz="1200" dirty="0">
              <a:solidFill>
                <a:srgbClr val="000000"/>
              </a:solidFill>
              <a:latin typeface="Tahoma" panose="020B0604030504040204" pitchFamily="34" charset="0"/>
              <a:ea typeface="Tahoma" panose="020B0604030504040204" pitchFamily="34" charset="0"/>
              <a:cs typeface="Tahoma" panose="020B0604030504040204" pitchFamily="34" charset="0"/>
            </a:endParaRPr>
          </a:p>
          <a:p>
            <a:pPr marL="1371600" marR="0" lvl="0" indent="-274320" algn="just" defTabSz="914400" eaLnBrk="1" fontAlgn="base" latinLnBrk="0" hangingPunct="1">
              <a:lnSpc>
                <a:spcPct val="100000"/>
              </a:lnSpc>
              <a:spcBef>
                <a:spcPts val="200"/>
              </a:spcBef>
              <a:spcAft>
                <a:spcPts val="100"/>
              </a:spcAft>
              <a:buClr>
                <a:srgbClr val="003300"/>
              </a:buClr>
              <a:buSzTx/>
              <a:buFont typeface="Wingdings" pitchFamily="2" charset="2"/>
              <a:buChar char="«"/>
              <a:tabLst/>
              <a:defRPr/>
            </a:pPr>
            <a:endParaRPr kumimoji="0" lang="en-US" sz="1100" b="0" i="0" u="none" strike="noStrike" kern="0" cap="none" spc="0" normalizeH="0" baseline="0" noProof="0" dirty="0" smtClean="0">
              <a:ln>
                <a:noFill/>
              </a:ln>
              <a:solidFill>
                <a:srgbClr val="003300"/>
              </a:solidFill>
              <a:effectLst/>
              <a:uLnTx/>
              <a:uFillTx/>
              <a:latin typeface="Arial"/>
              <a:ea typeface="+mn-ea"/>
              <a:cs typeface="+mn-cs"/>
            </a:endParaRPr>
          </a:p>
        </p:txBody>
      </p:sp>
      <p:sp>
        <p:nvSpPr>
          <p:cNvPr id="39" name="Rectangle 38"/>
          <p:cNvSpPr/>
          <p:nvPr/>
        </p:nvSpPr>
        <p:spPr>
          <a:xfrm>
            <a:off x="251520" y="5560567"/>
            <a:ext cx="7992888" cy="1108794"/>
          </a:xfrm>
          <a:prstGeom prst="rect">
            <a:avLst/>
          </a:prstGeom>
          <a:solidFill>
            <a:srgbClr val="E6E7E8"/>
          </a:solidFill>
          <a:ln w="25400" cap="flat" cmpd="sng" algn="ctr">
            <a:solidFill>
              <a:schemeClr val="bg1">
                <a:lumMod val="85000"/>
              </a:schemeClr>
            </a:solidFill>
            <a:prstDash val="solid"/>
          </a:ln>
          <a:effectLst/>
        </p:spPr>
        <p:txBody>
          <a:bodyPr lIns="91440" tIns="91440" rtlCol="0" anchor="t" anchorCtr="0"/>
          <a:lstStyle/>
          <a:p>
            <a:pPr marL="0" marR="0" lvl="0" indent="0" algn="just" defTabSz="914400" eaLnBrk="1" fontAlgn="base" latinLnBrk="0" hangingPunct="1">
              <a:lnSpc>
                <a:spcPct val="100000"/>
              </a:lnSpc>
              <a:spcBef>
                <a:spcPct val="0"/>
              </a:spcBef>
              <a:spcAft>
                <a:spcPts val="200"/>
              </a:spcAft>
              <a:buClrTx/>
              <a:buSzTx/>
              <a:buFontTx/>
              <a:buNone/>
              <a:tabLst/>
              <a:defRPr/>
            </a:pPr>
            <a:r>
              <a:rPr kumimoji="0" lang="en-US" sz="1200" i="0" u="none" strike="noStrike" kern="0" cap="none" spc="0" normalizeH="0" baseline="0" noProof="0" dirty="0" smtClean="0">
                <a:ln>
                  <a:noFill/>
                </a:ln>
                <a:effectLst/>
                <a:uLnTx/>
                <a:uFillTx/>
                <a:latin typeface="Tahoma" pitchFamily="34" charset="0"/>
                <a:ea typeface="Tahoma" pitchFamily="34" charset="0"/>
                <a:cs typeface="Tahoma" pitchFamily="34" charset="0"/>
              </a:rPr>
              <a:t>Le </a:t>
            </a:r>
            <a:r>
              <a:rPr kumimoji="0" lang="en-US" sz="1200" b="1" i="0" u="none" strike="noStrike" kern="0" cap="none" spc="0" normalizeH="0" baseline="0" noProof="0" dirty="0" err="1" smtClean="0">
                <a:ln>
                  <a:noFill/>
                </a:ln>
                <a:effectLst/>
                <a:uLnTx/>
                <a:uFillTx/>
                <a:latin typeface="Tahoma" pitchFamily="34" charset="0"/>
                <a:ea typeface="Tahoma" pitchFamily="34" charset="0"/>
                <a:cs typeface="Tahoma" pitchFamily="34" charset="0"/>
              </a:rPr>
              <a:t>secteur</a:t>
            </a:r>
            <a:r>
              <a:rPr kumimoji="0" lang="en-US" sz="1200" b="1" i="0" u="none" strike="noStrike" kern="0" cap="none" spc="0" normalizeH="0" noProof="0" dirty="0" smtClean="0">
                <a:ln>
                  <a:noFill/>
                </a:ln>
                <a:effectLst/>
                <a:uLnTx/>
                <a:uFillTx/>
                <a:latin typeface="Tahoma" pitchFamily="34" charset="0"/>
                <a:ea typeface="Tahoma" pitchFamily="34" charset="0"/>
                <a:cs typeface="Tahoma" pitchFamily="34" charset="0"/>
              </a:rPr>
              <a:t> </a:t>
            </a:r>
            <a:r>
              <a:rPr kumimoji="0" lang="en-US" sz="1200" b="1" i="0" u="none" strike="noStrike" kern="0" cap="none" spc="0" normalizeH="0" baseline="0" noProof="0" dirty="0" err="1" smtClean="0">
                <a:ln>
                  <a:noFill/>
                </a:ln>
                <a:effectLst/>
                <a:uLnTx/>
                <a:uFillTx/>
                <a:latin typeface="Tahoma" pitchFamily="34" charset="0"/>
                <a:ea typeface="Tahoma" pitchFamily="34" charset="0"/>
                <a:cs typeface="Tahoma" pitchFamily="34" charset="0"/>
              </a:rPr>
              <a:t>monétaire</a:t>
            </a:r>
            <a:r>
              <a:rPr kumimoji="0" lang="en-US" sz="1200" b="1" i="0" u="none" strike="noStrike" kern="0" cap="none" spc="0" normalizeH="0" baseline="0" noProof="0" dirty="0" smtClean="0">
                <a:ln>
                  <a:noFill/>
                </a:ln>
                <a:effectLst/>
                <a:uLnTx/>
                <a:uFillTx/>
                <a:latin typeface="Tahoma" pitchFamily="34" charset="0"/>
                <a:ea typeface="Tahoma" pitchFamily="34" charset="0"/>
                <a:cs typeface="Tahoma" pitchFamily="34" charset="0"/>
              </a:rPr>
              <a:t> et financier </a:t>
            </a:r>
            <a:r>
              <a:rPr kumimoji="0" lang="en-US" sz="1200" i="0" u="none" strike="noStrike" kern="0" cap="none" spc="0" normalizeH="0" baseline="0" noProof="0" dirty="0" err="1" smtClean="0">
                <a:ln>
                  <a:noFill/>
                </a:ln>
                <a:effectLst/>
                <a:uLnTx/>
                <a:uFillTx/>
                <a:latin typeface="Tahoma" pitchFamily="34" charset="0"/>
                <a:ea typeface="Tahoma" pitchFamily="34" charset="0"/>
                <a:cs typeface="Tahoma" pitchFamily="34" charset="0"/>
              </a:rPr>
              <a:t>est</a:t>
            </a:r>
            <a:r>
              <a:rPr kumimoji="0" lang="en-US" sz="1200" i="0" u="none" strike="noStrike" kern="0" cap="none" spc="0" normalizeH="0" baseline="0" noProof="0" dirty="0" smtClean="0">
                <a:ln>
                  <a:noFill/>
                </a:ln>
                <a:effectLst/>
                <a:uLnTx/>
                <a:uFillTx/>
                <a:latin typeface="Tahoma" pitchFamily="34" charset="0"/>
                <a:ea typeface="Tahoma" pitchFamily="34" charset="0"/>
                <a:cs typeface="Tahoma" pitchFamily="34" charset="0"/>
              </a:rPr>
              <a:t> </a:t>
            </a:r>
            <a:r>
              <a:rPr kumimoji="0" lang="en-US" sz="1200" i="0" u="none" strike="noStrike" kern="0" cap="none" spc="0" normalizeH="0" baseline="0" noProof="0" dirty="0" err="1" smtClean="0">
                <a:ln>
                  <a:noFill/>
                </a:ln>
                <a:effectLst/>
                <a:uLnTx/>
                <a:uFillTx/>
                <a:latin typeface="Tahoma" pitchFamily="34" charset="0"/>
                <a:ea typeface="Tahoma" pitchFamily="34" charset="0"/>
                <a:cs typeface="Tahoma" pitchFamily="34" charset="0"/>
              </a:rPr>
              <a:t>caractérisé</a:t>
            </a:r>
            <a:r>
              <a:rPr kumimoji="0" lang="en-US" sz="1200" i="0" u="none" strike="noStrike" kern="0" cap="none" spc="0" normalizeH="0" baseline="0" noProof="0" dirty="0" smtClean="0">
                <a:ln>
                  <a:noFill/>
                </a:ln>
                <a:effectLst/>
                <a:uLnTx/>
                <a:uFillTx/>
                <a:latin typeface="Tahoma" pitchFamily="34" charset="0"/>
                <a:ea typeface="Tahoma" pitchFamily="34" charset="0"/>
                <a:cs typeface="Tahoma" pitchFamily="34" charset="0"/>
              </a:rPr>
              <a:t> par </a:t>
            </a:r>
            <a:r>
              <a:rPr kumimoji="0" lang="en-US" sz="1200" i="0" u="none" strike="noStrike" kern="0" cap="none" spc="0" normalizeH="0" baseline="0" noProof="0" dirty="0" err="1" smtClean="0">
                <a:ln>
                  <a:noFill/>
                </a:ln>
                <a:effectLst/>
                <a:uLnTx/>
                <a:uFillTx/>
                <a:latin typeface="Tahoma" pitchFamily="34" charset="0"/>
                <a:ea typeface="Tahoma" pitchFamily="34" charset="0"/>
                <a:cs typeface="Tahoma" pitchFamily="34" charset="0"/>
              </a:rPr>
              <a:t>une</a:t>
            </a:r>
            <a:r>
              <a:rPr kumimoji="0" lang="en-US" sz="1200" i="0" u="none" strike="noStrike" kern="0" cap="none" spc="0" normalizeH="0" baseline="0" noProof="0" dirty="0" smtClean="0">
                <a:ln>
                  <a:noFill/>
                </a:ln>
                <a:effectLst/>
                <a:uLnTx/>
                <a:uFillTx/>
                <a:latin typeface="Tahoma" pitchFamily="34" charset="0"/>
                <a:ea typeface="Tahoma" pitchFamily="34" charset="0"/>
                <a:cs typeface="Tahoma" pitchFamily="34" charset="0"/>
              </a:rPr>
              <a:t> </a:t>
            </a:r>
            <a:r>
              <a:rPr kumimoji="0" lang="en-US" sz="1200" i="0" u="none" strike="noStrike" kern="0" cap="none" spc="0" normalizeH="0" baseline="0" noProof="0" dirty="0" err="1" smtClean="0">
                <a:ln>
                  <a:noFill/>
                </a:ln>
                <a:effectLst/>
                <a:uLnTx/>
                <a:uFillTx/>
                <a:latin typeface="Tahoma" pitchFamily="34" charset="0"/>
                <a:ea typeface="Tahoma" pitchFamily="34" charset="0"/>
                <a:cs typeface="Tahoma" pitchFamily="34" charset="0"/>
              </a:rPr>
              <a:t>stabilité</a:t>
            </a:r>
            <a:r>
              <a:rPr kumimoji="0" lang="en-US" sz="1200" i="0" u="none" strike="noStrike" kern="0" cap="none" spc="0" normalizeH="0" noProof="0" dirty="0" smtClean="0">
                <a:ln>
                  <a:noFill/>
                </a:ln>
                <a:effectLst/>
                <a:uLnTx/>
                <a:uFillTx/>
                <a:latin typeface="Tahoma" pitchFamily="34" charset="0"/>
                <a:ea typeface="Tahoma" pitchFamily="34" charset="0"/>
                <a:cs typeface="Tahoma" pitchFamily="34" charset="0"/>
              </a:rPr>
              <a:t> </a:t>
            </a:r>
            <a:r>
              <a:rPr kumimoji="0" lang="en-US" sz="1200" i="0" u="none" strike="noStrike" kern="0" cap="none" spc="0" normalizeH="0" noProof="0" dirty="0" err="1" smtClean="0">
                <a:ln>
                  <a:noFill/>
                </a:ln>
                <a:effectLst/>
                <a:uLnTx/>
                <a:uFillTx/>
                <a:latin typeface="Tahoma" pitchFamily="34" charset="0"/>
                <a:ea typeface="Tahoma" pitchFamily="34" charset="0"/>
                <a:cs typeface="Tahoma" pitchFamily="34" charset="0"/>
              </a:rPr>
              <a:t>monétaire</a:t>
            </a:r>
            <a:r>
              <a:rPr lang="en-US" sz="1200" kern="0" dirty="0" smtClean="0">
                <a:latin typeface="Tahoma" pitchFamily="34" charset="0"/>
                <a:ea typeface="Tahoma" pitchFamily="34" charset="0"/>
                <a:cs typeface="Tahoma" pitchFamily="34" charset="0"/>
              </a:rPr>
              <a:t>, du fait de </a:t>
            </a:r>
            <a:r>
              <a:rPr lang="en-US" sz="1200" kern="0" dirty="0" err="1" smtClean="0">
                <a:latin typeface="Tahoma" pitchFamily="34" charset="0"/>
                <a:ea typeface="Tahoma" pitchFamily="34" charset="0"/>
                <a:cs typeface="Tahoma" pitchFamily="34" charset="0"/>
              </a:rPr>
              <a:t>l’appartenance</a:t>
            </a:r>
            <a:r>
              <a:rPr lang="en-US" sz="1200" kern="0" dirty="0" smtClean="0">
                <a:latin typeface="Tahoma" pitchFamily="34" charset="0"/>
                <a:ea typeface="Tahoma" pitchFamily="34" charset="0"/>
                <a:cs typeface="Tahoma" pitchFamily="34" charset="0"/>
              </a:rPr>
              <a:t> à la zone franc XOF  avec </a:t>
            </a:r>
            <a:r>
              <a:rPr lang="en-US" sz="1200" kern="0" dirty="0" err="1" smtClean="0">
                <a:latin typeface="Tahoma" pitchFamily="34" charset="0"/>
                <a:ea typeface="Tahoma" pitchFamily="34" charset="0"/>
                <a:cs typeface="Tahoma" pitchFamily="34" charset="0"/>
              </a:rPr>
              <a:t>une</a:t>
            </a:r>
            <a:r>
              <a:rPr lang="en-US" sz="1200" kern="0" dirty="0" smtClean="0">
                <a:latin typeface="Tahoma" pitchFamily="34" charset="0"/>
                <a:ea typeface="Tahoma" pitchFamily="34" charset="0"/>
                <a:cs typeface="Tahoma" pitchFamily="34" charset="0"/>
              </a:rPr>
              <a:t> </a:t>
            </a:r>
            <a:r>
              <a:rPr lang="en-US" sz="1200" kern="0" dirty="0" err="1" smtClean="0">
                <a:latin typeface="Tahoma" pitchFamily="34" charset="0"/>
                <a:ea typeface="Tahoma" pitchFamily="34" charset="0"/>
                <a:cs typeface="Tahoma" pitchFamily="34" charset="0"/>
              </a:rPr>
              <a:t>politique</a:t>
            </a:r>
            <a:r>
              <a:rPr lang="en-US" sz="1200" kern="0" dirty="0" smtClean="0">
                <a:latin typeface="Tahoma" pitchFamily="34" charset="0"/>
                <a:ea typeface="Tahoma" pitchFamily="34" charset="0"/>
                <a:cs typeface="Tahoma" pitchFamily="34" charset="0"/>
              </a:rPr>
              <a:t> </a:t>
            </a:r>
            <a:r>
              <a:rPr lang="en-US" sz="1200" kern="0" dirty="0" err="1" smtClean="0">
                <a:latin typeface="Tahoma" pitchFamily="34" charset="0"/>
                <a:ea typeface="Tahoma" pitchFamily="34" charset="0"/>
                <a:cs typeface="Tahoma" pitchFamily="34" charset="0"/>
              </a:rPr>
              <a:t>monétaire</a:t>
            </a:r>
            <a:r>
              <a:rPr lang="en-US" sz="1200" kern="0" dirty="0" smtClean="0">
                <a:latin typeface="Tahoma" pitchFamily="34" charset="0"/>
                <a:ea typeface="Tahoma" pitchFamily="34" charset="0"/>
                <a:cs typeface="Tahoma" pitchFamily="34" charset="0"/>
              </a:rPr>
              <a:t> </a:t>
            </a:r>
            <a:r>
              <a:rPr lang="en-US" sz="1200" kern="0" dirty="0" err="1" smtClean="0">
                <a:latin typeface="Tahoma" pitchFamily="34" charset="0"/>
                <a:ea typeface="Tahoma" pitchFamily="34" charset="0"/>
                <a:cs typeface="Tahoma" pitchFamily="34" charset="0"/>
              </a:rPr>
              <a:t>centrée</a:t>
            </a:r>
            <a:r>
              <a:rPr lang="en-US" sz="1200" kern="0" dirty="0" smtClean="0">
                <a:latin typeface="Tahoma" pitchFamily="34" charset="0"/>
                <a:ea typeface="Tahoma" pitchFamily="34" charset="0"/>
                <a:cs typeface="Tahoma" pitchFamily="34" charset="0"/>
              </a:rPr>
              <a:t> </a:t>
            </a:r>
            <a:r>
              <a:rPr lang="en-US" sz="1200" kern="0" dirty="0" err="1" smtClean="0">
                <a:latin typeface="Tahoma" pitchFamily="34" charset="0"/>
                <a:ea typeface="Tahoma" pitchFamily="34" charset="0"/>
                <a:cs typeface="Tahoma" pitchFamily="34" charset="0"/>
              </a:rPr>
              <a:t>sur</a:t>
            </a:r>
            <a:r>
              <a:rPr lang="en-US" sz="1200" kern="0" dirty="0" smtClean="0">
                <a:latin typeface="Tahoma" pitchFamily="34" charset="0"/>
                <a:ea typeface="Tahoma" pitchFamily="34" charset="0"/>
                <a:cs typeface="Tahoma" pitchFamily="34" charset="0"/>
              </a:rPr>
              <a:t> la </a:t>
            </a:r>
            <a:r>
              <a:rPr lang="en-US" sz="1200" kern="0" dirty="0" err="1" smtClean="0">
                <a:latin typeface="Tahoma" pitchFamily="34" charset="0"/>
                <a:ea typeface="Tahoma" pitchFamily="34" charset="0"/>
                <a:cs typeface="Tahoma" pitchFamily="34" charset="0"/>
              </a:rPr>
              <a:t>lutte</a:t>
            </a:r>
            <a:r>
              <a:rPr lang="en-US" sz="1200" kern="0" dirty="0" smtClean="0">
                <a:latin typeface="Tahoma" pitchFamily="34" charset="0"/>
                <a:ea typeface="Tahoma" pitchFamily="34" charset="0"/>
                <a:cs typeface="Tahoma" pitchFamily="34" charset="0"/>
              </a:rPr>
              <a:t> </a:t>
            </a:r>
            <a:r>
              <a:rPr lang="en-US" sz="1200" kern="0" dirty="0" err="1" smtClean="0">
                <a:latin typeface="Tahoma" pitchFamily="34" charset="0"/>
                <a:ea typeface="Tahoma" pitchFamily="34" charset="0"/>
                <a:cs typeface="Tahoma" pitchFamily="34" charset="0"/>
              </a:rPr>
              <a:t>contre</a:t>
            </a:r>
            <a:r>
              <a:rPr lang="en-US" sz="1200" kern="0" dirty="0" smtClean="0">
                <a:latin typeface="Tahoma" pitchFamily="34" charset="0"/>
                <a:ea typeface="Tahoma" pitchFamily="34" charset="0"/>
                <a:cs typeface="Tahoma" pitchFamily="34" charset="0"/>
              </a:rPr>
              <a:t> </a:t>
            </a:r>
            <a:r>
              <a:rPr lang="en-US" sz="1200" kern="0" dirty="0" err="1" smtClean="0">
                <a:latin typeface="Tahoma" pitchFamily="34" charset="0"/>
                <a:ea typeface="Tahoma" pitchFamily="34" charset="0"/>
                <a:cs typeface="Tahoma" pitchFamily="34" charset="0"/>
              </a:rPr>
              <a:t>l’inflation</a:t>
            </a:r>
            <a:r>
              <a:rPr lang="en-US" sz="1200" kern="0" dirty="0" smtClean="0">
                <a:latin typeface="Tahoma" pitchFamily="34" charset="0"/>
                <a:ea typeface="Tahoma" pitchFamily="34" charset="0"/>
                <a:cs typeface="Tahoma" pitchFamily="34" charset="0"/>
              </a:rPr>
              <a:t> et un </a:t>
            </a:r>
            <a:r>
              <a:rPr lang="en-US" sz="1200" kern="0" dirty="0" err="1" smtClean="0">
                <a:latin typeface="Tahoma" pitchFamily="34" charset="0"/>
                <a:ea typeface="Tahoma" pitchFamily="34" charset="0"/>
                <a:cs typeface="Tahoma" pitchFamily="34" charset="0"/>
              </a:rPr>
              <a:t>système</a:t>
            </a:r>
            <a:r>
              <a:rPr lang="en-US" sz="1200" kern="0" dirty="0" smtClean="0">
                <a:latin typeface="Tahoma" pitchFamily="34" charset="0"/>
                <a:ea typeface="Tahoma" pitchFamily="34" charset="0"/>
                <a:cs typeface="Tahoma" pitchFamily="34" charset="0"/>
              </a:rPr>
              <a:t> </a:t>
            </a:r>
            <a:r>
              <a:rPr lang="en-US" sz="1200" kern="0" dirty="0" err="1" smtClean="0">
                <a:latin typeface="Tahoma" pitchFamily="34" charset="0"/>
                <a:ea typeface="Tahoma" pitchFamily="34" charset="0"/>
                <a:cs typeface="Tahoma" pitchFamily="34" charset="0"/>
              </a:rPr>
              <a:t>bancaire</a:t>
            </a:r>
            <a:r>
              <a:rPr lang="en-US" sz="1200" kern="0" dirty="0" smtClean="0">
                <a:latin typeface="Tahoma" pitchFamily="34" charset="0"/>
                <a:ea typeface="Tahoma" pitchFamily="34" charset="0"/>
                <a:cs typeface="Tahoma" pitchFamily="34" charset="0"/>
              </a:rPr>
              <a:t> et financier </a:t>
            </a:r>
            <a:r>
              <a:rPr lang="en-US" sz="1200" kern="0" dirty="0" err="1" smtClean="0">
                <a:latin typeface="Tahoma" pitchFamily="34" charset="0"/>
                <a:ea typeface="Tahoma" pitchFamily="34" charset="0"/>
                <a:cs typeface="Tahoma" pitchFamily="34" charset="0"/>
              </a:rPr>
              <a:t>bien</a:t>
            </a:r>
            <a:r>
              <a:rPr lang="en-US" sz="1200" kern="0" dirty="0" smtClean="0">
                <a:latin typeface="Tahoma" pitchFamily="34" charset="0"/>
                <a:ea typeface="Tahoma" pitchFamily="34" charset="0"/>
                <a:cs typeface="Tahoma" pitchFamily="34" charset="0"/>
              </a:rPr>
              <a:t> </a:t>
            </a:r>
            <a:r>
              <a:rPr lang="en-US" sz="1200" kern="0" dirty="0" err="1" smtClean="0">
                <a:latin typeface="Tahoma" pitchFamily="34" charset="0"/>
                <a:ea typeface="Tahoma" pitchFamily="34" charset="0"/>
                <a:cs typeface="Tahoma" pitchFamily="34" charset="0"/>
              </a:rPr>
              <a:t>capitalisé</a:t>
            </a:r>
            <a:r>
              <a:rPr lang="en-US" sz="1200" kern="0" dirty="0" smtClean="0">
                <a:latin typeface="Tahoma" pitchFamily="34" charset="0"/>
                <a:ea typeface="Tahoma" pitchFamily="34" charset="0"/>
                <a:cs typeface="Tahoma" pitchFamily="34" charset="0"/>
              </a:rPr>
              <a:t> et </a:t>
            </a:r>
            <a:r>
              <a:rPr lang="en-US" sz="1200" kern="0" dirty="0" err="1" smtClean="0">
                <a:latin typeface="Tahoma" pitchFamily="34" charset="0"/>
                <a:ea typeface="Tahoma" pitchFamily="34" charset="0"/>
                <a:cs typeface="Tahoma" pitchFamily="34" charset="0"/>
              </a:rPr>
              <a:t>résilient</a:t>
            </a:r>
            <a:r>
              <a:rPr lang="en-US" sz="1200" kern="0" dirty="0" smtClean="0">
                <a:latin typeface="Tahoma" pitchFamily="34" charset="0"/>
                <a:ea typeface="Tahoma" pitchFamily="34" charset="0"/>
                <a:cs typeface="Tahoma" pitchFamily="34" charset="0"/>
              </a:rPr>
              <a:t>. </a:t>
            </a:r>
            <a:r>
              <a:rPr kumimoji="0" lang="en-US" sz="1200" i="0" u="none" strike="noStrike" kern="0" cap="none" spc="0" normalizeH="0" baseline="0" noProof="0" dirty="0" smtClean="0">
                <a:ln>
                  <a:noFill/>
                </a:ln>
                <a:effectLst/>
                <a:uLnTx/>
                <a:uFillTx/>
                <a:latin typeface="Tahoma" pitchFamily="34" charset="0"/>
                <a:ea typeface="Tahoma" pitchFamily="34" charset="0"/>
                <a:cs typeface="Tahoma" pitchFamily="34" charset="0"/>
              </a:rPr>
              <a:t>Bien que les</a:t>
            </a:r>
            <a:r>
              <a:rPr kumimoji="0" lang="en-US" sz="1200" i="0" u="none" strike="noStrike" kern="0" cap="none" spc="0" normalizeH="0" noProof="0" dirty="0" smtClean="0">
                <a:ln>
                  <a:noFill/>
                </a:ln>
                <a:effectLst/>
                <a:uLnTx/>
                <a:uFillTx/>
                <a:latin typeface="Tahoma" pitchFamily="34" charset="0"/>
                <a:ea typeface="Tahoma" pitchFamily="34" charset="0"/>
                <a:cs typeface="Tahoma" pitchFamily="34" charset="0"/>
              </a:rPr>
              <a:t> efforts </a:t>
            </a:r>
            <a:r>
              <a:rPr kumimoji="0" lang="en-US" sz="1200" i="0" u="none" strike="noStrike" kern="0" cap="none" spc="0" normalizeH="0" noProof="0" dirty="0" err="1" smtClean="0">
                <a:ln>
                  <a:noFill/>
                </a:ln>
                <a:effectLst/>
                <a:uLnTx/>
                <a:uFillTx/>
                <a:latin typeface="Tahoma" pitchFamily="34" charset="0"/>
                <a:ea typeface="Tahoma" pitchFamily="34" charset="0"/>
                <a:cs typeface="Tahoma" pitchFamily="34" charset="0"/>
              </a:rPr>
              <a:t>d’atténuation</a:t>
            </a:r>
            <a:r>
              <a:rPr kumimoji="0" lang="en-US" sz="1200" i="0" u="none" strike="noStrike" kern="0" cap="none" spc="0" normalizeH="0" noProof="0" dirty="0" smtClean="0">
                <a:ln>
                  <a:noFill/>
                </a:ln>
                <a:effectLst/>
                <a:uLnTx/>
                <a:uFillTx/>
                <a:latin typeface="Tahoma" pitchFamily="34" charset="0"/>
                <a:ea typeface="Tahoma" pitchFamily="34" charset="0"/>
                <a:cs typeface="Tahoma" pitchFamily="34" charset="0"/>
              </a:rPr>
              <a:t> du </a:t>
            </a:r>
            <a:r>
              <a:rPr kumimoji="0" lang="en-US" sz="1200" i="0" u="none" strike="noStrike" kern="0" cap="none" spc="0" normalizeH="0" noProof="0" dirty="0" err="1" smtClean="0">
                <a:ln>
                  <a:noFill/>
                </a:ln>
                <a:effectLst/>
                <a:uLnTx/>
                <a:uFillTx/>
                <a:latin typeface="Tahoma" pitchFamily="34" charset="0"/>
                <a:ea typeface="Tahoma" pitchFamily="34" charset="0"/>
                <a:cs typeface="Tahoma" pitchFamily="34" charset="0"/>
              </a:rPr>
              <a:t>déficit</a:t>
            </a:r>
            <a:r>
              <a:rPr kumimoji="0" lang="en-US" sz="1200" i="0" u="none" strike="noStrike" kern="0" cap="none" spc="0" normalizeH="0" noProof="0" dirty="0" smtClean="0">
                <a:ln>
                  <a:noFill/>
                </a:ln>
                <a:effectLst/>
                <a:uLnTx/>
                <a:uFillTx/>
                <a:latin typeface="Tahoma" pitchFamily="34" charset="0"/>
                <a:ea typeface="Tahoma" pitchFamily="34" charset="0"/>
                <a:cs typeface="Tahoma" pitchFamily="34" charset="0"/>
              </a:rPr>
              <a:t> commercial </a:t>
            </a:r>
            <a:r>
              <a:rPr kumimoji="0" lang="en-US" sz="1200" i="0" u="none" strike="noStrike" kern="0" cap="none" spc="0" normalizeH="0" noProof="0" dirty="0" err="1" smtClean="0">
                <a:ln>
                  <a:noFill/>
                </a:ln>
                <a:effectLst/>
                <a:uLnTx/>
                <a:uFillTx/>
                <a:latin typeface="Tahoma" pitchFamily="34" charset="0"/>
                <a:ea typeface="Tahoma" pitchFamily="34" charset="0"/>
                <a:cs typeface="Tahoma" pitchFamily="34" charset="0"/>
              </a:rPr>
              <a:t>doivent</a:t>
            </a:r>
            <a:r>
              <a:rPr kumimoji="0" lang="en-US" sz="1200" i="0" u="none" strike="noStrike" kern="0" cap="none" spc="0" normalizeH="0" noProof="0" dirty="0" smtClean="0">
                <a:ln>
                  <a:noFill/>
                </a:ln>
                <a:effectLst/>
                <a:uLnTx/>
                <a:uFillTx/>
                <a:latin typeface="Tahoma" pitchFamily="34" charset="0"/>
                <a:ea typeface="Tahoma" pitchFamily="34" charset="0"/>
                <a:cs typeface="Tahoma" pitchFamily="34" charset="0"/>
              </a:rPr>
              <a:t>  </a:t>
            </a:r>
            <a:r>
              <a:rPr kumimoji="0" lang="en-US" sz="1200" i="0" u="none" strike="noStrike" kern="0" cap="none" spc="0" normalizeH="0" noProof="0" dirty="0" err="1" smtClean="0">
                <a:ln>
                  <a:noFill/>
                </a:ln>
                <a:effectLst/>
                <a:uLnTx/>
                <a:uFillTx/>
                <a:latin typeface="Tahoma" pitchFamily="34" charset="0"/>
                <a:ea typeface="Tahoma" pitchFamily="34" charset="0"/>
                <a:cs typeface="Tahoma" pitchFamily="34" charset="0"/>
              </a:rPr>
              <a:t>davantage</a:t>
            </a:r>
            <a:r>
              <a:rPr kumimoji="0" lang="en-US" sz="1200" i="0" u="none" strike="noStrike" kern="0" cap="none" spc="0" normalizeH="0" noProof="0" dirty="0" smtClean="0">
                <a:ln>
                  <a:noFill/>
                </a:ln>
                <a:effectLst/>
                <a:uLnTx/>
                <a:uFillTx/>
                <a:latin typeface="Tahoma" pitchFamily="34" charset="0"/>
                <a:ea typeface="Tahoma" pitchFamily="34" charset="0"/>
                <a:cs typeface="Tahoma" pitchFamily="34" charset="0"/>
              </a:rPr>
              <a:t> </a:t>
            </a:r>
            <a:r>
              <a:rPr kumimoji="0" lang="en-US" sz="1200" i="0" u="none" strike="noStrike" kern="0" cap="none" spc="0" normalizeH="0" noProof="0" dirty="0" err="1" smtClean="0">
                <a:ln>
                  <a:noFill/>
                </a:ln>
                <a:effectLst/>
                <a:uLnTx/>
                <a:uFillTx/>
                <a:latin typeface="Tahoma" pitchFamily="34" charset="0"/>
                <a:ea typeface="Tahoma" pitchFamily="34" charset="0"/>
                <a:cs typeface="Tahoma" pitchFamily="34" charset="0"/>
              </a:rPr>
              <a:t>être</a:t>
            </a:r>
            <a:r>
              <a:rPr kumimoji="0" lang="en-US" sz="1200" i="0" u="none" strike="noStrike" kern="0" cap="none" spc="0" normalizeH="0" noProof="0" dirty="0" smtClean="0">
                <a:ln>
                  <a:noFill/>
                </a:ln>
                <a:effectLst/>
                <a:uLnTx/>
                <a:uFillTx/>
                <a:latin typeface="Tahoma" pitchFamily="34" charset="0"/>
                <a:ea typeface="Tahoma" pitchFamily="34" charset="0"/>
                <a:cs typeface="Tahoma" pitchFamily="34" charset="0"/>
              </a:rPr>
              <a:t> </a:t>
            </a:r>
            <a:r>
              <a:rPr kumimoji="0" lang="en-US" sz="1200" i="0" u="none" strike="noStrike" kern="0" cap="none" spc="0" normalizeH="0" noProof="0" dirty="0" err="1" smtClean="0">
                <a:ln>
                  <a:noFill/>
                </a:ln>
                <a:effectLst/>
                <a:uLnTx/>
                <a:uFillTx/>
                <a:latin typeface="Tahoma" pitchFamily="34" charset="0"/>
                <a:ea typeface="Tahoma" pitchFamily="34" charset="0"/>
                <a:cs typeface="Tahoma" pitchFamily="34" charset="0"/>
              </a:rPr>
              <a:t>consolidés</a:t>
            </a:r>
            <a:r>
              <a:rPr kumimoji="0" lang="en-US" sz="1200" i="0" u="none" strike="noStrike" kern="0" cap="none" spc="0" normalizeH="0" noProof="0" dirty="0" smtClean="0">
                <a:ln>
                  <a:noFill/>
                </a:ln>
                <a:effectLst/>
                <a:uLnTx/>
                <a:uFillTx/>
                <a:latin typeface="Tahoma" pitchFamily="34" charset="0"/>
                <a:ea typeface="Tahoma" pitchFamily="34" charset="0"/>
                <a:cs typeface="Tahoma" pitchFamily="34" charset="0"/>
              </a:rPr>
              <a:t>, les </a:t>
            </a:r>
            <a:r>
              <a:rPr kumimoji="0" lang="en-US" sz="1200" b="1" i="0" u="none" strike="noStrike" kern="0" cap="none" spc="0" normalizeH="0" noProof="0" dirty="0" err="1" smtClean="0">
                <a:ln>
                  <a:noFill/>
                </a:ln>
                <a:effectLst/>
                <a:uLnTx/>
                <a:uFillTx/>
                <a:latin typeface="Tahoma" pitchFamily="34" charset="0"/>
                <a:ea typeface="Tahoma" pitchFamily="34" charset="0"/>
                <a:cs typeface="Tahoma" pitchFamily="34" charset="0"/>
              </a:rPr>
              <a:t>comptes</a:t>
            </a:r>
            <a:r>
              <a:rPr kumimoji="0" lang="en-US" sz="1200" b="1" i="0" u="none" strike="noStrike" kern="0" cap="none" spc="0" normalizeH="0" noProof="0" dirty="0" smtClean="0">
                <a:ln>
                  <a:noFill/>
                </a:ln>
                <a:effectLst/>
                <a:uLnTx/>
                <a:uFillTx/>
                <a:latin typeface="Tahoma" pitchFamily="34" charset="0"/>
                <a:ea typeface="Tahoma" pitchFamily="34" charset="0"/>
                <a:cs typeface="Tahoma" pitchFamily="34" charset="0"/>
              </a:rPr>
              <a:t> extérieurs </a:t>
            </a:r>
            <a:r>
              <a:rPr kumimoji="0" lang="en-US" sz="1200" i="0" u="none" strike="noStrike" kern="0" cap="none" spc="0" normalizeH="0" noProof="0" dirty="0" err="1" smtClean="0">
                <a:ln>
                  <a:noFill/>
                </a:ln>
                <a:effectLst/>
                <a:uLnTx/>
                <a:uFillTx/>
                <a:latin typeface="Tahoma" pitchFamily="34" charset="0"/>
                <a:ea typeface="Tahoma" pitchFamily="34" charset="0"/>
                <a:cs typeface="Tahoma" pitchFamily="34" charset="0"/>
              </a:rPr>
              <a:t>évoluent</a:t>
            </a:r>
            <a:r>
              <a:rPr kumimoji="0" lang="en-US" sz="1200" i="0" u="none" strike="noStrike" kern="0" cap="none" spc="0" normalizeH="0" noProof="0" dirty="0" smtClean="0">
                <a:ln>
                  <a:noFill/>
                </a:ln>
                <a:effectLst/>
                <a:uLnTx/>
                <a:uFillTx/>
                <a:latin typeface="Tahoma" pitchFamily="34" charset="0"/>
                <a:ea typeface="Tahoma" pitchFamily="34" charset="0"/>
                <a:cs typeface="Tahoma" pitchFamily="34" charset="0"/>
              </a:rPr>
              <a:t> </a:t>
            </a:r>
            <a:r>
              <a:rPr kumimoji="0" lang="en-US" sz="1200" i="0" u="none" strike="noStrike" kern="0" cap="none" spc="0" normalizeH="0" noProof="0" dirty="0" err="1" smtClean="0">
                <a:ln>
                  <a:noFill/>
                </a:ln>
                <a:effectLst/>
                <a:uLnTx/>
                <a:uFillTx/>
                <a:latin typeface="Tahoma" pitchFamily="34" charset="0"/>
                <a:ea typeface="Tahoma" pitchFamily="34" charset="0"/>
                <a:cs typeface="Tahoma" pitchFamily="34" charset="0"/>
              </a:rPr>
              <a:t>globalement</a:t>
            </a:r>
            <a:r>
              <a:rPr kumimoji="0" lang="en-US" sz="1200" i="0" u="none" strike="noStrike" kern="0" cap="none" spc="0" normalizeH="0" noProof="0" dirty="0" smtClean="0">
                <a:ln>
                  <a:noFill/>
                </a:ln>
                <a:effectLst/>
                <a:uLnTx/>
                <a:uFillTx/>
                <a:latin typeface="Tahoma" pitchFamily="34" charset="0"/>
                <a:ea typeface="Tahoma" pitchFamily="34" charset="0"/>
                <a:cs typeface="Tahoma" pitchFamily="34" charset="0"/>
              </a:rPr>
              <a:t> </a:t>
            </a:r>
            <a:r>
              <a:rPr kumimoji="0" lang="en-US" sz="1200" i="0" u="none" strike="noStrike" kern="0" cap="none" spc="0" normalizeH="0" noProof="0" dirty="0" err="1" smtClean="0">
                <a:ln>
                  <a:noFill/>
                </a:ln>
                <a:effectLst/>
                <a:uLnTx/>
                <a:uFillTx/>
                <a:latin typeface="Tahoma" pitchFamily="34" charset="0"/>
                <a:ea typeface="Tahoma" pitchFamily="34" charset="0"/>
                <a:cs typeface="Tahoma" pitchFamily="34" charset="0"/>
              </a:rPr>
              <a:t>positivement</a:t>
            </a:r>
            <a:r>
              <a:rPr kumimoji="0" lang="en-US" sz="1200" i="0" u="none" strike="noStrike" kern="0" cap="none" spc="0" normalizeH="0" noProof="0" dirty="0" smtClean="0">
                <a:ln>
                  <a:noFill/>
                </a:ln>
                <a:effectLst/>
                <a:uLnTx/>
                <a:uFillTx/>
                <a:latin typeface="Tahoma" pitchFamily="34" charset="0"/>
                <a:ea typeface="Tahoma" pitchFamily="34" charset="0"/>
                <a:cs typeface="Tahoma" pitchFamily="34" charset="0"/>
              </a:rPr>
              <a:t> grâce aux envois </a:t>
            </a:r>
            <a:r>
              <a:rPr kumimoji="0" lang="en-US" sz="1200" i="0" u="none" strike="noStrike" kern="0" cap="none" spc="0" normalizeH="0" noProof="0" dirty="0" err="1" smtClean="0">
                <a:ln>
                  <a:noFill/>
                </a:ln>
                <a:effectLst/>
                <a:uLnTx/>
                <a:uFillTx/>
                <a:latin typeface="Tahoma" pitchFamily="34" charset="0"/>
                <a:ea typeface="Tahoma" pitchFamily="34" charset="0"/>
                <a:cs typeface="Tahoma" pitchFamily="34" charset="0"/>
              </a:rPr>
              <a:t>soutenus</a:t>
            </a:r>
            <a:r>
              <a:rPr kumimoji="0" lang="en-US" sz="1200" i="0" u="none" strike="noStrike" kern="0" cap="none" spc="0" normalizeH="0" noProof="0" dirty="0" smtClean="0">
                <a:ln>
                  <a:noFill/>
                </a:ln>
                <a:effectLst/>
                <a:uLnTx/>
                <a:uFillTx/>
                <a:latin typeface="Tahoma" pitchFamily="34" charset="0"/>
                <a:ea typeface="Tahoma" pitchFamily="34" charset="0"/>
                <a:cs typeface="Tahoma" pitchFamily="34" charset="0"/>
              </a:rPr>
              <a:t> de </a:t>
            </a:r>
            <a:r>
              <a:rPr kumimoji="0" lang="en-US" sz="1200" i="0" u="none" strike="noStrike" kern="0" cap="none" spc="0" normalizeH="0" noProof="0" dirty="0" err="1" smtClean="0">
                <a:ln>
                  <a:noFill/>
                </a:ln>
                <a:effectLst/>
                <a:uLnTx/>
                <a:uFillTx/>
                <a:latin typeface="Tahoma" pitchFamily="34" charset="0"/>
                <a:ea typeface="Tahoma" pitchFamily="34" charset="0"/>
                <a:cs typeface="Tahoma" pitchFamily="34" charset="0"/>
              </a:rPr>
              <a:t>fonds</a:t>
            </a:r>
            <a:r>
              <a:rPr kumimoji="0" lang="en-US" sz="1200" i="0" u="none" strike="noStrike" kern="0" cap="none" spc="0" normalizeH="0" noProof="0" dirty="0" smtClean="0">
                <a:ln>
                  <a:noFill/>
                </a:ln>
                <a:effectLst/>
                <a:uLnTx/>
                <a:uFillTx/>
                <a:latin typeface="Tahoma" pitchFamily="34" charset="0"/>
                <a:ea typeface="Tahoma" pitchFamily="34" charset="0"/>
                <a:cs typeface="Tahoma" pitchFamily="34" charset="0"/>
              </a:rPr>
              <a:t> et aux flux </a:t>
            </a:r>
            <a:r>
              <a:rPr kumimoji="0" lang="en-US" sz="1200" i="0" u="none" strike="noStrike" kern="0" cap="none" spc="0" normalizeH="0" noProof="0" dirty="0" err="1" smtClean="0">
                <a:ln>
                  <a:noFill/>
                </a:ln>
                <a:effectLst/>
                <a:uLnTx/>
                <a:uFillTx/>
                <a:latin typeface="Tahoma" pitchFamily="34" charset="0"/>
                <a:ea typeface="Tahoma" pitchFamily="34" charset="0"/>
                <a:cs typeface="Tahoma" pitchFamily="34" charset="0"/>
              </a:rPr>
              <a:t>d’IDE</a:t>
            </a:r>
            <a:r>
              <a:rPr kumimoji="0" lang="en-US" sz="1200" i="0" u="none" strike="noStrike" kern="0" cap="none" spc="0" normalizeH="0" noProof="0" dirty="0" smtClean="0">
                <a:ln>
                  <a:noFill/>
                </a:ln>
                <a:effectLst/>
                <a:uLnTx/>
                <a:uFillTx/>
                <a:latin typeface="Tahoma" pitchFamily="34" charset="0"/>
                <a:ea typeface="Tahoma" pitchFamily="34" charset="0"/>
                <a:cs typeface="Tahoma" pitchFamily="34" charset="0"/>
              </a:rPr>
              <a:t> en progression</a:t>
            </a:r>
            <a:r>
              <a:rPr lang="en-US" sz="1200" b="1" kern="0" dirty="0">
                <a:latin typeface="Arial"/>
              </a:rPr>
              <a:t>.</a:t>
            </a:r>
            <a:endParaRPr kumimoji="0" lang="en-US" sz="1200" b="0" i="0" u="none" strike="noStrike" kern="0" cap="none" spc="0" normalizeH="0" baseline="0" noProof="0" dirty="0" smtClean="0">
              <a:ln>
                <a:noFill/>
              </a:ln>
              <a:effectLst/>
              <a:uLnTx/>
              <a:uFillTx/>
              <a:latin typeface="Arial"/>
            </a:endParaRPr>
          </a:p>
        </p:txBody>
      </p:sp>
      <p:pic>
        <p:nvPicPr>
          <p:cNvPr id="41" name="Picture 173" descr="Senegal_carte.png"/>
          <p:cNvPicPr>
            <a:picLocks noChangeAspect="1"/>
          </p:cNvPicPr>
          <p:nvPr/>
        </p:nvPicPr>
        <p:blipFill>
          <a:blip r:embed="rId2" cstate="print"/>
          <a:stretch>
            <a:fillRect/>
          </a:stretch>
        </p:blipFill>
        <p:spPr>
          <a:xfrm>
            <a:off x="3526740" y="3088849"/>
            <a:ext cx="1973501" cy="2148915"/>
          </a:xfrm>
          <a:prstGeom prst="rect">
            <a:avLst/>
          </a:prstGeom>
        </p:spPr>
      </p:pic>
      <p:sp>
        <p:nvSpPr>
          <p:cNvPr id="36" name="Rectangle 35"/>
          <p:cNvSpPr/>
          <p:nvPr/>
        </p:nvSpPr>
        <p:spPr>
          <a:xfrm>
            <a:off x="251520" y="836713"/>
            <a:ext cx="4018982" cy="1818048"/>
          </a:xfrm>
          <a:prstGeom prst="rect">
            <a:avLst/>
          </a:prstGeom>
          <a:solidFill>
            <a:srgbClr val="E6E7E8"/>
          </a:solidFill>
          <a:ln w="25400" cap="flat" cmpd="sng" algn="ctr">
            <a:solidFill>
              <a:srgbClr val="FFFFFF"/>
            </a:solidFill>
            <a:prstDash val="solid"/>
          </a:ln>
          <a:effectLst/>
        </p:spPr>
        <p:txBody>
          <a:bodyPr lIns="91440" tIns="64008" rtlCol="0" anchor="t" anchorCtr="0"/>
          <a:lstStyle/>
          <a:p>
            <a:pPr algn="just">
              <a:defRPr/>
            </a:pPr>
            <a:r>
              <a:rPr lang="fr-FR" sz="1200" b="1" dirty="0" smtClean="0">
                <a:latin typeface="Tahoma" panose="020B0604030504040204" pitchFamily="34" charset="0"/>
                <a:ea typeface="Tahoma" panose="020B0604030504040204" pitchFamily="34" charset="0"/>
                <a:cs typeface="Tahoma" panose="020B0604030504040204" pitchFamily="34" charset="0"/>
              </a:rPr>
              <a:t>Superficie: </a:t>
            </a:r>
            <a:r>
              <a:rPr lang="fr-FR" sz="1200" dirty="0" smtClean="0">
                <a:latin typeface="Tahoma" panose="020B0604030504040204" pitchFamily="34" charset="0"/>
                <a:ea typeface="Tahoma" panose="020B0604030504040204" pitchFamily="34" charset="0"/>
                <a:cs typeface="Tahoma" panose="020B0604030504040204" pitchFamily="34" charset="0"/>
              </a:rPr>
              <a:t>196.722 km2 </a:t>
            </a:r>
          </a:p>
          <a:p>
            <a:pPr algn="just">
              <a:defRPr/>
            </a:pPr>
            <a:r>
              <a:rPr lang="fr-FR" sz="1200" b="1" dirty="0" smtClean="0">
                <a:latin typeface="Tahoma" panose="020B0604030504040204" pitchFamily="34" charset="0"/>
                <a:ea typeface="Tahoma" panose="020B0604030504040204" pitchFamily="34" charset="0"/>
                <a:cs typeface="Tahoma" panose="020B0604030504040204" pitchFamily="34" charset="0"/>
              </a:rPr>
              <a:t>Population/indicateurs sociaux</a:t>
            </a:r>
            <a:r>
              <a:rPr lang="fr-FR" sz="1200" dirty="0" smtClean="0">
                <a:latin typeface="Tahoma" panose="020B0604030504040204" pitchFamily="34" charset="0"/>
                <a:ea typeface="Tahoma" panose="020B0604030504040204" pitchFamily="34" charset="0"/>
                <a:cs typeface="Tahoma" panose="020B0604030504040204" pitchFamily="34" charset="0"/>
              </a:rPr>
              <a:t>: 15,7 millions (estim.2018) avec une densité de 80 habitants au km2. 41% de la population à moins de 15 ans . Espérance de vie: 67,5 ans. Croît démographique: 2,9% avec un doublement tous les 24 ans. Population urbaine 46,7% (en 2018 contre 23% en 1960)</a:t>
            </a:r>
          </a:p>
          <a:p>
            <a:pPr algn="just">
              <a:defRPr/>
            </a:pPr>
            <a:r>
              <a:rPr lang="fr-FR" sz="1200" dirty="0">
                <a:latin typeface="Tahoma" panose="020B0604030504040204" pitchFamily="34" charset="0"/>
                <a:ea typeface="Tahoma" panose="020B0604030504040204" pitchFamily="34" charset="0"/>
                <a:cs typeface="Tahoma" panose="020B0604030504040204" pitchFamily="34" charset="0"/>
              </a:rPr>
              <a:t>PIB per capita : </a:t>
            </a:r>
            <a:r>
              <a:rPr lang="fr-FR" sz="1200" dirty="0" smtClean="0">
                <a:latin typeface="Tahoma" panose="020B0604030504040204" pitchFamily="34" charset="0"/>
                <a:ea typeface="Tahoma" panose="020B0604030504040204" pitchFamily="34" charset="0"/>
                <a:cs typeface="Tahoma" panose="020B0604030504040204" pitchFamily="34" charset="0"/>
              </a:rPr>
              <a:t>1687,5  </a:t>
            </a:r>
            <a:r>
              <a:rPr lang="fr-FR" sz="1200" dirty="0">
                <a:latin typeface="Tahoma" panose="020B0604030504040204" pitchFamily="34" charset="0"/>
                <a:ea typeface="Tahoma" panose="020B0604030504040204" pitchFamily="34" charset="0"/>
                <a:cs typeface="Tahoma" panose="020B0604030504040204" pitchFamily="34" charset="0"/>
              </a:rPr>
              <a:t>USD </a:t>
            </a:r>
            <a:r>
              <a:rPr lang="fr-FR" sz="1200" dirty="0" smtClean="0">
                <a:latin typeface="Tahoma" panose="020B0604030504040204" pitchFamily="34" charset="0"/>
                <a:ea typeface="Tahoma" panose="020B0604030504040204" pitchFamily="34" charset="0"/>
                <a:cs typeface="Tahoma" panose="020B0604030504040204" pitchFamily="34" charset="0"/>
              </a:rPr>
              <a:t>(estim. 2020)</a:t>
            </a:r>
            <a:endParaRPr lang="fr-FR" sz="1200" dirty="0">
              <a:latin typeface="Tahoma" panose="020B0604030504040204" pitchFamily="34" charset="0"/>
              <a:ea typeface="Tahoma" panose="020B0604030504040204" pitchFamily="34" charset="0"/>
              <a:cs typeface="Tahoma" panose="020B0604030504040204" pitchFamily="34" charset="0"/>
            </a:endParaRPr>
          </a:p>
          <a:p>
            <a:pPr algn="just">
              <a:defRPr/>
            </a:pPr>
            <a:r>
              <a:rPr lang="fr-FR" sz="1200" dirty="0" smtClean="0">
                <a:latin typeface="Tahoma" panose="020B0604030504040204" pitchFamily="34" charset="0"/>
                <a:ea typeface="Tahoma" panose="020B0604030504040204" pitchFamily="34" charset="0"/>
                <a:cs typeface="Tahoma" panose="020B0604030504040204" pitchFamily="34" charset="0"/>
              </a:rPr>
              <a:t>IDH: 168</a:t>
            </a:r>
            <a:r>
              <a:rPr lang="fr-FR" sz="1200" baseline="30000" dirty="0" smtClean="0">
                <a:latin typeface="Tahoma" panose="020B0604030504040204" pitchFamily="34" charset="0"/>
                <a:ea typeface="Tahoma" panose="020B0604030504040204" pitchFamily="34" charset="0"/>
                <a:cs typeface="Tahoma" panose="020B0604030504040204" pitchFamily="34" charset="0"/>
              </a:rPr>
              <a:t>ème</a:t>
            </a:r>
            <a:r>
              <a:rPr lang="fr-FR" sz="1200" dirty="0" smtClean="0">
                <a:latin typeface="Tahoma" panose="020B0604030504040204" pitchFamily="34" charset="0"/>
                <a:ea typeface="Tahoma" panose="020B0604030504040204" pitchFamily="34" charset="0"/>
                <a:cs typeface="Tahoma" panose="020B0604030504040204" pitchFamily="34" charset="0"/>
              </a:rPr>
              <a:t> /189 pays « développement humain faible »</a:t>
            </a:r>
          </a:p>
          <a:p>
            <a:pPr algn="just">
              <a:defRPr/>
            </a:pPr>
            <a:endParaRPr lang="fr-FR" sz="1100" dirty="0" smtClean="0">
              <a:latin typeface="Tahoma" panose="020B0604030504040204" pitchFamily="34" charset="0"/>
              <a:ea typeface="Tahoma" panose="020B0604030504040204" pitchFamily="34" charset="0"/>
              <a:cs typeface="Tahoma" panose="020B0604030504040204" pitchFamily="34" charset="0"/>
            </a:endParaRPr>
          </a:p>
        </p:txBody>
      </p:sp>
      <p:sp>
        <p:nvSpPr>
          <p:cNvPr id="38" name="Espace réservé du contenu 37"/>
          <p:cNvSpPr>
            <a:spLocks noGrp="1"/>
          </p:cNvSpPr>
          <p:nvPr>
            <p:ph sz="quarter" idx="1"/>
          </p:nvPr>
        </p:nvSpPr>
        <p:spPr>
          <a:xfrm>
            <a:off x="251519" y="2796589"/>
            <a:ext cx="2910428" cy="2563924"/>
          </a:xfrm>
          <a:prstGeom prst="rect">
            <a:avLst/>
          </a:prstGeom>
          <a:solidFill>
            <a:srgbClr val="E6E7E8"/>
          </a:solidFill>
          <a:ln w="25400" cap="flat" cmpd="sng" algn="ctr">
            <a:solidFill>
              <a:srgbClr val="FFFFFF"/>
            </a:solidFill>
            <a:prstDash val="solid"/>
          </a:ln>
          <a:effectLst/>
        </p:spPr>
        <p:txBody>
          <a:bodyPr lIns="91440" tIns="64008" rtlCol="0" anchor="t" anchorCtr="0">
            <a:normAutofit fontScale="92500" lnSpcReduction="20000"/>
          </a:bodyPr>
          <a:lstStyle/>
          <a:p>
            <a:pPr marL="0" indent="0" algn="just">
              <a:buNone/>
              <a:defRPr/>
            </a:pPr>
            <a:r>
              <a:rPr lang="fr-FR" sz="1200" b="1" dirty="0">
                <a:latin typeface="Tahoma" panose="020B0604030504040204" pitchFamily="34" charset="0"/>
                <a:ea typeface="Tahoma" panose="020B0604030504040204" pitchFamily="34" charset="0"/>
                <a:cs typeface="Tahoma" panose="020B0604030504040204" pitchFamily="34" charset="0"/>
              </a:rPr>
              <a:t>Le Sénégal </a:t>
            </a:r>
            <a:r>
              <a:rPr lang="fr-FR" sz="1200" b="1" dirty="0" smtClean="0">
                <a:latin typeface="Tahoma" panose="020B0604030504040204" pitchFamily="34" charset="0"/>
                <a:ea typeface="Tahoma" panose="020B0604030504040204" pitchFamily="34" charset="0"/>
                <a:cs typeface="Tahoma" panose="020B0604030504040204" pitchFamily="34" charset="0"/>
              </a:rPr>
              <a:t> a une économie à dominante tertiaire </a:t>
            </a:r>
            <a:r>
              <a:rPr lang="fr-FR" sz="1200" dirty="0" smtClean="0">
                <a:latin typeface="Tahoma" panose="020B0604030504040204" pitchFamily="34" charset="0"/>
                <a:ea typeface="Tahoma" panose="020B0604030504040204" pitchFamily="34" charset="0"/>
                <a:cs typeface="Tahoma" panose="020B0604030504040204" pitchFamily="34" charset="0"/>
              </a:rPr>
              <a:t>(44,7% de contribution au PIB; secondaire  24,4% ;primaire 15,7%; administration publique 15,2%) La résilience est renforcée par les PAP2A du </a:t>
            </a:r>
            <a:r>
              <a:rPr lang="fr-FR" sz="1200" b="1" dirty="0" smtClean="0">
                <a:latin typeface="Tahoma" panose="020B0604030504040204" pitchFamily="34" charset="0"/>
                <a:ea typeface="Tahoma" panose="020B0604030504040204" pitchFamily="34" charset="0"/>
                <a:cs typeface="Tahoma" panose="020B0604030504040204" pitchFamily="34" charset="0"/>
              </a:rPr>
              <a:t>Plan Sénégal Emergent  </a:t>
            </a:r>
            <a:r>
              <a:rPr lang="fr-FR" sz="1200" b="1" dirty="0">
                <a:latin typeface="Tahoma" panose="020B0604030504040204" pitchFamily="34" charset="0"/>
                <a:ea typeface="Tahoma" panose="020B0604030504040204" pitchFamily="34" charset="0"/>
                <a:cs typeface="Tahoma" panose="020B0604030504040204" pitchFamily="34" charset="0"/>
              </a:rPr>
              <a:t>horizon </a:t>
            </a:r>
            <a:r>
              <a:rPr lang="fr-FR" sz="1200" b="1" dirty="0" smtClean="0">
                <a:latin typeface="Tahoma" panose="020B0604030504040204" pitchFamily="34" charset="0"/>
                <a:ea typeface="Tahoma" panose="020B0604030504040204" pitchFamily="34" charset="0"/>
                <a:cs typeface="Tahoma" panose="020B0604030504040204" pitchFamily="34" charset="0"/>
              </a:rPr>
              <a:t>2035, </a:t>
            </a:r>
            <a:r>
              <a:rPr lang="fr-FR" sz="1200" dirty="0" smtClean="0">
                <a:latin typeface="Tahoma" panose="020B0604030504040204" pitchFamily="34" charset="0"/>
                <a:ea typeface="Tahoma" panose="020B0604030504040204" pitchFamily="34" charset="0"/>
                <a:cs typeface="Tahoma" panose="020B0604030504040204" pitchFamily="34" charset="0"/>
              </a:rPr>
              <a:t>dont l’axe 1 vise la transformation structurelle.  Il est à relever une </a:t>
            </a:r>
            <a:r>
              <a:rPr lang="fr-FR" sz="1200" b="1" dirty="0" smtClean="0">
                <a:latin typeface="Tahoma" panose="020B0604030504040204" pitchFamily="34" charset="0"/>
                <a:ea typeface="Tahoma" panose="020B0604030504040204" pitchFamily="34" charset="0"/>
                <a:cs typeface="Tahoma" panose="020B0604030504040204" pitchFamily="34" charset="0"/>
              </a:rPr>
              <a:t>amélioration des classements </a:t>
            </a:r>
            <a:r>
              <a:rPr lang="fr-FR" sz="1200" dirty="0" err="1" smtClean="0">
                <a:latin typeface="Tahoma" panose="020B0604030504040204" pitchFamily="34" charset="0"/>
                <a:ea typeface="Tahoma" panose="020B0604030504040204" pitchFamily="34" charset="0"/>
                <a:cs typeface="Tahoma" panose="020B0604030504040204" pitchFamily="34" charset="0"/>
              </a:rPr>
              <a:t>Doing</a:t>
            </a:r>
            <a:r>
              <a:rPr lang="fr-FR" sz="1200" dirty="0" smtClean="0">
                <a:latin typeface="Tahoma" panose="020B0604030504040204" pitchFamily="34" charset="0"/>
                <a:ea typeface="Tahoma" panose="020B0604030504040204" pitchFamily="34" charset="0"/>
                <a:cs typeface="Tahoma" panose="020B0604030504040204" pitchFamily="34" charset="0"/>
              </a:rPr>
              <a:t> Business ( de 141</a:t>
            </a:r>
            <a:r>
              <a:rPr lang="fr-FR" sz="1200" baseline="30000" dirty="0" smtClean="0">
                <a:latin typeface="Tahoma" panose="020B0604030504040204" pitchFamily="34" charset="0"/>
                <a:ea typeface="Tahoma" panose="020B0604030504040204" pitchFamily="34" charset="0"/>
                <a:cs typeface="Tahoma" panose="020B0604030504040204" pitchFamily="34" charset="0"/>
              </a:rPr>
              <a:t>e</a:t>
            </a:r>
            <a:r>
              <a:rPr lang="fr-FR" sz="1200" dirty="0" smtClean="0">
                <a:latin typeface="Tahoma" panose="020B0604030504040204" pitchFamily="34" charset="0"/>
                <a:ea typeface="Tahoma" panose="020B0604030504040204" pitchFamily="34" charset="0"/>
                <a:cs typeface="Tahoma" panose="020B0604030504040204" pitchFamily="34" charset="0"/>
              </a:rPr>
              <a:t> à 123</a:t>
            </a:r>
            <a:r>
              <a:rPr lang="fr-FR" sz="1200" baseline="30000" dirty="0" smtClean="0">
                <a:latin typeface="Tahoma" panose="020B0604030504040204" pitchFamily="34" charset="0"/>
                <a:ea typeface="Tahoma" panose="020B0604030504040204" pitchFamily="34" charset="0"/>
                <a:cs typeface="Tahoma" panose="020B0604030504040204" pitchFamily="34" charset="0"/>
              </a:rPr>
              <a:t>e</a:t>
            </a:r>
            <a:r>
              <a:rPr lang="fr-FR" sz="1200" dirty="0" smtClean="0">
                <a:latin typeface="Tahoma" panose="020B0604030504040204" pitchFamily="34" charset="0"/>
                <a:ea typeface="Tahoma" panose="020B0604030504040204" pitchFamily="34" charset="0"/>
                <a:cs typeface="Tahoma" panose="020B0604030504040204" pitchFamily="34" charset="0"/>
              </a:rPr>
              <a:t>), Soit un gain de 4,9 points pour 18 places gagnées et World </a:t>
            </a:r>
            <a:r>
              <a:rPr lang="fr-FR" sz="1200" dirty="0" err="1" smtClean="0">
                <a:latin typeface="Tahoma" panose="020B0604030504040204" pitchFamily="34" charset="0"/>
                <a:ea typeface="Tahoma" panose="020B0604030504040204" pitchFamily="34" charset="0"/>
                <a:cs typeface="Tahoma" panose="020B0604030504040204" pitchFamily="34" charset="0"/>
              </a:rPr>
              <a:t>Economic</a:t>
            </a:r>
            <a:r>
              <a:rPr lang="fr-FR" sz="1200" dirty="0" smtClean="0">
                <a:latin typeface="Tahoma" panose="020B0604030504040204" pitchFamily="34" charset="0"/>
                <a:ea typeface="Tahoma" panose="020B0604030504040204" pitchFamily="34" charset="0"/>
                <a:cs typeface="Tahoma" panose="020B0604030504040204" pitchFamily="34" charset="0"/>
              </a:rPr>
              <a:t> Forum ( de 113</a:t>
            </a:r>
            <a:r>
              <a:rPr lang="fr-FR" sz="1200" baseline="30000" dirty="0" smtClean="0">
                <a:latin typeface="Tahoma" panose="020B0604030504040204" pitchFamily="34" charset="0"/>
                <a:ea typeface="Tahoma" panose="020B0604030504040204" pitchFamily="34" charset="0"/>
                <a:cs typeface="Tahoma" panose="020B0604030504040204" pitchFamily="34" charset="0"/>
              </a:rPr>
              <a:t>e</a:t>
            </a:r>
            <a:r>
              <a:rPr lang="fr-FR" sz="1200" dirty="0" smtClean="0">
                <a:latin typeface="Tahoma" panose="020B0604030504040204" pitchFamily="34" charset="0"/>
                <a:ea typeface="Tahoma" panose="020B0604030504040204" pitchFamily="34" charset="0"/>
                <a:cs typeface="Tahoma" panose="020B0604030504040204" pitchFamily="34" charset="0"/>
              </a:rPr>
              <a:t> à 114</a:t>
            </a:r>
            <a:r>
              <a:rPr lang="fr-FR" sz="1200" baseline="30000" dirty="0" smtClean="0">
                <a:latin typeface="Tahoma" panose="020B0604030504040204" pitchFamily="34" charset="0"/>
                <a:ea typeface="Tahoma" panose="020B0604030504040204" pitchFamily="34" charset="0"/>
                <a:cs typeface="Tahoma" panose="020B0604030504040204" pitchFamily="34" charset="0"/>
              </a:rPr>
              <a:t>e</a:t>
            </a:r>
            <a:r>
              <a:rPr lang="fr-FR" sz="1200" dirty="0">
                <a:latin typeface="Tahoma" panose="020B0604030504040204" pitchFamily="34" charset="0"/>
                <a:ea typeface="Tahoma" panose="020B0604030504040204" pitchFamily="34" charset="0"/>
                <a:cs typeface="Tahoma" panose="020B0604030504040204" pitchFamily="34" charset="0"/>
              </a:rPr>
              <a:t>)</a:t>
            </a:r>
            <a:r>
              <a:rPr lang="fr-FR" sz="1200" dirty="0" smtClean="0">
                <a:latin typeface="Tahoma" panose="020B0604030504040204" pitchFamily="34" charset="0"/>
                <a:ea typeface="Tahoma" panose="020B0604030504040204" pitchFamily="34" charset="0"/>
                <a:cs typeface="Tahoma" panose="020B0604030504040204" pitchFamily="34" charset="0"/>
              </a:rPr>
              <a:t> et une </a:t>
            </a:r>
            <a:r>
              <a:rPr lang="fr-FR" sz="1200" b="1" dirty="0" smtClean="0">
                <a:latin typeface="Tahoma" panose="020B0604030504040204" pitchFamily="34" charset="0"/>
                <a:ea typeface="Tahoma" panose="020B0604030504040204" pitchFamily="34" charset="0"/>
                <a:cs typeface="Tahoma" panose="020B0604030504040204" pitchFamily="34" charset="0"/>
              </a:rPr>
              <a:t>bonne dynamique de croissance </a:t>
            </a:r>
            <a:r>
              <a:rPr lang="fr-FR" sz="1200" dirty="0" smtClean="0">
                <a:latin typeface="Tahoma" panose="020B0604030504040204" pitchFamily="34" charset="0"/>
                <a:ea typeface="Tahoma" panose="020B0604030504040204" pitchFamily="34" charset="0"/>
                <a:cs typeface="Tahoma" panose="020B0604030504040204" pitchFamily="34" charset="0"/>
              </a:rPr>
              <a:t>(avec cinq années successives de croissance supérieure à 6% </a:t>
            </a:r>
            <a:r>
              <a:rPr lang="fr-FR" sz="1200" dirty="0" err="1" smtClean="0">
                <a:latin typeface="Tahoma" panose="020B0604030504040204" pitchFamily="34" charset="0"/>
                <a:ea typeface="Tahoma" panose="020B0604030504040204" pitchFamily="34" charset="0"/>
                <a:cs typeface="Tahoma" panose="020B0604030504040204" pitchFamily="34" charset="0"/>
              </a:rPr>
              <a:t>qoique</a:t>
            </a:r>
            <a:r>
              <a:rPr lang="fr-FR" sz="1200" dirty="0" smtClean="0">
                <a:latin typeface="Tahoma" panose="020B0604030504040204" pitchFamily="34" charset="0"/>
                <a:ea typeface="Tahoma" panose="020B0604030504040204" pitchFamily="34" charset="0"/>
                <a:cs typeface="Tahoma" panose="020B0604030504040204" pitchFamily="34" charset="0"/>
              </a:rPr>
              <a:t> sous l’effet de la COVID la croissance a </a:t>
            </a:r>
            <a:r>
              <a:rPr lang="fr-FR" sz="1200" dirty="0" err="1" smtClean="0">
                <a:latin typeface="Tahoma" panose="020B0604030504040204" pitchFamily="34" charset="0"/>
                <a:ea typeface="Tahoma" panose="020B0604030504040204" pitchFamily="34" charset="0"/>
                <a:cs typeface="Tahoma" panose="020B0604030504040204" pitchFamily="34" charset="0"/>
              </a:rPr>
              <a:t>regressé</a:t>
            </a:r>
            <a:r>
              <a:rPr lang="fr-FR" sz="1200" dirty="0" smtClean="0">
                <a:latin typeface="Tahoma" panose="020B0604030504040204" pitchFamily="34" charset="0"/>
                <a:ea typeface="Tahoma" panose="020B0604030504040204" pitchFamily="34" charset="0"/>
                <a:cs typeface="Tahoma" panose="020B0604030504040204" pitchFamily="34" charset="0"/>
              </a:rPr>
              <a:t> en 2020 et est attendue à 0,8%)</a:t>
            </a:r>
            <a:endParaRPr kumimoji="0" lang="en-US" sz="1200" i="0" u="none" strike="noStrike" kern="0" cap="none" spc="0" normalizeH="0" baseline="0" noProof="0" dirty="0" smtClean="0">
              <a:ln>
                <a:noFill/>
              </a:ln>
              <a:solidFill>
                <a:srgbClr val="003300"/>
              </a:solidFill>
              <a:effectLst/>
              <a:uLnTx/>
              <a:uFillTx/>
              <a:latin typeface="Arial"/>
            </a:endParaRPr>
          </a:p>
        </p:txBody>
      </p:sp>
      <p:sp>
        <p:nvSpPr>
          <p:cNvPr id="40" name="Espace réservé du contenu 37"/>
          <p:cNvSpPr txBox="1">
            <a:spLocks/>
          </p:cNvSpPr>
          <p:nvPr/>
        </p:nvSpPr>
        <p:spPr>
          <a:xfrm>
            <a:off x="5936894" y="2796590"/>
            <a:ext cx="2667554" cy="2600011"/>
          </a:xfrm>
          <a:prstGeom prst="rect">
            <a:avLst/>
          </a:prstGeom>
          <a:solidFill>
            <a:srgbClr val="E6E7E8"/>
          </a:solidFill>
          <a:ln w="25400" cap="flat" cmpd="sng" algn="ctr">
            <a:solidFill>
              <a:srgbClr val="FFFFFF"/>
            </a:solidFill>
            <a:prstDash val="solid"/>
          </a:ln>
          <a:effectLst/>
        </p:spPr>
        <p:txBody>
          <a:bodyPr vert="horz" lIns="91440" tIns="64008" rtlCol="0" anchor="t" anchorCtr="0">
            <a:normAutofit fontScale="77500" lnSpcReduction="20000"/>
          </a:bodyPr>
          <a:lstStyle>
            <a:lvl1pPr marL="274320" indent="-274320" algn="l" rtl="0" eaLnBrk="1" latinLnBrk="0" hangingPunct="1">
              <a:spcBef>
                <a:spcPts val="600"/>
              </a:spcBef>
              <a:buClr>
                <a:schemeClr val="accent1"/>
              </a:buClr>
              <a:buSzPct val="70000"/>
              <a:buFont typeface="Wingdings"/>
              <a:buChar char=""/>
              <a:defRPr kumimoji="0" sz="2400" kern="1200">
                <a:solidFill>
                  <a:schemeClr val="tx1"/>
                </a:solidFill>
                <a:latin typeface="+mn-lt"/>
                <a:ea typeface="+mn-ea"/>
                <a:cs typeface="+mn-cs"/>
              </a:defRPr>
            </a:lvl1pPr>
            <a:lvl2pPr marL="640080" indent="-274320" algn="l" rtl="0" eaLnBrk="1" latinLnBrk="0" hangingPunct="1">
              <a:spcBef>
                <a:spcPct val="20000"/>
              </a:spcBef>
              <a:buClr>
                <a:schemeClr val="accent1"/>
              </a:buClr>
              <a:buSzPct val="80000"/>
              <a:buFont typeface="Wingdings 2"/>
              <a:buChar char=""/>
              <a:defRPr kumimoji="0" sz="2100" kern="1200">
                <a:solidFill>
                  <a:schemeClr val="tx1"/>
                </a:solidFill>
                <a:latin typeface="+mn-lt"/>
                <a:ea typeface="+mn-ea"/>
                <a:cs typeface="+mn-cs"/>
              </a:defRPr>
            </a:lvl2pPr>
            <a:lvl3pPr marL="914400" indent="-182880" algn="l" rtl="0" eaLnBrk="1" latinLnBrk="0" hangingPunct="1">
              <a:spcBef>
                <a:spcPct val="20000"/>
              </a:spcBef>
              <a:buClr>
                <a:schemeClr val="accent1">
                  <a:shade val="75000"/>
                </a:schemeClr>
              </a:buClr>
              <a:buSzPct val="60000"/>
              <a:buFont typeface="Wingdings"/>
              <a:buChar char=""/>
              <a:defRPr kumimoji="0" sz="1800" kern="1200">
                <a:solidFill>
                  <a:schemeClr val="tx1"/>
                </a:solidFill>
                <a:latin typeface="+mn-lt"/>
                <a:ea typeface="+mn-ea"/>
                <a:cs typeface="+mn-cs"/>
              </a:defRPr>
            </a:lvl3pPr>
            <a:lvl4pPr marL="1188720" indent="-182880" algn="l" rtl="0" eaLnBrk="1" latinLnBrk="0" hangingPunct="1">
              <a:spcBef>
                <a:spcPct val="20000"/>
              </a:spcBef>
              <a:buClr>
                <a:schemeClr val="accent1">
                  <a:tint val="60000"/>
                </a:schemeClr>
              </a:buClr>
              <a:buSzPct val="60000"/>
              <a:buFont typeface="Wingdings"/>
              <a:buChar char=""/>
              <a:defRPr kumimoji="0" sz="1800" kern="1200">
                <a:solidFill>
                  <a:schemeClr val="tx1"/>
                </a:solidFill>
                <a:latin typeface="+mn-lt"/>
                <a:ea typeface="+mn-ea"/>
                <a:cs typeface="+mn-cs"/>
              </a:defRPr>
            </a:lvl4pPr>
            <a:lvl5pPr marL="1463040" indent="-182880" algn="l" rtl="0" eaLnBrk="1" latinLnBrk="0" hangingPunct="1">
              <a:spcBef>
                <a:spcPct val="20000"/>
              </a:spcBef>
              <a:buClr>
                <a:schemeClr val="accent2">
                  <a:tint val="60000"/>
                </a:schemeClr>
              </a:buClr>
              <a:buSzPct val="68000"/>
              <a:buFont typeface="Wingdings 2"/>
              <a:buChar char=""/>
              <a:defRPr kumimoji="0" sz="1600" kern="1200">
                <a:solidFill>
                  <a:schemeClr val="tx1"/>
                </a:solidFill>
                <a:latin typeface="+mn-lt"/>
                <a:ea typeface="+mn-ea"/>
                <a:cs typeface="+mn-cs"/>
              </a:defRPr>
            </a:lvl5pPr>
            <a:lvl6pPr marL="1737360" indent="-182880" algn="l" rtl="0" eaLnBrk="1" latinLnBrk="0" hangingPunct="1">
              <a:spcBef>
                <a:spcPct val="20000"/>
              </a:spcBef>
              <a:buClr>
                <a:schemeClr val="accent1"/>
              </a:buClr>
              <a:buChar char="•"/>
              <a:defRPr kumimoji="0" sz="1600" kern="1200">
                <a:solidFill>
                  <a:schemeClr val="tx2"/>
                </a:solidFill>
                <a:latin typeface="+mn-lt"/>
                <a:ea typeface="+mn-ea"/>
                <a:cs typeface="+mn-cs"/>
              </a:defRPr>
            </a:lvl6pPr>
            <a:lvl7pPr marL="2011680" indent="-182880" algn="l" rtl="0" eaLnBrk="1" latinLnBrk="0" hangingPunct="1">
              <a:spcBef>
                <a:spcPct val="20000"/>
              </a:spcBef>
              <a:buClr>
                <a:schemeClr val="accent1">
                  <a:tint val="60000"/>
                </a:schemeClr>
              </a:buClr>
              <a:buSzPct val="60000"/>
              <a:buFont typeface="Wingdings"/>
              <a:buChar char=""/>
              <a:defRPr kumimoji="0" sz="1400" kern="1200" baseline="0">
                <a:solidFill>
                  <a:schemeClr val="tx2"/>
                </a:solidFill>
                <a:latin typeface="+mn-lt"/>
                <a:ea typeface="+mn-ea"/>
                <a:cs typeface="+mn-cs"/>
              </a:defRPr>
            </a:lvl7pPr>
            <a:lvl8pPr marL="2286000" indent="-182880" algn="l" rtl="0" eaLnBrk="1" latinLnBrk="0" hangingPunct="1">
              <a:spcBef>
                <a:spcPct val="20000"/>
              </a:spcBef>
              <a:buClr>
                <a:schemeClr val="accent2"/>
              </a:buClr>
              <a:buChar char="•"/>
              <a:defRPr kumimoji="0" sz="1400" kern="1200" cap="small" baseline="0">
                <a:solidFill>
                  <a:schemeClr val="tx2"/>
                </a:solidFill>
                <a:latin typeface="+mn-lt"/>
                <a:ea typeface="+mn-ea"/>
                <a:cs typeface="+mn-cs"/>
              </a:defRPr>
            </a:lvl8pPr>
            <a:lvl9pPr marL="2560320" indent="-182880" algn="l" rtl="0" eaLnBrk="1" latinLnBrk="0" hangingPunct="1">
              <a:spcBef>
                <a:spcPct val="20000"/>
              </a:spcBef>
              <a:buClr>
                <a:schemeClr val="accent1">
                  <a:shade val="75000"/>
                </a:schemeClr>
              </a:buClr>
              <a:buChar char="•"/>
              <a:defRPr kumimoji="0" sz="1400" kern="1200" baseline="0">
                <a:solidFill>
                  <a:schemeClr val="tx2"/>
                </a:solidFill>
                <a:latin typeface="+mn-lt"/>
                <a:ea typeface="+mn-ea"/>
                <a:cs typeface="+mn-cs"/>
              </a:defRPr>
            </a:lvl9pPr>
          </a:lstStyle>
          <a:p>
            <a:pPr marL="0" indent="0" algn="just">
              <a:buFont typeface="Wingdings"/>
              <a:buNone/>
              <a:defRPr/>
            </a:pPr>
            <a:r>
              <a:rPr lang="fr-FR" sz="1200" b="1" dirty="0" smtClean="0">
                <a:latin typeface="Tahoma" panose="020B0604030504040204" pitchFamily="34" charset="0"/>
                <a:ea typeface="Tahoma" panose="020B0604030504040204" pitchFamily="34" charset="0"/>
                <a:cs typeface="Tahoma" panose="020B0604030504040204" pitchFamily="34" charset="0"/>
              </a:rPr>
              <a:t>La gestion des finances </a:t>
            </a:r>
            <a:r>
              <a:rPr lang="fr-FR" sz="1200" dirty="0" smtClean="0">
                <a:latin typeface="Tahoma" panose="020B0604030504040204" pitchFamily="34" charset="0"/>
                <a:ea typeface="Tahoma" panose="020B0604030504040204" pitchFamily="34" charset="0"/>
                <a:cs typeface="Tahoma" panose="020B0604030504040204" pitchFamily="34" charset="0"/>
              </a:rPr>
              <a:t>publiques au cours des trois dernières années s’est déroulée en phase avec les engagements du programme Economique et Financier appuyé par l’ISPE, puis de l’ICPE. Elle a été caractérisée d’une part, par le maintien d’un effort soutenu de mobilisation des recettes internes à la faveur du renforcement et de la modernisation de l’administration fiscale et douanière et d’autre part, par la poursuite de la mise en œuvre des projets d’investissement du PSE et la réduction progressive des charges de fonctionnement.</a:t>
            </a:r>
          </a:p>
          <a:p>
            <a:pPr marL="0" indent="0" algn="just">
              <a:buFont typeface="Wingdings"/>
              <a:buNone/>
              <a:defRPr/>
            </a:pPr>
            <a:r>
              <a:rPr lang="fr-FR" sz="1200" kern="0" dirty="0" smtClean="0">
                <a:latin typeface="Tahoma" panose="020B0604030504040204" pitchFamily="34" charset="0"/>
                <a:ea typeface="Tahoma" panose="020B0604030504040204" pitchFamily="34" charset="0"/>
                <a:cs typeface="Tahoma" panose="020B0604030504040204" pitchFamily="34" charset="0"/>
              </a:rPr>
              <a:t>Par ailleurs, avec  l’élargissement du champ de la dette et le recours accru aux financements commerciaux, le risque de surendettement du Sénégal est passé de faible à modéré. Le Sénégal continuera à mettre en œuvre une </a:t>
            </a:r>
            <a:r>
              <a:rPr lang="fr-FR" sz="1200" b="1" kern="0" dirty="0" smtClean="0">
                <a:latin typeface="Tahoma" panose="020B0604030504040204" pitchFamily="34" charset="0"/>
                <a:ea typeface="Tahoma" panose="020B0604030504040204" pitchFamily="34" charset="0"/>
                <a:cs typeface="Tahoma" panose="020B0604030504040204" pitchFamily="34" charset="0"/>
              </a:rPr>
              <a:t>gestion prudente de la dette</a:t>
            </a:r>
            <a:r>
              <a:rPr lang="fr-FR" sz="1200" kern="0" dirty="0" smtClean="0">
                <a:latin typeface="Tahoma" panose="020B0604030504040204" pitchFamily="34" charset="0"/>
                <a:ea typeface="Tahoma" panose="020B0604030504040204" pitchFamily="34" charset="0"/>
                <a:cs typeface="Tahoma" panose="020B0604030504040204" pitchFamily="34" charset="0"/>
              </a:rPr>
              <a:t>, pour préserver les marges disponibles;</a:t>
            </a:r>
          </a:p>
        </p:txBody>
      </p:sp>
      <p:sp>
        <p:nvSpPr>
          <p:cNvPr id="33" name="Titre 1"/>
          <p:cNvSpPr>
            <a:spLocks noGrp="1"/>
          </p:cNvSpPr>
          <p:nvPr>
            <p:ph type="title"/>
          </p:nvPr>
        </p:nvSpPr>
        <p:spPr>
          <a:xfrm>
            <a:off x="457200" y="274638"/>
            <a:ext cx="8075613" cy="401637"/>
          </a:xfrm>
        </p:spPr>
        <p:txBody>
          <a:bodyPr>
            <a:normAutofit/>
          </a:bodyPr>
          <a:lstStyle/>
          <a:p>
            <a:pPr algn="ctr"/>
            <a:r>
              <a:rPr lang="fr-FR" sz="1000" dirty="0" smtClean="0">
                <a:latin typeface="Arial" pitchFamily="34" charset="0"/>
                <a:cs typeface="Arial" pitchFamily="34" charset="0"/>
              </a:rPr>
              <a:t>SITUATION </a:t>
            </a:r>
            <a:r>
              <a:rPr lang="fr-FR" sz="1000" dirty="0">
                <a:latin typeface="Arial" pitchFamily="34" charset="0"/>
                <a:cs typeface="Arial" pitchFamily="34" charset="0"/>
              </a:rPr>
              <a:t>MACROECONOMIQUE ,  PROJETS STRUCTURANTS, STRATEGIE DE </a:t>
            </a:r>
            <a:r>
              <a:rPr lang="fr-FR" sz="1000" dirty="0" smtClean="0">
                <a:latin typeface="Arial" pitchFamily="34" charset="0"/>
                <a:cs typeface="Arial" pitchFamily="34" charset="0"/>
              </a:rPr>
              <a:t>FINANCEMENT</a:t>
            </a:r>
            <a:endParaRPr lang="fr-FR" sz="1000" dirty="0"/>
          </a:p>
        </p:txBody>
      </p:sp>
    </p:spTree>
    <p:extLst>
      <p:ext uri="{BB962C8B-B14F-4D97-AF65-F5344CB8AC3E}">
        <p14:creationId xmlns:p14="http://schemas.microsoft.com/office/powerpoint/2010/main" val="69982093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32138" y="260648"/>
            <a:ext cx="7380222" cy="216024"/>
          </a:xfrm>
        </p:spPr>
        <p:txBody>
          <a:bodyPr>
            <a:normAutofit fontScale="90000"/>
          </a:bodyPr>
          <a:lstStyle/>
          <a:p>
            <a:pPr algn="ctr"/>
            <a:r>
              <a:rPr lang="fr-FR" sz="1000" dirty="0">
                <a:latin typeface="Arial" pitchFamily="34" charset="0"/>
                <a:cs typeface="Arial" pitchFamily="34" charset="0"/>
              </a:rPr>
              <a:t>SITUATION MACROECONOMIQUE ,  PROJETS STRUCTURANTS, STRATEGIE DE FINANCEMENT</a:t>
            </a:r>
            <a:endParaRPr lang="fr-FR" sz="1000" dirty="0"/>
          </a:p>
        </p:txBody>
      </p:sp>
      <p:sp>
        <p:nvSpPr>
          <p:cNvPr id="4" name="Espace réservé du numéro de diapositive 3"/>
          <p:cNvSpPr>
            <a:spLocks noGrp="1"/>
          </p:cNvSpPr>
          <p:nvPr>
            <p:ph type="sldNum" sz="quarter" idx="15"/>
          </p:nvPr>
        </p:nvSpPr>
        <p:spPr/>
        <p:txBody>
          <a:bodyPr/>
          <a:lstStyle/>
          <a:p>
            <a:fld id="{26A935AA-A7B2-4507-9B20-F692C0B0BA29}" type="slidenum">
              <a:rPr lang="fr-FR" smtClean="0"/>
              <a:pPr/>
              <a:t>5</a:t>
            </a:fld>
            <a:endParaRPr lang="fr-FR"/>
          </a:p>
        </p:txBody>
      </p:sp>
      <p:sp>
        <p:nvSpPr>
          <p:cNvPr id="5" name="Espace réservé du contenu 4"/>
          <p:cNvSpPr>
            <a:spLocks noGrp="1"/>
          </p:cNvSpPr>
          <p:nvPr>
            <p:ph sz="quarter" idx="1"/>
          </p:nvPr>
        </p:nvSpPr>
        <p:spPr>
          <a:xfrm>
            <a:off x="457200" y="764704"/>
            <a:ext cx="7467600" cy="4896544"/>
          </a:xfrm>
        </p:spPr>
        <p:txBody>
          <a:bodyPr anchor="ctr"/>
          <a:lstStyle/>
          <a:p>
            <a:pPr marL="0" indent="0">
              <a:buNone/>
            </a:pPr>
            <a:r>
              <a:rPr lang="fr-FR" b="1" dirty="0" smtClean="0">
                <a:latin typeface="Tahoma" panose="020B0604030504040204" pitchFamily="34" charset="0"/>
                <a:ea typeface="Tahoma" panose="020B0604030504040204" pitchFamily="34" charset="0"/>
                <a:cs typeface="Tahoma" panose="020B0604030504040204" pitchFamily="34" charset="0"/>
              </a:rPr>
              <a:t>II- SITUATION MACRO-ÉCONOMIQUE RECENTE ET PERSECTIVES</a:t>
            </a:r>
            <a:r>
              <a:rPr lang="fr-FR" b="1" dirty="0">
                <a:latin typeface="Tahoma" panose="020B0604030504040204" pitchFamily="34" charset="0"/>
                <a:ea typeface="Tahoma" panose="020B0604030504040204" pitchFamily="34" charset="0"/>
                <a:cs typeface="Tahoma" panose="020B0604030504040204" pitchFamily="34" charset="0"/>
              </a:rPr>
              <a:t> </a:t>
            </a:r>
            <a:endParaRPr lang="fr-FR" dirty="0"/>
          </a:p>
        </p:txBody>
      </p:sp>
    </p:spTree>
    <p:extLst>
      <p:ext uri="{BB962C8B-B14F-4D97-AF65-F5344CB8AC3E}">
        <p14:creationId xmlns:p14="http://schemas.microsoft.com/office/powerpoint/2010/main" val="90894600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32138" y="260648"/>
            <a:ext cx="7380222" cy="432048"/>
          </a:xfrm>
        </p:spPr>
        <p:txBody>
          <a:bodyPr>
            <a:noAutofit/>
          </a:bodyPr>
          <a:lstStyle/>
          <a:p>
            <a:pPr algn="ctr"/>
            <a:r>
              <a:rPr lang="fr-FR" sz="1200" b="1" dirty="0" smtClean="0">
                <a:latin typeface="Tahoma" pitchFamily="34" charset="0"/>
                <a:ea typeface="Tahoma" pitchFamily="34" charset="0"/>
                <a:cs typeface="Tahoma" pitchFamily="34" charset="0"/>
              </a:rPr>
              <a:t>UNE TRAJECTOIRE DE CROISSANCE SOUTENUE ET DURABLE…</a:t>
            </a:r>
            <a:endParaRPr lang="fr-FR" sz="1200" b="1" dirty="0">
              <a:latin typeface="Tahoma" pitchFamily="34" charset="0"/>
              <a:ea typeface="Tahoma" pitchFamily="34" charset="0"/>
              <a:cs typeface="Tahoma" pitchFamily="34" charset="0"/>
            </a:endParaRPr>
          </a:p>
        </p:txBody>
      </p:sp>
      <p:sp>
        <p:nvSpPr>
          <p:cNvPr id="4" name="Espace réservé du numéro de diapositive 3"/>
          <p:cNvSpPr>
            <a:spLocks noGrp="1"/>
          </p:cNvSpPr>
          <p:nvPr>
            <p:ph type="sldNum" sz="quarter" idx="15"/>
          </p:nvPr>
        </p:nvSpPr>
        <p:spPr/>
        <p:txBody>
          <a:bodyPr/>
          <a:lstStyle/>
          <a:p>
            <a:fld id="{26A935AA-A7B2-4507-9B20-F692C0B0BA29}" type="slidenum">
              <a:rPr lang="fr-FR" smtClean="0"/>
              <a:pPr/>
              <a:t>6</a:t>
            </a:fld>
            <a:endParaRPr lang="fr-FR"/>
          </a:p>
        </p:txBody>
      </p:sp>
      <p:sp>
        <p:nvSpPr>
          <p:cNvPr id="8" name="Content Placeholder 35"/>
          <p:cNvSpPr txBox="1"/>
          <p:nvPr/>
        </p:nvSpPr>
        <p:spPr bwMode="gray">
          <a:xfrm>
            <a:off x="318607" y="877140"/>
            <a:ext cx="2381185" cy="2191820"/>
          </a:xfrm>
          <a:prstGeom prst="rect">
            <a:avLst/>
          </a:prstGeom>
          <a:solidFill>
            <a:schemeClr val="bg1">
              <a:lumMod val="95000"/>
            </a:schemeClr>
          </a:solidFill>
          <a:ln w="9525" algn="ctr">
            <a:noFill/>
            <a:miter lim="800000"/>
            <a:headEnd/>
            <a:tailEnd/>
          </a:ln>
          <a:effectLst/>
        </p:spPr>
        <p:txBody>
          <a:bodyPr vert="horz" wrap="square" lIns="72000" tIns="72000" rIns="72000" bIns="72000" numCol="1" anchor="t" anchorCtr="0" compatLnSpc="1">
            <a:prstTxWarp prst="textNoShape">
              <a:avLst/>
            </a:prstTxWarp>
          </a:bodyPr>
          <a:lstStyle/>
          <a:p>
            <a:pPr marL="0" marR="0" lvl="1" algn="just" defTabSz="1032307" rtl="0" eaLnBrk="1" fontAlgn="base" latinLnBrk="0" hangingPunct="1">
              <a:lnSpc>
                <a:spcPct val="110000"/>
              </a:lnSpc>
              <a:spcBef>
                <a:spcPts val="0"/>
              </a:spcBef>
              <a:spcAft>
                <a:spcPts val="300"/>
              </a:spcAft>
              <a:buClr>
                <a:srgbClr val="00853F"/>
              </a:buClr>
              <a:buSzPct val="100000"/>
            </a:pPr>
            <a:r>
              <a:rPr kumimoji="0" lang="fr-FR" sz="1200" b="1" i="0" u="none" strike="noStrike" kern="1200" cap="none" spc="0" normalizeH="0" baseline="0" noProof="0" dirty="0">
                <a:ln>
                  <a:noFill/>
                </a:ln>
                <a:solidFill>
                  <a:prstClr val="black"/>
                </a:solidFill>
                <a:effectLst/>
                <a:uLnTx/>
                <a:uFillTx/>
                <a:latin typeface="Tahoma" pitchFamily="34" charset="0"/>
                <a:ea typeface="Tahoma" pitchFamily="34" charset="0"/>
                <a:cs typeface="Tahoma" pitchFamily="34" charset="0"/>
              </a:rPr>
              <a:t>Rehaussement durable de la trajectoire de croissance du pays : </a:t>
            </a:r>
          </a:p>
          <a:p>
            <a:pPr marL="0" lvl="1" algn="just" defTabSz="1032307" fontAlgn="base">
              <a:lnSpc>
                <a:spcPct val="110000"/>
              </a:lnSpc>
              <a:spcAft>
                <a:spcPts val="300"/>
              </a:spcAft>
              <a:buClr>
                <a:srgbClr val="00853F"/>
              </a:buClr>
              <a:buSzPct val="100000"/>
            </a:pPr>
            <a:r>
              <a:rPr lang="fr-FR" sz="1200" dirty="0">
                <a:solidFill>
                  <a:prstClr val="black"/>
                </a:solidFill>
                <a:latin typeface="Tahoma" pitchFamily="34" charset="0"/>
                <a:ea typeface="Tahoma" pitchFamily="34" charset="0"/>
                <a:cs typeface="Tahoma" pitchFamily="34" charset="0"/>
              </a:rPr>
              <a:t>Depuis la mise en œuvre du Plan Sénégal Emergent, en 2014, l’économie sénégalaise s’est inscrite sur un nouveau sentier de croissance au cours des dernières années. L’activité économique se maintient sur une dynamique de croissance de plus de 6% sur les trois dernières années. En 2020, </a:t>
            </a:r>
            <a:r>
              <a:rPr lang="fr-FR" sz="1200" dirty="0" smtClean="0">
                <a:solidFill>
                  <a:prstClr val="black"/>
                </a:solidFill>
                <a:latin typeface="Tahoma" pitchFamily="34" charset="0"/>
                <a:ea typeface="Tahoma" pitchFamily="34" charset="0"/>
                <a:cs typeface="Tahoma" pitchFamily="34" charset="0"/>
              </a:rPr>
              <a:t>elle a fortement chuté à </a:t>
            </a:r>
            <a:r>
              <a:rPr lang="fr-FR" sz="1200" dirty="0">
                <a:solidFill>
                  <a:prstClr val="black"/>
                </a:solidFill>
                <a:latin typeface="Tahoma" pitchFamily="34" charset="0"/>
                <a:ea typeface="Tahoma" pitchFamily="34" charset="0"/>
                <a:cs typeface="Tahoma" pitchFamily="34" charset="0"/>
              </a:rPr>
              <a:t>0</a:t>
            </a:r>
            <a:r>
              <a:rPr lang="fr-FR" sz="1200" dirty="0" smtClean="0">
                <a:solidFill>
                  <a:prstClr val="black"/>
                </a:solidFill>
                <a:latin typeface="Tahoma" pitchFamily="34" charset="0"/>
                <a:ea typeface="Tahoma" pitchFamily="34" charset="0"/>
                <a:cs typeface="Tahoma" pitchFamily="34" charset="0"/>
              </a:rPr>
              <a:t>,8</a:t>
            </a:r>
            <a:r>
              <a:rPr lang="fr-FR" sz="1200" dirty="0">
                <a:solidFill>
                  <a:prstClr val="black"/>
                </a:solidFill>
                <a:latin typeface="Tahoma" pitchFamily="34" charset="0"/>
                <a:ea typeface="Tahoma" pitchFamily="34" charset="0"/>
                <a:cs typeface="Tahoma" pitchFamily="34" charset="0"/>
              </a:rPr>
              <a:t>%</a:t>
            </a:r>
          </a:p>
        </p:txBody>
      </p:sp>
      <p:sp>
        <p:nvSpPr>
          <p:cNvPr id="14" name="Isosceles Triangle 23"/>
          <p:cNvSpPr/>
          <p:nvPr/>
        </p:nvSpPr>
        <p:spPr bwMode="auto">
          <a:xfrm rot="10800000" flipV="1">
            <a:off x="3275856" y="1124746"/>
            <a:ext cx="1981260" cy="131171"/>
          </a:xfrm>
          <a:prstGeom prst="triangle">
            <a:avLst/>
          </a:prstGeom>
          <a:solidFill>
            <a:srgbClr val="E6E7E8"/>
          </a:solidFill>
          <a:ln w="9525" cap="flat" cmpd="sng" algn="ctr">
            <a:noFill/>
            <a:prstDash val="solid"/>
            <a:round/>
            <a:headEnd type="none" w="med" len="med"/>
            <a:tailEnd type="none" w="med" len="med"/>
          </a:ln>
          <a:effectLst/>
        </p:spPr>
        <p:txBody>
          <a:bodyPr vert="horz" wrap="none" lIns="0" tIns="0" rIns="0" bIns="0" numCol="1" rtlCol="0"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pPr>
            <a:endParaRPr kumimoji="0" lang="fr-FR" sz="1800" b="0" i="0" u="none" strike="noStrike" kern="1200" cap="none" spc="0" normalizeH="0" baseline="0" noProof="0">
              <a:ln>
                <a:noFill/>
              </a:ln>
              <a:solidFill>
                <a:srgbClr val="000000"/>
              </a:solidFill>
              <a:effectLst/>
              <a:uLnTx/>
              <a:uFillTx/>
              <a:latin typeface="Arial" pitchFamily="34" charset="0"/>
              <a:ea typeface="+mn-ea"/>
              <a:cs typeface="Arial" pitchFamily="34" charset="0"/>
            </a:endParaRPr>
          </a:p>
        </p:txBody>
      </p:sp>
      <p:sp>
        <p:nvSpPr>
          <p:cNvPr id="16" name="Rectangle 51"/>
          <p:cNvSpPr/>
          <p:nvPr/>
        </p:nvSpPr>
        <p:spPr bwMode="auto">
          <a:xfrm>
            <a:off x="3275856" y="887898"/>
            <a:ext cx="1981260" cy="180020"/>
          </a:xfrm>
          <a:prstGeom prst="rect">
            <a:avLst/>
          </a:prstGeom>
          <a:noFill/>
          <a:ln w="9525" cap="flat" cmpd="sng" algn="ctr">
            <a:noFill/>
            <a:prstDash val="solid"/>
            <a:round/>
            <a:headEnd type="none" w="med" len="med"/>
            <a:tailEnd type="none" w="med" len="med"/>
          </a:ln>
          <a:effectLst/>
        </p:spPr>
        <p:txBody>
          <a:bodyPr vert="horz" wrap="none" lIns="0" tIns="0" rIns="0" bIns="0" numCol="1" rtlCol="0"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pPr>
            <a:r>
              <a:rPr kumimoji="0" lang="fr-FR" sz="1000" b="1" i="0" u="none" strike="noStrike" kern="1200" cap="none" spc="0" normalizeH="0" baseline="0" noProof="0" dirty="0">
                <a:ln>
                  <a:noFill/>
                </a:ln>
                <a:effectLst/>
                <a:uLnTx/>
                <a:uFillTx/>
                <a:latin typeface="Arial" pitchFamily="34" charset="0"/>
                <a:ea typeface="+mn-ea"/>
                <a:cs typeface="Arial" pitchFamily="34" charset="0"/>
              </a:rPr>
              <a:t>Moyenne 3.0%</a:t>
            </a:r>
          </a:p>
        </p:txBody>
      </p:sp>
      <p:sp>
        <p:nvSpPr>
          <p:cNvPr id="17" name="Rectangle 52"/>
          <p:cNvSpPr/>
          <p:nvPr/>
        </p:nvSpPr>
        <p:spPr bwMode="auto">
          <a:xfrm>
            <a:off x="5580113" y="877140"/>
            <a:ext cx="1944216" cy="180020"/>
          </a:xfrm>
          <a:prstGeom prst="rect">
            <a:avLst/>
          </a:prstGeom>
          <a:noFill/>
          <a:ln w="9525" cap="flat" cmpd="sng" algn="ctr">
            <a:noFill/>
            <a:prstDash val="solid"/>
            <a:round/>
            <a:headEnd type="none" w="med" len="med"/>
            <a:tailEnd type="none" w="med" len="med"/>
          </a:ln>
          <a:effectLst/>
        </p:spPr>
        <p:txBody>
          <a:bodyPr vert="horz" wrap="none" lIns="0" tIns="0" rIns="0" bIns="0" numCol="1" rtlCol="0"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pPr>
            <a:r>
              <a:rPr kumimoji="0" lang="fr-FR" sz="900" b="1" i="0" u="none" strike="noStrike" kern="1200" cap="none" spc="0" normalizeH="0" baseline="0" noProof="0" dirty="0">
                <a:ln>
                  <a:noFill/>
                </a:ln>
                <a:solidFill>
                  <a:srgbClr val="E31B23"/>
                </a:solidFill>
                <a:effectLst/>
                <a:uLnTx/>
                <a:uFillTx/>
                <a:latin typeface="Arial" pitchFamily="34" charset="0"/>
                <a:ea typeface="+mn-ea"/>
                <a:cs typeface="Arial" pitchFamily="34" charset="0"/>
              </a:rPr>
              <a:t>Moyenne </a:t>
            </a:r>
            <a:r>
              <a:rPr kumimoji="0" lang="fr-FR" sz="900" b="1" i="0" u="none" strike="noStrike" kern="1200" cap="none" spc="0" normalizeH="0" baseline="0" noProof="0" dirty="0" smtClean="0">
                <a:ln>
                  <a:noFill/>
                </a:ln>
                <a:solidFill>
                  <a:srgbClr val="E31B23"/>
                </a:solidFill>
                <a:effectLst/>
                <a:uLnTx/>
                <a:uFillTx/>
                <a:latin typeface="Arial" pitchFamily="34" charset="0"/>
                <a:ea typeface="+mn-ea"/>
                <a:cs typeface="Arial" pitchFamily="34" charset="0"/>
              </a:rPr>
              <a:t>5.35%</a:t>
            </a:r>
            <a:endParaRPr kumimoji="0" lang="fr-FR" sz="900" b="1" i="0" u="none" strike="noStrike" kern="1200" cap="none" spc="0" normalizeH="0" baseline="0" noProof="0" dirty="0">
              <a:ln>
                <a:noFill/>
              </a:ln>
              <a:solidFill>
                <a:srgbClr val="E31B23"/>
              </a:solidFill>
              <a:effectLst/>
              <a:uLnTx/>
              <a:uFillTx/>
              <a:latin typeface="Arial" pitchFamily="34" charset="0"/>
              <a:ea typeface="+mn-ea"/>
              <a:cs typeface="Arial" pitchFamily="34" charset="0"/>
            </a:endParaRPr>
          </a:p>
        </p:txBody>
      </p:sp>
      <p:sp>
        <p:nvSpPr>
          <p:cNvPr id="18" name="Content Placeholder 35"/>
          <p:cNvSpPr txBox="1"/>
          <p:nvPr/>
        </p:nvSpPr>
        <p:spPr bwMode="gray">
          <a:xfrm>
            <a:off x="323528" y="5734050"/>
            <a:ext cx="7632848" cy="647278"/>
          </a:xfrm>
          <a:prstGeom prst="rect">
            <a:avLst/>
          </a:prstGeom>
          <a:solidFill>
            <a:schemeClr val="bg1">
              <a:lumMod val="95000"/>
            </a:schemeClr>
          </a:solidFill>
          <a:ln w="9525" algn="ctr">
            <a:noFill/>
            <a:miter lim="800000"/>
            <a:headEnd/>
            <a:tailEnd/>
          </a:ln>
          <a:effectLst/>
        </p:spPr>
        <p:txBody>
          <a:bodyPr vert="horz" wrap="square" lIns="72000" tIns="72000" rIns="72000" bIns="72000" numCol="1" anchor="t" anchorCtr="0" compatLnSpc="1">
            <a:prstTxWarp prst="textNoShape">
              <a:avLst/>
            </a:prstTxWarp>
          </a:bodyPr>
          <a:lstStyle/>
          <a:p>
            <a:pPr marL="0" marR="0" lvl="1" algn="just" defTabSz="1032307" rtl="0" eaLnBrk="1" fontAlgn="base" latinLnBrk="0" hangingPunct="1">
              <a:lnSpc>
                <a:spcPct val="110000"/>
              </a:lnSpc>
              <a:spcBef>
                <a:spcPts val="0"/>
              </a:spcBef>
              <a:spcAft>
                <a:spcPts val="300"/>
              </a:spcAft>
              <a:buClr>
                <a:srgbClr val="00853F"/>
              </a:buClr>
              <a:buSzPct val="100000"/>
            </a:pPr>
            <a:r>
              <a:rPr kumimoji="0" lang="fr-FR" sz="1200" i="0" u="none" strike="noStrike" kern="1200" cap="none" spc="0" normalizeH="0" baseline="0" noProof="0" dirty="0" smtClean="0">
                <a:ln>
                  <a:noFill/>
                </a:ln>
                <a:solidFill>
                  <a:prstClr val="black"/>
                </a:solidFill>
                <a:effectLst/>
                <a:uLnTx/>
                <a:uFillTx/>
                <a:latin typeface="Tahoma" pitchFamily="34" charset="0"/>
                <a:ea typeface="Tahoma" pitchFamily="34" charset="0"/>
                <a:cs typeface="Tahoma" pitchFamily="34" charset="0"/>
              </a:rPr>
              <a:t>Le</a:t>
            </a:r>
            <a:r>
              <a:rPr kumimoji="0" lang="fr-FR" sz="1200" i="0" u="none" strike="noStrike" kern="1200" cap="none" spc="0" normalizeH="0" noProof="0" dirty="0" smtClean="0">
                <a:ln>
                  <a:noFill/>
                </a:ln>
                <a:solidFill>
                  <a:prstClr val="black"/>
                </a:solidFill>
                <a:effectLst/>
                <a:uLnTx/>
                <a:uFillTx/>
                <a:latin typeface="Tahoma" pitchFamily="34" charset="0"/>
                <a:ea typeface="Tahoma" pitchFamily="34" charset="0"/>
                <a:cs typeface="Tahoma" pitchFamily="34" charset="0"/>
              </a:rPr>
              <a:t> Sénégal présente l’avantage d’une croissance diversifiée portée par tous les secteurs quoique dominés par le secteur tertiaire avec 44,7%</a:t>
            </a:r>
            <a:r>
              <a:rPr lang="fr-FR" sz="1200" noProof="0" dirty="0" smtClean="0">
                <a:solidFill>
                  <a:prstClr val="black"/>
                </a:solidFill>
                <a:latin typeface="Tahoma" pitchFamily="34" charset="0"/>
                <a:ea typeface="Tahoma" pitchFamily="34" charset="0"/>
                <a:cs typeface="Tahoma" pitchFamily="34" charset="0"/>
              </a:rPr>
              <a:t>,</a:t>
            </a:r>
            <a:r>
              <a:rPr kumimoji="0" lang="fr-FR" sz="1200" i="0" u="none" strike="noStrike" kern="1200" cap="none" spc="0" normalizeH="0" noProof="0" dirty="0" smtClean="0">
                <a:ln>
                  <a:noFill/>
                </a:ln>
                <a:solidFill>
                  <a:prstClr val="black"/>
                </a:solidFill>
                <a:effectLst/>
                <a:uLnTx/>
                <a:uFillTx/>
                <a:latin typeface="Tahoma" pitchFamily="34" charset="0"/>
                <a:ea typeface="Tahoma" pitchFamily="34" charset="0"/>
                <a:cs typeface="Tahoma" pitchFamily="34" charset="0"/>
              </a:rPr>
              <a:t> tiré par les </a:t>
            </a:r>
            <a:r>
              <a:rPr lang="fr-FR" sz="1200" dirty="0" smtClean="0">
                <a:solidFill>
                  <a:prstClr val="black"/>
                </a:solidFill>
                <a:latin typeface="Tahoma" pitchFamily="34" charset="0"/>
                <a:ea typeface="Tahoma" pitchFamily="34" charset="0"/>
                <a:cs typeface="Tahoma" pitchFamily="34" charset="0"/>
              </a:rPr>
              <a:t>activités de commerce </a:t>
            </a:r>
            <a:r>
              <a:rPr kumimoji="0" lang="fr-FR" sz="1200" i="0" u="none" strike="noStrike" kern="1200" cap="none" spc="0" normalizeH="0" noProof="0" dirty="0" smtClean="0">
                <a:ln>
                  <a:noFill/>
                </a:ln>
                <a:solidFill>
                  <a:prstClr val="black"/>
                </a:solidFill>
                <a:effectLst/>
                <a:uLnTx/>
                <a:uFillTx/>
                <a:latin typeface="Tahoma" pitchFamily="34" charset="0"/>
                <a:ea typeface="Tahoma" pitchFamily="34" charset="0"/>
                <a:cs typeface="Tahoma" pitchFamily="34" charset="0"/>
              </a:rPr>
              <a:t>(13,4%)activités de  ainsi que les services immobiliers (7,6 %). </a:t>
            </a:r>
            <a:r>
              <a:rPr lang="fr-FR" sz="1200" noProof="0" dirty="0" smtClean="0">
                <a:solidFill>
                  <a:prstClr val="black"/>
                </a:solidFill>
                <a:latin typeface="Tahoma" pitchFamily="34" charset="0"/>
                <a:ea typeface="Tahoma" pitchFamily="34" charset="0"/>
                <a:cs typeface="Tahoma" pitchFamily="34" charset="0"/>
              </a:rPr>
              <a:t>L</a:t>
            </a:r>
            <a:r>
              <a:rPr kumimoji="0" lang="fr-FR" sz="1200" i="0" u="none" strike="noStrike" kern="1200" cap="none" spc="0" normalizeH="0" noProof="0" dirty="0" smtClean="0">
                <a:ln>
                  <a:noFill/>
                </a:ln>
                <a:solidFill>
                  <a:prstClr val="black"/>
                </a:solidFill>
                <a:effectLst/>
                <a:uLnTx/>
                <a:uFillTx/>
                <a:latin typeface="Tahoma" pitchFamily="34" charset="0"/>
                <a:ea typeface="Tahoma" pitchFamily="34" charset="0"/>
                <a:cs typeface="Tahoma" pitchFamily="34" charset="0"/>
              </a:rPr>
              <a:t>e secteur secondaire  suit  avec près de 24,4% de la croissance moyenne.</a:t>
            </a:r>
          </a:p>
          <a:p>
            <a:pPr marL="0" marR="0" lvl="1" algn="just" defTabSz="1032307" rtl="0" eaLnBrk="1" fontAlgn="base" latinLnBrk="0" hangingPunct="1">
              <a:lnSpc>
                <a:spcPct val="110000"/>
              </a:lnSpc>
              <a:spcBef>
                <a:spcPts val="0"/>
              </a:spcBef>
              <a:spcAft>
                <a:spcPts val="300"/>
              </a:spcAft>
              <a:buClr>
                <a:srgbClr val="00853F"/>
              </a:buClr>
              <a:buSzPct val="100000"/>
            </a:pPr>
            <a:endParaRPr kumimoji="0" lang="fr-FR" sz="1200" i="1" u="none" strike="noStrike" kern="1200" cap="none" spc="0" normalizeH="0" baseline="0" noProof="0" dirty="0">
              <a:ln>
                <a:noFill/>
              </a:ln>
              <a:solidFill>
                <a:prstClr val="black"/>
              </a:solidFill>
              <a:effectLst/>
              <a:uLnTx/>
              <a:uFillTx/>
              <a:latin typeface="Tahoma" pitchFamily="34" charset="0"/>
              <a:ea typeface="Tahoma" pitchFamily="34" charset="0"/>
              <a:cs typeface="Tahoma" pitchFamily="34" charset="0"/>
            </a:endParaRPr>
          </a:p>
        </p:txBody>
      </p:sp>
      <p:graphicFrame>
        <p:nvGraphicFramePr>
          <p:cNvPr id="11" name="Graphique 10"/>
          <p:cNvGraphicFramePr>
            <a:graphicFrameLocks/>
          </p:cNvGraphicFramePr>
          <p:nvPr>
            <p:extLst>
              <p:ext uri="{D42A27DB-BD31-4B8C-83A1-F6EECF244321}">
                <p14:modId xmlns:p14="http://schemas.microsoft.com/office/powerpoint/2010/main" val="2540203104"/>
              </p:ext>
            </p:extLst>
          </p:nvPr>
        </p:nvGraphicFramePr>
        <p:xfrm>
          <a:off x="2843808" y="1312747"/>
          <a:ext cx="5285208" cy="2404286"/>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3" name="Tableau 2"/>
          <p:cNvGraphicFramePr>
            <a:graphicFrameLocks noGrp="1"/>
          </p:cNvGraphicFramePr>
          <p:nvPr>
            <p:extLst>
              <p:ext uri="{D42A27DB-BD31-4B8C-83A1-F6EECF244321}">
                <p14:modId xmlns:p14="http://schemas.microsoft.com/office/powerpoint/2010/main" val="2714519695"/>
              </p:ext>
            </p:extLst>
          </p:nvPr>
        </p:nvGraphicFramePr>
        <p:xfrm>
          <a:off x="432140" y="4134101"/>
          <a:ext cx="7696876" cy="1583815"/>
        </p:xfrm>
        <a:graphic>
          <a:graphicData uri="http://schemas.openxmlformats.org/drawingml/2006/table">
            <a:tbl>
              <a:tblPr>
                <a:tableStyleId>{5C22544A-7EE6-4342-B048-85BDC9FD1C3A}</a:tableStyleId>
              </a:tblPr>
              <a:tblGrid>
                <a:gridCol w="1393923"/>
                <a:gridCol w="636356"/>
                <a:gridCol w="560599"/>
                <a:gridCol w="696961"/>
                <a:gridCol w="530297"/>
                <a:gridCol w="545448"/>
                <a:gridCol w="606053"/>
                <a:gridCol w="909080"/>
                <a:gridCol w="606053"/>
                <a:gridCol w="606053"/>
                <a:gridCol w="606053"/>
              </a:tblGrid>
              <a:tr h="334137">
                <a:tc>
                  <a:txBody>
                    <a:bodyPr/>
                    <a:lstStyle/>
                    <a:p>
                      <a:pPr algn="l" fontAlgn="b"/>
                      <a:endParaRPr lang="fr-FR" sz="1100" b="0" i="0" u="none" strike="noStrike">
                        <a:solidFill>
                          <a:srgbClr val="000000"/>
                        </a:solidFill>
                        <a:effectLst/>
                        <a:latin typeface="Calibri" panose="020F0502020204030204" pitchFamily="34" charset="0"/>
                      </a:endParaRPr>
                    </a:p>
                  </a:txBody>
                  <a:tcPr marL="6350" marR="6350" marT="6350" marB="0" anchor="b"/>
                </a:tc>
                <a:tc>
                  <a:txBody>
                    <a:bodyPr/>
                    <a:lstStyle/>
                    <a:p>
                      <a:pPr algn="l" fontAlgn="b"/>
                      <a:endParaRPr lang="fr-FR" sz="1100" b="0" i="0" u="none" strike="noStrike">
                        <a:solidFill>
                          <a:srgbClr val="000000"/>
                        </a:solidFill>
                        <a:effectLst/>
                        <a:latin typeface="Calibri" panose="020F0502020204030204" pitchFamily="34" charset="0"/>
                      </a:endParaRPr>
                    </a:p>
                  </a:txBody>
                  <a:tcPr marL="6350" marR="6350" marT="6350" marB="0" anchor="b"/>
                </a:tc>
                <a:tc>
                  <a:txBody>
                    <a:bodyPr/>
                    <a:lstStyle/>
                    <a:p>
                      <a:pPr algn="l" fontAlgn="b"/>
                      <a:endParaRPr lang="fr-FR" sz="1100" b="0" i="0" u="none" strike="noStrike">
                        <a:solidFill>
                          <a:srgbClr val="000000"/>
                        </a:solidFill>
                        <a:effectLst/>
                        <a:latin typeface="Calibri" panose="020F0502020204030204" pitchFamily="34" charset="0"/>
                      </a:endParaRPr>
                    </a:p>
                  </a:txBody>
                  <a:tcPr marL="6350" marR="6350" marT="6350" marB="0" anchor="b"/>
                </a:tc>
                <a:tc>
                  <a:txBody>
                    <a:bodyPr/>
                    <a:lstStyle/>
                    <a:p>
                      <a:pPr algn="l" fontAlgn="b"/>
                      <a:endParaRPr lang="fr-FR" sz="1100" b="0" i="0" u="none" strike="noStrike">
                        <a:solidFill>
                          <a:srgbClr val="000000"/>
                        </a:solidFill>
                        <a:effectLst/>
                        <a:latin typeface="Calibri" panose="020F0502020204030204" pitchFamily="34" charset="0"/>
                      </a:endParaRPr>
                    </a:p>
                  </a:txBody>
                  <a:tcPr marL="6350" marR="6350" marT="6350" marB="0" anchor="b"/>
                </a:tc>
                <a:tc>
                  <a:txBody>
                    <a:bodyPr/>
                    <a:lstStyle/>
                    <a:p>
                      <a:pPr algn="l" fontAlgn="b"/>
                      <a:endParaRPr lang="fr-FR" sz="1100" b="0" i="0" u="none" strike="noStrike">
                        <a:solidFill>
                          <a:srgbClr val="000000"/>
                        </a:solidFill>
                        <a:effectLst/>
                        <a:latin typeface="Calibri" panose="020F0502020204030204" pitchFamily="34" charset="0"/>
                      </a:endParaRPr>
                    </a:p>
                  </a:txBody>
                  <a:tcPr marL="6350" marR="6350" marT="6350" marB="0" anchor="b"/>
                </a:tc>
                <a:tc>
                  <a:txBody>
                    <a:bodyPr/>
                    <a:lstStyle/>
                    <a:p>
                      <a:pPr algn="l" fontAlgn="b"/>
                      <a:endParaRPr lang="fr-FR" sz="1100" b="0" i="0" u="none" strike="noStrike">
                        <a:solidFill>
                          <a:srgbClr val="000000"/>
                        </a:solidFill>
                        <a:effectLst/>
                        <a:latin typeface="Calibri" panose="020F0502020204030204" pitchFamily="34" charset="0"/>
                      </a:endParaRPr>
                    </a:p>
                  </a:txBody>
                  <a:tcPr marL="6350" marR="6350" marT="6350" marB="0" anchor="b"/>
                </a:tc>
                <a:tc>
                  <a:txBody>
                    <a:bodyPr/>
                    <a:lstStyle/>
                    <a:p>
                      <a:pPr algn="l" fontAlgn="b"/>
                      <a:endParaRPr lang="fr-FR" sz="1100" b="0" i="0" u="none" strike="noStrike">
                        <a:solidFill>
                          <a:srgbClr val="000000"/>
                        </a:solidFill>
                        <a:effectLst/>
                        <a:latin typeface="Calibri" panose="020F0502020204030204" pitchFamily="34" charset="0"/>
                      </a:endParaRPr>
                    </a:p>
                  </a:txBody>
                  <a:tcPr marL="6350" marR="6350" marT="6350" marB="0" anchor="b"/>
                </a:tc>
                <a:tc>
                  <a:txBody>
                    <a:bodyPr/>
                    <a:lstStyle/>
                    <a:p>
                      <a:pPr algn="l" fontAlgn="b"/>
                      <a:r>
                        <a:rPr lang="fr-FR" sz="1100" u="none" strike="noStrike">
                          <a:effectLst/>
                        </a:rPr>
                        <a:t>Moyenne</a:t>
                      </a:r>
                      <a:endParaRPr lang="fr-FR" sz="1100" b="0" i="0" u="none" strike="noStrike">
                        <a:solidFill>
                          <a:srgbClr val="000000"/>
                        </a:solidFill>
                        <a:effectLst/>
                        <a:latin typeface="Calibri" panose="020F0502020204030204" pitchFamily="34" charset="0"/>
                      </a:endParaRPr>
                    </a:p>
                  </a:txBody>
                  <a:tcPr marL="6350" marR="6350" marT="6350" marB="0" anchor="b"/>
                </a:tc>
                <a:tc gridSpan="3">
                  <a:txBody>
                    <a:bodyPr/>
                    <a:lstStyle/>
                    <a:p>
                      <a:pPr algn="l" fontAlgn="b"/>
                      <a:r>
                        <a:rPr lang="fr-FR" sz="1100" u="none" strike="noStrike">
                          <a:effectLst/>
                        </a:rPr>
                        <a:t>Contribution à la croissance moyenne</a:t>
                      </a:r>
                      <a:endParaRPr lang="fr-FR" sz="1100" b="0" i="0" u="none" strike="noStrike">
                        <a:solidFill>
                          <a:srgbClr val="000000"/>
                        </a:solidFill>
                        <a:effectLst/>
                        <a:latin typeface="Calibri" panose="020F0502020204030204" pitchFamily="34" charset="0"/>
                      </a:endParaRPr>
                    </a:p>
                  </a:txBody>
                  <a:tcPr marL="6350" marR="6350" marT="6350" marB="0" anchor="b"/>
                </a:tc>
                <a:tc hMerge="1">
                  <a:txBody>
                    <a:bodyPr/>
                    <a:lstStyle/>
                    <a:p>
                      <a:endParaRPr lang="fr-FR"/>
                    </a:p>
                  </a:txBody>
                  <a:tcPr/>
                </a:tc>
                <a:tc hMerge="1">
                  <a:txBody>
                    <a:bodyPr/>
                    <a:lstStyle/>
                    <a:p>
                      <a:endParaRPr lang="fr-FR"/>
                    </a:p>
                  </a:txBody>
                  <a:tcPr/>
                </a:tc>
              </a:tr>
              <a:tr h="334137">
                <a:tc>
                  <a:txBody>
                    <a:bodyPr/>
                    <a:lstStyle/>
                    <a:p>
                      <a:pPr algn="l" fontAlgn="b"/>
                      <a:endParaRPr lang="fr-FR" sz="1100" b="0" i="0" u="none" strike="noStrike">
                        <a:solidFill>
                          <a:srgbClr val="000000"/>
                        </a:solidFill>
                        <a:effectLst/>
                        <a:latin typeface="Calibri" panose="020F0502020204030204" pitchFamily="34" charset="0"/>
                      </a:endParaRPr>
                    </a:p>
                  </a:txBody>
                  <a:tcPr marL="6350" marR="6350" marT="6350" marB="0" anchor="b"/>
                </a:tc>
                <a:tc>
                  <a:txBody>
                    <a:bodyPr/>
                    <a:lstStyle/>
                    <a:p>
                      <a:pPr algn="r" fontAlgn="b"/>
                      <a:r>
                        <a:rPr lang="fr-FR" sz="1100" u="none" strike="noStrike">
                          <a:effectLst/>
                        </a:rPr>
                        <a:t>2015</a:t>
                      </a:r>
                      <a:endParaRPr lang="fr-FR" sz="1100" b="0" i="0" u="none" strike="noStrike">
                        <a:solidFill>
                          <a:srgbClr val="000000"/>
                        </a:solidFill>
                        <a:effectLst/>
                        <a:latin typeface="Calibri" panose="020F0502020204030204" pitchFamily="34" charset="0"/>
                      </a:endParaRPr>
                    </a:p>
                  </a:txBody>
                  <a:tcPr marL="6350" marR="6350" marT="6350" marB="0" anchor="b"/>
                </a:tc>
                <a:tc>
                  <a:txBody>
                    <a:bodyPr/>
                    <a:lstStyle/>
                    <a:p>
                      <a:pPr algn="r" fontAlgn="b"/>
                      <a:r>
                        <a:rPr lang="fr-FR" sz="1100" u="none" strike="noStrike">
                          <a:effectLst/>
                        </a:rPr>
                        <a:t>2016</a:t>
                      </a:r>
                      <a:endParaRPr lang="fr-FR" sz="1100" b="0" i="0" u="none" strike="noStrike">
                        <a:solidFill>
                          <a:srgbClr val="000000"/>
                        </a:solidFill>
                        <a:effectLst/>
                        <a:latin typeface="Calibri" panose="020F0502020204030204" pitchFamily="34" charset="0"/>
                      </a:endParaRPr>
                    </a:p>
                  </a:txBody>
                  <a:tcPr marL="6350" marR="6350" marT="6350" marB="0" anchor="b"/>
                </a:tc>
                <a:tc>
                  <a:txBody>
                    <a:bodyPr/>
                    <a:lstStyle/>
                    <a:p>
                      <a:pPr algn="r" fontAlgn="b"/>
                      <a:r>
                        <a:rPr lang="fr-FR" sz="1100" u="none" strike="noStrike">
                          <a:effectLst/>
                        </a:rPr>
                        <a:t>2017</a:t>
                      </a:r>
                      <a:endParaRPr lang="fr-FR" sz="1100" b="0" i="0" u="none" strike="noStrike">
                        <a:solidFill>
                          <a:srgbClr val="000000"/>
                        </a:solidFill>
                        <a:effectLst/>
                        <a:latin typeface="Calibri" panose="020F0502020204030204" pitchFamily="34" charset="0"/>
                      </a:endParaRPr>
                    </a:p>
                  </a:txBody>
                  <a:tcPr marL="6350" marR="6350" marT="6350" marB="0" anchor="b"/>
                </a:tc>
                <a:tc>
                  <a:txBody>
                    <a:bodyPr/>
                    <a:lstStyle/>
                    <a:p>
                      <a:pPr algn="r" fontAlgn="b"/>
                      <a:r>
                        <a:rPr lang="fr-FR" sz="1100" u="none" strike="noStrike">
                          <a:effectLst/>
                        </a:rPr>
                        <a:t>2018</a:t>
                      </a:r>
                      <a:endParaRPr lang="fr-FR" sz="1100" b="0" i="0" u="none" strike="noStrike">
                        <a:solidFill>
                          <a:srgbClr val="000000"/>
                        </a:solidFill>
                        <a:effectLst/>
                        <a:latin typeface="Calibri" panose="020F0502020204030204" pitchFamily="34" charset="0"/>
                      </a:endParaRPr>
                    </a:p>
                  </a:txBody>
                  <a:tcPr marL="6350" marR="6350" marT="6350" marB="0" anchor="b"/>
                </a:tc>
                <a:tc>
                  <a:txBody>
                    <a:bodyPr/>
                    <a:lstStyle/>
                    <a:p>
                      <a:pPr algn="r" fontAlgn="b"/>
                      <a:r>
                        <a:rPr lang="fr-FR" sz="1100" u="none" strike="noStrike">
                          <a:effectLst/>
                        </a:rPr>
                        <a:t>2019</a:t>
                      </a:r>
                      <a:endParaRPr lang="fr-FR" sz="1100" b="0" i="0" u="none" strike="noStrike">
                        <a:solidFill>
                          <a:srgbClr val="000000"/>
                        </a:solidFill>
                        <a:effectLst/>
                        <a:latin typeface="Calibri" panose="020F0502020204030204" pitchFamily="34" charset="0"/>
                      </a:endParaRPr>
                    </a:p>
                  </a:txBody>
                  <a:tcPr marL="6350" marR="6350" marT="6350" marB="0" anchor="b"/>
                </a:tc>
                <a:tc>
                  <a:txBody>
                    <a:bodyPr/>
                    <a:lstStyle/>
                    <a:p>
                      <a:pPr algn="r" fontAlgn="b"/>
                      <a:r>
                        <a:rPr lang="fr-FR" sz="1100" u="none" strike="noStrike">
                          <a:effectLst/>
                        </a:rPr>
                        <a:t>2020</a:t>
                      </a:r>
                      <a:endParaRPr lang="fr-FR" sz="1100" b="0" i="0" u="none" strike="noStrike">
                        <a:solidFill>
                          <a:srgbClr val="000000"/>
                        </a:solidFill>
                        <a:effectLst/>
                        <a:latin typeface="Calibri" panose="020F0502020204030204" pitchFamily="34" charset="0"/>
                      </a:endParaRPr>
                    </a:p>
                  </a:txBody>
                  <a:tcPr marL="6350" marR="6350" marT="6350" marB="0" anchor="b"/>
                </a:tc>
                <a:tc>
                  <a:txBody>
                    <a:bodyPr/>
                    <a:lstStyle/>
                    <a:p>
                      <a:pPr algn="l" fontAlgn="b"/>
                      <a:r>
                        <a:rPr lang="fr-FR" sz="1100" u="none" strike="noStrike">
                          <a:effectLst/>
                        </a:rPr>
                        <a:t>progression</a:t>
                      </a:r>
                      <a:endParaRPr lang="fr-FR" sz="1100" b="0" i="0" u="none" strike="noStrike">
                        <a:solidFill>
                          <a:srgbClr val="000000"/>
                        </a:solidFill>
                        <a:effectLst/>
                        <a:latin typeface="Calibri" panose="020F0502020204030204" pitchFamily="34" charset="0"/>
                      </a:endParaRPr>
                    </a:p>
                  </a:txBody>
                  <a:tcPr marL="6350" marR="6350" marT="6350" marB="0" anchor="b"/>
                </a:tc>
                <a:tc>
                  <a:txBody>
                    <a:bodyPr/>
                    <a:lstStyle/>
                    <a:p>
                      <a:pPr algn="l" fontAlgn="b"/>
                      <a:r>
                        <a:rPr lang="fr-FR" sz="1100" u="none" strike="noStrike">
                          <a:effectLst/>
                        </a:rPr>
                        <a:t>Répartition </a:t>
                      </a:r>
                      <a:endParaRPr lang="fr-FR" sz="1100" b="0" i="0" u="none" strike="noStrike">
                        <a:solidFill>
                          <a:srgbClr val="000000"/>
                        </a:solidFill>
                        <a:effectLst/>
                        <a:latin typeface="Calibri" panose="020F0502020204030204" pitchFamily="34" charset="0"/>
                      </a:endParaRPr>
                    </a:p>
                  </a:txBody>
                  <a:tcPr marL="6350" marR="6350" marT="6350" marB="0" anchor="b"/>
                </a:tc>
                <a:tc>
                  <a:txBody>
                    <a:bodyPr/>
                    <a:lstStyle/>
                    <a:p>
                      <a:pPr algn="l" fontAlgn="b"/>
                      <a:r>
                        <a:rPr lang="fr-FR" sz="1100" u="none" strike="noStrike">
                          <a:effectLst/>
                        </a:rPr>
                        <a:t>Poids</a:t>
                      </a:r>
                      <a:endParaRPr lang="fr-FR" sz="1100" b="0" i="0" u="none" strike="noStrike">
                        <a:solidFill>
                          <a:srgbClr val="000000"/>
                        </a:solidFill>
                        <a:effectLst/>
                        <a:latin typeface="Calibri" panose="020F0502020204030204" pitchFamily="34" charset="0"/>
                      </a:endParaRPr>
                    </a:p>
                  </a:txBody>
                  <a:tcPr marL="6350" marR="6350" marT="6350" marB="0" anchor="b"/>
                </a:tc>
                <a:tc>
                  <a:txBody>
                    <a:bodyPr/>
                    <a:lstStyle/>
                    <a:p>
                      <a:pPr algn="l" fontAlgn="b"/>
                      <a:endParaRPr lang="fr-FR" sz="1100" b="0" i="0" u="none" strike="noStrike" dirty="0">
                        <a:solidFill>
                          <a:srgbClr val="000000"/>
                        </a:solidFill>
                        <a:effectLst/>
                        <a:latin typeface="Calibri" panose="020F0502020204030204" pitchFamily="34" charset="0"/>
                      </a:endParaRPr>
                    </a:p>
                  </a:txBody>
                  <a:tcPr marL="6350" marR="6350" marT="6350" marB="0" anchor="b"/>
                </a:tc>
              </a:tr>
              <a:tr h="180111">
                <a:tc>
                  <a:txBody>
                    <a:bodyPr/>
                    <a:lstStyle/>
                    <a:p>
                      <a:pPr algn="l" fontAlgn="b"/>
                      <a:r>
                        <a:rPr lang="fr-FR" sz="1100" u="none" strike="noStrike">
                          <a:effectLst/>
                        </a:rPr>
                        <a:t>Secteur primaire</a:t>
                      </a:r>
                      <a:endParaRPr lang="fr-FR" sz="1100" b="0" i="0" u="none" strike="noStrike">
                        <a:solidFill>
                          <a:srgbClr val="000000"/>
                        </a:solidFill>
                        <a:effectLst/>
                        <a:latin typeface="Calibri" panose="020F0502020204030204" pitchFamily="34" charset="0"/>
                      </a:endParaRPr>
                    </a:p>
                  </a:txBody>
                  <a:tcPr marL="6350" marR="6350" marT="6350" marB="0" anchor="b"/>
                </a:tc>
                <a:tc>
                  <a:txBody>
                    <a:bodyPr/>
                    <a:lstStyle/>
                    <a:p>
                      <a:pPr algn="r" fontAlgn="b"/>
                      <a:r>
                        <a:rPr lang="fr-FR" sz="1100" u="none" strike="noStrike">
                          <a:effectLst/>
                        </a:rPr>
                        <a:t>10,60%</a:t>
                      </a:r>
                      <a:endParaRPr lang="fr-FR" sz="1100" b="0" i="0" u="none" strike="noStrike">
                        <a:solidFill>
                          <a:srgbClr val="000000"/>
                        </a:solidFill>
                        <a:effectLst/>
                        <a:latin typeface="Calibri" panose="020F0502020204030204" pitchFamily="34" charset="0"/>
                      </a:endParaRPr>
                    </a:p>
                  </a:txBody>
                  <a:tcPr marL="6350" marR="6350" marT="6350" marB="0" anchor="b"/>
                </a:tc>
                <a:tc>
                  <a:txBody>
                    <a:bodyPr/>
                    <a:lstStyle/>
                    <a:p>
                      <a:pPr algn="r" fontAlgn="b"/>
                      <a:r>
                        <a:rPr lang="fr-FR" sz="1100" u="none" strike="noStrike">
                          <a:effectLst/>
                        </a:rPr>
                        <a:t>5,40%</a:t>
                      </a:r>
                      <a:endParaRPr lang="fr-FR" sz="1100" b="0" i="0" u="none" strike="noStrike">
                        <a:solidFill>
                          <a:srgbClr val="000000"/>
                        </a:solidFill>
                        <a:effectLst/>
                        <a:latin typeface="Calibri" panose="020F0502020204030204" pitchFamily="34" charset="0"/>
                      </a:endParaRPr>
                    </a:p>
                  </a:txBody>
                  <a:tcPr marL="6350" marR="6350" marT="6350" marB="0" anchor="b"/>
                </a:tc>
                <a:tc>
                  <a:txBody>
                    <a:bodyPr/>
                    <a:lstStyle/>
                    <a:p>
                      <a:pPr algn="r" fontAlgn="b"/>
                      <a:r>
                        <a:rPr lang="fr-FR" sz="1100" u="none" strike="noStrike">
                          <a:effectLst/>
                        </a:rPr>
                        <a:t>11,50%</a:t>
                      </a:r>
                      <a:endParaRPr lang="fr-FR" sz="1100" b="0" i="0" u="none" strike="noStrike">
                        <a:solidFill>
                          <a:srgbClr val="000000"/>
                        </a:solidFill>
                        <a:effectLst/>
                        <a:latin typeface="Calibri" panose="020F0502020204030204" pitchFamily="34" charset="0"/>
                      </a:endParaRPr>
                    </a:p>
                  </a:txBody>
                  <a:tcPr marL="6350" marR="6350" marT="6350" marB="0" anchor="b"/>
                </a:tc>
                <a:tc>
                  <a:txBody>
                    <a:bodyPr/>
                    <a:lstStyle/>
                    <a:p>
                      <a:pPr algn="r" fontAlgn="b"/>
                      <a:r>
                        <a:rPr lang="fr-FR" sz="1100" u="none" strike="noStrike">
                          <a:effectLst/>
                        </a:rPr>
                        <a:t>7,90%</a:t>
                      </a:r>
                      <a:endParaRPr lang="fr-FR" sz="1100" b="0" i="0" u="none" strike="noStrike">
                        <a:solidFill>
                          <a:srgbClr val="000000"/>
                        </a:solidFill>
                        <a:effectLst/>
                        <a:latin typeface="Calibri" panose="020F0502020204030204" pitchFamily="34" charset="0"/>
                      </a:endParaRPr>
                    </a:p>
                  </a:txBody>
                  <a:tcPr marL="6350" marR="6350" marT="6350" marB="0" anchor="b"/>
                </a:tc>
                <a:tc>
                  <a:txBody>
                    <a:bodyPr/>
                    <a:lstStyle/>
                    <a:p>
                      <a:pPr algn="r" fontAlgn="b"/>
                      <a:r>
                        <a:rPr lang="fr-FR" sz="1100" u="none" strike="noStrike">
                          <a:effectLst/>
                        </a:rPr>
                        <a:t>2,90%</a:t>
                      </a:r>
                      <a:endParaRPr lang="fr-FR" sz="1100" b="0" i="0" u="none" strike="noStrike">
                        <a:solidFill>
                          <a:srgbClr val="000000"/>
                        </a:solidFill>
                        <a:effectLst/>
                        <a:latin typeface="Calibri" panose="020F0502020204030204" pitchFamily="34" charset="0"/>
                      </a:endParaRPr>
                    </a:p>
                  </a:txBody>
                  <a:tcPr marL="6350" marR="6350" marT="6350" marB="0" anchor="b"/>
                </a:tc>
                <a:tc>
                  <a:txBody>
                    <a:bodyPr/>
                    <a:lstStyle/>
                    <a:p>
                      <a:pPr algn="r" fontAlgn="b"/>
                      <a:r>
                        <a:rPr lang="fr-FR" sz="1100" u="none" strike="noStrike">
                          <a:effectLst/>
                        </a:rPr>
                        <a:t>5,10%</a:t>
                      </a:r>
                      <a:endParaRPr lang="fr-FR" sz="1100" b="0" i="0" u="none" strike="noStrike">
                        <a:solidFill>
                          <a:srgbClr val="000000"/>
                        </a:solidFill>
                        <a:effectLst/>
                        <a:latin typeface="Calibri" panose="020F0502020204030204" pitchFamily="34" charset="0"/>
                      </a:endParaRPr>
                    </a:p>
                  </a:txBody>
                  <a:tcPr marL="6350" marR="6350" marT="6350" marB="0" anchor="b"/>
                </a:tc>
                <a:tc>
                  <a:txBody>
                    <a:bodyPr/>
                    <a:lstStyle/>
                    <a:p>
                      <a:pPr algn="r" fontAlgn="b"/>
                      <a:r>
                        <a:rPr lang="fr-FR" sz="1100" u="none" strike="noStrike">
                          <a:effectLst/>
                        </a:rPr>
                        <a:t>7,23%</a:t>
                      </a:r>
                      <a:endParaRPr lang="fr-FR" sz="1100" b="0" i="0" u="none" strike="noStrike">
                        <a:solidFill>
                          <a:srgbClr val="000000"/>
                        </a:solidFill>
                        <a:effectLst/>
                        <a:latin typeface="Calibri" panose="020F0502020204030204" pitchFamily="34" charset="0"/>
                      </a:endParaRPr>
                    </a:p>
                  </a:txBody>
                  <a:tcPr marL="6350" marR="6350" marT="6350" marB="0" anchor="b"/>
                </a:tc>
                <a:tc>
                  <a:txBody>
                    <a:bodyPr/>
                    <a:lstStyle/>
                    <a:p>
                      <a:pPr algn="r" fontAlgn="b"/>
                      <a:r>
                        <a:rPr lang="fr-FR" sz="1100" u="none" strike="noStrike">
                          <a:effectLst/>
                        </a:rPr>
                        <a:t>2,20%</a:t>
                      </a:r>
                      <a:endParaRPr lang="fr-FR" sz="1100" b="0" i="0" u="none" strike="noStrike">
                        <a:solidFill>
                          <a:srgbClr val="000000"/>
                        </a:solidFill>
                        <a:effectLst/>
                        <a:latin typeface="Calibri" panose="020F0502020204030204" pitchFamily="34" charset="0"/>
                      </a:endParaRPr>
                    </a:p>
                  </a:txBody>
                  <a:tcPr marL="6350" marR="6350" marT="6350" marB="0" anchor="b"/>
                </a:tc>
                <a:tc>
                  <a:txBody>
                    <a:bodyPr/>
                    <a:lstStyle/>
                    <a:p>
                      <a:pPr algn="r" fontAlgn="b"/>
                      <a:r>
                        <a:rPr lang="fr-FR" sz="1100" u="none" strike="noStrike">
                          <a:effectLst/>
                        </a:rPr>
                        <a:t>15,70%</a:t>
                      </a:r>
                      <a:endParaRPr lang="fr-FR" sz="1100" b="0" i="0" u="none" strike="noStrike">
                        <a:solidFill>
                          <a:srgbClr val="000000"/>
                        </a:solidFill>
                        <a:effectLst/>
                        <a:latin typeface="Calibri" panose="020F0502020204030204" pitchFamily="34" charset="0"/>
                      </a:endParaRPr>
                    </a:p>
                  </a:txBody>
                  <a:tcPr marL="6350" marR="6350" marT="6350" marB="0" anchor="b"/>
                </a:tc>
                <a:tc>
                  <a:txBody>
                    <a:bodyPr/>
                    <a:lstStyle/>
                    <a:p>
                      <a:pPr algn="l" fontAlgn="b"/>
                      <a:endParaRPr lang="fr-FR" sz="1100" b="0" i="0" u="none" strike="noStrike">
                        <a:solidFill>
                          <a:srgbClr val="000000"/>
                        </a:solidFill>
                        <a:effectLst/>
                        <a:latin typeface="Calibri" panose="020F0502020204030204" pitchFamily="34" charset="0"/>
                      </a:endParaRPr>
                    </a:p>
                  </a:txBody>
                  <a:tcPr marL="6350" marR="6350" marT="6350" marB="0" anchor="b"/>
                </a:tc>
              </a:tr>
              <a:tr h="180111">
                <a:tc>
                  <a:txBody>
                    <a:bodyPr/>
                    <a:lstStyle/>
                    <a:p>
                      <a:pPr algn="l" fontAlgn="b"/>
                      <a:r>
                        <a:rPr lang="fr-FR" sz="1100" u="none" strike="noStrike">
                          <a:effectLst/>
                        </a:rPr>
                        <a:t>Secteur secondaire</a:t>
                      </a:r>
                      <a:endParaRPr lang="fr-FR" sz="1100" b="0" i="0" u="none" strike="noStrike">
                        <a:solidFill>
                          <a:srgbClr val="000000"/>
                        </a:solidFill>
                        <a:effectLst/>
                        <a:latin typeface="Calibri" panose="020F0502020204030204" pitchFamily="34" charset="0"/>
                      </a:endParaRPr>
                    </a:p>
                  </a:txBody>
                  <a:tcPr marL="6350" marR="6350" marT="6350" marB="0" anchor="b"/>
                </a:tc>
                <a:tc>
                  <a:txBody>
                    <a:bodyPr/>
                    <a:lstStyle/>
                    <a:p>
                      <a:pPr algn="r" fontAlgn="b"/>
                      <a:r>
                        <a:rPr lang="fr-FR" sz="1100" u="none" strike="noStrike">
                          <a:effectLst/>
                        </a:rPr>
                        <a:t>9,80%</a:t>
                      </a:r>
                      <a:endParaRPr lang="fr-FR" sz="1100" b="0" i="0" u="none" strike="noStrike">
                        <a:solidFill>
                          <a:srgbClr val="000000"/>
                        </a:solidFill>
                        <a:effectLst/>
                        <a:latin typeface="Calibri" panose="020F0502020204030204" pitchFamily="34" charset="0"/>
                      </a:endParaRPr>
                    </a:p>
                  </a:txBody>
                  <a:tcPr marL="6350" marR="6350" marT="6350" marB="0" anchor="b"/>
                </a:tc>
                <a:tc>
                  <a:txBody>
                    <a:bodyPr/>
                    <a:lstStyle/>
                    <a:p>
                      <a:pPr algn="r" fontAlgn="b"/>
                      <a:r>
                        <a:rPr lang="fr-FR" sz="1100" u="none" strike="noStrike">
                          <a:effectLst/>
                        </a:rPr>
                        <a:t>3,60%</a:t>
                      </a:r>
                      <a:endParaRPr lang="fr-FR" sz="1100" b="0" i="0" u="none" strike="noStrike">
                        <a:solidFill>
                          <a:srgbClr val="000000"/>
                        </a:solidFill>
                        <a:effectLst/>
                        <a:latin typeface="Calibri" panose="020F0502020204030204" pitchFamily="34" charset="0"/>
                      </a:endParaRPr>
                    </a:p>
                  </a:txBody>
                  <a:tcPr marL="6350" marR="6350" marT="6350" marB="0" anchor="b"/>
                </a:tc>
                <a:tc>
                  <a:txBody>
                    <a:bodyPr/>
                    <a:lstStyle/>
                    <a:p>
                      <a:pPr algn="r" fontAlgn="b"/>
                      <a:r>
                        <a:rPr lang="fr-FR" sz="1100" u="none" strike="noStrike">
                          <a:effectLst/>
                        </a:rPr>
                        <a:t>7,10%</a:t>
                      </a:r>
                      <a:endParaRPr lang="fr-FR" sz="1100" b="0" i="0" u="none" strike="noStrike">
                        <a:solidFill>
                          <a:srgbClr val="000000"/>
                        </a:solidFill>
                        <a:effectLst/>
                        <a:latin typeface="Calibri" panose="020F0502020204030204" pitchFamily="34" charset="0"/>
                      </a:endParaRPr>
                    </a:p>
                  </a:txBody>
                  <a:tcPr marL="6350" marR="6350" marT="6350" marB="0" anchor="b"/>
                </a:tc>
                <a:tc>
                  <a:txBody>
                    <a:bodyPr/>
                    <a:lstStyle/>
                    <a:p>
                      <a:pPr algn="r" fontAlgn="b"/>
                      <a:r>
                        <a:rPr lang="fr-FR" sz="1100" u="none" strike="noStrike">
                          <a:effectLst/>
                        </a:rPr>
                        <a:t>7,50%</a:t>
                      </a:r>
                      <a:endParaRPr lang="fr-FR" sz="1100" b="0" i="0" u="none" strike="noStrike">
                        <a:solidFill>
                          <a:srgbClr val="000000"/>
                        </a:solidFill>
                        <a:effectLst/>
                        <a:latin typeface="Calibri" panose="020F0502020204030204" pitchFamily="34" charset="0"/>
                      </a:endParaRPr>
                    </a:p>
                  </a:txBody>
                  <a:tcPr marL="6350" marR="6350" marT="6350" marB="0" anchor="b"/>
                </a:tc>
                <a:tc>
                  <a:txBody>
                    <a:bodyPr/>
                    <a:lstStyle/>
                    <a:p>
                      <a:pPr algn="r" fontAlgn="b"/>
                      <a:r>
                        <a:rPr lang="fr-FR" sz="1100" u="none" strike="noStrike">
                          <a:effectLst/>
                        </a:rPr>
                        <a:t>5,80%</a:t>
                      </a:r>
                      <a:endParaRPr lang="fr-FR" sz="1100" b="0" i="0" u="none" strike="noStrike">
                        <a:solidFill>
                          <a:srgbClr val="000000"/>
                        </a:solidFill>
                        <a:effectLst/>
                        <a:latin typeface="Calibri" panose="020F0502020204030204" pitchFamily="34" charset="0"/>
                      </a:endParaRPr>
                    </a:p>
                  </a:txBody>
                  <a:tcPr marL="6350" marR="6350" marT="6350" marB="0" anchor="b"/>
                </a:tc>
                <a:tc>
                  <a:txBody>
                    <a:bodyPr/>
                    <a:lstStyle/>
                    <a:p>
                      <a:pPr algn="r" fontAlgn="b"/>
                      <a:r>
                        <a:rPr lang="fr-FR" sz="1100" u="none" strike="noStrike">
                          <a:effectLst/>
                        </a:rPr>
                        <a:t>-1,10%</a:t>
                      </a:r>
                      <a:endParaRPr lang="fr-FR" sz="1100" b="0" i="0" u="none" strike="noStrike">
                        <a:solidFill>
                          <a:srgbClr val="000000"/>
                        </a:solidFill>
                        <a:effectLst/>
                        <a:latin typeface="Calibri" panose="020F0502020204030204" pitchFamily="34" charset="0"/>
                      </a:endParaRPr>
                    </a:p>
                  </a:txBody>
                  <a:tcPr marL="6350" marR="6350" marT="6350" marB="0" anchor="b"/>
                </a:tc>
                <a:tc>
                  <a:txBody>
                    <a:bodyPr/>
                    <a:lstStyle/>
                    <a:p>
                      <a:pPr algn="r" fontAlgn="b"/>
                      <a:r>
                        <a:rPr lang="fr-FR" sz="1100" u="none" strike="noStrike">
                          <a:effectLst/>
                        </a:rPr>
                        <a:t>5,45%</a:t>
                      </a:r>
                      <a:endParaRPr lang="fr-FR" sz="1100" b="0" i="0" u="none" strike="noStrike">
                        <a:solidFill>
                          <a:srgbClr val="000000"/>
                        </a:solidFill>
                        <a:effectLst/>
                        <a:latin typeface="Calibri" panose="020F0502020204030204" pitchFamily="34" charset="0"/>
                      </a:endParaRPr>
                    </a:p>
                  </a:txBody>
                  <a:tcPr marL="6350" marR="6350" marT="6350" marB="0" anchor="b"/>
                </a:tc>
                <a:tc>
                  <a:txBody>
                    <a:bodyPr/>
                    <a:lstStyle/>
                    <a:p>
                      <a:pPr algn="r" fontAlgn="b"/>
                      <a:r>
                        <a:rPr lang="fr-FR" sz="1100" u="none" strike="noStrike">
                          <a:effectLst/>
                        </a:rPr>
                        <a:t>-0,26%</a:t>
                      </a:r>
                      <a:endParaRPr lang="fr-FR" sz="1100" b="0" i="0" u="none" strike="noStrike">
                        <a:solidFill>
                          <a:srgbClr val="000000"/>
                        </a:solidFill>
                        <a:effectLst/>
                        <a:latin typeface="Calibri" panose="020F0502020204030204" pitchFamily="34" charset="0"/>
                      </a:endParaRPr>
                    </a:p>
                  </a:txBody>
                  <a:tcPr marL="6350" marR="6350" marT="6350" marB="0" anchor="b"/>
                </a:tc>
                <a:tc>
                  <a:txBody>
                    <a:bodyPr/>
                    <a:lstStyle/>
                    <a:p>
                      <a:pPr algn="r" fontAlgn="b"/>
                      <a:r>
                        <a:rPr lang="fr-FR" sz="1100" u="none" strike="noStrike">
                          <a:effectLst/>
                        </a:rPr>
                        <a:t>24,40%</a:t>
                      </a:r>
                      <a:endParaRPr lang="fr-FR" sz="1100" b="0" i="0" u="none" strike="noStrike">
                        <a:solidFill>
                          <a:srgbClr val="000000"/>
                        </a:solidFill>
                        <a:effectLst/>
                        <a:latin typeface="Calibri" panose="020F0502020204030204" pitchFamily="34" charset="0"/>
                      </a:endParaRPr>
                    </a:p>
                  </a:txBody>
                  <a:tcPr marL="6350" marR="6350" marT="6350" marB="0" anchor="b"/>
                </a:tc>
                <a:tc>
                  <a:txBody>
                    <a:bodyPr/>
                    <a:lstStyle/>
                    <a:p>
                      <a:pPr algn="l" fontAlgn="b"/>
                      <a:endParaRPr lang="fr-FR" sz="1100" b="0" i="0" u="none" strike="noStrike">
                        <a:solidFill>
                          <a:srgbClr val="000000"/>
                        </a:solidFill>
                        <a:effectLst/>
                        <a:latin typeface="Calibri" panose="020F0502020204030204" pitchFamily="34" charset="0"/>
                      </a:endParaRPr>
                    </a:p>
                  </a:txBody>
                  <a:tcPr marL="6350" marR="6350" marT="6350" marB="0" anchor="b"/>
                </a:tc>
              </a:tr>
              <a:tr h="180111">
                <a:tc>
                  <a:txBody>
                    <a:bodyPr/>
                    <a:lstStyle/>
                    <a:p>
                      <a:pPr algn="l" fontAlgn="b"/>
                      <a:r>
                        <a:rPr lang="fr-FR" sz="1100" u="none" strike="noStrike">
                          <a:effectLst/>
                        </a:rPr>
                        <a:t>Secteur tertiaire</a:t>
                      </a:r>
                      <a:endParaRPr lang="fr-FR" sz="1100" b="0" i="0" u="none" strike="noStrike">
                        <a:solidFill>
                          <a:srgbClr val="000000"/>
                        </a:solidFill>
                        <a:effectLst/>
                        <a:latin typeface="Calibri" panose="020F0502020204030204" pitchFamily="34" charset="0"/>
                      </a:endParaRPr>
                    </a:p>
                  </a:txBody>
                  <a:tcPr marL="6350" marR="6350" marT="6350" marB="0" anchor="b"/>
                </a:tc>
                <a:tc>
                  <a:txBody>
                    <a:bodyPr/>
                    <a:lstStyle/>
                    <a:p>
                      <a:pPr algn="r" fontAlgn="b"/>
                      <a:r>
                        <a:rPr lang="fr-FR" sz="1100" u="none" strike="noStrike">
                          <a:effectLst/>
                        </a:rPr>
                        <a:t>2,60%</a:t>
                      </a:r>
                      <a:endParaRPr lang="fr-FR" sz="1100" b="0" i="0" u="none" strike="noStrike">
                        <a:solidFill>
                          <a:srgbClr val="000000"/>
                        </a:solidFill>
                        <a:effectLst/>
                        <a:latin typeface="Calibri" panose="020F0502020204030204" pitchFamily="34" charset="0"/>
                      </a:endParaRPr>
                    </a:p>
                  </a:txBody>
                  <a:tcPr marL="6350" marR="6350" marT="6350" marB="0" anchor="b"/>
                </a:tc>
                <a:tc>
                  <a:txBody>
                    <a:bodyPr/>
                    <a:lstStyle/>
                    <a:p>
                      <a:pPr algn="r" fontAlgn="b"/>
                      <a:r>
                        <a:rPr lang="fr-FR" sz="1100" u="none" strike="noStrike">
                          <a:effectLst/>
                        </a:rPr>
                        <a:t>7,20%</a:t>
                      </a:r>
                      <a:endParaRPr lang="fr-FR" sz="1100" b="0" i="0" u="none" strike="noStrike">
                        <a:solidFill>
                          <a:srgbClr val="000000"/>
                        </a:solidFill>
                        <a:effectLst/>
                        <a:latin typeface="Calibri" panose="020F0502020204030204" pitchFamily="34" charset="0"/>
                      </a:endParaRPr>
                    </a:p>
                  </a:txBody>
                  <a:tcPr marL="6350" marR="6350" marT="6350" marB="0" anchor="b"/>
                </a:tc>
                <a:tc>
                  <a:txBody>
                    <a:bodyPr/>
                    <a:lstStyle/>
                    <a:p>
                      <a:pPr algn="r" fontAlgn="b"/>
                      <a:r>
                        <a:rPr lang="fr-FR" sz="1100" u="none" strike="noStrike">
                          <a:effectLst/>
                        </a:rPr>
                        <a:t>5,90%</a:t>
                      </a:r>
                      <a:endParaRPr lang="fr-FR" sz="1100" b="0" i="0" u="none" strike="noStrike">
                        <a:solidFill>
                          <a:srgbClr val="000000"/>
                        </a:solidFill>
                        <a:effectLst/>
                        <a:latin typeface="Calibri" panose="020F0502020204030204" pitchFamily="34" charset="0"/>
                      </a:endParaRPr>
                    </a:p>
                  </a:txBody>
                  <a:tcPr marL="6350" marR="6350" marT="6350" marB="0" anchor="b"/>
                </a:tc>
                <a:tc>
                  <a:txBody>
                    <a:bodyPr/>
                    <a:lstStyle/>
                    <a:p>
                      <a:pPr algn="r" fontAlgn="b"/>
                      <a:r>
                        <a:rPr lang="fr-FR" sz="1100" u="none" strike="noStrike">
                          <a:effectLst/>
                        </a:rPr>
                        <a:t>5,00%</a:t>
                      </a:r>
                      <a:endParaRPr lang="fr-FR" sz="1100" b="0" i="0" u="none" strike="noStrike">
                        <a:solidFill>
                          <a:srgbClr val="000000"/>
                        </a:solidFill>
                        <a:effectLst/>
                        <a:latin typeface="Calibri" panose="020F0502020204030204" pitchFamily="34" charset="0"/>
                      </a:endParaRPr>
                    </a:p>
                  </a:txBody>
                  <a:tcPr marL="6350" marR="6350" marT="6350" marB="0" anchor="b"/>
                </a:tc>
                <a:tc>
                  <a:txBody>
                    <a:bodyPr/>
                    <a:lstStyle/>
                    <a:p>
                      <a:pPr algn="r" fontAlgn="b"/>
                      <a:r>
                        <a:rPr lang="fr-FR" sz="1100" u="none" strike="noStrike">
                          <a:effectLst/>
                        </a:rPr>
                        <a:t>5,00%</a:t>
                      </a:r>
                      <a:endParaRPr lang="fr-FR" sz="1100" b="0" i="0" u="none" strike="noStrike">
                        <a:solidFill>
                          <a:srgbClr val="000000"/>
                        </a:solidFill>
                        <a:effectLst/>
                        <a:latin typeface="Calibri" panose="020F0502020204030204" pitchFamily="34" charset="0"/>
                      </a:endParaRPr>
                    </a:p>
                  </a:txBody>
                  <a:tcPr marL="6350" marR="6350" marT="6350" marB="0" anchor="b"/>
                </a:tc>
                <a:tc>
                  <a:txBody>
                    <a:bodyPr/>
                    <a:lstStyle/>
                    <a:p>
                      <a:pPr algn="r" fontAlgn="b"/>
                      <a:r>
                        <a:rPr lang="fr-FR" sz="1100" u="none" strike="noStrike">
                          <a:effectLst/>
                        </a:rPr>
                        <a:t>-2,80%</a:t>
                      </a:r>
                      <a:endParaRPr lang="fr-FR" sz="1100" b="0" i="0" u="none" strike="noStrike">
                        <a:solidFill>
                          <a:srgbClr val="000000"/>
                        </a:solidFill>
                        <a:effectLst/>
                        <a:latin typeface="Calibri" panose="020F0502020204030204" pitchFamily="34" charset="0"/>
                      </a:endParaRPr>
                    </a:p>
                  </a:txBody>
                  <a:tcPr marL="6350" marR="6350" marT="6350" marB="0" anchor="b"/>
                </a:tc>
                <a:tc>
                  <a:txBody>
                    <a:bodyPr/>
                    <a:lstStyle/>
                    <a:p>
                      <a:pPr algn="r" fontAlgn="b"/>
                      <a:r>
                        <a:rPr lang="fr-FR" sz="1100" u="none" strike="noStrike">
                          <a:effectLst/>
                        </a:rPr>
                        <a:t>3,82%</a:t>
                      </a:r>
                      <a:endParaRPr lang="fr-FR" sz="1100" b="0" i="0" u="none" strike="noStrike">
                        <a:solidFill>
                          <a:srgbClr val="000000"/>
                        </a:solidFill>
                        <a:effectLst/>
                        <a:latin typeface="Calibri" panose="020F0502020204030204" pitchFamily="34" charset="0"/>
                      </a:endParaRPr>
                    </a:p>
                  </a:txBody>
                  <a:tcPr marL="6350" marR="6350" marT="6350" marB="0" anchor="b"/>
                </a:tc>
                <a:tc>
                  <a:txBody>
                    <a:bodyPr/>
                    <a:lstStyle/>
                    <a:p>
                      <a:pPr algn="r" fontAlgn="b"/>
                      <a:r>
                        <a:rPr lang="fr-FR" sz="1100" u="none" strike="noStrike">
                          <a:effectLst/>
                        </a:rPr>
                        <a:t>-1,30%</a:t>
                      </a:r>
                      <a:endParaRPr lang="fr-FR" sz="1100" b="0" i="0" u="none" strike="noStrike">
                        <a:solidFill>
                          <a:srgbClr val="000000"/>
                        </a:solidFill>
                        <a:effectLst/>
                        <a:latin typeface="Calibri" panose="020F0502020204030204" pitchFamily="34" charset="0"/>
                      </a:endParaRPr>
                    </a:p>
                  </a:txBody>
                  <a:tcPr marL="6350" marR="6350" marT="6350" marB="0" anchor="b"/>
                </a:tc>
                <a:tc>
                  <a:txBody>
                    <a:bodyPr/>
                    <a:lstStyle/>
                    <a:p>
                      <a:pPr algn="r" fontAlgn="b"/>
                      <a:r>
                        <a:rPr lang="fr-FR" sz="1100" u="none" strike="noStrike">
                          <a:effectLst/>
                        </a:rPr>
                        <a:t>44,70%</a:t>
                      </a:r>
                      <a:endParaRPr lang="fr-FR" sz="1100" b="0" i="0" u="none" strike="noStrike">
                        <a:solidFill>
                          <a:srgbClr val="000000"/>
                        </a:solidFill>
                        <a:effectLst/>
                        <a:latin typeface="Calibri" panose="020F0502020204030204" pitchFamily="34" charset="0"/>
                      </a:endParaRPr>
                    </a:p>
                  </a:txBody>
                  <a:tcPr marL="6350" marR="6350" marT="6350" marB="0" anchor="b"/>
                </a:tc>
                <a:tc>
                  <a:txBody>
                    <a:bodyPr/>
                    <a:lstStyle/>
                    <a:p>
                      <a:pPr algn="l" fontAlgn="b"/>
                      <a:endParaRPr lang="fr-FR" sz="1100" b="0" i="0" u="none" strike="noStrike">
                        <a:solidFill>
                          <a:srgbClr val="000000"/>
                        </a:solidFill>
                        <a:effectLst/>
                        <a:latin typeface="Calibri" panose="020F0502020204030204" pitchFamily="34" charset="0"/>
                      </a:endParaRPr>
                    </a:p>
                  </a:txBody>
                  <a:tcPr marL="6350" marR="6350" marT="6350" marB="0" anchor="b"/>
                </a:tc>
              </a:tr>
              <a:tr h="180111">
                <a:tc>
                  <a:txBody>
                    <a:bodyPr/>
                    <a:lstStyle/>
                    <a:p>
                      <a:pPr algn="l" fontAlgn="b"/>
                      <a:r>
                        <a:rPr lang="fr-FR" sz="1100" u="none" strike="noStrike">
                          <a:effectLst/>
                        </a:rPr>
                        <a:t>APU</a:t>
                      </a:r>
                      <a:endParaRPr lang="fr-FR" sz="1100" b="0" i="0" u="none" strike="noStrike">
                        <a:solidFill>
                          <a:srgbClr val="000000"/>
                        </a:solidFill>
                        <a:effectLst/>
                        <a:latin typeface="Calibri" panose="020F0502020204030204" pitchFamily="34" charset="0"/>
                      </a:endParaRPr>
                    </a:p>
                  </a:txBody>
                  <a:tcPr marL="6350" marR="6350" marT="6350" marB="0" anchor="b"/>
                </a:tc>
                <a:tc>
                  <a:txBody>
                    <a:bodyPr/>
                    <a:lstStyle/>
                    <a:p>
                      <a:pPr algn="r" fontAlgn="b"/>
                      <a:r>
                        <a:rPr lang="fr-FR" sz="1100" u="none" strike="noStrike">
                          <a:effectLst/>
                        </a:rPr>
                        <a:t>10,70%</a:t>
                      </a:r>
                      <a:endParaRPr lang="fr-FR" sz="1100" b="0" i="0" u="none" strike="noStrike">
                        <a:solidFill>
                          <a:srgbClr val="000000"/>
                        </a:solidFill>
                        <a:effectLst/>
                        <a:latin typeface="Calibri" panose="020F0502020204030204" pitchFamily="34" charset="0"/>
                      </a:endParaRPr>
                    </a:p>
                  </a:txBody>
                  <a:tcPr marL="6350" marR="6350" marT="6350" marB="0" anchor="b"/>
                </a:tc>
                <a:tc>
                  <a:txBody>
                    <a:bodyPr/>
                    <a:lstStyle/>
                    <a:p>
                      <a:pPr algn="r" fontAlgn="b"/>
                      <a:r>
                        <a:rPr lang="fr-FR" sz="1100" u="none" strike="noStrike">
                          <a:effectLst/>
                        </a:rPr>
                        <a:t>10,70%</a:t>
                      </a:r>
                      <a:endParaRPr lang="fr-FR" sz="1100" b="0" i="0" u="none" strike="noStrike">
                        <a:solidFill>
                          <a:srgbClr val="000000"/>
                        </a:solidFill>
                        <a:effectLst/>
                        <a:latin typeface="Calibri" panose="020F0502020204030204" pitchFamily="34" charset="0"/>
                      </a:endParaRPr>
                    </a:p>
                  </a:txBody>
                  <a:tcPr marL="6350" marR="6350" marT="6350" marB="0" anchor="b"/>
                </a:tc>
                <a:tc>
                  <a:txBody>
                    <a:bodyPr/>
                    <a:lstStyle/>
                    <a:p>
                      <a:pPr algn="r" fontAlgn="b"/>
                      <a:r>
                        <a:rPr lang="fr-FR" sz="1100" u="none" strike="noStrike">
                          <a:effectLst/>
                        </a:rPr>
                        <a:t>5,00%</a:t>
                      </a:r>
                      <a:endParaRPr lang="fr-FR" sz="1100" b="0" i="0" u="none" strike="noStrike">
                        <a:solidFill>
                          <a:srgbClr val="000000"/>
                        </a:solidFill>
                        <a:effectLst/>
                        <a:latin typeface="Calibri" panose="020F0502020204030204" pitchFamily="34" charset="0"/>
                      </a:endParaRPr>
                    </a:p>
                  </a:txBody>
                  <a:tcPr marL="6350" marR="6350" marT="6350" marB="0" anchor="b"/>
                </a:tc>
                <a:tc>
                  <a:txBody>
                    <a:bodyPr/>
                    <a:lstStyle/>
                    <a:p>
                      <a:pPr algn="r" fontAlgn="b"/>
                      <a:r>
                        <a:rPr lang="fr-FR" sz="1100" u="none" strike="noStrike">
                          <a:effectLst/>
                        </a:rPr>
                        <a:t>7,80%</a:t>
                      </a:r>
                      <a:endParaRPr lang="fr-FR" sz="1100" b="0" i="0" u="none" strike="noStrike">
                        <a:solidFill>
                          <a:srgbClr val="000000"/>
                        </a:solidFill>
                        <a:effectLst/>
                        <a:latin typeface="Calibri" panose="020F0502020204030204" pitchFamily="34" charset="0"/>
                      </a:endParaRPr>
                    </a:p>
                  </a:txBody>
                  <a:tcPr marL="6350" marR="6350" marT="6350" marB="0" anchor="b"/>
                </a:tc>
                <a:tc>
                  <a:txBody>
                    <a:bodyPr/>
                    <a:lstStyle/>
                    <a:p>
                      <a:pPr algn="r" fontAlgn="b"/>
                      <a:r>
                        <a:rPr lang="fr-FR" sz="1100" u="none" strike="noStrike">
                          <a:effectLst/>
                        </a:rPr>
                        <a:t>6,50%</a:t>
                      </a:r>
                      <a:endParaRPr lang="fr-FR" sz="1100" b="0" i="0" u="none" strike="noStrike">
                        <a:solidFill>
                          <a:srgbClr val="000000"/>
                        </a:solidFill>
                        <a:effectLst/>
                        <a:latin typeface="Calibri" panose="020F0502020204030204" pitchFamily="34" charset="0"/>
                      </a:endParaRPr>
                    </a:p>
                  </a:txBody>
                  <a:tcPr marL="6350" marR="6350" marT="6350" marB="0" anchor="b"/>
                </a:tc>
                <a:tc>
                  <a:txBody>
                    <a:bodyPr/>
                    <a:lstStyle/>
                    <a:p>
                      <a:pPr algn="r" fontAlgn="b"/>
                      <a:r>
                        <a:rPr lang="fr-FR" sz="1100" u="none" strike="noStrike">
                          <a:effectLst/>
                        </a:rPr>
                        <a:t>5,10%</a:t>
                      </a:r>
                      <a:endParaRPr lang="fr-FR" sz="1100" b="0" i="0" u="none" strike="noStrike">
                        <a:solidFill>
                          <a:srgbClr val="000000"/>
                        </a:solidFill>
                        <a:effectLst/>
                        <a:latin typeface="Calibri" panose="020F0502020204030204" pitchFamily="34" charset="0"/>
                      </a:endParaRPr>
                    </a:p>
                  </a:txBody>
                  <a:tcPr marL="6350" marR="6350" marT="6350" marB="0" anchor="b"/>
                </a:tc>
                <a:tc>
                  <a:txBody>
                    <a:bodyPr/>
                    <a:lstStyle/>
                    <a:p>
                      <a:pPr algn="r" fontAlgn="b"/>
                      <a:r>
                        <a:rPr lang="fr-FR" sz="1100" u="none" strike="noStrike">
                          <a:effectLst/>
                        </a:rPr>
                        <a:t>7,63%</a:t>
                      </a:r>
                      <a:endParaRPr lang="fr-FR" sz="1100" b="0" i="0" u="none" strike="noStrike">
                        <a:solidFill>
                          <a:srgbClr val="000000"/>
                        </a:solidFill>
                        <a:effectLst/>
                        <a:latin typeface="Calibri" panose="020F0502020204030204" pitchFamily="34" charset="0"/>
                      </a:endParaRPr>
                    </a:p>
                  </a:txBody>
                  <a:tcPr marL="6350" marR="6350" marT="6350" marB="0" anchor="b"/>
                </a:tc>
                <a:tc>
                  <a:txBody>
                    <a:bodyPr/>
                    <a:lstStyle/>
                    <a:p>
                      <a:pPr algn="r" fontAlgn="b"/>
                      <a:r>
                        <a:rPr lang="fr-FR" sz="1100" u="none" strike="noStrike">
                          <a:effectLst/>
                        </a:rPr>
                        <a:t>0,14%</a:t>
                      </a:r>
                      <a:endParaRPr lang="fr-FR" sz="1100" b="0" i="0" u="none" strike="noStrike">
                        <a:solidFill>
                          <a:srgbClr val="000000"/>
                        </a:solidFill>
                        <a:effectLst/>
                        <a:latin typeface="Calibri" panose="020F0502020204030204" pitchFamily="34" charset="0"/>
                      </a:endParaRPr>
                    </a:p>
                  </a:txBody>
                  <a:tcPr marL="6350" marR="6350" marT="6350" marB="0" anchor="b"/>
                </a:tc>
                <a:tc>
                  <a:txBody>
                    <a:bodyPr/>
                    <a:lstStyle/>
                    <a:p>
                      <a:pPr algn="r" fontAlgn="b"/>
                      <a:r>
                        <a:rPr lang="fr-FR" sz="1100" u="none" strike="noStrike">
                          <a:effectLst/>
                        </a:rPr>
                        <a:t>15,20%</a:t>
                      </a:r>
                      <a:endParaRPr lang="fr-FR" sz="1100" b="0" i="0" u="none" strike="noStrike">
                        <a:solidFill>
                          <a:srgbClr val="000000"/>
                        </a:solidFill>
                        <a:effectLst/>
                        <a:latin typeface="Calibri" panose="020F0502020204030204" pitchFamily="34" charset="0"/>
                      </a:endParaRPr>
                    </a:p>
                  </a:txBody>
                  <a:tcPr marL="6350" marR="6350" marT="6350" marB="0" anchor="b"/>
                </a:tc>
                <a:tc>
                  <a:txBody>
                    <a:bodyPr/>
                    <a:lstStyle/>
                    <a:p>
                      <a:pPr algn="l" fontAlgn="b"/>
                      <a:endParaRPr lang="fr-FR" sz="1100" b="0" i="0" u="none" strike="noStrike">
                        <a:solidFill>
                          <a:srgbClr val="000000"/>
                        </a:solidFill>
                        <a:effectLst/>
                        <a:latin typeface="Calibri" panose="020F0502020204030204" pitchFamily="34" charset="0"/>
                      </a:endParaRPr>
                    </a:p>
                  </a:txBody>
                  <a:tcPr marL="6350" marR="6350" marT="6350" marB="0" anchor="b"/>
                </a:tc>
              </a:tr>
              <a:tr h="180111">
                <a:tc>
                  <a:txBody>
                    <a:bodyPr/>
                    <a:lstStyle/>
                    <a:p>
                      <a:pPr algn="l" fontAlgn="b"/>
                      <a:endParaRPr lang="fr-FR" sz="1100" b="0" i="0" u="none" strike="noStrike">
                        <a:solidFill>
                          <a:srgbClr val="000000"/>
                        </a:solidFill>
                        <a:effectLst/>
                        <a:latin typeface="Calibri" panose="020F0502020204030204" pitchFamily="34" charset="0"/>
                      </a:endParaRPr>
                    </a:p>
                  </a:txBody>
                  <a:tcPr marL="6350" marR="6350" marT="6350" marB="0" anchor="b"/>
                </a:tc>
                <a:tc>
                  <a:txBody>
                    <a:bodyPr/>
                    <a:lstStyle/>
                    <a:p>
                      <a:pPr algn="l" fontAlgn="b"/>
                      <a:endParaRPr lang="fr-FR" sz="1100" b="0" i="0" u="none" strike="noStrike">
                        <a:solidFill>
                          <a:srgbClr val="000000"/>
                        </a:solidFill>
                        <a:effectLst/>
                        <a:latin typeface="Calibri" panose="020F0502020204030204" pitchFamily="34" charset="0"/>
                      </a:endParaRPr>
                    </a:p>
                  </a:txBody>
                  <a:tcPr marL="6350" marR="6350" marT="6350" marB="0" anchor="b"/>
                </a:tc>
                <a:tc>
                  <a:txBody>
                    <a:bodyPr/>
                    <a:lstStyle/>
                    <a:p>
                      <a:pPr algn="l" fontAlgn="b"/>
                      <a:endParaRPr lang="fr-FR" sz="1100" b="0" i="0" u="none" strike="noStrike">
                        <a:solidFill>
                          <a:srgbClr val="000000"/>
                        </a:solidFill>
                        <a:effectLst/>
                        <a:latin typeface="Calibri" panose="020F0502020204030204" pitchFamily="34" charset="0"/>
                      </a:endParaRPr>
                    </a:p>
                  </a:txBody>
                  <a:tcPr marL="6350" marR="6350" marT="6350" marB="0" anchor="b"/>
                </a:tc>
                <a:tc>
                  <a:txBody>
                    <a:bodyPr/>
                    <a:lstStyle/>
                    <a:p>
                      <a:pPr algn="l" fontAlgn="b"/>
                      <a:endParaRPr lang="fr-FR" sz="1100" b="0" i="0" u="none" strike="noStrike">
                        <a:solidFill>
                          <a:srgbClr val="000000"/>
                        </a:solidFill>
                        <a:effectLst/>
                        <a:latin typeface="Calibri" panose="020F0502020204030204" pitchFamily="34" charset="0"/>
                      </a:endParaRPr>
                    </a:p>
                  </a:txBody>
                  <a:tcPr marL="6350" marR="6350" marT="6350" marB="0" anchor="b"/>
                </a:tc>
                <a:tc>
                  <a:txBody>
                    <a:bodyPr/>
                    <a:lstStyle/>
                    <a:p>
                      <a:pPr algn="l" fontAlgn="b"/>
                      <a:endParaRPr lang="fr-FR" sz="1100" b="0" i="0" u="none" strike="noStrike">
                        <a:solidFill>
                          <a:srgbClr val="000000"/>
                        </a:solidFill>
                        <a:effectLst/>
                        <a:latin typeface="Calibri" panose="020F0502020204030204" pitchFamily="34" charset="0"/>
                      </a:endParaRPr>
                    </a:p>
                  </a:txBody>
                  <a:tcPr marL="6350" marR="6350" marT="6350" marB="0" anchor="b"/>
                </a:tc>
                <a:tc>
                  <a:txBody>
                    <a:bodyPr/>
                    <a:lstStyle/>
                    <a:p>
                      <a:pPr algn="l" fontAlgn="b"/>
                      <a:endParaRPr lang="fr-FR" sz="1100" b="0" i="0" u="none" strike="noStrike">
                        <a:solidFill>
                          <a:srgbClr val="000000"/>
                        </a:solidFill>
                        <a:effectLst/>
                        <a:latin typeface="Calibri" panose="020F0502020204030204" pitchFamily="34" charset="0"/>
                      </a:endParaRPr>
                    </a:p>
                  </a:txBody>
                  <a:tcPr marL="6350" marR="6350" marT="6350" marB="0" anchor="b"/>
                </a:tc>
                <a:tc>
                  <a:txBody>
                    <a:bodyPr/>
                    <a:lstStyle/>
                    <a:p>
                      <a:pPr algn="l" fontAlgn="b"/>
                      <a:endParaRPr lang="fr-FR" sz="1100" b="0" i="0" u="none" strike="noStrike">
                        <a:solidFill>
                          <a:srgbClr val="000000"/>
                        </a:solidFill>
                        <a:effectLst/>
                        <a:latin typeface="Calibri" panose="020F0502020204030204" pitchFamily="34" charset="0"/>
                      </a:endParaRPr>
                    </a:p>
                  </a:txBody>
                  <a:tcPr marL="6350" marR="6350" marT="6350" marB="0" anchor="b"/>
                </a:tc>
                <a:tc>
                  <a:txBody>
                    <a:bodyPr/>
                    <a:lstStyle/>
                    <a:p>
                      <a:pPr algn="l" fontAlgn="b"/>
                      <a:endParaRPr lang="fr-FR" sz="1100" b="0" i="0" u="none" strike="noStrike">
                        <a:solidFill>
                          <a:srgbClr val="000000"/>
                        </a:solidFill>
                        <a:effectLst/>
                        <a:latin typeface="Calibri" panose="020F0502020204030204" pitchFamily="34" charset="0"/>
                      </a:endParaRPr>
                    </a:p>
                  </a:txBody>
                  <a:tcPr marL="6350" marR="6350" marT="6350" marB="0" anchor="b"/>
                </a:tc>
                <a:tc>
                  <a:txBody>
                    <a:bodyPr/>
                    <a:lstStyle/>
                    <a:p>
                      <a:pPr algn="r" fontAlgn="b"/>
                      <a:r>
                        <a:rPr lang="fr-FR" sz="1100" u="none" strike="noStrike">
                          <a:effectLst/>
                        </a:rPr>
                        <a:t>0,8%</a:t>
                      </a:r>
                      <a:endParaRPr lang="fr-FR" sz="1100" b="0" i="0" u="none" strike="noStrike">
                        <a:solidFill>
                          <a:srgbClr val="000000"/>
                        </a:solidFill>
                        <a:effectLst/>
                        <a:latin typeface="Calibri" panose="020F0502020204030204" pitchFamily="34" charset="0"/>
                      </a:endParaRPr>
                    </a:p>
                  </a:txBody>
                  <a:tcPr marL="6350" marR="6350" marT="6350" marB="0" anchor="b"/>
                </a:tc>
                <a:tc>
                  <a:txBody>
                    <a:bodyPr/>
                    <a:lstStyle/>
                    <a:p>
                      <a:pPr algn="l" fontAlgn="b"/>
                      <a:endParaRPr lang="fr-FR" sz="1100" b="0" i="0" u="none" strike="noStrike">
                        <a:solidFill>
                          <a:srgbClr val="000000"/>
                        </a:solidFill>
                        <a:effectLst/>
                        <a:latin typeface="Calibri" panose="020F0502020204030204" pitchFamily="34" charset="0"/>
                      </a:endParaRPr>
                    </a:p>
                  </a:txBody>
                  <a:tcPr marL="6350" marR="6350" marT="6350" marB="0" anchor="b"/>
                </a:tc>
                <a:tc>
                  <a:txBody>
                    <a:bodyPr/>
                    <a:lstStyle/>
                    <a:p>
                      <a:pPr algn="l" fontAlgn="b"/>
                      <a:endParaRPr lang="fr-FR" sz="1100" b="0" i="0" u="none" strike="noStrike" dirty="0">
                        <a:solidFill>
                          <a:srgbClr val="000000"/>
                        </a:solidFill>
                        <a:effectLst/>
                        <a:latin typeface="Calibri" panose="020F0502020204030204" pitchFamily="34" charset="0"/>
                      </a:endParaRPr>
                    </a:p>
                  </a:txBody>
                  <a:tcPr marL="6350" marR="6350" marT="6350" marB="0" anchor="b"/>
                </a:tc>
              </a:tr>
            </a:tbl>
          </a:graphicData>
        </a:graphic>
      </p:graphicFrame>
      <p:sp>
        <p:nvSpPr>
          <p:cNvPr id="7" name="Espace réservé du contenu 6"/>
          <p:cNvSpPr>
            <a:spLocks noGrp="1"/>
          </p:cNvSpPr>
          <p:nvPr>
            <p:ph sz="quarter" idx="1"/>
          </p:nvPr>
        </p:nvSpPr>
        <p:spPr>
          <a:xfrm>
            <a:off x="432138" y="1600200"/>
            <a:ext cx="7492662" cy="4873752"/>
          </a:xfrm>
        </p:spPr>
        <p:txBody>
          <a:bodyPr/>
          <a:lstStyle/>
          <a:p>
            <a:endParaRPr lang="fr-FR" dirty="0"/>
          </a:p>
        </p:txBody>
      </p:sp>
    </p:spTree>
    <p:extLst>
      <p:ext uri="{BB962C8B-B14F-4D97-AF65-F5344CB8AC3E}">
        <p14:creationId xmlns:p14="http://schemas.microsoft.com/office/powerpoint/2010/main" val="354136684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numéro de diapositive 3"/>
          <p:cNvSpPr>
            <a:spLocks noGrp="1"/>
          </p:cNvSpPr>
          <p:nvPr>
            <p:ph type="sldNum" sz="quarter" idx="15"/>
          </p:nvPr>
        </p:nvSpPr>
        <p:spPr/>
        <p:txBody>
          <a:bodyPr/>
          <a:lstStyle/>
          <a:p>
            <a:fld id="{26A935AA-A7B2-4507-9B20-F692C0B0BA29}" type="slidenum">
              <a:rPr lang="fr-FR" smtClean="0"/>
              <a:pPr/>
              <a:t>7</a:t>
            </a:fld>
            <a:endParaRPr lang="fr-FR"/>
          </a:p>
        </p:txBody>
      </p:sp>
      <p:sp>
        <p:nvSpPr>
          <p:cNvPr id="13" name="Rectangle 12"/>
          <p:cNvSpPr/>
          <p:nvPr/>
        </p:nvSpPr>
        <p:spPr>
          <a:xfrm>
            <a:off x="323528" y="5229204"/>
            <a:ext cx="7740860" cy="1368148"/>
          </a:xfrm>
          <a:prstGeom prst="rect">
            <a:avLst/>
          </a:prstGeom>
          <a:solidFill>
            <a:srgbClr val="E6E7E8"/>
          </a:solidFill>
          <a:ln w="25400" cap="flat" cmpd="sng" algn="ctr">
            <a:solidFill>
              <a:srgbClr val="FFFFFF"/>
            </a:solidFill>
            <a:prstDash val="solid"/>
          </a:ln>
          <a:effectLst/>
        </p:spPr>
        <p:txBody>
          <a:bodyPr lIns="91440" tIns="64008" rtlCol="0" anchor="t" anchorCtr="0"/>
          <a:lstStyle/>
          <a:p>
            <a:pPr algn="just">
              <a:defRPr/>
            </a:pPr>
            <a:r>
              <a:rPr lang="fr-FR" sz="1200" dirty="0">
                <a:latin typeface="Tahoma" panose="020B0604030504040204" pitchFamily="34" charset="0"/>
                <a:ea typeface="Tahoma" panose="020B0604030504040204" pitchFamily="34" charset="0"/>
                <a:cs typeface="Tahoma" panose="020B0604030504040204" pitchFamily="34" charset="0"/>
              </a:rPr>
              <a:t>Le secteur </a:t>
            </a:r>
            <a:r>
              <a:rPr lang="fr-FR" sz="1200" dirty="0" smtClean="0">
                <a:latin typeface="Tahoma" panose="020B0604030504040204" pitchFamily="34" charset="0"/>
                <a:ea typeface="Tahoma" panose="020B0604030504040204" pitchFamily="34" charset="0"/>
                <a:cs typeface="Tahoma" panose="020B0604030504040204" pitchFamily="34" charset="0"/>
              </a:rPr>
              <a:t>tertiaire </a:t>
            </a:r>
            <a:r>
              <a:rPr lang="fr-FR" sz="1200" dirty="0">
                <a:latin typeface="Tahoma" panose="020B0604030504040204" pitchFamily="34" charset="0"/>
                <a:ea typeface="Tahoma" panose="020B0604030504040204" pitchFamily="34" charset="0"/>
                <a:cs typeface="Tahoma" panose="020B0604030504040204" pitchFamily="34" charset="0"/>
              </a:rPr>
              <a:t>a une contribution </a:t>
            </a:r>
            <a:r>
              <a:rPr lang="fr-FR" sz="1200" dirty="0" smtClean="0">
                <a:latin typeface="Tahoma" panose="020B0604030504040204" pitchFamily="34" charset="0"/>
                <a:ea typeface="Tahoma" panose="020B0604030504040204" pitchFamily="34" charset="0"/>
                <a:cs typeface="Tahoma" panose="020B0604030504040204" pitchFamily="34" charset="0"/>
              </a:rPr>
              <a:t>plus forte sur </a:t>
            </a:r>
            <a:r>
              <a:rPr lang="fr-FR" sz="1200" dirty="0">
                <a:latin typeface="Tahoma" panose="020B0604030504040204" pitchFamily="34" charset="0"/>
                <a:ea typeface="Tahoma" panose="020B0604030504040204" pitchFamily="34" charset="0"/>
                <a:cs typeface="Tahoma" panose="020B0604030504040204" pitchFamily="34" charset="0"/>
              </a:rPr>
              <a:t>forte </a:t>
            </a:r>
            <a:r>
              <a:rPr lang="fr-FR" sz="1200" dirty="0" smtClean="0">
                <a:latin typeface="Tahoma" panose="020B0604030504040204" pitchFamily="34" charset="0"/>
                <a:ea typeface="Tahoma" panose="020B0604030504040204" pitchFamily="34" charset="0"/>
                <a:cs typeface="Tahoma" panose="020B0604030504040204" pitchFamily="34" charset="0"/>
              </a:rPr>
              <a:t>la croissance, quoique fortement impacté par la COVID en 2020, avec une contribution négative (-1,30%).</a:t>
            </a:r>
            <a:endParaRPr lang="fr-FR" sz="1200" dirty="0">
              <a:latin typeface="Tahoma" panose="020B0604030504040204" pitchFamily="34" charset="0"/>
              <a:ea typeface="Tahoma" panose="020B0604030504040204" pitchFamily="34" charset="0"/>
              <a:cs typeface="Tahoma" panose="020B0604030504040204" pitchFamily="34" charset="0"/>
            </a:endParaRPr>
          </a:p>
          <a:p>
            <a:pPr algn="just">
              <a:defRPr/>
            </a:pPr>
            <a:r>
              <a:rPr lang="fr-FR" sz="1200" kern="0" dirty="0" smtClean="0">
                <a:solidFill>
                  <a:srgbClr val="003300"/>
                </a:solidFill>
                <a:latin typeface="Tahoma" panose="020B0604030504040204" pitchFamily="34" charset="0"/>
                <a:ea typeface="Tahoma" panose="020B0604030504040204" pitchFamily="34" charset="0"/>
                <a:cs typeface="Tahoma" panose="020B0604030504040204" pitchFamily="34" charset="0"/>
              </a:rPr>
              <a:t>L’impact </a:t>
            </a:r>
            <a:r>
              <a:rPr lang="fr-FR" sz="1200" kern="0" dirty="0">
                <a:solidFill>
                  <a:srgbClr val="003300"/>
                </a:solidFill>
                <a:latin typeface="Tahoma" panose="020B0604030504040204" pitchFamily="34" charset="0"/>
                <a:ea typeface="Tahoma" panose="020B0604030504040204" pitchFamily="34" charset="0"/>
                <a:cs typeface="Tahoma" panose="020B0604030504040204" pitchFamily="34" charset="0"/>
              </a:rPr>
              <a:t>de la contribution à la croissance </a:t>
            </a:r>
            <a:r>
              <a:rPr lang="fr-FR" sz="1200" kern="0" dirty="0" smtClean="0">
                <a:solidFill>
                  <a:srgbClr val="003300"/>
                </a:solidFill>
                <a:latin typeface="Tahoma" panose="020B0604030504040204" pitchFamily="34" charset="0"/>
                <a:ea typeface="Tahoma" panose="020B0604030504040204" pitchFamily="34" charset="0"/>
                <a:cs typeface="Tahoma" panose="020B0604030504040204" pitchFamily="34" charset="0"/>
              </a:rPr>
              <a:t>du secteur primaire augmente, le </a:t>
            </a:r>
            <a:r>
              <a:rPr lang="fr-FR" sz="1200" kern="0" dirty="0">
                <a:solidFill>
                  <a:srgbClr val="003300"/>
                </a:solidFill>
                <a:latin typeface="Tahoma" panose="020B0604030504040204" pitchFamily="34" charset="0"/>
                <a:ea typeface="Tahoma" panose="020B0604030504040204" pitchFamily="34" charset="0"/>
                <a:cs typeface="Tahoma" panose="020B0604030504040204" pitchFamily="34" charset="0"/>
              </a:rPr>
              <a:t>secteur secondaire </a:t>
            </a:r>
            <a:r>
              <a:rPr lang="fr-FR" sz="1200" kern="0" dirty="0" smtClean="0">
                <a:solidFill>
                  <a:srgbClr val="003300"/>
                </a:solidFill>
                <a:latin typeface="Tahoma" panose="020B0604030504040204" pitchFamily="34" charset="0"/>
                <a:ea typeface="Tahoma" panose="020B0604030504040204" pitchFamily="34" charset="0"/>
                <a:cs typeface="Tahoma" panose="020B0604030504040204" pitchFamily="34" charset="0"/>
              </a:rPr>
              <a:t>et le secteur tertiaire stagnent </a:t>
            </a:r>
            <a:r>
              <a:rPr lang="fr-FR" sz="1200" kern="0" dirty="0">
                <a:solidFill>
                  <a:srgbClr val="003300"/>
                </a:solidFill>
                <a:latin typeface="Tahoma" panose="020B0604030504040204" pitchFamily="34" charset="0"/>
                <a:ea typeface="Tahoma" panose="020B0604030504040204" pitchFamily="34" charset="0"/>
                <a:cs typeface="Tahoma" panose="020B0604030504040204" pitchFamily="34" charset="0"/>
              </a:rPr>
              <a:t>quasiment tandis que celui de la contribution du </a:t>
            </a:r>
            <a:r>
              <a:rPr lang="fr-FR" sz="1200" kern="0" dirty="0" smtClean="0">
                <a:solidFill>
                  <a:srgbClr val="003300"/>
                </a:solidFill>
                <a:latin typeface="Tahoma" panose="020B0604030504040204" pitchFamily="34" charset="0"/>
                <a:ea typeface="Tahoma" panose="020B0604030504040204" pitchFamily="34" charset="0"/>
                <a:cs typeface="Tahoma" panose="020B0604030504040204" pitchFamily="34" charset="0"/>
              </a:rPr>
              <a:t>secteur APU recule </a:t>
            </a:r>
            <a:r>
              <a:rPr lang="fr-FR" sz="1200" kern="0" dirty="0">
                <a:solidFill>
                  <a:srgbClr val="003300"/>
                </a:solidFill>
                <a:latin typeface="Tahoma" panose="020B0604030504040204" pitchFamily="34" charset="0"/>
                <a:ea typeface="Tahoma" panose="020B0604030504040204" pitchFamily="34" charset="0"/>
                <a:cs typeface="Tahoma" panose="020B0604030504040204" pitchFamily="34" charset="0"/>
              </a:rPr>
              <a:t>assez </a:t>
            </a:r>
            <a:r>
              <a:rPr lang="fr-FR" sz="1200" kern="0" dirty="0" smtClean="0">
                <a:solidFill>
                  <a:srgbClr val="003300"/>
                </a:solidFill>
                <a:latin typeface="Tahoma" panose="020B0604030504040204" pitchFamily="34" charset="0"/>
                <a:ea typeface="Tahoma" panose="020B0604030504040204" pitchFamily="34" charset="0"/>
                <a:cs typeface="Tahoma" panose="020B0604030504040204" pitchFamily="34" charset="0"/>
              </a:rPr>
              <a:t>significativement;</a:t>
            </a:r>
          </a:p>
          <a:p>
            <a:pPr algn="just">
              <a:defRPr/>
            </a:pPr>
            <a:r>
              <a:rPr lang="fr-FR" sz="1200" kern="0" dirty="0" smtClean="0">
                <a:solidFill>
                  <a:srgbClr val="003300"/>
                </a:solidFill>
                <a:latin typeface="Tahoma" panose="020B0604030504040204" pitchFamily="34" charset="0"/>
                <a:ea typeface="Tahoma" panose="020B0604030504040204" pitchFamily="34" charset="0"/>
                <a:cs typeface="Tahoma" panose="020B0604030504040204" pitchFamily="34" charset="0"/>
              </a:rPr>
              <a:t>En moyenne, la croissance s’est améliorée que doublée sur la seconde phase du PSE relativement à la période quinquennale précédente, quoique fortement impactée négativement en 2020, sous l’effet de la pandémie de la COVID – 19. </a:t>
            </a:r>
            <a:endParaRPr lang="en-US" sz="1100" kern="0" dirty="0">
              <a:solidFill>
                <a:srgbClr val="003300"/>
              </a:solidFill>
              <a:latin typeface="Arial"/>
            </a:endParaRPr>
          </a:p>
        </p:txBody>
      </p:sp>
      <p:graphicFrame>
        <p:nvGraphicFramePr>
          <p:cNvPr id="3" name="Tableau 2"/>
          <p:cNvGraphicFramePr>
            <a:graphicFrameLocks noGrp="1"/>
          </p:cNvGraphicFramePr>
          <p:nvPr>
            <p:extLst>
              <p:ext uri="{D42A27DB-BD31-4B8C-83A1-F6EECF244321}">
                <p14:modId xmlns:p14="http://schemas.microsoft.com/office/powerpoint/2010/main" val="2466041062"/>
              </p:ext>
            </p:extLst>
          </p:nvPr>
        </p:nvGraphicFramePr>
        <p:xfrm>
          <a:off x="4499992" y="692696"/>
          <a:ext cx="4068153" cy="1750060"/>
        </p:xfrm>
        <a:graphic>
          <a:graphicData uri="http://schemas.openxmlformats.org/drawingml/2006/table">
            <a:tbl>
              <a:tblPr>
                <a:tableStyleId>{5C22544A-7EE6-4342-B048-85BDC9FD1C3A}</a:tableStyleId>
              </a:tblPr>
              <a:tblGrid>
                <a:gridCol w="1315074"/>
                <a:gridCol w="880871"/>
                <a:gridCol w="792088"/>
                <a:gridCol w="1080120"/>
              </a:tblGrid>
              <a:tr h="177800">
                <a:tc>
                  <a:txBody>
                    <a:bodyPr/>
                    <a:lstStyle/>
                    <a:p>
                      <a:pPr algn="l" fontAlgn="b"/>
                      <a:endParaRPr lang="fr-FR" sz="1100" b="0" i="0" u="none" strike="noStrike" dirty="0">
                        <a:solidFill>
                          <a:srgbClr val="000000"/>
                        </a:solidFill>
                        <a:effectLst/>
                        <a:latin typeface="Arial"/>
                      </a:endParaRPr>
                    </a:p>
                  </a:txBody>
                  <a:tcPr marL="6350" marR="6350" marT="6350" marB="0" anchor="b"/>
                </a:tc>
                <a:tc gridSpan="2">
                  <a:txBody>
                    <a:bodyPr/>
                    <a:lstStyle/>
                    <a:p>
                      <a:pPr algn="l" fontAlgn="b"/>
                      <a:r>
                        <a:rPr lang="fr-FR" sz="1100" u="none" strike="noStrike">
                          <a:effectLst/>
                        </a:rPr>
                        <a:t>Contribution à la croissance moyenne</a:t>
                      </a:r>
                      <a:endParaRPr lang="fr-FR" sz="1100" b="0" i="0" u="none" strike="noStrike">
                        <a:solidFill>
                          <a:srgbClr val="000000"/>
                        </a:solidFill>
                        <a:effectLst/>
                        <a:latin typeface="Arial"/>
                      </a:endParaRPr>
                    </a:p>
                  </a:txBody>
                  <a:tcPr marL="6350" marR="6350" marT="6350" marB="0" anchor="b"/>
                </a:tc>
                <a:tc hMerge="1">
                  <a:txBody>
                    <a:bodyPr/>
                    <a:lstStyle/>
                    <a:p>
                      <a:endParaRPr lang="fr-FR"/>
                    </a:p>
                  </a:txBody>
                  <a:tcPr/>
                </a:tc>
                <a:tc>
                  <a:txBody>
                    <a:bodyPr/>
                    <a:lstStyle/>
                    <a:p>
                      <a:endParaRPr lang="fr-FR"/>
                    </a:p>
                  </a:txBody>
                  <a:tcPr marL="6350" marR="6350" marT="6350" marB="0" anchor="b"/>
                </a:tc>
              </a:tr>
              <a:tr h="177800">
                <a:tc>
                  <a:txBody>
                    <a:bodyPr/>
                    <a:lstStyle/>
                    <a:p>
                      <a:pPr algn="l" fontAlgn="b"/>
                      <a:endParaRPr lang="fr-FR" sz="1100" b="0" i="0" u="none" strike="noStrike" dirty="0">
                        <a:solidFill>
                          <a:srgbClr val="000000"/>
                        </a:solidFill>
                        <a:effectLst/>
                        <a:latin typeface="Arial"/>
                      </a:endParaRPr>
                    </a:p>
                  </a:txBody>
                  <a:tcPr marL="6350" marR="6350" marT="6350" marB="0" anchor="b"/>
                </a:tc>
                <a:tc>
                  <a:txBody>
                    <a:bodyPr/>
                    <a:lstStyle/>
                    <a:p>
                      <a:pPr algn="l" fontAlgn="b"/>
                      <a:r>
                        <a:rPr lang="fr-FR" sz="1100" u="none" strike="noStrike" dirty="0">
                          <a:effectLst/>
                        </a:rPr>
                        <a:t> Période 2009-2013</a:t>
                      </a:r>
                      <a:endParaRPr lang="fr-FR" sz="1100" b="0" i="0" u="none" strike="noStrike" dirty="0">
                        <a:solidFill>
                          <a:srgbClr val="000000"/>
                        </a:solidFill>
                        <a:effectLst/>
                        <a:latin typeface="Arial"/>
                      </a:endParaRPr>
                    </a:p>
                  </a:txBody>
                  <a:tcPr marL="6350" marR="6350" marT="6350" marB="0" anchor="b"/>
                </a:tc>
                <a:tc gridSpan="2">
                  <a:txBody>
                    <a:bodyPr/>
                    <a:lstStyle/>
                    <a:p>
                      <a:pPr algn="l" fontAlgn="b"/>
                      <a:r>
                        <a:rPr lang="fr-FR" sz="1100" u="none" strike="noStrike" dirty="0" smtClean="0">
                          <a:effectLst/>
                        </a:rPr>
                        <a:t>Période </a:t>
                      </a:r>
                      <a:r>
                        <a:rPr lang="fr-FR" sz="1100" u="none" strike="noStrike" dirty="0" smtClean="0">
                          <a:effectLst/>
                        </a:rPr>
                        <a:t>2014-2020</a:t>
                      </a:r>
                      <a:endParaRPr lang="fr-FR" sz="1100" b="0" i="0" u="none" strike="noStrike" dirty="0">
                        <a:solidFill>
                          <a:srgbClr val="000000"/>
                        </a:solidFill>
                        <a:effectLst/>
                        <a:latin typeface="Arial"/>
                      </a:endParaRPr>
                    </a:p>
                  </a:txBody>
                  <a:tcPr marL="6350" marR="6350" marT="6350" marB="0" anchor="b"/>
                </a:tc>
                <a:tc hMerge="1">
                  <a:txBody>
                    <a:bodyPr/>
                    <a:lstStyle/>
                    <a:p>
                      <a:endParaRPr lang="fr-FR"/>
                    </a:p>
                  </a:txBody>
                  <a:tcPr/>
                </a:tc>
              </a:tr>
              <a:tr h="177800">
                <a:tc>
                  <a:txBody>
                    <a:bodyPr/>
                    <a:lstStyle/>
                    <a:p>
                      <a:pPr algn="l" fontAlgn="b"/>
                      <a:endParaRPr lang="fr-FR" sz="1100" b="0" i="0" u="none" strike="noStrike">
                        <a:solidFill>
                          <a:srgbClr val="000000"/>
                        </a:solidFill>
                        <a:effectLst/>
                        <a:latin typeface="Arial"/>
                      </a:endParaRPr>
                    </a:p>
                  </a:txBody>
                  <a:tcPr marL="6350" marR="6350" marT="6350" marB="0" anchor="b"/>
                </a:tc>
                <a:tc>
                  <a:txBody>
                    <a:bodyPr/>
                    <a:lstStyle/>
                    <a:p>
                      <a:pPr algn="l" fontAlgn="b"/>
                      <a:r>
                        <a:rPr lang="fr-FR" sz="1100" u="none" strike="noStrike" dirty="0">
                          <a:effectLst/>
                        </a:rPr>
                        <a:t>Répartition </a:t>
                      </a:r>
                      <a:endParaRPr lang="fr-FR" sz="1100" b="0" i="0" u="none" strike="noStrike" dirty="0">
                        <a:solidFill>
                          <a:srgbClr val="000000"/>
                        </a:solidFill>
                        <a:effectLst/>
                        <a:latin typeface="Arial"/>
                      </a:endParaRPr>
                    </a:p>
                  </a:txBody>
                  <a:tcPr marL="6350" marR="6350" marT="6350" marB="0" anchor="b"/>
                </a:tc>
                <a:tc>
                  <a:txBody>
                    <a:bodyPr/>
                    <a:lstStyle/>
                    <a:p>
                      <a:pPr algn="l" fontAlgn="b"/>
                      <a:r>
                        <a:rPr lang="fr-FR" sz="1100" u="none" strike="noStrike">
                          <a:effectLst/>
                        </a:rPr>
                        <a:t>Répartition </a:t>
                      </a:r>
                      <a:endParaRPr lang="fr-FR" sz="1100" b="0" i="0" u="none" strike="noStrike">
                        <a:solidFill>
                          <a:srgbClr val="000000"/>
                        </a:solidFill>
                        <a:effectLst/>
                        <a:latin typeface="Arial"/>
                      </a:endParaRPr>
                    </a:p>
                  </a:txBody>
                  <a:tcPr marL="6350" marR="6350" marT="6350" marB="0" anchor="b"/>
                </a:tc>
                <a:tc>
                  <a:txBody>
                    <a:bodyPr/>
                    <a:lstStyle/>
                    <a:p>
                      <a:pPr algn="l" fontAlgn="b"/>
                      <a:r>
                        <a:rPr lang="fr-FR" sz="1100" u="none" strike="noStrike">
                          <a:effectLst/>
                        </a:rPr>
                        <a:t>Variation</a:t>
                      </a:r>
                      <a:endParaRPr lang="fr-FR" sz="1100" b="0" i="0" u="none" strike="noStrike">
                        <a:solidFill>
                          <a:srgbClr val="000000"/>
                        </a:solidFill>
                        <a:effectLst/>
                        <a:latin typeface="Arial"/>
                      </a:endParaRPr>
                    </a:p>
                  </a:txBody>
                  <a:tcPr marL="6350" marR="6350" marT="6350" marB="0" anchor="b"/>
                </a:tc>
              </a:tr>
              <a:tr h="177800">
                <a:tc>
                  <a:txBody>
                    <a:bodyPr/>
                    <a:lstStyle/>
                    <a:p>
                      <a:pPr algn="ctr" fontAlgn="b"/>
                      <a:r>
                        <a:rPr lang="fr-FR" sz="1100" u="none" strike="noStrike">
                          <a:effectLst/>
                        </a:rPr>
                        <a:t>Secteur primaire</a:t>
                      </a:r>
                      <a:endParaRPr lang="fr-FR" sz="1100" b="0" i="0" u="none" strike="noStrike">
                        <a:solidFill>
                          <a:srgbClr val="000000"/>
                        </a:solidFill>
                        <a:effectLst/>
                        <a:latin typeface="Arial"/>
                      </a:endParaRPr>
                    </a:p>
                  </a:txBody>
                  <a:tcPr marL="6350" marR="6350" marT="6350" marB="0" anchor="b"/>
                </a:tc>
                <a:tc>
                  <a:txBody>
                    <a:bodyPr/>
                    <a:lstStyle/>
                    <a:p>
                      <a:pPr algn="r" fontAlgn="b"/>
                      <a:r>
                        <a:rPr lang="fr-FR" sz="1100" u="none" strike="noStrike" dirty="0">
                          <a:effectLst/>
                        </a:rPr>
                        <a:t>0,4%</a:t>
                      </a:r>
                      <a:endParaRPr lang="fr-FR" sz="1100" b="0" i="0" u="none" strike="noStrike" dirty="0">
                        <a:solidFill>
                          <a:srgbClr val="000000"/>
                        </a:solidFill>
                        <a:effectLst/>
                        <a:latin typeface="Arial"/>
                      </a:endParaRPr>
                    </a:p>
                  </a:txBody>
                  <a:tcPr marL="6350" marR="6350" marT="6350" marB="0" anchor="b"/>
                </a:tc>
                <a:tc>
                  <a:txBody>
                    <a:bodyPr/>
                    <a:lstStyle/>
                    <a:p>
                      <a:pPr algn="r" rtl="0" fontAlgn="b"/>
                      <a:r>
                        <a:rPr lang="fr-FR" sz="1100" b="0" i="0" u="none" strike="noStrike" dirty="0" smtClean="0">
                          <a:solidFill>
                            <a:srgbClr val="000000"/>
                          </a:solidFill>
                          <a:effectLst/>
                          <a:latin typeface="Century Schoolbook" panose="02040604050505020304" pitchFamily="18" charset="0"/>
                        </a:rPr>
                        <a:t>1,0</a:t>
                      </a:r>
                      <a:r>
                        <a:rPr lang="fr-FR" sz="1100" b="0" i="0" u="none" strike="noStrike" dirty="0">
                          <a:solidFill>
                            <a:srgbClr val="000000"/>
                          </a:solidFill>
                          <a:effectLst/>
                          <a:latin typeface="Century Schoolbook" panose="02040604050505020304" pitchFamily="18" charset="0"/>
                        </a:rPr>
                        <a:t>%</a:t>
                      </a:r>
                    </a:p>
                  </a:txBody>
                  <a:tcPr marL="6350" marR="6350" marT="6350" marB="0" anchor="b"/>
                </a:tc>
                <a:tc>
                  <a:txBody>
                    <a:bodyPr/>
                    <a:lstStyle/>
                    <a:p>
                      <a:pPr algn="r" rtl="0" fontAlgn="b"/>
                      <a:r>
                        <a:rPr lang="fr-FR" sz="1100" b="0" i="0" u="none" strike="noStrike" dirty="0" smtClean="0">
                          <a:solidFill>
                            <a:srgbClr val="FFC000"/>
                          </a:solidFill>
                          <a:effectLst/>
                          <a:latin typeface="Century Schoolbook" panose="02040604050505020304" pitchFamily="18" charset="0"/>
                        </a:rPr>
                        <a:t>2,25</a:t>
                      </a:r>
                      <a:endParaRPr lang="fr-FR" sz="1100" b="0" i="0" u="none" strike="noStrike" dirty="0">
                        <a:solidFill>
                          <a:srgbClr val="FFC000"/>
                        </a:solidFill>
                        <a:effectLst/>
                        <a:latin typeface="Century Schoolbook" panose="02040604050505020304" pitchFamily="18" charset="0"/>
                      </a:endParaRPr>
                    </a:p>
                  </a:txBody>
                  <a:tcPr marL="6350" marR="6350" marT="6350" marB="0" anchor="b"/>
                </a:tc>
              </a:tr>
              <a:tr h="177800">
                <a:tc>
                  <a:txBody>
                    <a:bodyPr/>
                    <a:lstStyle/>
                    <a:p>
                      <a:pPr algn="ctr" fontAlgn="b"/>
                      <a:r>
                        <a:rPr lang="fr-FR" sz="1100" u="none" strike="noStrike">
                          <a:effectLst/>
                        </a:rPr>
                        <a:t>Secteur secondaire</a:t>
                      </a:r>
                      <a:endParaRPr lang="fr-FR" sz="1100" b="0" i="0" u="none" strike="noStrike">
                        <a:solidFill>
                          <a:srgbClr val="000000"/>
                        </a:solidFill>
                        <a:effectLst/>
                        <a:latin typeface="Arial"/>
                      </a:endParaRPr>
                    </a:p>
                  </a:txBody>
                  <a:tcPr marL="6350" marR="6350" marT="6350" marB="0" anchor="b"/>
                </a:tc>
                <a:tc>
                  <a:txBody>
                    <a:bodyPr/>
                    <a:lstStyle/>
                    <a:p>
                      <a:pPr algn="r" fontAlgn="b"/>
                      <a:r>
                        <a:rPr lang="fr-FR" sz="1100" u="none" strike="noStrike" dirty="0">
                          <a:effectLst/>
                        </a:rPr>
                        <a:t>0,6%</a:t>
                      </a:r>
                      <a:endParaRPr lang="fr-FR" sz="1100" b="0" i="0" u="none" strike="noStrike" dirty="0">
                        <a:solidFill>
                          <a:srgbClr val="000000"/>
                        </a:solidFill>
                        <a:effectLst/>
                        <a:latin typeface="Arial"/>
                      </a:endParaRPr>
                    </a:p>
                  </a:txBody>
                  <a:tcPr marL="6350" marR="6350" marT="6350" marB="0" anchor="b"/>
                </a:tc>
                <a:tc>
                  <a:txBody>
                    <a:bodyPr/>
                    <a:lstStyle/>
                    <a:p>
                      <a:pPr algn="r" rtl="0" fontAlgn="b"/>
                      <a:r>
                        <a:rPr lang="fr-FR" sz="1100" b="0" i="0" u="none" strike="noStrike" dirty="0" smtClean="0">
                          <a:solidFill>
                            <a:srgbClr val="000000"/>
                          </a:solidFill>
                          <a:effectLst/>
                          <a:latin typeface="Century Schoolbook" panose="02040604050505020304" pitchFamily="18" charset="0"/>
                        </a:rPr>
                        <a:t>1,3%</a:t>
                      </a:r>
                      <a:endParaRPr lang="fr-FR" sz="1100" b="0" i="0" u="none" strike="noStrike" dirty="0">
                        <a:solidFill>
                          <a:srgbClr val="000000"/>
                        </a:solidFill>
                        <a:effectLst/>
                        <a:latin typeface="Century Schoolbook" panose="02040604050505020304" pitchFamily="18" charset="0"/>
                      </a:endParaRPr>
                    </a:p>
                  </a:txBody>
                  <a:tcPr marL="6350" marR="6350" marT="6350" marB="0" anchor="b"/>
                </a:tc>
                <a:tc>
                  <a:txBody>
                    <a:bodyPr/>
                    <a:lstStyle/>
                    <a:p>
                      <a:pPr algn="r" rtl="0" fontAlgn="b"/>
                      <a:r>
                        <a:rPr lang="fr-FR" sz="1100" b="0" i="0" u="none" strike="noStrike" dirty="0" smtClean="0">
                          <a:solidFill>
                            <a:srgbClr val="FFC000"/>
                          </a:solidFill>
                          <a:effectLst/>
                          <a:latin typeface="Century Schoolbook" panose="02040604050505020304" pitchFamily="18" charset="0"/>
                        </a:rPr>
                        <a:t>1,17</a:t>
                      </a:r>
                      <a:endParaRPr lang="fr-FR" sz="1100" b="0" i="0" u="none" strike="noStrike" dirty="0">
                        <a:solidFill>
                          <a:srgbClr val="FFC000"/>
                        </a:solidFill>
                        <a:effectLst/>
                        <a:latin typeface="Century Schoolbook" panose="02040604050505020304" pitchFamily="18" charset="0"/>
                      </a:endParaRPr>
                    </a:p>
                  </a:txBody>
                  <a:tcPr marL="6350" marR="6350" marT="6350" marB="0" anchor="b"/>
                </a:tc>
              </a:tr>
              <a:tr h="177800">
                <a:tc>
                  <a:txBody>
                    <a:bodyPr/>
                    <a:lstStyle/>
                    <a:p>
                      <a:pPr algn="ctr" fontAlgn="b"/>
                      <a:r>
                        <a:rPr lang="fr-FR" sz="1100" u="none" strike="noStrike">
                          <a:effectLst/>
                        </a:rPr>
                        <a:t>Secteur tertiaire</a:t>
                      </a:r>
                      <a:endParaRPr lang="fr-FR" sz="1100" b="0" i="0" u="none" strike="noStrike">
                        <a:solidFill>
                          <a:srgbClr val="000000"/>
                        </a:solidFill>
                        <a:effectLst/>
                        <a:latin typeface="Arial"/>
                      </a:endParaRPr>
                    </a:p>
                  </a:txBody>
                  <a:tcPr marL="6350" marR="6350" marT="6350" marB="0" anchor="b"/>
                </a:tc>
                <a:tc>
                  <a:txBody>
                    <a:bodyPr/>
                    <a:lstStyle/>
                    <a:p>
                      <a:pPr algn="r" fontAlgn="b"/>
                      <a:r>
                        <a:rPr lang="fr-FR" sz="1100" u="none" strike="noStrike" dirty="0">
                          <a:effectLst/>
                        </a:rPr>
                        <a:t>1,4%</a:t>
                      </a:r>
                      <a:endParaRPr lang="fr-FR" sz="1100" b="0" i="0" u="none" strike="noStrike" dirty="0">
                        <a:solidFill>
                          <a:srgbClr val="000000"/>
                        </a:solidFill>
                        <a:effectLst/>
                        <a:latin typeface="Arial"/>
                      </a:endParaRPr>
                    </a:p>
                  </a:txBody>
                  <a:tcPr marL="6350" marR="6350" marT="6350" marB="0" anchor="b"/>
                </a:tc>
                <a:tc>
                  <a:txBody>
                    <a:bodyPr/>
                    <a:lstStyle/>
                    <a:p>
                      <a:pPr algn="r" rtl="0" fontAlgn="b"/>
                      <a:r>
                        <a:rPr lang="fr-FR" sz="1100" b="0" i="0" u="none" strike="noStrike" dirty="0" smtClean="0">
                          <a:solidFill>
                            <a:srgbClr val="000000"/>
                          </a:solidFill>
                          <a:effectLst/>
                          <a:latin typeface="Century Schoolbook" panose="02040604050505020304" pitchFamily="18" charset="0"/>
                        </a:rPr>
                        <a:t>1,8%</a:t>
                      </a:r>
                      <a:endParaRPr lang="fr-FR" sz="1100" b="0" i="0" u="none" strike="noStrike" dirty="0">
                        <a:solidFill>
                          <a:srgbClr val="000000"/>
                        </a:solidFill>
                        <a:effectLst/>
                        <a:latin typeface="Century Schoolbook" panose="02040604050505020304" pitchFamily="18" charset="0"/>
                      </a:endParaRPr>
                    </a:p>
                  </a:txBody>
                  <a:tcPr marL="6350" marR="6350" marT="6350" marB="0" anchor="b"/>
                </a:tc>
                <a:tc>
                  <a:txBody>
                    <a:bodyPr/>
                    <a:lstStyle/>
                    <a:p>
                      <a:pPr algn="r" rtl="0" fontAlgn="b"/>
                      <a:r>
                        <a:rPr lang="fr-FR" sz="1100" b="0" i="0" u="none" strike="noStrike" dirty="0" smtClean="0">
                          <a:solidFill>
                            <a:srgbClr val="FFC000"/>
                          </a:solidFill>
                          <a:effectLst/>
                          <a:latin typeface="Century Schoolbook" panose="02040604050505020304" pitchFamily="18" charset="0"/>
                        </a:rPr>
                        <a:t>0,29</a:t>
                      </a:r>
                      <a:endParaRPr lang="fr-FR" sz="1100" b="0" i="0" u="none" strike="noStrike" dirty="0">
                        <a:solidFill>
                          <a:srgbClr val="FFC000"/>
                        </a:solidFill>
                        <a:effectLst/>
                        <a:latin typeface="Century Schoolbook" panose="02040604050505020304" pitchFamily="18" charset="0"/>
                      </a:endParaRPr>
                    </a:p>
                  </a:txBody>
                  <a:tcPr marL="6350" marR="6350" marT="6350" marB="0" anchor="b"/>
                </a:tc>
              </a:tr>
              <a:tr h="177800">
                <a:tc>
                  <a:txBody>
                    <a:bodyPr/>
                    <a:lstStyle/>
                    <a:p>
                      <a:pPr algn="ctr" fontAlgn="b"/>
                      <a:r>
                        <a:rPr lang="fr-FR" sz="1100" u="none" strike="noStrike" dirty="0">
                          <a:effectLst/>
                        </a:rPr>
                        <a:t>APU</a:t>
                      </a:r>
                      <a:endParaRPr lang="fr-FR" sz="1100" b="0" i="0" u="none" strike="noStrike" dirty="0">
                        <a:solidFill>
                          <a:srgbClr val="000000"/>
                        </a:solidFill>
                        <a:effectLst/>
                        <a:latin typeface="Arial"/>
                      </a:endParaRPr>
                    </a:p>
                  </a:txBody>
                  <a:tcPr marL="6350" marR="6350" marT="6350" marB="0" anchor="b"/>
                </a:tc>
                <a:tc>
                  <a:txBody>
                    <a:bodyPr/>
                    <a:lstStyle/>
                    <a:p>
                      <a:pPr algn="r" fontAlgn="b"/>
                      <a:r>
                        <a:rPr lang="fr-FR" sz="1100" u="none" strike="noStrike" dirty="0">
                          <a:effectLst/>
                        </a:rPr>
                        <a:t>0,6%</a:t>
                      </a:r>
                      <a:endParaRPr lang="fr-FR" sz="1100" b="0" i="0" u="none" strike="noStrike" dirty="0">
                        <a:solidFill>
                          <a:srgbClr val="000000"/>
                        </a:solidFill>
                        <a:effectLst/>
                        <a:latin typeface="Arial"/>
                      </a:endParaRPr>
                    </a:p>
                  </a:txBody>
                  <a:tcPr marL="6350" marR="6350" marT="6350" marB="0" anchor="b"/>
                </a:tc>
                <a:tc>
                  <a:txBody>
                    <a:bodyPr/>
                    <a:lstStyle/>
                    <a:p>
                      <a:pPr algn="r" rtl="0" fontAlgn="b"/>
                      <a:r>
                        <a:rPr lang="fr-FR" sz="1100" b="0" i="0" u="none" strike="noStrike" dirty="0" smtClean="0">
                          <a:solidFill>
                            <a:srgbClr val="000000"/>
                          </a:solidFill>
                          <a:effectLst/>
                          <a:latin typeface="Century Schoolbook" panose="02040604050505020304" pitchFamily="18" charset="0"/>
                        </a:rPr>
                        <a:t>0,6%</a:t>
                      </a:r>
                      <a:endParaRPr lang="fr-FR" sz="1100" b="0" i="0" u="none" strike="noStrike" dirty="0">
                        <a:solidFill>
                          <a:srgbClr val="000000"/>
                        </a:solidFill>
                        <a:effectLst/>
                        <a:latin typeface="Century Schoolbook" panose="02040604050505020304" pitchFamily="18" charset="0"/>
                      </a:endParaRPr>
                    </a:p>
                  </a:txBody>
                  <a:tcPr marL="6350" marR="6350" marT="6350" marB="0" anchor="b"/>
                </a:tc>
                <a:tc>
                  <a:txBody>
                    <a:bodyPr/>
                    <a:lstStyle/>
                    <a:p>
                      <a:pPr algn="r" rtl="0" fontAlgn="b"/>
                      <a:r>
                        <a:rPr lang="fr-FR" sz="1100" b="0" i="0" u="none" strike="noStrike" dirty="0" smtClean="0">
                          <a:solidFill>
                            <a:srgbClr val="FFC000"/>
                          </a:solidFill>
                          <a:effectLst/>
                          <a:latin typeface="Century Schoolbook" panose="02040604050505020304" pitchFamily="18" charset="0"/>
                        </a:rPr>
                        <a:t>0,00</a:t>
                      </a:r>
                      <a:endParaRPr lang="fr-FR" sz="1100" b="0" i="0" u="none" strike="noStrike" dirty="0">
                        <a:solidFill>
                          <a:srgbClr val="FFC000"/>
                        </a:solidFill>
                        <a:effectLst/>
                        <a:latin typeface="Century Schoolbook" panose="02040604050505020304" pitchFamily="18" charset="0"/>
                      </a:endParaRPr>
                    </a:p>
                  </a:txBody>
                  <a:tcPr marL="6350" marR="6350" marT="6350" marB="0" anchor="b"/>
                </a:tc>
              </a:tr>
              <a:tr h="177800">
                <a:tc>
                  <a:txBody>
                    <a:bodyPr/>
                    <a:lstStyle/>
                    <a:p>
                      <a:pPr algn="l" fontAlgn="b"/>
                      <a:endParaRPr lang="fr-FR" sz="1100" b="0" i="0" u="none" strike="noStrike">
                        <a:solidFill>
                          <a:srgbClr val="000000"/>
                        </a:solidFill>
                        <a:effectLst/>
                        <a:latin typeface="Arial"/>
                      </a:endParaRPr>
                    </a:p>
                  </a:txBody>
                  <a:tcPr marL="6350" marR="6350" marT="6350" marB="0" anchor="b"/>
                </a:tc>
                <a:tc>
                  <a:txBody>
                    <a:bodyPr/>
                    <a:lstStyle/>
                    <a:p>
                      <a:pPr algn="r" fontAlgn="b"/>
                      <a:r>
                        <a:rPr lang="fr-FR" sz="1100" u="none" strike="noStrike" dirty="0">
                          <a:effectLst/>
                        </a:rPr>
                        <a:t>3,0%</a:t>
                      </a:r>
                      <a:endParaRPr lang="fr-FR" sz="1100" b="0" i="0" u="none" strike="noStrike" dirty="0">
                        <a:solidFill>
                          <a:srgbClr val="000000"/>
                        </a:solidFill>
                        <a:effectLst/>
                        <a:latin typeface="Arial"/>
                      </a:endParaRPr>
                    </a:p>
                  </a:txBody>
                  <a:tcPr marL="6350" marR="6350" marT="6350" marB="0" anchor="b"/>
                </a:tc>
                <a:tc>
                  <a:txBody>
                    <a:bodyPr/>
                    <a:lstStyle/>
                    <a:p>
                      <a:pPr algn="r" rtl="0" fontAlgn="b"/>
                      <a:r>
                        <a:rPr lang="fr-FR" sz="1100" b="0" i="0" u="none" strike="noStrike" dirty="0" smtClean="0">
                          <a:solidFill>
                            <a:srgbClr val="000000"/>
                          </a:solidFill>
                          <a:effectLst/>
                          <a:latin typeface="Century Schoolbook" panose="02040604050505020304" pitchFamily="18" charset="0"/>
                        </a:rPr>
                        <a:t>5,00%</a:t>
                      </a:r>
                      <a:endParaRPr lang="fr-FR" sz="1100" b="0" i="0" u="none" strike="noStrike" dirty="0">
                        <a:solidFill>
                          <a:srgbClr val="000000"/>
                        </a:solidFill>
                        <a:effectLst/>
                        <a:latin typeface="Century Schoolbook" panose="02040604050505020304" pitchFamily="18" charset="0"/>
                      </a:endParaRPr>
                    </a:p>
                  </a:txBody>
                  <a:tcPr marL="6350" marR="6350" marT="6350" marB="0" anchor="b"/>
                </a:tc>
                <a:tc>
                  <a:txBody>
                    <a:bodyPr/>
                    <a:lstStyle/>
                    <a:p>
                      <a:pPr algn="r" rtl="0" fontAlgn="b"/>
                      <a:r>
                        <a:rPr lang="fr-FR" sz="1100" b="0" i="0" u="none" strike="noStrike" dirty="0" smtClean="0">
                          <a:solidFill>
                            <a:srgbClr val="FFC000"/>
                          </a:solidFill>
                          <a:effectLst/>
                          <a:latin typeface="Century Schoolbook" panose="02040604050505020304" pitchFamily="18" charset="0"/>
                        </a:rPr>
                        <a:t>0,67</a:t>
                      </a:r>
                      <a:endParaRPr lang="fr-FR" sz="1100" b="0" i="0" u="none" strike="noStrike" dirty="0">
                        <a:solidFill>
                          <a:srgbClr val="FFC000"/>
                        </a:solidFill>
                        <a:effectLst/>
                        <a:latin typeface="Century Schoolbook" panose="02040604050505020304" pitchFamily="18" charset="0"/>
                      </a:endParaRPr>
                    </a:p>
                  </a:txBody>
                  <a:tcPr marL="6350" marR="6350" marT="6350" marB="0" anchor="b"/>
                </a:tc>
              </a:tr>
            </a:tbl>
          </a:graphicData>
        </a:graphic>
      </p:graphicFrame>
      <p:sp>
        <p:nvSpPr>
          <p:cNvPr id="11" name="Titre 1"/>
          <p:cNvSpPr>
            <a:spLocks noGrp="1"/>
          </p:cNvSpPr>
          <p:nvPr>
            <p:ph type="title"/>
          </p:nvPr>
        </p:nvSpPr>
        <p:spPr>
          <a:xfrm>
            <a:off x="457200" y="274638"/>
            <a:ext cx="7467600" cy="346050"/>
          </a:xfrm>
        </p:spPr>
        <p:txBody>
          <a:bodyPr>
            <a:noAutofit/>
          </a:bodyPr>
          <a:lstStyle/>
          <a:p>
            <a:pPr algn="ctr"/>
            <a:r>
              <a:rPr lang="fr-FR" sz="1200" b="1" dirty="0" smtClean="0">
                <a:latin typeface="Tahoma" pitchFamily="34" charset="0"/>
                <a:ea typeface="Tahoma" pitchFamily="34" charset="0"/>
                <a:cs typeface="Tahoma" pitchFamily="34" charset="0"/>
              </a:rPr>
              <a:t>UNE TRAJECTOIRE DE CROISSANCE SOUTENUE DURABLE…</a:t>
            </a:r>
            <a:endParaRPr lang="fr-FR" sz="1200" b="1" dirty="0">
              <a:latin typeface="Tahoma" pitchFamily="34" charset="0"/>
              <a:ea typeface="Tahoma" pitchFamily="34" charset="0"/>
              <a:cs typeface="Tahoma" pitchFamily="34" charset="0"/>
            </a:endParaRPr>
          </a:p>
        </p:txBody>
      </p:sp>
      <p:graphicFrame>
        <p:nvGraphicFramePr>
          <p:cNvPr id="2" name="Tableau 1"/>
          <p:cNvGraphicFramePr>
            <a:graphicFrameLocks noGrp="1"/>
          </p:cNvGraphicFramePr>
          <p:nvPr>
            <p:extLst>
              <p:ext uri="{D42A27DB-BD31-4B8C-83A1-F6EECF244321}">
                <p14:modId xmlns:p14="http://schemas.microsoft.com/office/powerpoint/2010/main" val="613282198"/>
              </p:ext>
            </p:extLst>
          </p:nvPr>
        </p:nvGraphicFramePr>
        <p:xfrm>
          <a:off x="323528" y="620688"/>
          <a:ext cx="3960441" cy="1790325"/>
        </p:xfrm>
        <a:graphic>
          <a:graphicData uri="http://schemas.openxmlformats.org/drawingml/2006/table">
            <a:tbl>
              <a:tblPr/>
              <a:tblGrid>
                <a:gridCol w="815385"/>
                <a:gridCol w="815385"/>
                <a:gridCol w="776557"/>
                <a:gridCol w="776557"/>
                <a:gridCol w="776557"/>
              </a:tblGrid>
              <a:tr h="189324">
                <a:tc rowSpan="2">
                  <a:txBody>
                    <a:bodyPr/>
                    <a:lstStyle/>
                    <a:p>
                      <a:pPr algn="ctr" rtl="0" fontAlgn="b"/>
                      <a:r>
                        <a:rPr lang="fr-FR" sz="1100" b="1" i="0" u="none" strike="noStrike" dirty="0">
                          <a:solidFill>
                            <a:srgbClr val="000000"/>
                          </a:solidFill>
                          <a:effectLst/>
                          <a:latin typeface="Arial" panose="020B0604020202020204" pitchFamily="34" charset="0"/>
                        </a:rPr>
                        <a:t>Contributions moyennes</a:t>
                      </a:r>
                    </a:p>
                  </a:txBody>
                  <a:tcPr marL="0" marR="0" marT="0"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FEDE8"/>
                    </a:solidFill>
                  </a:tcPr>
                </a:tc>
                <a:tc gridSpan="2">
                  <a:txBody>
                    <a:bodyPr/>
                    <a:lstStyle/>
                    <a:p>
                      <a:pPr algn="ctr" rtl="0" fontAlgn="b"/>
                      <a:r>
                        <a:rPr lang="fr-FR" sz="1100" b="0" i="0" u="none" strike="noStrike">
                          <a:solidFill>
                            <a:srgbClr val="000000"/>
                          </a:solidFill>
                          <a:effectLst/>
                          <a:latin typeface="Century Schoolbook" panose="02040604050505020304" pitchFamily="18" charset="0"/>
                        </a:rPr>
                        <a:t>Période 2008-2013</a:t>
                      </a:r>
                    </a:p>
                  </a:txBody>
                  <a:tcPr marL="0" marR="0" marT="0"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FEDE8"/>
                    </a:solidFill>
                  </a:tcPr>
                </a:tc>
                <a:tc hMerge="1">
                  <a:txBody>
                    <a:bodyPr/>
                    <a:lstStyle/>
                    <a:p>
                      <a:endParaRPr lang="fr-FR"/>
                    </a:p>
                  </a:txBody>
                  <a:tcPr/>
                </a:tc>
                <a:tc gridSpan="2">
                  <a:txBody>
                    <a:bodyPr/>
                    <a:lstStyle/>
                    <a:p>
                      <a:pPr algn="ctr" rtl="0" fontAlgn="b"/>
                      <a:r>
                        <a:rPr lang="fr-FR" sz="1100" b="0" i="0" u="none" strike="noStrike" dirty="0">
                          <a:solidFill>
                            <a:srgbClr val="000000"/>
                          </a:solidFill>
                          <a:effectLst/>
                          <a:latin typeface="Century Schoolbook" panose="02040604050505020304" pitchFamily="18" charset="0"/>
                        </a:rPr>
                        <a:t>Période </a:t>
                      </a:r>
                      <a:r>
                        <a:rPr lang="fr-FR" sz="1100" b="0" i="0" u="none" strike="noStrike" dirty="0" smtClean="0">
                          <a:solidFill>
                            <a:srgbClr val="000000"/>
                          </a:solidFill>
                          <a:effectLst/>
                          <a:latin typeface="Century Schoolbook" panose="02040604050505020304" pitchFamily="18" charset="0"/>
                        </a:rPr>
                        <a:t>2014-2020</a:t>
                      </a:r>
                      <a:endParaRPr lang="fr-FR" sz="1100" b="0" i="0" u="none" strike="noStrike" dirty="0">
                        <a:solidFill>
                          <a:srgbClr val="000000"/>
                        </a:solidFill>
                        <a:effectLst/>
                        <a:latin typeface="Century Schoolbook" panose="02040604050505020304" pitchFamily="18" charset="0"/>
                      </a:endParaRPr>
                    </a:p>
                  </a:txBody>
                  <a:tcPr marL="0" marR="0" marT="0"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FEDE8"/>
                    </a:solidFill>
                  </a:tcPr>
                </a:tc>
                <a:tc hMerge="1">
                  <a:txBody>
                    <a:bodyPr/>
                    <a:lstStyle/>
                    <a:p>
                      <a:endParaRPr lang="fr-FR"/>
                    </a:p>
                  </a:txBody>
                  <a:tcPr/>
                </a:tc>
              </a:tr>
              <a:tr h="333210">
                <a:tc vMerge="1">
                  <a:txBody>
                    <a:bodyPr/>
                    <a:lstStyle/>
                    <a:p>
                      <a:endParaRPr lang="fr-FR"/>
                    </a:p>
                  </a:txBody>
                  <a:tcPr/>
                </a:tc>
                <a:tc>
                  <a:txBody>
                    <a:bodyPr/>
                    <a:lstStyle/>
                    <a:p>
                      <a:pPr algn="l" rtl="0" fontAlgn="b"/>
                      <a:r>
                        <a:rPr lang="fr-FR" sz="1100" b="0" i="0" u="none" strike="noStrike" dirty="0">
                          <a:solidFill>
                            <a:srgbClr val="000000"/>
                          </a:solidFill>
                          <a:effectLst/>
                          <a:latin typeface="Century Schoolbook" panose="02040604050505020304" pitchFamily="18" charset="0"/>
                        </a:rPr>
                        <a:t>%  PIB</a:t>
                      </a:r>
                    </a:p>
                  </a:txBody>
                  <a:tcPr marL="0" marR="0" marT="0"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FEDE8"/>
                    </a:solidFill>
                  </a:tcPr>
                </a:tc>
                <a:tc>
                  <a:txBody>
                    <a:bodyPr/>
                    <a:lstStyle/>
                    <a:p>
                      <a:pPr algn="l" rtl="0" fontAlgn="b"/>
                      <a:r>
                        <a:rPr lang="fr-FR" sz="1100" b="0" i="0" u="none" strike="noStrike">
                          <a:solidFill>
                            <a:srgbClr val="000000"/>
                          </a:solidFill>
                          <a:effectLst/>
                          <a:latin typeface="Century Schoolbook" panose="02040604050505020304" pitchFamily="18" charset="0"/>
                        </a:rPr>
                        <a:t>% taux croissance</a:t>
                      </a:r>
                    </a:p>
                  </a:txBody>
                  <a:tcPr marL="0" marR="0" marT="0"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FEDE8"/>
                    </a:solidFill>
                  </a:tcPr>
                </a:tc>
                <a:tc>
                  <a:txBody>
                    <a:bodyPr/>
                    <a:lstStyle/>
                    <a:p>
                      <a:pPr algn="l" rtl="0" fontAlgn="b"/>
                      <a:r>
                        <a:rPr lang="fr-FR" sz="1100" b="0" i="0" u="none" strike="noStrike">
                          <a:solidFill>
                            <a:srgbClr val="000000"/>
                          </a:solidFill>
                          <a:effectLst/>
                          <a:latin typeface="Century Schoolbook" panose="02040604050505020304" pitchFamily="18" charset="0"/>
                        </a:rPr>
                        <a:t>%  PIB</a:t>
                      </a:r>
                    </a:p>
                  </a:txBody>
                  <a:tcPr marL="0" marR="0" marT="0"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FEDE8"/>
                    </a:solidFill>
                  </a:tcPr>
                </a:tc>
                <a:tc>
                  <a:txBody>
                    <a:bodyPr/>
                    <a:lstStyle/>
                    <a:p>
                      <a:pPr algn="l" rtl="0" fontAlgn="b"/>
                      <a:endParaRPr lang="fr-FR" sz="1100" b="0" i="0" u="none" strike="noStrike" dirty="0">
                        <a:solidFill>
                          <a:srgbClr val="000000"/>
                        </a:solidFill>
                        <a:effectLst/>
                        <a:latin typeface="Century Schoolbook" panose="02040604050505020304" pitchFamily="18" charset="0"/>
                      </a:endParaRPr>
                    </a:p>
                  </a:txBody>
                  <a:tcPr marL="0" marR="0" marT="0"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FEDE8"/>
                    </a:solidFill>
                  </a:tcPr>
                </a:tc>
              </a:tr>
              <a:tr h="366027">
                <a:tc>
                  <a:txBody>
                    <a:bodyPr/>
                    <a:lstStyle/>
                    <a:p>
                      <a:pPr algn="ctr" rtl="0" fontAlgn="b"/>
                      <a:r>
                        <a:rPr lang="fr-FR" sz="1100" b="0" i="0" u="none" strike="noStrike">
                          <a:solidFill>
                            <a:srgbClr val="000000"/>
                          </a:solidFill>
                          <a:effectLst/>
                          <a:latin typeface="Century Schoolbook" panose="02040604050505020304" pitchFamily="18" charset="0"/>
                        </a:rPr>
                        <a:t>Secteur primaire</a:t>
                      </a:r>
                    </a:p>
                  </a:txBody>
                  <a:tcPr marL="0" marR="0" marT="0"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FEDE8"/>
                    </a:solidFill>
                  </a:tcPr>
                </a:tc>
                <a:tc>
                  <a:txBody>
                    <a:bodyPr/>
                    <a:lstStyle/>
                    <a:p>
                      <a:pPr algn="r" rtl="0" fontAlgn="b"/>
                      <a:r>
                        <a:rPr lang="fr-FR" sz="1100" b="0" i="0" u="none" strike="noStrike">
                          <a:solidFill>
                            <a:srgbClr val="000000"/>
                          </a:solidFill>
                          <a:effectLst/>
                          <a:latin typeface="Century Schoolbook" panose="02040604050505020304" pitchFamily="18" charset="0"/>
                        </a:rPr>
                        <a:t>14,20%</a:t>
                      </a:r>
                    </a:p>
                  </a:txBody>
                  <a:tcPr marL="0" marR="0" marT="0"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FEDE8"/>
                    </a:solidFill>
                  </a:tcPr>
                </a:tc>
                <a:tc>
                  <a:txBody>
                    <a:bodyPr/>
                    <a:lstStyle/>
                    <a:p>
                      <a:pPr algn="r" rtl="0" fontAlgn="b"/>
                      <a:r>
                        <a:rPr lang="fr-FR" sz="1100" b="0" i="0" u="none" strike="noStrike">
                          <a:solidFill>
                            <a:srgbClr val="000000"/>
                          </a:solidFill>
                          <a:effectLst/>
                          <a:latin typeface="Century Schoolbook" panose="02040604050505020304" pitchFamily="18" charset="0"/>
                        </a:rPr>
                        <a:t>13,90%</a:t>
                      </a:r>
                    </a:p>
                  </a:txBody>
                  <a:tcPr marL="0" marR="0" marT="0"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FEDE8"/>
                    </a:solidFill>
                  </a:tcPr>
                </a:tc>
                <a:tc>
                  <a:txBody>
                    <a:bodyPr/>
                    <a:lstStyle/>
                    <a:p>
                      <a:pPr algn="r" rtl="0" fontAlgn="b"/>
                      <a:r>
                        <a:rPr lang="fr-FR" sz="1100" b="0" i="0" u="none" strike="noStrike" dirty="0" smtClean="0">
                          <a:solidFill>
                            <a:srgbClr val="000000"/>
                          </a:solidFill>
                          <a:effectLst/>
                          <a:latin typeface="Century Schoolbook" panose="02040604050505020304" pitchFamily="18" charset="0"/>
                        </a:rPr>
                        <a:t>15,15%</a:t>
                      </a:r>
                      <a:endParaRPr lang="fr-FR" sz="1100" b="0" i="0" u="none" strike="noStrike" dirty="0">
                        <a:solidFill>
                          <a:srgbClr val="000000"/>
                        </a:solidFill>
                        <a:effectLst/>
                        <a:latin typeface="Century Schoolbook" panose="02040604050505020304" pitchFamily="18" charset="0"/>
                      </a:endParaRPr>
                    </a:p>
                  </a:txBody>
                  <a:tcPr marL="0" marR="0" marT="0"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FEDE8"/>
                    </a:solidFill>
                  </a:tcPr>
                </a:tc>
                <a:tc>
                  <a:txBody>
                    <a:bodyPr/>
                    <a:lstStyle/>
                    <a:p>
                      <a:pPr algn="r" rtl="0" fontAlgn="b"/>
                      <a:endParaRPr lang="fr-FR" sz="1100" b="0" i="0" u="none" strike="noStrike" dirty="0">
                        <a:solidFill>
                          <a:srgbClr val="000000"/>
                        </a:solidFill>
                        <a:effectLst/>
                        <a:latin typeface="Century Schoolbook" panose="02040604050505020304" pitchFamily="18" charset="0"/>
                      </a:endParaRPr>
                    </a:p>
                  </a:txBody>
                  <a:tcPr marL="0" marR="0" marT="0"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FEDE8"/>
                    </a:solidFill>
                  </a:tcPr>
                </a:tc>
              </a:tr>
              <a:tr h="366027">
                <a:tc>
                  <a:txBody>
                    <a:bodyPr/>
                    <a:lstStyle/>
                    <a:p>
                      <a:pPr algn="ctr" rtl="0" fontAlgn="b"/>
                      <a:r>
                        <a:rPr lang="fr-FR" sz="1100" b="0" i="0" u="none" strike="noStrike">
                          <a:solidFill>
                            <a:srgbClr val="000000"/>
                          </a:solidFill>
                          <a:effectLst/>
                          <a:latin typeface="Century Schoolbook" panose="02040604050505020304" pitchFamily="18" charset="0"/>
                        </a:rPr>
                        <a:t>Secteur secondaire</a:t>
                      </a:r>
                    </a:p>
                  </a:txBody>
                  <a:tcPr marL="0" marR="0" marT="0"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FEDE8"/>
                    </a:solidFill>
                  </a:tcPr>
                </a:tc>
                <a:tc>
                  <a:txBody>
                    <a:bodyPr/>
                    <a:lstStyle/>
                    <a:p>
                      <a:pPr algn="r" rtl="0" fontAlgn="b"/>
                      <a:r>
                        <a:rPr lang="fr-FR" sz="1100" b="0" i="0" u="none" strike="noStrike">
                          <a:solidFill>
                            <a:srgbClr val="000000"/>
                          </a:solidFill>
                          <a:effectLst/>
                          <a:latin typeface="Century Schoolbook" panose="02040604050505020304" pitchFamily="18" charset="0"/>
                        </a:rPr>
                        <a:t>20,90%</a:t>
                      </a:r>
                    </a:p>
                  </a:txBody>
                  <a:tcPr marL="0" marR="0" marT="0"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FEDE8"/>
                    </a:solidFill>
                  </a:tcPr>
                </a:tc>
                <a:tc>
                  <a:txBody>
                    <a:bodyPr/>
                    <a:lstStyle/>
                    <a:p>
                      <a:pPr algn="r" rtl="0" fontAlgn="b"/>
                      <a:r>
                        <a:rPr lang="fr-FR" sz="1100" b="0" i="0" u="none" strike="noStrike">
                          <a:solidFill>
                            <a:srgbClr val="000000"/>
                          </a:solidFill>
                          <a:effectLst/>
                          <a:latin typeface="Century Schoolbook" panose="02040604050505020304" pitchFamily="18" charset="0"/>
                        </a:rPr>
                        <a:t>22,50%</a:t>
                      </a:r>
                    </a:p>
                  </a:txBody>
                  <a:tcPr marL="0" marR="0" marT="0"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FEDE8"/>
                    </a:solidFill>
                  </a:tcPr>
                </a:tc>
                <a:tc>
                  <a:txBody>
                    <a:bodyPr/>
                    <a:lstStyle/>
                    <a:p>
                      <a:pPr algn="r" rtl="0" fontAlgn="b"/>
                      <a:r>
                        <a:rPr lang="fr-FR" sz="1100" b="0" i="0" u="none" strike="noStrike" dirty="0" smtClean="0">
                          <a:solidFill>
                            <a:srgbClr val="000000"/>
                          </a:solidFill>
                          <a:effectLst/>
                          <a:latin typeface="Century Schoolbook" panose="02040604050505020304" pitchFamily="18" charset="0"/>
                        </a:rPr>
                        <a:t>23,8%</a:t>
                      </a:r>
                      <a:endParaRPr lang="fr-FR" sz="1100" b="0" i="0" u="none" strike="noStrike" dirty="0">
                        <a:solidFill>
                          <a:srgbClr val="000000"/>
                        </a:solidFill>
                        <a:effectLst/>
                        <a:latin typeface="Century Schoolbook" panose="02040604050505020304" pitchFamily="18" charset="0"/>
                      </a:endParaRPr>
                    </a:p>
                  </a:txBody>
                  <a:tcPr marL="0" marR="0" marT="0"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FEDE8"/>
                    </a:solidFill>
                  </a:tcPr>
                </a:tc>
                <a:tc>
                  <a:txBody>
                    <a:bodyPr/>
                    <a:lstStyle/>
                    <a:p>
                      <a:pPr algn="r" rtl="0" fontAlgn="b"/>
                      <a:endParaRPr lang="fr-FR" sz="1100" b="0" i="0" u="none" strike="noStrike" dirty="0">
                        <a:solidFill>
                          <a:srgbClr val="000000"/>
                        </a:solidFill>
                        <a:effectLst/>
                        <a:latin typeface="Century Schoolbook" panose="02040604050505020304" pitchFamily="18" charset="0"/>
                      </a:endParaRPr>
                    </a:p>
                  </a:txBody>
                  <a:tcPr marL="0" marR="0" marT="0"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FEDE8"/>
                    </a:solidFill>
                  </a:tcPr>
                </a:tc>
              </a:tr>
              <a:tr h="366027">
                <a:tc>
                  <a:txBody>
                    <a:bodyPr/>
                    <a:lstStyle/>
                    <a:p>
                      <a:pPr algn="ctr" rtl="0" fontAlgn="b"/>
                      <a:r>
                        <a:rPr lang="fr-FR" sz="1100" b="0" i="0" u="none" strike="noStrike">
                          <a:solidFill>
                            <a:srgbClr val="000000"/>
                          </a:solidFill>
                          <a:effectLst/>
                          <a:latin typeface="Century Schoolbook" panose="02040604050505020304" pitchFamily="18" charset="0"/>
                        </a:rPr>
                        <a:t>Secteur tertiaire</a:t>
                      </a:r>
                    </a:p>
                  </a:txBody>
                  <a:tcPr marL="0" marR="0" marT="0"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FEDE8"/>
                    </a:solidFill>
                  </a:tcPr>
                </a:tc>
                <a:tc>
                  <a:txBody>
                    <a:bodyPr/>
                    <a:lstStyle/>
                    <a:p>
                      <a:pPr algn="r" rtl="0" fontAlgn="b"/>
                      <a:r>
                        <a:rPr lang="fr-FR" sz="1100" b="0" i="0" u="none" strike="noStrike">
                          <a:solidFill>
                            <a:srgbClr val="000000"/>
                          </a:solidFill>
                          <a:effectLst/>
                          <a:latin typeface="Century Schoolbook" panose="02040604050505020304" pitchFamily="18" charset="0"/>
                        </a:rPr>
                        <a:t>46,20%</a:t>
                      </a:r>
                    </a:p>
                  </a:txBody>
                  <a:tcPr marL="0" marR="0" marT="0"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FEDE8"/>
                    </a:solidFill>
                  </a:tcPr>
                </a:tc>
                <a:tc>
                  <a:txBody>
                    <a:bodyPr/>
                    <a:lstStyle/>
                    <a:p>
                      <a:pPr algn="r" rtl="0" fontAlgn="b"/>
                      <a:r>
                        <a:rPr lang="fr-FR" sz="1100" b="0" i="0" u="none" strike="noStrike" dirty="0">
                          <a:solidFill>
                            <a:srgbClr val="000000"/>
                          </a:solidFill>
                          <a:effectLst/>
                          <a:latin typeface="Century Schoolbook" panose="02040604050505020304" pitchFamily="18" charset="0"/>
                        </a:rPr>
                        <a:t>45,60%</a:t>
                      </a:r>
                    </a:p>
                  </a:txBody>
                  <a:tcPr marL="0" marR="0" marT="0"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FEDE8"/>
                    </a:solidFill>
                  </a:tcPr>
                </a:tc>
                <a:tc>
                  <a:txBody>
                    <a:bodyPr/>
                    <a:lstStyle/>
                    <a:p>
                      <a:pPr algn="r" rtl="0" fontAlgn="b"/>
                      <a:r>
                        <a:rPr lang="fr-FR" sz="1100" b="0" i="0" u="none" strike="noStrike" dirty="0" smtClean="0">
                          <a:solidFill>
                            <a:srgbClr val="000000"/>
                          </a:solidFill>
                          <a:effectLst/>
                          <a:latin typeface="Century Schoolbook" panose="02040604050505020304" pitchFamily="18" charset="0"/>
                        </a:rPr>
                        <a:t>46,5%</a:t>
                      </a:r>
                      <a:endParaRPr lang="fr-FR" sz="1100" b="0" i="0" u="none" strike="noStrike" dirty="0">
                        <a:solidFill>
                          <a:srgbClr val="000000"/>
                        </a:solidFill>
                        <a:effectLst/>
                        <a:latin typeface="Century Schoolbook" panose="02040604050505020304" pitchFamily="18" charset="0"/>
                      </a:endParaRPr>
                    </a:p>
                  </a:txBody>
                  <a:tcPr marL="0" marR="0" marT="0"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FEDE8"/>
                    </a:solidFill>
                  </a:tcPr>
                </a:tc>
                <a:tc>
                  <a:txBody>
                    <a:bodyPr/>
                    <a:lstStyle/>
                    <a:p>
                      <a:pPr algn="r" rtl="0" fontAlgn="b"/>
                      <a:endParaRPr lang="fr-FR" sz="1100" b="0" i="0" u="none" strike="noStrike" dirty="0">
                        <a:solidFill>
                          <a:srgbClr val="000000"/>
                        </a:solidFill>
                        <a:effectLst/>
                        <a:latin typeface="Century Schoolbook" panose="02040604050505020304" pitchFamily="18" charset="0"/>
                      </a:endParaRPr>
                    </a:p>
                  </a:txBody>
                  <a:tcPr marL="0" marR="0" marT="0"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FEDE8"/>
                    </a:solidFill>
                  </a:tcPr>
                </a:tc>
              </a:tr>
              <a:tr h="129443">
                <a:tc>
                  <a:txBody>
                    <a:bodyPr/>
                    <a:lstStyle/>
                    <a:p>
                      <a:pPr algn="ctr" rtl="0" fontAlgn="b"/>
                      <a:r>
                        <a:rPr lang="fr-FR" sz="1100" b="0" i="0" u="none" strike="noStrike">
                          <a:solidFill>
                            <a:srgbClr val="000000"/>
                          </a:solidFill>
                          <a:effectLst/>
                          <a:latin typeface="Century Schoolbook" panose="02040604050505020304" pitchFamily="18" charset="0"/>
                        </a:rPr>
                        <a:t>APU</a:t>
                      </a:r>
                    </a:p>
                  </a:txBody>
                  <a:tcPr marL="0" marR="0" marT="0"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FEDE8"/>
                    </a:solidFill>
                  </a:tcPr>
                </a:tc>
                <a:tc>
                  <a:txBody>
                    <a:bodyPr/>
                    <a:lstStyle/>
                    <a:p>
                      <a:pPr algn="r" rtl="0" fontAlgn="b"/>
                      <a:r>
                        <a:rPr lang="fr-FR" sz="1100" b="0" i="0" u="none" strike="noStrike">
                          <a:solidFill>
                            <a:srgbClr val="000000"/>
                          </a:solidFill>
                          <a:effectLst/>
                          <a:latin typeface="Century Schoolbook" panose="02040604050505020304" pitchFamily="18" charset="0"/>
                        </a:rPr>
                        <a:t>18,70%</a:t>
                      </a:r>
                    </a:p>
                  </a:txBody>
                  <a:tcPr marL="0" marR="0" marT="0"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FEDE8"/>
                    </a:solidFill>
                  </a:tcPr>
                </a:tc>
                <a:tc>
                  <a:txBody>
                    <a:bodyPr/>
                    <a:lstStyle/>
                    <a:p>
                      <a:pPr algn="r" rtl="0" fontAlgn="b"/>
                      <a:r>
                        <a:rPr lang="fr-FR" sz="1100" b="0" i="0" u="none" strike="noStrike">
                          <a:solidFill>
                            <a:srgbClr val="000000"/>
                          </a:solidFill>
                          <a:effectLst/>
                          <a:latin typeface="Century Schoolbook" panose="02040604050505020304" pitchFamily="18" charset="0"/>
                        </a:rPr>
                        <a:t>18,00%</a:t>
                      </a:r>
                    </a:p>
                  </a:txBody>
                  <a:tcPr marL="0" marR="0" marT="0"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FEDE8"/>
                    </a:solidFill>
                  </a:tcPr>
                </a:tc>
                <a:tc>
                  <a:txBody>
                    <a:bodyPr/>
                    <a:lstStyle/>
                    <a:p>
                      <a:pPr algn="r" rtl="0" fontAlgn="b"/>
                      <a:r>
                        <a:rPr lang="fr-FR" sz="1100" b="0" i="0" u="none" strike="noStrike" dirty="0" smtClean="0">
                          <a:solidFill>
                            <a:srgbClr val="000000"/>
                          </a:solidFill>
                          <a:effectLst/>
                          <a:latin typeface="Century Schoolbook" panose="02040604050505020304" pitchFamily="18" charset="0"/>
                        </a:rPr>
                        <a:t>15%</a:t>
                      </a:r>
                      <a:endParaRPr lang="fr-FR" sz="1100" b="0" i="0" u="none" strike="noStrike" dirty="0">
                        <a:solidFill>
                          <a:srgbClr val="000000"/>
                        </a:solidFill>
                        <a:effectLst/>
                        <a:latin typeface="Century Schoolbook" panose="02040604050505020304" pitchFamily="18" charset="0"/>
                      </a:endParaRPr>
                    </a:p>
                  </a:txBody>
                  <a:tcPr marL="0" marR="0" marT="0"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FEDE8"/>
                    </a:solidFill>
                  </a:tcPr>
                </a:tc>
                <a:tc>
                  <a:txBody>
                    <a:bodyPr/>
                    <a:lstStyle/>
                    <a:p>
                      <a:pPr algn="r" rtl="0" fontAlgn="b"/>
                      <a:endParaRPr lang="fr-FR" sz="1100" b="0" i="0" u="none" strike="noStrike" dirty="0">
                        <a:solidFill>
                          <a:srgbClr val="000000"/>
                        </a:solidFill>
                        <a:effectLst/>
                        <a:latin typeface="Century Schoolbook" panose="02040604050505020304" pitchFamily="18" charset="0"/>
                      </a:endParaRPr>
                    </a:p>
                  </a:txBody>
                  <a:tcPr marL="0" marR="0" marT="0"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FEDE8"/>
                    </a:solidFill>
                  </a:tcPr>
                </a:tc>
              </a:tr>
            </a:tbl>
          </a:graphicData>
        </a:graphic>
      </p:graphicFrame>
      <p:graphicFrame>
        <p:nvGraphicFramePr>
          <p:cNvPr id="14" name="Espace réservé du contenu 13"/>
          <p:cNvGraphicFramePr>
            <a:graphicFrameLocks noGrp="1"/>
          </p:cNvGraphicFramePr>
          <p:nvPr>
            <p:ph sz="quarter" idx="1"/>
            <p:extLst>
              <p:ext uri="{D42A27DB-BD31-4B8C-83A1-F6EECF244321}">
                <p14:modId xmlns:p14="http://schemas.microsoft.com/office/powerpoint/2010/main" val="1041457326"/>
              </p:ext>
            </p:extLst>
          </p:nvPr>
        </p:nvGraphicFramePr>
        <p:xfrm>
          <a:off x="457200" y="2555031"/>
          <a:ext cx="7467600" cy="2458146"/>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9702546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numéro de diapositive 3"/>
          <p:cNvSpPr>
            <a:spLocks noGrp="1"/>
          </p:cNvSpPr>
          <p:nvPr>
            <p:ph type="sldNum" sz="quarter" idx="15"/>
          </p:nvPr>
        </p:nvSpPr>
        <p:spPr/>
        <p:txBody>
          <a:bodyPr/>
          <a:lstStyle/>
          <a:p>
            <a:fld id="{26A935AA-A7B2-4507-9B20-F692C0B0BA29}" type="slidenum">
              <a:rPr lang="fr-FR" smtClean="0"/>
              <a:pPr/>
              <a:t>8</a:t>
            </a:fld>
            <a:endParaRPr lang="fr-FR"/>
          </a:p>
        </p:txBody>
      </p:sp>
      <p:sp>
        <p:nvSpPr>
          <p:cNvPr id="6" name="Titre 1"/>
          <p:cNvSpPr txBox="1">
            <a:spLocks/>
          </p:cNvSpPr>
          <p:nvPr/>
        </p:nvSpPr>
        <p:spPr>
          <a:xfrm>
            <a:off x="576698" y="413048"/>
            <a:ext cx="7380222" cy="216024"/>
          </a:xfrm>
          <a:prstGeom prst="rect">
            <a:avLst/>
          </a:prstGeom>
        </p:spPr>
        <p:txBody>
          <a:bodyPr vert="horz" anchor="b">
            <a:noAutofit/>
          </a:bodyPr>
          <a:lstStyle>
            <a:lvl1pPr algn="l" rtl="0" eaLnBrk="1" latinLnBrk="0" hangingPunct="1">
              <a:spcBef>
                <a:spcPct val="0"/>
              </a:spcBef>
              <a:buNone/>
              <a:defRPr kumimoji="0" sz="3000" b="0" kern="1200" cap="small" baseline="0">
                <a:solidFill>
                  <a:schemeClr val="tx2"/>
                </a:solidFill>
                <a:latin typeface="+mj-lt"/>
                <a:ea typeface="+mj-ea"/>
                <a:cs typeface="+mj-cs"/>
              </a:defRPr>
            </a:lvl1pPr>
          </a:lstStyle>
          <a:p>
            <a:pPr algn="ctr"/>
            <a:r>
              <a:rPr lang="fr-FR" sz="1200" b="1" dirty="0" smtClean="0">
                <a:latin typeface="Tahoma" pitchFamily="34" charset="0"/>
                <a:ea typeface="Tahoma" pitchFamily="34" charset="0"/>
                <a:cs typeface="Tahoma" pitchFamily="34" charset="0"/>
              </a:rPr>
              <a:t>SOUTENUE PAR UNE ECONOMIE DYNAMIQUE, PLUS DIVERSIFIEE ET RESILIENTE</a:t>
            </a:r>
            <a:endParaRPr lang="fr-FR" sz="1200" b="1" dirty="0">
              <a:latin typeface="Tahoma" pitchFamily="34" charset="0"/>
              <a:ea typeface="Tahoma" pitchFamily="34" charset="0"/>
              <a:cs typeface="Tahoma" pitchFamily="34" charset="0"/>
            </a:endParaRPr>
          </a:p>
        </p:txBody>
      </p:sp>
      <p:sp>
        <p:nvSpPr>
          <p:cNvPr id="2" name="Espace réservé du contenu 1"/>
          <p:cNvSpPr>
            <a:spLocks noGrp="1"/>
          </p:cNvSpPr>
          <p:nvPr>
            <p:ph sz="quarter" idx="1"/>
          </p:nvPr>
        </p:nvSpPr>
        <p:spPr>
          <a:xfrm>
            <a:off x="576698" y="836712"/>
            <a:ext cx="7348102" cy="5637240"/>
          </a:xfrm>
          <a:solidFill>
            <a:schemeClr val="accent6">
              <a:lumMod val="20000"/>
              <a:lumOff val="80000"/>
            </a:schemeClr>
          </a:solidFill>
        </p:spPr>
        <p:txBody>
          <a:bodyPr>
            <a:normAutofit/>
          </a:bodyPr>
          <a:lstStyle/>
          <a:p>
            <a:pPr marL="0" indent="0">
              <a:buNone/>
            </a:pPr>
            <a:r>
              <a:rPr lang="fr-FR" sz="1400" b="1" i="1" dirty="0" smtClean="0">
                <a:latin typeface="Tahoma" pitchFamily="34" charset="0"/>
                <a:ea typeface="Tahoma" pitchFamily="34" charset="0"/>
                <a:cs typeface="Tahoma" pitchFamily="34" charset="0"/>
              </a:rPr>
              <a:t>Faits saillants en 2020…</a:t>
            </a:r>
          </a:p>
          <a:p>
            <a:pPr marL="0" indent="0">
              <a:buNone/>
            </a:pPr>
            <a:endParaRPr lang="fr-FR" sz="1400" b="1" i="1" dirty="0" smtClean="0">
              <a:latin typeface="Tahoma" pitchFamily="34" charset="0"/>
              <a:ea typeface="Tahoma" pitchFamily="34" charset="0"/>
              <a:cs typeface="Tahoma" pitchFamily="34" charset="0"/>
            </a:endParaRPr>
          </a:p>
          <a:p>
            <a:pPr algn="just">
              <a:buFontTx/>
              <a:buChar char="-"/>
            </a:pPr>
            <a:r>
              <a:rPr lang="fr-FR" sz="1400" b="1" i="1" dirty="0" smtClean="0">
                <a:latin typeface="Tahoma" pitchFamily="34" charset="0"/>
                <a:ea typeface="Tahoma" pitchFamily="34" charset="0"/>
                <a:cs typeface="Tahoma" pitchFamily="34" charset="0"/>
              </a:rPr>
              <a:t>Secteur primaire</a:t>
            </a:r>
            <a:r>
              <a:rPr lang="fr-FR" sz="1200" b="1" i="1" dirty="0" smtClean="0">
                <a:latin typeface="Tahoma" pitchFamily="34" charset="0"/>
                <a:ea typeface="Tahoma" pitchFamily="34" charset="0"/>
                <a:cs typeface="Tahoma" pitchFamily="34" charset="0"/>
              </a:rPr>
              <a:t>:  </a:t>
            </a:r>
            <a:r>
              <a:rPr lang="fr-FR" sz="1200" dirty="0" smtClean="0">
                <a:latin typeface="Tahoma" pitchFamily="34" charset="0"/>
                <a:ea typeface="Tahoma" pitchFamily="34" charset="0"/>
                <a:cs typeface="Tahoma" pitchFamily="34" charset="0"/>
              </a:rPr>
              <a:t> </a:t>
            </a:r>
            <a:r>
              <a:rPr lang="fr-FR" sz="1200" dirty="0">
                <a:latin typeface="Tahoma" pitchFamily="34" charset="0"/>
                <a:ea typeface="Tahoma" pitchFamily="34" charset="0"/>
                <a:cs typeface="Tahoma" pitchFamily="34" charset="0"/>
              </a:rPr>
              <a:t>l’activité dans le secteur primaire resterait dynamique, sous l’impulsion des sous-secteurs de l’agriculture, de l’élevage et de la </a:t>
            </a:r>
            <a:r>
              <a:rPr lang="fr-FR" sz="1200" dirty="0" smtClean="0">
                <a:latin typeface="Tahoma" pitchFamily="34" charset="0"/>
                <a:ea typeface="Tahoma" pitchFamily="34" charset="0"/>
                <a:cs typeface="Tahoma" pitchFamily="34" charset="0"/>
              </a:rPr>
              <a:t>pêche et de la pisciculture. </a:t>
            </a:r>
            <a:r>
              <a:rPr lang="fr-FR" sz="1200" dirty="0">
                <a:latin typeface="Tahoma" pitchFamily="34" charset="0"/>
                <a:ea typeface="Tahoma" pitchFamily="34" charset="0"/>
                <a:cs typeface="Tahoma" pitchFamily="34" charset="0"/>
              </a:rPr>
              <a:t>L</a:t>
            </a:r>
            <a:r>
              <a:rPr lang="fr-FR" sz="1200" dirty="0" smtClean="0">
                <a:latin typeface="Tahoma" pitchFamily="34" charset="0"/>
                <a:ea typeface="Tahoma" pitchFamily="34" charset="0"/>
                <a:cs typeface="Tahoma" pitchFamily="34" charset="0"/>
              </a:rPr>
              <a:t>’activité </a:t>
            </a:r>
            <a:r>
              <a:rPr lang="fr-FR" sz="1200" dirty="0">
                <a:latin typeface="Tahoma" pitchFamily="34" charset="0"/>
                <a:ea typeface="Tahoma" pitchFamily="34" charset="0"/>
                <a:cs typeface="Tahoma" pitchFamily="34" charset="0"/>
              </a:rPr>
              <a:t>est attendue </a:t>
            </a:r>
            <a:r>
              <a:rPr lang="fr-FR" sz="1200" dirty="0" smtClean="0">
                <a:latin typeface="Tahoma" pitchFamily="34" charset="0"/>
                <a:ea typeface="Tahoma" pitchFamily="34" charset="0"/>
                <a:cs typeface="Tahoma" pitchFamily="34" charset="0"/>
              </a:rPr>
              <a:t>en progression </a:t>
            </a:r>
            <a:r>
              <a:rPr lang="fr-FR" sz="1200" dirty="0">
                <a:latin typeface="Tahoma" pitchFamily="34" charset="0"/>
                <a:ea typeface="Tahoma" pitchFamily="34" charset="0"/>
                <a:cs typeface="Tahoma" pitchFamily="34" charset="0"/>
              </a:rPr>
              <a:t>de </a:t>
            </a:r>
            <a:r>
              <a:rPr lang="fr-FR" sz="1200" dirty="0" smtClean="0">
                <a:latin typeface="Tahoma" pitchFamily="34" charset="0"/>
                <a:ea typeface="Tahoma" pitchFamily="34" charset="0"/>
                <a:cs typeface="Tahoma" pitchFamily="34" charset="0"/>
              </a:rPr>
              <a:t>5,1% </a:t>
            </a:r>
            <a:r>
              <a:rPr lang="fr-FR" sz="1200" dirty="0">
                <a:latin typeface="Tahoma" pitchFamily="34" charset="0"/>
                <a:ea typeface="Tahoma" pitchFamily="34" charset="0"/>
                <a:cs typeface="Tahoma" pitchFamily="34" charset="0"/>
              </a:rPr>
              <a:t>contre </a:t>
            </a:r>
            <a:r>
              <a:rPr lang="fr-FR" sz="1200" dirty="0" smtClean="0">
                <a:latin typeface="Tahoma" pitchFamily="34" charset="0"/>
                <a:ea typeface="Tahoma" pitchFamily="34" charset="0"/>
                <a:cs typeface="Tahoma" pitchFamily="34" charset="0"/>
              </a:rPr>
              <a:t>2,9</a:t>
            </a:r>
            <a:r>
              <a:rPr lang="fr-FR" sz="1200" dirty="0">
                <a:latin typeface="Tahoma" pitchFamily="34" charset="0"/>
                <a:ea typeface="Tahoma" pitchFamily="34" charset="0"/>
                <a:cs typeface="Tahoma" pitchFamily="34" charset="0"/>
              </a:rPr>
              <a:t>% en </a:t>
            </a:r>
            <a:r>
              <a:rPr lang="fr-FR" sz="1200" dirty="0" smtClean="0">
                <a:latin typeface="Tahoma" pitchFamily="34" charset="0"/>
                <a:ea typeface="Tahoma" pitchFamily="34" charset="0"/>
                <a:cs typeface="Tahoma" pitchFamily="34" charset="0"/>
              </a:rPr>
              <a:t>2019, </a:t>
            </a:r>
            <a:r>
              <a:rPr lang="fr-FR" sz="1200" dirty="0">
                <a:latin typeface="Tahoma" pitchFamily="34" charset="0"/>
                <a:ea typeface="Tahoma" pitchFamily="34" charset="0"/>
                <a:cs typeface="Tahoma" pitchFamily="34" charset="0"/>
              </a:rPr>
              <a:t>soit </a:t>
            </a:r>
            <a:r>
              <a:rPr lang="fr-FR" sz="1200" dirty="0" smtClean="0">
                <a:latin typeface="Tahoma" pitchFamily="34" charset="0"/>
                <a:ea typeface="Tahoma" pitchFamily="34" charset="0"/>
                <a:cs typeface="Tahoma" pitchFamily="34" charset="0"/>
              </a:rPr>
              <a:t>une hausse de 2,2 </a:t>
            </a:r>
            <a:r>
              <a:rPr lang="fr-FR" sz="1200" dirty="0">
                <a:latin typeface="Tahoma" pitchFamily="34" charset="0"/>
                <a:ea typeface="Tahoma" pitchFamily="34" charset="0"/>
                <a:cs typeface="Tahoma" pitchFamily="34" charset="0"/>
              </a:rPr>
              <a:t>point de pourcentage.</a:t>
            </a:r>
          </a:p>
          <a:p>
            <a:pPr marL="0" indent="0" algn="just">
              <a:buNone/>
            </a:pPr>
            <a:endParaRPr lang="fr-FR" sz="1200" dirty="0" smtClean="0">
              <a:latin typeface="Tahoma" pitchFamily="34" charset="0"/>
              <a:ea typeface="Tahoma" pitchFamily="34" charset="0"/>
              <a:cs typeface="Tahoma" pitchFamily="34" charset="0"/>
            </a:endParaRPr>
          </a:p>
          <a:p>
            <a:pPr algn="just">
              <a:buFontTx/>
              <a:buChar char="-"/>
            </a:pPr>
            <a:r>
              <a:rPr lang="fr-FR" sz="1400" b="1" i="1" dirty="0" smtClean="0">
                <a:latin typeface="Tahoma" pitchFamily="34" charset="0"/>
                <a:ea typeface="Tahoma" pitchFamily="34" charset="0"/>
                <a:cs typeface="Tahoma" pitchFamily="34" charset="0"/>
              </a:rPr>
              <a:t>Secteur secondaire</a:t>
            </a:r>
            <a:r>
              <a:rPr lang="fr-FR" sz="1200" b="1" i="1" dirty="0" smtClean="0">
                <a:latin typeface="Tahoma" pitchFamily="34" charset="0"/>
                <a:ea typeface="Tahoma" pitchFamily="34" charset="0"/>
                <a:cs typeface="Tahoma" pitchFamily="34" charset="0"/>
              </a:rPr>
              <a:t>: </a:t>
            </a:r>
            <a:r>
              <a:rPr lang="fr-FR" sz="1200" dirty="0" smtClean="0"/>
              <a:t>il </a:t>
            </a:r>
            <a:r>
              <a:rPr lang="fr-FR" sz="1200" dirty="0"/>
              <a:t>est attendu un </a:t>
            </a:r>
            <a:r>
              <a:rPr lang="fr-FR" sz="1200" dirty="0" smtClean="0"/>
              <a:t>ralentissement </a:t>
            </a:r>
            <a:r>
              <a:rPr lang="fr-FR" sz="1200" dirty="0"/>
              <a:t>des activités, en liaison, notamment, avec </a:t>
            </a:r>
            <a:r>
              <a:rPr lang="fr-FR" sz="1200" dirty="0" smtClean="0"/>
              <a:t>les difficultés de l’industrie de fabrication des produits agroalimentaire qui connaît sous l’effet de la pandémie de COVID-19 une baisse de 7,3 %? Même si les activités de fabrication de textile ont connu une hausse sous l’impulsion de l’habillement.. </a:t>
            </a:r>
            <a:r>
              <a:rPr lang="fr-FR" sz="1200" dirty="0"/>
              <a:t>Globalement, le secteur secondaire est projeté </a:t>
            </a:r>
            <a:r>
              <a:rPr lang="fr-FR" sz="1200" dirty="0" err="1" smtClean="0"/>
              <a:t>eretrait</a:t>
            </a:r>
            <a:r>
              <a:rPr lang="fr-FR" sz="1200" dirty="0" smtClean="0"/>
              <a:t>  </a:t>
            </a:r>
            <a:r>
              <a:rPr lang="fr-FR" sz="1200" dirty="0"/>
              <a:t>de </a:t>
            </a:r>
            <a:r>
              <a:rPr lang="fr-FR" sz="1200" dirty="0" smtClean="0"/>
              <a:t>1,1% </a:t>
            </a:r>
            <a:r>
              <a:rPr lang="fr-FR" sz="1200" dirty="0"/>
              <a:t>en </a:t>
            </a:r>
            <a:r>
              <a:rPr lang="fr-FR" sz="1200" dirty="0" smtClean="0"/>
              <a:t>2020, </a:t>
            </a:r>
            <a:r>
              <a:rPr lang="fr-FR" sz="1200" dirty="0"/>
              <a:t>contre une estimation de </a:t>
            </a:r>
            <a:r>
              <a:rPr lang="fr-FR" sz="1200" dirty="0" smtClean="0"/>
              <a:t>5,8% </a:t>
            </a:r>
            <a:r>
              <a:rPr lang="fr-FR" sz="1200" dirty="0"/>
              <a:t>en </a:t>
            </a:r>
            <a:r>
              <a:rPr lang="fr-FR" sz="1200" dirty="0" smtClean="0"/>
              <a:t>2019. </a:t>
            </a:r>
          </a:p>
          <a:p>
            <a:pPr algn="just">
              <a:buFontTx/>
              <a:buChar char="-"/>
            </a:pPr>
            <a:endParaRPr lang="fr-FR" sz="1200" dirty="0" smtClean="0">
              <a:latin typeface="Tahoma" pitchFamily="34" charset="0"/>
              <a:ea typeface="Tahoma" pitchFamily="34" charset="0"/>
              <a:cs typeface="Tahoma" pitchFamily="34" charset="0"/>
            </a:endParaRPr>
          </a:p>
          <a:p>
            <a:pPr algn="just">
              <a:buFontTx/>
              <a:buChar char="-"/>
            </a:pPr>
            <a:r>
              <a:rPr lang="fr-FR" sz="1400" b="1" i="1" dirty="0" smtClean="0">
                <a:latin typeface="Tahoma" pitchFamily="34" charset="0"/>
                <a:ea typeface="Tahoma" pitchFamily="34" charset="0"/>
                <a:cs typeface="Tahoma" pitchFamily="34" charset="0"/>
              </a:rPr>
              <a:t>Secteur tertiaire: </a:t>
            </a:r>
            <a:r>
              <a:rPr lang="fr-FR" sz="1200" dirty="0"/>
              <a:t>l’activité du secteur tertiaire </a:t>
            </a:r>
            <a:r>
              <a:rPr lang="fr-FR" sz="1200" dirty="0" smtClean="0"/>
              <a:t>a été fortement impacté </a:t>
            </a:r>
            <a:r>
              <a:rPr lang="fr-FR" sz="1200" dirty="0" err="1" smtClean="0"/>
              <a:t>négivement</a:t>
            </a:r>
            <a:r>
              <a:rPr lang="fr-FR" sz="1200" dirty="0" smtClean="0"/>
              <a:t> par la crise de la COVIdD-19. </a:t>
            </a:r>
            <a:r>
              <a:rPr lang="fr-FR" sz="1200" dirty="0"/>
              <a:t>La croissance dudit secteur ressortirait à </a:t>
            </a:r>
            <a:r>
              <a:rPr lang="fr-FR" sz="1200" dirty="0" smtClean="0"/>
              <a:t>-2,8 %, </a:t>
            </a:r>
            <a:r>
              <a:rPr lang="fr-FR" sz="1200" dirty="0"/>
              <a:t>soit une décélération de </a:t>
            </a:r>
            <a:r>
              <a:rPr lang="fr-FR" sz="1200" dirty="0" smtClean="0"/>
              <a:t>2,2 </a:t>
            </a:r>
            <a:r>
              <a:rPr lang="fr-FR" sz="1200" dirty="0"/>
              <a:t>point de pourcentage par rapport à </a:t>
            </a:r>
            <a:r>
              <a:rPr lang="fr-FR" sz="1200" dirty="0" smtClean="0"/>
              <a:t>2019. </a:t>
            </a:r>
            <a:r>
              <a:rPr lang="fr-FR" sz="1200" dirty="0"/>
              <a:t>Cette </a:t>
            </a:r>
            <a:r>
              <a:rPr lang="fr-FR" sz="1200" dirty="0" smtClean="0"/>
              <a:t>situation reflèterait</a:t>
            </a:r>
            <a:r>
              <a:rPr lang="fr-FR" sz="1200" dirty="0"/>
              <a:t>, principalement, </a:t>
            </a:r>
            <a:r>
              <a:rPr lang="fr-FR" sz="1200" dirty="0" smtClean="0"/>
              <a:t>les difficultés notées dans les transport qui ont </a:t>
            </a:r>
            <a:r>
              <a:rPr lang="fr-FR" sz="1200" dirty="0" err="1" smtClean="0"/>
              <a:t>décrû</a:t>
            </a:r>
            <a:r>
              <a:rPr lang="fr-FR" sz="1200" dirty="0" smtClean="0"/>
              <a:t> de 8,8% ainsi que des services d’hébergement et de restauration qui connaissent une baisse de 17%. </a:t>
            </a:r>
            <a:endParaRPr lang="fr-FR" sz="1200" b="1" i="1" dirty="0">
              <a:latin typeface="Tahoma" pitchFamily="34" charset="0"/>
              <a:ea typeface="Tahoma" pitchFamily="34" charset="0"/>
              <a:cs typeface="Tahoma" pitchFamily="34" charset="0"/>
            </a:endParaRPr>
          </a:p>
        </p:txBody>
      </p:sp>
    </p:spTree>
    <p:extLst>
      <p:ext uri="{BB962C8B-B14F-4D97-AF65-F5344CB8AC3E}">
        <p14:creationId xmlns:p14="http://schemas.microsoft.com/office/powerpoint/2010/main" val="315567207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numéro de diapositive 3"/>
          <p:cNvSpPr>
            <a:spLocks noGrp="1"/>
          </p:cNvSpPr>
          <p:nvPr>
            <p:ph type="sldNum" sz="quarter" idx="15"/>
          </p:nvPr>
        </p:nvSpPr>
        <p:spPr/>
        <p:txBody>
          <a:bodyPr/>
          <a:lstStyle/>
          <a:p>
            <a:fld id="{26A935AA-A7B2-4507-9B20-F692C0B0BA29}" type="slidenum">
              <a:rPr lang="fr-FR" smtClean="0"/>
              <a:pPr/>
              <a:t>9</a:t>
            </a:fld>
            <a:endParaRPr lang="fr-FR"/>
          </a:p>
        </p:txBody>
      </p:sp>
      <p:sp>
        <p:nvSpPr>
          <p:cNvPr id="10" name="Rectangle 9"/>
          <p:cNvSpPr/>
          <p:nvPr/>
        </p:nvSpPr>
        <p:spPr>
          <a:xfrm>
            <a:off x="269819" y="3933056"/>
            <a:ext cx="7830573" cy="2448272"/>
          </a:xfrm>
          <a:prstGeom prst="rect">
            <a:avLst/>
          </a:prstGeom>
          <a:noFill/>
          <a:ln w="25400" cap="flat" cmpd="sng" algn="ctr">
            <a:solidFill>
              <a:srgbClr val="FFFFFF"/>
            </a:solidFill>
            <a:prstDash val="solid"/>
          </a:ln>
          <a:effectLst/>
        </p:spPr>
        <p:txBody>
          <a:bodyPr lIns="91440" tIns="64008" rtlCol="0" anchor="t" anchorCtr="0"/>
          <a:lstStyle/>
          <a:p>
            <a:pPr algn="just">
              <a:defRPr/>
            </a:pPr>
            <a:r>
              <a:rPr lang="fr-FR" sz="1200" b="1" dirty="0" smtClean="0">
                <a:latin typeface="Tahoma" pitchFamily="34" charset="0"/>
                <a:ea typeface="Tahoma" pitchFamily="34" charset="0"/>
                <a:cs typeface="Tahoma" pitchFamily="34" charset="0"/>
              </a:rPr>
              <a:t>Economie assez bien diversifiée </a:t>
            </a:r>
            <a:r>
              <a:rPr lang="fr-FR" sz="1200" dirty="0" smtClean="0">
                <a:latin typeface="Tahoma" pitchFamily="34" charset="0"/>
                <a:ea typeface="Tahoma" pitchFamily="34" charset="0"/>
                <a:cs typeface="Tahoma" pitchFamily="34" charset="0"/>
              </a:rPr>
              <a:t>(aucune branche d’activité ne représentant plus de 15%). </a:t>
            </a:r>
            <a:r>
              <a:rPr lang="fr-FR" sz="1200" b="1" dirty="0">
                <a:latin typeface="Tahoma" pitchFamily="34" charset="0"/>
                <a:ea typeface="Tahoma" pitchFamily="34" charset="0"/>
                <a:cs typeface="Tahoma" pitchFamily="34" charset="0"/>
              </a:rPr>
              <a:t>prédominance du secteur tertiaire atténuée par une progression sensible du </a:t>
            </a:r>
            <a:r>
              <a:rPr lang="fr-FR" sz="1200" b="1" dirty="0" smtClean="0">
                <a:latin typeface="Tahoma" pitchFamily="34" charset="0"/>
                <a:ea typeface="Tahoma" pitchFamily="34" charset="0"/>
                <a:cs typeface="Tahoma" pitchFamily="34" charset="0"/>
              </a:rPr>
              <a:t>secteur secondaire</a:t>
            </a:r>
            <a:endParaRPr lang="fr-FR" sz="1200" dirty="0" smtClean="0">
              <a:latin typeface="Tahoma" pitchFamily="34" charset="0"/>
              <a:ea typeface="Tahoma" pitchFamily="34" charset="0"/>
              <a:cs typeface="Tahoma" pitchFamily="34" charset="0"/>
            </a:endParaRPr>
          </a:p>
          <a:p>
            <a:pPr algn="just">
              <a:defRPr/>
            </a:pPr>
            <a:r>
              <a:rPr lang="fr-FR" sz="1200" b="1" dirty="0" smtClean="0">
                <a:latin typeface="Tahoma" pitchFamily="34" charset="0"/>
                <a:ea typeface="Tahoma" pitchFamily="34" charset="0"/>
                <a:cs typeface="Tahoma" pitchFamily="34" charset="0"/>
              </a:rPr>
              <a:t>Evolutions structurelles relevées sur la période 2014-2020: </a:t>
            </a:r>
          </a:p>
          <a:p>
            <a:pPr marL="171450" indent="-171450" algn="just">
              <a:buFontTx/>
              <a:buChar char="-"/>
              <a:defRPr/>
            </a:pPr>
            <a:r>
              <a:rPr lang="fr-FR" sz="1200" dirty="0" smtClean="0">
                <a:latin typeface="Tahoma" pitchFamily="34" charset="0"/>
                <a:ea typeface="Tahoma" pitchFamily="34" charset="0"/>
                <a:cs typeface="Tahoma" pitchFamily="34" charset="0"/>
              </a:rPr>
              <a:t>dynamisme sous secteur agricole (progressions notables des productions céréalières, arachidière et horticole) avec le programme d’adaptation aux conditions climatiques et le développement de la pisciculture; </a:t>
            </a:r>
          </a:p>
          <a:p>
            <a:pPr marL="171450" indent="-171450" algn="just">
              <a:buFontTx/>
              <a:buChar char="-"/>
              <a:defRPr/>
            </a:pPr>
            <a:r>
              <a:rPr kumimoji="0" lang="fr-FR" sz="1200" i="0" u="none" strike="noStrike" kern="0" cap="none" spc="0" normalizeH="0" baseline="0" noProof="0" dirty="0" smtClean="0">
                <a:ln>
                  <a:noFill/>
                </a:ln>
                <a:solidFill>
                  <a:srgbClr val="003300"/>
                </a:solidFill>
                <a:effectLst/>
                <a:uLnTx/>
                <a:uFillTx/>
                <a:latin typeface="Tahoma" pitchFamily="34" charset="0"/>
                <a:ea typeface="Tahoma" pitchFamily="34" charset="0"/>
                <a:cs typeface="Tahoma" pitchFamily="34" charset="0"/>
              </a:rPr>
              <a:t>secteur secondaire:</a:t>
            </a:r>
            <a:r>
              <a:rPr kumimoji="0" lang="fr-FR" sz="1200" i="0" u="none" strike="noStrike" kern="0" cap="none" spc="0" normalizeH="0" noProof="0" dirty="0" smtClean="0">
                <a:ln>
                  <a:noFill/>
                </a:ln>
                <a:solidFill>
                  <a:srgbClr val="003300"/>
                </a:solidFill>
                <a:effectLst/>
                <a:uLnTx/>
                <a:uFillTx/>
                <a:latin typeface="Tahoma" pitchFamily="34" charset="0"/>
                <a:ea typeface="Tahoma" pitchFamily="34" charset="0"/>
                <a:cs typeface="Tahoma" pitchFamily="34" charset="0"/>
              </a:rPr>
              <a:t> poursuite des grands travaux inscrits dans le cadre du PSE, le d</a:t>
            </a:r>
            <a:r>
              <a:rPr lang="fr-FR" sz="1200" kern="0" dirty="0">
                <a:solidFill>
                  <a:srgbClr val="003300"/>
                </a:solidFill>
                <a:latin typeface="Tahoma" pitchFamily="34" charset="0"/>
                <a:ea typeface="Tahoma" pitchFamily="34" charset="0"/>
                <a:cs typeface="Tahoma" pitchFamily="34" charset="0"/>
              </a:rPr>
              <a:t>é</a:t>
            </a:r>
            <a:r>
              <a:rPr kumimoji="0" lang="fr-FR" sz="1200" i="0" u="none" strike="noStrike" kern="0" cap="none" spc="0" normalizeH="0" noProof="0" dirty="0" err="1" smtClean="0">
                <a:ln>
                  <a:noFill/>
                </a:ln>
                <a:solidFill>
                  <a:srgbClr val="003300"/>
                </a:solidFill>
                <a:effectLst/>
                <a:uLnTx/>
                <a:uFillTx/>
                <a:latin typeface="Tahoma" pitchFamily="34" charset="0"/>
                <a:ea typeface="Tahoma" pitchFamily="34" charset="0"/>
                <a:cs typeface="Tahoma" pitchFamily="34" charset="0"/>
              </a:rPr>
              <a:t>veloppement</a:t>
            </a:r>
            <a:r>
              <a:rPr kumimoji="0" lang="fr-FR" sz="1200" i="0" u="none" strike="noStrike" kern="0" cap="none" spc="0" normalizeH="0" noProof="0" dirty="0" smtClean="0">
                <a:ln>
                  <a:noFill/>
                </a:ln>
                <a:solidFill>
                  <a:srgbClr val="003300"/>
                </a:solidFill>
                <a:effectLst/>
                <a:uLnTx/>
                <a:uFillTx/>
                <a:latin typeface="Tahoma" pitchFamily="34" charset="0"/>
                <a:ea typeface="Tahoma" pitchFamily="34" charset="0"/>
                <a:cs typeface="Tahoma" pitchFamily="34" charset="0"/>
              </a:rPr>
              <a:t> des pôles urbains notamment </a:t>
            </a:r>
            <a:r>
              <a:rPr kumimoji="0" lang="fr-FR" sz="1200" i="0" u="none" strike="noStrike" kern="0" cap="none" spc="0" normalizeH="0" noProof="0" dirty="0" err="1" smtClean="0">
                <a:ln>
                  <a:noFill/>
                </a:ln>
                <a:solidFill>
                  <a:srgbClr val="003300"/>
                </a:solidFill>
                <a:effectLst/>
                <a:uLnTx/>
                <a:uFillTx/>
                <a:latin typeface="Tahoma" pitchFamily="34" charset="0"/>
                <a:ea typeface="Tahoma" pitchFamily="34" charset="0"/>
                <a:cs typeface="Tahoma" pitchFamily="34" charset="0"/>
              </a:rPr>
              <a:t>Diamniadio</a:t>
            </a:r>
            <a:r>
              <a:rPr kumimoji="0" lang="fr-FR" sz="1200" i="0" u="none" strike="noStrike" kern="0" cap="none" spc="0" normalizeH="0" noProof="0" dirty="0" smtClean="0">
                <a:ln>
                  <a:noFill/>
                </a:ln>
                <a:solidFill>
                  <a:srgbClr val="003300"/>
                </a:solidFill>
                <a:effectLst/>
                <a:uLnTx/>
                <a:uFillTx/>
                <a:latin typeface="Tahoma" pitchFamily="34" charset="0"/>
                <a:ea typeface="Tahoma" pitchFamily="34" charset="0"/>
                <a:cs typeface="Tahoma" pitchFamily="34" charset="0"/>
              </a:rPr>
              <a:t> et Lac Rose, </a:t>
            </a:r>
            <a:r>
              <a:rPr kumimoji="0" lang="fr-FR" sz="1200" i="0" u="none" strike="noStrike" kern="0" cap="none" spc="0" normalizeH="0" baseline="0" noProof="0" dirty="0" smtClean="0">
                <a:ln>
                  <a:noFill/>
                </a:ln>
                <a:solidFill>
                  <a:srgbClr val="003300"/>
                </a:solidFill>
                <a:effectLst/>
                <a:uLnTx/>
                <a:uFillTx/>
                <a:latin typeface="Tahoma" pitchFamily="34" charset="0"/>
                <a:ea typeface="Tahoma" pitchFamily="34" charset="0"/>
                <a:cs typeface="Tahoma" pitchFamily="34" charset="0"/>
              </a:rPr>
              <a:t>investissements massifs ICS et SOMIVA pour </a:t>
            </a:r>
            <a:r>
              <a:rPr lang="fr-FR" sz="1200" dirty="0" smtClean="0">
                <a:latin typeface="Tahoma" pitchFamily="34" charset="0"/>
                <a:ea typeface="Tahoma" pitchFamily="34" charset="0"/>
                <a:cs typeface="Tahoma" pitchFamily="34" charset="0"/>
              </a:rPr>
              <a:t>de réhabilitation et , poursuite du programme de développement 2016-2020 des activités de raffinage de la SAR, de la poursuite de l’exécution des projets d’infrastructure de l’Etat (VDN 2, Autoroute Thiès-Touba, Pôle urbain </a:t>
            </a:r>
            <a:r>
              <a:rPr lang="fr-FR" sz="1200" dirty="0" err="1" smtClean="0">
                <a:latin typeface="Tahoma" pitchFamily="34" charset="0"/>
                <a:ea typeface="Tahoma" pitchFamily="34" charset="0"/>
                <a:cs typeface="Tahoma" pitchFamily="34" charset="0"/>
              </a:rPr>
              <a:t>Diamniadio</a:t>
            </a:r>
            <a:r>
              <a:rPr lang="fr-FR" sz="1200" dirty="0" smtClean="0">
                <a:latin typeface="Tahoma" pitchFamily="34" charset="0"/>
                <a:ea typeface="Tahoma" pitchFamily="34" charset="0"/>
                <a:cs typeface="Tahoma" pitchFamily="34" charset="0"/>
              </a:rPr>
              <a:t>, etc.), réhabilitation des capacités de production énergétique et installation de nouvelles centrales solaires (</a:t>
            </a:r>
            <a:r>
              <a:rPr lang="fr-FR" sz="1200" dirty="0" err="1" smtClean="0">
                <a:latin typeface="Tahoma" pitchFamily="34" charset="0"/>
                <a:ea typeface="Tahoma" pitchFamily="34" charset="0"/>
                <a:cs typeface="Tahoma" pitchFamily="34" charset="0"/>
              </a:rPr>
              <a:t>Bokhol</a:t>
            </a:r>
            <a:r>
              <a:rPr lang="fr-FR" sz="1200" dirty="0" smtClean="0">
                <a:latin typeface="Tahoma" pitchFamily="34" charset="0"/>
                <a:ea typeface="Tahoma" pitchFamily="34" charset="0"/>
                <a:cs typeface="Tahoma" pitchFamily="34" charset="0"/>
              </a:rPr>
              <a:t>, </a:t>
            </a:r>
            <a:r>
              <a:rPr lang="fr-FR" sz="1200" dirty="0" err="1" smtClean="0">
                <a:latin typeface="Tahoma" pitchFamily="34" charset="0"/>
                <a:ea typeface="Tahoma" pitchFamily="34" charset="0"/>
                <a:cs typeface="Tahoma" pitchFamily="34" charset="0"/>
              </a:rPr>
              <a:t>Méouane</a:t>
            </a:r>
            <a:r>
              <a:rPr lang="fr-FR" sz="1200" dirty="0" smtClean="0">
                <a:latin typeface="Tahoma" pitchFamily="34" charset="0"/>
                <a:ea typeface="Tahoma" pitchFamily="34" charset="0"/>
                <a:cs typeface="Tahoma" pitchFamily="34" charset="0"/>
              </a:rPr>
              <a:t> et </a:t>
            </a:r>
            <a:r>
              <a:rPr lang="fr-FR" sz="1200" dirty="0" err="1" smtClean="0">
                <a:latin typeface="Tahoma" pitchFamily="34" charset="0"/>
                <a:ea typeface="Tahoma" pitchFamily="34" charset="0"/>
                <a:cs typeface="Tahoma" pitchFamily="34" charset="0"/>
              </a:rPr>
              <a:t>Malicounda</a:t>
            </a:r>
            <a:r>
              <a:rPr lang="fr-FR" sz="1200" dirty="0" smtClean="0">
                <a:latin typeface="Tahoma" pitchFamily="34" charset="0"/>
                <a:ea typeface="Tahoma" pitchFamily="34" charset="0"/>
                <a:cs typeface="Tahoma" pitchFamily="34" charset="0"/>
              </a:rPr>
              <a:t>) et dynamisme de l’huilerie au niveau de l’industrie alimentaires</a:t>
            </a:r>
          </a:p>
          <a:p>
            <a:pPr marL="171450" indent="-171450" algn="just">
              <a:buFontTx/>
              <a:buChar char="-"/>
              <a:defRPr/>
            </a:pPr>
            <a:r>
              <a:rPr lang="fr-FR" sz="1200" dirty="0" smtClean="0">
                <a:latin typeface="Tahoma" pitchFamily="34" charset="0"/>
                <a:ea typeface="Tahoma" pitchFamily="34" charset="0"/>
                <a:cs typeface="Tahoma" pitchFamily="34" charset="0"/>
              </a:rPr>
              <a:t> au niveau du secteur tertiaire: Dynamisme notée sur 2014 et 2019. Cependant, ce secteur a connu des difficulté avec une évolution négative en 2020 notamment avec la pandémie de COVID-1ç</a:t>
            </a:r>
            <a:endParaRPr kumimoji="0" lang="en-US" sz="1100" i="0" u="none" strike="noStrike" kern="0" cap="none" spc="0" normalizeH="0" baseline="0" noProof="0" dirty="0" smtClean="0">
              <a:ln>
                <a:noFill/>
              </a:ln>
              <a:solidFill>
                <a:srgbClr val="003300"/>
              </a:solidFill>
              <a:effectLst/>
              <a:uLnTx/>
              <a:uFillTx/>
              <a:latin typeface="Arial"/>
            </a:endParaRPr>
          </a:p>
        </p:txBody>
      </p:sp>
      <p:sp>
        <p:nvSpPr>
          <p:cNvPr id="6" name="Titre 1"/>
          <p:cNvSpPr txBox="1">
            <a:spLocks/>
          </p:cNvSpPr>
          <p:nvPr/>
        </p:nvSpPr>
        <p:spPr>
          <a:xfrm>
            <a:off x="576698" y="44624"/>
            <a:ext cx="7380222" cy="216024"/>
          </a:xfrm>
          <a:prstGeom prst="rect">
            <a:avLst/>
          </a:prstGeom>
        </p:spPr>
        <p:txBody>
          <a:bodyPr vert="horz" anchor="b">
            <a:noAutofit/>
          </a:bodyPr>
          <a:lstStyle>
            <a:lvl1pPr algn="l" rtl="0" eaLnBrk="1" latinLnBrk="0" hangingPunct="1">
              <a:spcBef>
                <a:spcPct val="0"/>
              </a:spcBef>
              <a:buNone/>
              <a:defRPr kumimoji="0" sz="3000" b="0" kern="1200" cap="small" baseline="0">
                <a:solidFill>
                  <a:schemeClr val="tx2"/>
                </a:solidFill>
                <a:latin typeface="+mj-lt"/>
                <a:ea typeface="+mj-ea"/>
                <a:cs typeface="+mj-cs"/>
              </a:defRPr>
            </a:lvl1pPr>
          </a:lstStyle>
          <a:p>
            <a:pPr algn="ctr"/>
            <a:r>
              <a:rPr lang="fr-FR" sz="1200" b="1" dirty="0" smtClean="0">
                <a:latin typeface="Tahoma" pitchFamily="34" charset="0"/>
                <a:ea typeface="Tahoma" pitchFamily="34" charset="0"/>
                <a:cs typeface="Tahoma" pitchFamily="34" charset="0"/>
              </a:rPr>
              <a:t>SOUTENUE PAR UNE ECONOMIE DYNAMIQUE, PLUS DIVERSIFIEE ET RESILIENTE</a:t>
            </a:r>
            <a:endParaRPr lang="fr-FR" sz="1200" b="1" dirty="0">
              <a:latin typeface="Tahoma" pitchFamily="34" charset="0"/>
              <a:ea typeface="Tahoma" pitchFamily="34" charset="0"/>
              <a:cs typeface="Tahoma" pitchFamily="34" charset="0"/>
            </a:endParaRPr>
          </a:p>
        </p:txBody>
      </p:sp>
      <p:graphicFrame>
        <p:nvGraphicFramePr>
          <p:cNvPr id="7" name="Espace réservé du contenu 6"/>
          <p:cNvGraphicFramePr>
            <a:graphicFrameLocks noGrp="1"/>
          </p:cNvGraphicFramePr>
          <p:nvPr>
            <p:ph sz="quarter" idx="1"/>
            <p:extLst>
              <p:ext uri="{D42A27DB-BD31-4B8C-83A1-F6EECF244321}">
                <p14:modId xmlns:p14="http://schemas.microsoft.com/office/powerpoint/2010/main" val="309627562"/>
              </p:ext>
            </p:extLst>
          </p:nvPr>
        </p:nvGraphicFramePr>
        <p:xfrm>
          <a:off x="457200" y="260649"/>
          <a:ext cx="8075240" cy="3600399"/>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683574622"/>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_rels/them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image" Target="../media/image2.jpeg"/></Relationships>
</file>

<file path=ppt/theme/theme1.xml><?xml version="1.0" encoding="utf-8"?>
<a:theme xmlns:a="http://schemas.openxmlformats.org/drawingml/2006/main" name="Oriel">
  <a:themeElements>
    <a:clrScheme name="Oriel">
      <a:dk1>
        <a:sysClr val="windowText" lastClr="000000"/>
      </a:dk1>
      <a:lt1>
        <a:sysClr val="window" lastClr="FFFFFF"/>
      </a:lt1>
      <a:dk2>
        <a:srgbClr val="575F6D"/>
      </a:dk2>
      <a:lt2>
        <a:srgbClr val="FFF39D"/>
      </a:lt2>
      <a:accent1>
        <a:srgbClr val="FE8637"/>
      </a:accent1>
      <a:accent2>
        <a:srgbClr val="7598D9"/>
      </a:accent2>
      <a:accent3>
        <a:srgbClr val="B32C16"/>
      </a:accent3>
      <a:accent4>
        <a:srgbClr val="F5CD2D"/>
      </a:accent4>
      <a:accent5>
        <a:srgbClr val="AEBAD5"/>
      </a:accent5>
      <a:accent6>
        <a:srgbClr val="777C84"/>
      </a:accent6>
      <a:hlink>
        <a:srgbClr val="D2611C"/>
      </a:hlink>
      <a:folHlink>
        <a:srgbClr val="3B435B"/>
      </a:folHlink>
    </a:clrScheme>
    <a:fontScheme name="Oriel">
      <a:majorFont>
        <a:latin typeface="Century Schoolbook"/>
        <a:ea typeface=""/>
        <a:cs typeface=""/>
        <a:font script="Jpan" typeface="ＭＳ Ｐ明朝"/>
        <a:font script="Hang" typeface="휴먼매직체"/>
        <a:font script="Hans" typeface="华文楷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entury Schoolbook"/>
        <a:ea typeface=""/>
        <a:cs typeface=""/>
        <a:font script="Jpan" typeface="ＭＳ Ｐ明朝"/>
        <a:font script="Hang" typeface="휴먼매직체"/>
        <a:font script="Hans" typeface="宋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Oriel">
      <a:fillStyleLst>
        <a:solidFill>
          <a:schemeClr val="phClr"/>
        </a:solidFill>
        <a:gradFill rotWithShape="1">
          <a:gsLst>
            <a:gs pos="0">
              <a:schemeClr val="phClr">
                <a:tint val="35000"/>
                <a:satMod val="260000"/>
              </a:schemeClr>
            </a:gs>
            <a:gs pos="30000">
              <a:schemeClr val="phClr">
                <a:tint val="38000"/>
                <a:satMod val="260000"/>
              </a:schemeClr>
            </a:gs>
            <a:gs pos="75000">
              <a:schemeClr val="phClr">
                <a:tint val="55000"/>
                <a:satMod val="255000"/>
              </a:schemeClr>
            </a:gs>
            <a:gs pos="100000">
              <a:schemeClr val="phClr">
                <a:tint val="70000"/>
                <a:satMod val="255000"/>
              </a:schemeClr>
            </a:gs>
          </a:gsLst>
          <a:path path="circle">
            <a:fillToRect l="5000" t="100000" r="120000" b="10000"/>
          </a:path>
        </a:gradFill>
        <a:gradFill rotWithShape="1">
          <a:gsLst>
            <a:gs pos="0">
              <a:schemeClr val="phClr">
                <a:shade val="63000"/>
                <a:satMod val="165000"/>
              </a:schemeClr>
            </a:gs>
            <a:gs pos="30000">
              <a:schemeClr val="phClr">
                <a:shade val="58000"/>
                <a:satMod val="165000"/>
              </a:schemeClr>
            </a:gs>
            <a:gs pos="75000">
              <a:schemeClr val="phClr">
                <a:shade val="30000"/>
                <a:satMod val="175000"/>
              </a:schemeClr>
            </a:gs>
            <a:gs pos="100000">
              <a:schemeClr val="phClr">
                <a:shade val="15000"/>
                <a:satMod val="175000"/>
              </a:schemeClr>
            </a:gs>
          </a:gsLst>
          <a:path path="circle">
            <a:fillToRect l="5000" t="100000" r="120000" b="10000"/>
          </a:path>
        </a:gradFill>
      </a:fillStyleLst>
      <a:lnStyleLst>
        <a:ln w="12700" cap="flat" cmpd="sng" algn="ctr">
          <a:solidFill>
            <a:schemeClr val="phClr">
              <a:shade val="70000"/>
              <a:satMod val="150000"/>
            </a:schemeClr>
          </a:solidFill>
          <a:prstDash val="solid"/>
        </a:ln>
        <a:ln w="25400" cap="flat" cmpd="sng" algn="ctr">
          <a:solidFill>
            <a:schemeClr val="phClr"/>
          </a:solidFill>
          <a:prstDash val="solid"/>
        </a:ln>
        <a:ln w="34925" cap="flat" cmpd="sng" algn="ctr">
          <a:solidFill>
            <a:schemeClr val="phClr"/>
          </a:solidFill>
          <a:prstDash val="solid"/>
        </a:ln>
      </a:lnStyleLst>
      <a:effectStyleLst>
        <a:effectStyle>
          <a:effectLst>
            <a:outerShdw blurRad="50800" dist="25000" dir="5400000" rotWithShape="0">
              <a:srgbClr val="000000">
                <a:alpha val="40000"/>
              </a:srgbClr>
            </a:outerShdw>
          </a:effectLst>
        </a:effectStyle>
        <a:effectStyle>
          <a:effectLst>
            <a:outerShdw blurRad="50800" dist="20000" dir="5400000" rotWithShape="0">
              <a:srgbClr val="000000">
                <a:alpha val="42000"/>
              </a:srgbClr>
            </a:outerShdw>
          </a:effectLst>
        </a:effectStyle>
        <a:effectStyle>
          <a:effectLst>
            <a:outerShdw blurRad="50800" dist="20000" dir="5400000" rotWithShape="0">
              <a:srgbClr val="000000">
                <a:alpha val="42000"/>
              </a:srgbClr>
            </a:outerShdw>
          </a:effectLst>
          <a:scene3d>
            <a:camera prst="orthographicFront">
              <a:rot lat="0" lon="0" rev="0"/>
            </a:camera>
            <a:lightRig rig="balanced" dir="t">
              <a:rot lat="0" lon="0" rev="0"/>
            </a:lightRig>
          </a:scene3d>
          <a:sp3d>
            <a:bevelT w="47625" h="69850"/>
            <a:contourClr>
              <a:schemeClr val="lt1"/>
            </a:contourClr>
          </a:sp3d>
        </a:effectStyle>
      </a:effectStyleLst>
      <a:bgFillStyleLst>
        <a:solidFill>
          <a:schemeClr val="phClr"/>
        </a:solidFill>
        <a:gradFill rotWithShape="1">
          <a:gsLst>
            <a:gs pos="0">
              <a:schemeClr val="phClr">
                <a:shade val="58000"/>
                <a:satMod val="125000"/>
              </a:schemeClr>
            </a:gs>
            <a:gs pos="40000">
              <a:schemeClr val="phClr">
                <a:tint val="90000"/>
                <a:shade val="90000"/>
                <a:satMod val="120000"/>
              </a:schemeClr>
            </a:gs>
            <a:gs pos="100000">
              <a:schemeClr val="phClr">
                <a:tint val="50000"/>
              </a:schemeClr>
            </a:gs>
          </a:gsLst>
          <a:lin ang="16200000" scaled="1"/>
        </a:gradFill>
        <a:blipFill>
          <a:blip xmlns:r="http://schemas.openxmlformats.org/officeDocument/2006/relationships" r:embed="rId1">
            <a:duotone>
              <a:schemeClr val="phClr">
                <a:shade val="80000"/>
              </a:schemeClr>
              <a:schemeClr val="phClr">
                <a:tint val="91000"/>
              </a:schemeClr>
            </a:duotone>
          </a:blip>
          <a:tile tx="0" ty="0" sx="40000" sy="50000" flip="y" algn="tl"/>
        </a:blipFill>
      </a:bgFillStyleLst>
    </a:fmtScheme>
  </a:themeElements>
  <a:objectDefaults/>
  <a:extraClrSchemeLst/>
</a:theme>
</file>

<file path=ppt/theme/theme2.xml><?xml version="1.0" encoding="utf-8"?>
<a:theme xmlns:a="http://schemas.openxmlformats.org/drawingml/2006/main" name="Median">
  <a:themeElements>
    <a:clrScheme name="Median">
      <a:dk1>
        <a:sysClr val="windowText" lastClr="000000"/>
      </a:dk1>
      <a:lt1>
        <a:sysClr val="window" lastClr="FFFFFF"/>
      </a:lt1>
      <a:dk2>
        <a:srgbClr val="775F55"/>
      </a:dk2>
      <a:lt2>
        <a:srgbClr val="EBDDC3"/>
      </a:lt2>
      <a:accent1>
        <a:srgbClr val="94B6D2"/>
      </a:accent1>
      <a:accent2>
        <a:srgbClr val="DD8047"/>
      </a:accent2>
      <a:accent3>
        <a:srgbClr val="A5AB81"/>
      </a:accent3>
      <a:accent4>
        <a:srgbClr val="D8B25C"/>
      </a:accent4>
      <a:accent5>
        <a:srgbClr val="7BA79D"/>
      </a:accent5>
      <a:accent6>
        <a:srgbClr val="968C8C"/>
      </a:accent6>
      <a:hlink>
        <a:srgbClr val="F7B615"/>
      </a:hlink>
      <a:folHlink>
        <a:srgbClr val="704404"/>
      </a:folHlink>
    </a:clrScheme>
    <a:fontScheme name="Median">
      <a:majorFont>
        <a:latin typeface="Tw Cen MT"/>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Tw Cen MT"/>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Median">
      <a:fillStyleLst>
        <a:solidFill>
          <a:schemeClr val="phClr"/>
        </a:solidFill>
        <a:solidFill>
          <a:schemeClr val="phClr">
            <a:tint val="50000"/>
          </a:schemeClr>
        </a:solidFill>
        <a:solidFill>
          <a:schemeClr val="phClr"/>
        </a:solidFill>
      </a:fillStyleLst>
      <a:lnStyleLst>
        <a:ln w="10000" cap="flat" cmpd="sng" algn="ctr">
          <a:solidFill>
            <a:schemeClr val="phClr"/>
          </a:solidFill>
          <a:prstDash val="solid"/>
        </a:ln>
        <a:ln w="19050" cap="flat" cmpd="sng" algn="ctr">
          <a:solidFill>
            <a:schemeClr val="phClr"/>
          </a:solidFill>
          <a:prstDash val="solid"/>
        </a:ln>
        <a:ln w="47625" cap="flat" cmpd="dbl" algn="ctr">
          <a:solidFill>
            <a:schemeClr val="phClr"/>
          </a:solidFill>
          <a:prstDash val="solid"/>
        </a:ln>
      </a:lnStyleLst>
      <a:effectStyleLst>
        <a:effectStyle>
          <a:effectLst>
            <a:outerShdw blurRad="38100" dist="30000" dir="5400000" rotWithShape="0">
              <a:srgbClr val="000000">
                <a:alpha val="45000"/>
              </a:srgbClr>
            </a:outerShdw>
          </a:effectLst>
        </a:effectStyle>
        <a:effectStyle>
          <a:effectLst>
            <a:outerShdw blurRad="38100" dist="30000" dir="5400000" rotWithShape="0">
              <a:srgbClr val="000000">
                <a:alpha val="45000"/>
              </a:srgbClr>
            </a:outerShdw>
          </a:effectLst>
        </a:effectStyle>
        <a:effectStyle>
          <a:effectLst>
            <a:outerShdw blurRad="38100" dist="25400" dir="5400000" rotWithShape="0">
              <a:srgbClr val="000000">
                <a:alpha val="35000"/>
              </a:srgbClr>
            </a:outerShdw>
          </a:effectLst>
          <a:scene3d>
            <a:camera prst="isometricTopDown" fov="0">
              <a:rot lat="0" lon="0" rev="0"/>
            </a:camera>
            <a:lightRig rig="balanced" dir="t">
              <a:rot lat="0" lon="0" rev="13800000"/>
            </a:lightRig>
          </a:scene3d>
          <a:sp3d extrusionH="12700" prstMaterial="plastic">
            <a:bevelT w="38100" h="25400" prst="softRound"/>
            <a:contourClr>
              <a:schemeClr val="phClr"/>
            </a:contourClr>
          </a:sp3d>
        </a:effectStyle>
      </a:effectStyleLst>
      <a:bgFillStyleLst>
        <a:solidFill>
          <a:schemeClr val="phClr"/>
        </a:solidFill>
        <a:blipFill>
          <a:blip xmlns:r="http://schemas.openxmlformats.org/officeDocument/2006/relationships" r:embed="rId1">
            <a:duotone>
              <a:schemeClr val="phClr">
                <a:shade val="90000"/>
                <a:satMod val="140000"/>
              </a:schemeClr>
              <a:schemeClr val="phClr">
                <a:satMod val="120000"/>
              </a:schemeClr>
            </a:duotone>
          </a:blip>
          <a:tile tx="0" ty="0" sx="100000" sy="100000" flip="none" algn="tl"/>
        </a:blipFill>
        <a:blipFill>
          <a:blip xmlns:r="http://schemas.openxmlformats.org/officeDocument/2006/relationships" r:embed="rId2">
            <a:duotone>
              <a:schemeClr val="phClr">
                <a:shade val="90000"/>
                <a:satMod val="140000"/>
              </a:schemeClr>
              <a:schemeClr val="phClr">
                <a:satMod val="120000"/>
              </a:schemeClr>
            </a:duotone>
          </a:blip>
          <a:tile tx="0" ty="0" sx="100000" sy="100000" flip="none" algn="tl"/>
        </a:blipFill>
      </a:bgFillStyleLst>
    </a:fmtScheme>
  </a:themeElements>
  <a:objectDefaults/>
  <a:extraClrSchemeLst/>
</a:theme>
</file>

<file path=ppt/theme/theme3.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xml><?xml version="1.0" encoding="utf-8"?>
<a:themeOverride xmlns:a="http://schemas.openxmlformats.org/drawingml/2006/main">
  <a:clrScheme name="Rothschild">
    <a:dk1>
      <a:sysClr val="windowText" lastClr="000000"/>
    </a:dk1>
    <a:lt1>
      <a:sysClr val="window" lastClr="FFFFFF"/>
    </a:lt1>
    <a:dk2>
      <a:srgbClr val="5A6378"/>
    </a:dk2>
    <a:lt2>
      <a:srgbClr val="D4D4D6"/>
    </a:lt2>
    <a:accent1>
      <a:srgbClr val="392C63"/>
    </a:accent1>
    <a:accent2>
      <a:srgbClr val="EEC222"/>
    </a:accent2>
    <a:accent3>
      <a:srgbClr val="CD0032"/>
    </a:accent3>
    <a:accent4>
      <a:srgbClr val="0076B8"/>
    </a:accent4>
    <a:accent5>
      <a:srgbClr val="E67B10"/>
    </a:accent5>
    <a:accent6>
      <a:srgbClr val="7A2276"/>
    </a:accent6>
    <a:hlink>
      <a:srgbClr val="168BBA"/>
    </a:hlink>
    <a:folHlink>
      <a:srgbClr val="680000"/>
    </a:folHlink>
  </a:clrScheme>
  <a:fontScheme name="Rothschild">
    <a:majorFont>
      <a:latin typeface="Georg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othschild">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47500"/>
              <a:satMod val="137000"/>
            </a:schemeClr>
          </a:gs>
          <a:gs pos="55000">
            <a:schemeClr val="phClr">
              <a:shade val="69000"/>
              <a:satMod val="137000"/>
            </a:schemeClr>
          </a:gs>
          <a:gs pos="100000">
            <a:schemeClr val="phClr">
              <a:shade val="98000"/>
              <a:satMod val="137000"/>
            </a:schemeClr>
          </a:gs>
        </a:gsLst>
        <a:lin ang="16200000" scaled="0"/>
      </a:gradFill>
    </a:fillStyleLst>
    <a:lnStyleLst>
      <a:ln w="6350" cap="rnd" cmpd="sng" algn="ctr">
        <a:solidFill>
          <a:schemeClr val="phClr">
            <a:shade val="95000"/>
            <a:satMod val="105000"/>
          </a:schemeClr>
        </a:solidFill>
        <a:prstDash val="solid"/>
      </a:ln>
      <a:ln w="48000" cap="flat" cmpd="thickThin" algn="ctr">
        <a:solidFill>
          <a:schemeClr val="phClr"/>
        </a:solidFill>
        <a:prstDash val="solid"/>
      </a:ln>
      <a:ln w="48500" cap="flat" cmpd="thickThin" algn="ctr">
        <a:solidFill>
          <a:schemeClr val="phClr"/>
        </a:solidFill>
        <a:prstDash val="solid"/>
      </a:ln>
    </a:lnStyleLst>
    <a:effectStyleLst>
      <a:effectStyle>
        <a:effectLst>
          <a:outerShdw blurRad="45000" dist="25000" dir="5400000" rotWithShape="0">
            <a:srgbClr val="000000">
              <a:alpha val="38000"/>
            </a:srgbClr>
          </a:outerShdw>
        </a:effectLst>
      </a:effectStyle>
      <a:effectStyle>
        <a:effectLst>
          <a:outerShdw blurRad="39000" dist="25400" dir="5400000" rotWithShape="0">
            <a:srgbClr val="000000">
              <a:alpha val="38000"/>
            </a:srgbClr>
          </a:outerShdw>
        </a:effectLst>
      </a:effectStyle>
      <a:effectStyle>
        <a:effectLst>
          <a:outerShdw blurRad="39000" dist="25400" dir="5400000" rotWithShape="0">
            <a:srgbClr val="000000">
              <a:alpha val="38000"/>
            </a:srgbClr>
          </a:outerShdw>
        </a:effectLst>
        <a:scene3d>
          <a:camera prst="orthographicFront">
            <a:rot lat="0" lon="0" rev="0"/>
          </a:camera>
          <a:lightRig rig="threePt" dir="t">
            <a:rot lat="0" lon="0" rev="1800000"/>
          </a:lightRig>
        </a:scene3d>
        <a:sp3d prstMaterial="matte">
          <a:bevelT h="20000"/>
        </a:sp3d>
      </a:effectStyle>
    </a:effectStyleLst>
    <a:bgFillStyleLst>
      <a:solidFill>
        <a:schemeClr val="phClr"/>
      </a:solidFill>
      <a:gradFill rotWithShape="1">
        <a:gsLst>
          <a:gs pos="0">
            <a:schemeClr val="phClr">
              <a:tint val="48000"/>
              <a:satMod val="300000"/>
            </a:schemeClr>
          </a:gs>
          <a:gs pos="12000">
            <a:schemeClr val="phClr">
              <a:tint val="48000"/>
              <a:satMod val="300000"/>
            </a:schemeClr>
          </a:gs>
          <a:gs pos="20000">
            <a:schemeClr val="phClr">
              <a:tint val="49000"/>
              <a:satMod val="300000"/>
            </a:schemeClr>
          </a:gs>
          <a:gs pos="100000">
            <a:schemeClr val="phClr">
              <a:shade val="30000"/>
            </a:schemeClr>
          </a:gs>
        </a:gsLst>
        <a:path path="circle">
          <a:fillToRect l="10000" t="-25000" r="10000" b="125000"/>
        </a:path>
      </a:gradFill>
      <a:blipFill>
        <a:blip xmlns:r="http://schemas.openxmlformats.org/officeDocument/2006/relationships">
          <a:duotone>
            <a:schemeClr val="phClr">
              <a:shade val="75000"/>
              <a:satMod val="105000"/>
            </a:schemeClr>
            <a:schemeClr val="phClr">
              <a:tint val="95000"/>
              <a:satMod val="105000"/>
            </a:schemeClr>
          </a:duotone>
        </a:blip>
        <a:tile tx="0" ty="0" sx="38000" sy="38000" flip="none" algn="tl"/>
      </a:blipFill>
    </a:bgFillStyleLst>
  </a:fmtScheme>
</a:themeOverride>
</file>

<file path=ppt/theme/themeOverride3.xml><?xml version="1.0" encoding="utf-8"?>
<a:themeOverride xmlns:a="http://schemas.openxmlformats.org/drawingml/2006/main">
  <a:clrScheme name="Rothschild">
    <a:dk1>
      <a:sysClr val="windowText" lastClr="000000"/>
    </a:dk1>
    <a:lt1>
      <a:sysClr val="window" lastClr="FFFFFF"/>
    </a:lt1>
    <a:dk2>
      <a:srgbClr val="5A6378"/>
    </a:dk2>
    <a:lt2>
      <a:srgbClr val="D4D4D6"/>
    </a:lt2>
    <a:accent1>
      <a:srgbClr val="392C63"/>
    </a:accent1>
    <a:accent2>
      <a:srgbClr val="EEC222"/>
    </a:accent2>
    <a:accent3>
      <a:srgbClr val="CD0032"/>
    </a:accent3>
    <a:accent4>
      <a:srgbClr val="0076B8"/>
    </a:accent4>
    <a:accent5>
      <a:srgbClr val="E67B10"/>
    </a:accent5>
    <a:accent6>
      <a:srgbClr val="7A2276"/>
    </a:accent6>
    <a:hlink>
      <a:srgbClr val="168BBA"/>
    </a:hlink>
    <a:folHlink>
      <a:srgbClr val="680000"/>
    </a:folHlink>
  </a:clrScheme>
  <a:fontScheme name="Rothschild">
    <a:majorFont>
      <a:latin typeface="Georg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othschild">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47500"/>
              <a:satMod val="137000"/>
            </a:schemeClr>
          </a:gs>
          <a:gs pos="55000">
            <a:schemeClr val="phClr">
              <a:shade val="69000"/>
              <a:satMod val="137000"/>
            </a:schemeClr>
          </a:gs>
          <a:gs pos="100000">
            <a:schemeClr val="phClr">
              <a:shade val="98000"/>
              <a:satMod val="137000"/>
            </a:schemeClr>
          </a:gs>
        </a:gsLst>
        <a:lin ang="16200000" scaled="0"/>
      </a:gradFill>
    </a:fillStyleLst>
    <a:lnStyleLst>
      <a:ln w="6350" cap="rnd" cmpd="sng" algn="ctr">
        <a:solidFill>
          <a:schemeClr val="phClr">
            <a:shade val="95000"/>
            <a:satMod val="105000"/>
          </a:schemeClr>
        </a:solidFill>
        <a:prstDash val="solid"/>
      </a:ln>
      <a:ln w="48000" cap="flat" cmpd="thickThin" algn="ctr">
        <a:solidFill>
          <a:schemeClr val="phClr"/>
        </a:solidFill>
        <a:prstDash val="solid"/>
      </a:ln>
      <a:ln w="48500" cap="flat" cmpd="thickThin" algn="ctr">
        <a:solidFill>
          <a:schemeClr val="phClr"/>
        </a:solidFill>
        <a:prstDash val="solid"/>
      </a:ln>
    </a:lnStyleLst>
    <a:effectStyleLst>
      <a:effectStyle>
        <a:effectLst>
          <a:outerShdw blurRad="45000" dist="25000" dir="5400000" rotWithShape="0">
            <a:srgbClr val="000000">
              <a:alpha val="38000"/>
            </a:srgbClr>
          </a:outerShdw>
        </a:effectLst>
      </a:effectStyle>
      <a:effectStyle>
        <a:effectLst>
          <a:outerShdw blurRad="39000" dist="25400" dir="5400000" rotWithShape="0">
            <a:srgbClr val="000000">
              <a:alpha val="38000"/>
            </a:srgbClr>
          </a:outerShdw>
        </a:effectLst>
      </a:effectStyle>
      <a:effectStyle>
        <a:effectLst>
          <a:outerShdw blurRad="39000" dist="25400" dir="5400000" rotWithShape="0">
            <a:srgbClr val="000000">
              <a:alpha val="38000"/>
            </a:srgbClr>
          </a:outerShdw>
        </a:effectLst>
        <a:scene3d>
          <a:camera prst="orthographicFront">
            <a:rot lat="0" lon="0" rev="0"/>
          </a:camera>
          <a:lightRig rig="threePt" dir="t">
            <a:rot lat="0" lon="0" rev="1800000"/>
          </a:lightRig>
        </a:scene3d>
        <a:sp3d prstMaterial="matte">
          <a:bevelT h="20000"/>
        </a:sp3d>
      </a:effectStyle>
    </a:effectStyleLst>
    <a:bgFillStyleLst>
      <a:solidFill>
        <a:schemeClr val="phClr"/>
      </a:solidFill>
      <a:gradFill rotWithShape="1">
        <a:gsLst>
          <a:gs pos="0">
            <a:schemeClr val="phClr">
              <a:tint val="48000"/>
              <a:satMod val="300000"/>
            </a:schemeClr>
          </a:gs>
          <a:gs pos="12000">
            <a:schemeClr val="phClr">
              <a:tint val="48000"/>
              <a:satMod val="300000"/>
            </a:schemeClr>
          </a:gs>
          <a:gs pos="20000">
            <a:schemeClr val="phClr">
              <a:tint val="49000"/>
              <a:satMod val="300000"/>
            </a:schemeClr>
          </a:gs>
          <a:gs pos="100000">
            <a:schemeClr val="phClr">
              <a:shade val="30000"/>
            </a:schemeClr>
          </a:gs>
        </a:gsLst>
        <a:path path="circle">
          <a:fillToRect l="10000" t="-25000" r="10000" b="125000"/>
        </a:path>
      </a:gradFill>
      <a:blipFill>
        <a:blip xmlns:r="http://schemas.openxmlformats.org/officeDocument/2006/relationships">
          <a:duotone>
            <a:schemeClr val="phClr">
              <a:shade val="75000"/>
              <a:satMod val="105000"/>
            </a:schemeClr>
            <a:schemeClr val="phClr">
              <a:tint val="95000"/>
              <a:satMod val="105000"/>
            </a:schemeClr>
          </a:duotone>
        </a:blip>
        <a:tile tx="0" ty="0" sx="38000" sy="38000" flip="none" algn="tl"/>
      </a:blipFill>
    </a:bgFillStyleLst>
  </a:fmtScheme>
</a:themeOverride>
</file>

<file path=ppt/theme/themeOverride4.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5.xml><?xml version="1.0" encoding="utf-8"?>
<a:themeOverride xmlns:a="http://schemas.openxmlformats.org/drawingml/2006/main">
  <a:clrScheme name="Rothschild">
    <a:dk1>
      <a:sysClr val="windowText" lastClr="000000"/>
    </a:dk1>
    <a:lt1>
      <a:sysClr val="window" lastClr="FFFFFF"/>
    </a:lt1>
    <a:dk2>
      <a:srgbClr val="5A6378"/>
    </a:dk2>
    <a:lt2>
      <a:srgbClr val="D4D4D6"/>
    </a:lt2>
    <a:accent1>
      <a:srgbClr val="392C63"/>
    </a:accent1>
    <a:accent2>
      <a:srgbClr val="EEC222"/>
    </a:accent2>
    <a:accent3>
      <a:srgbClr val="CD0032"/>
    </a:accent3>
    <a:accent4>
      <a:srgbClr val="0076B8"/>
    </a:accent4>
    <a:accent5>
      <a:srgbClr val="E67B10"/>
    </a:accent5>
    <a:accent6>
      <a:srgbClr val="7A2276"/>
    </a:accent6>
    <a:hlink>
      <a:srgbClr val="168BBA"/>
    </a:hlink>
    <a:folHlink>
      <a:srgbClr val="680000"/>
    </a:folHlink>
  </a:clrScheme>
  <a:fontScheme name="Rothschild">
    <a:majorFont>
      <a:latin typeface="Georg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othschild">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47500"/>
              <a:satMod val="137000"/>
            </a:schemeClr>
          </a:gs>
          <a:gs pos="55000">
            <a:schemeClr val="phClr">
              <a:shade val="69000"/>
              <a:satMod val="137000"/>
            </a:schemeClr>
          </a:gs>
          <a:gs pos="100000">
            <a:schemeClr val="phClr">
              <a:shade val="98000"/>
              <a:satMod val="137000"/>
            </a:schemeClr>
          </a:gs>
        </a:gsLst>
        <a:lin ang="16200000" scaled="0"/>
      </a:gradFill>
    </a:fillStyleLst>
    <a:lnStyleLst>
      <a:ln w="6350" cap="rnd" cmpd="sng" algn="ctr">
        <a:solidFill>
          <a:schemeClr val="phClr">
            <a:shade val="95000"/>
            <a:satMod val="105000"/>
          </a:schemeClr>
        </a:solidFill>
        <a:prstDash val="solid"/>
      </a:ln>
      <a:ln w="48000" cap="flat" cmpd="thickThin" algn="ctr">
        <a:solidFill>
          <a:schemeClr val="phClr"/>
        </a:solidFill>
        <a:prstDash val="solid"/>
      </a:ln>
      <a:ln w="48500" cap="flat" cmpd="thickThin" algn="ctr">
        <a:solidFill>
          <a:schemeClr val="phClr"/>
        </a:solidFill>
        <a:prstDash val="solid"/>
      </a:ln>
    </a:lnStyleLst>
    <a:effectStyleLst>
      <a:effectStyle>
        <a:effectLst>
          <a:outerShdw blurRad="45000" dist="25000" dir="5400000" rotWithShape="0">
            <a:srgbClr val="000000">
              <a:alpha val="38000"/>
            </a:srgbClr>
          </a:outerShdw>
        </a:effectLst>
      </a:effectStyle>
      <a:effectStyle>
        <a:effectLst>
          <a:outerShdw blurRad="39000" dist="25400" dir="5400000" rotWithShape="0">
            <a:srgbClr val="000000">
              <a:alpha val="38000"/>
            </a:srgbClr>
          </a:outerShdw>
        </a:effectLst>
      </a:effectStyle>
      <a:effectStyle>
        <a:effectLst>
          <a:outerShdw blurRad="39000" dist="25400" dir="5400000" rotWithShape="0">
            <a:srgbClr val="000000">
              <a:alpha val="38000"/>
            </a:srgbClr>
          </a:outerShdw>
        </a:effectLst>
        <a:scene3d>
          <a:camera prst="orthographicFront">
            <a:rot lat="0" lon="0" rev="0"/>
          </a:camera>
          <a:lightRig rig="threePt" dir="t">
            <a:rot lat="0" lon="0" rev="1800000"/>
          </a:lightRig>
        </a:scene3d>
        <a:sp3d prstMaterial="matte">
          <a:bevelT h="20000"/>
        </a:sp3d>
      </a:effectStyle>
    </a:effectStyleLst>
    <a:bgFillStyleLst>
      <a:solidFill>
        <a:schemeClr val="phClr"/>
      </a:solidFill>
      <a:gradFill rotWithShape="1">
        <a:gsLst>
          <a:gs pos="0">
            <a:schemeClr val="phClr">
              <a:tint val="48000"/>
              <a:satMod val="300000"/>
            </a:schemeClr>
          </a:gs>
          <a:gs pos="12000">
            <a:schemeClr val="phClr">
              <a:tint val="48000"/>
              <a:satMod val="300000"/>
            </a:schemeClr>
          </a:gs>
          <a:gs pos="20000">
            <a:schemeClr val="phClr">
              <a:tint val="49000"/>
              <a:satMod val="300000"/>
            </a:schemeClr>
          </a:gs>
          <a:gs pos="100000">
            <a:schemeClr val="phClr">
              <a:shade val="30000"/>
            </a:schemeClr>
          </a:gs>
        </a:gsLst>
        <a:path path="circle">
          <a:fillToRect l="10000" t="-25000" r="10000" b="125000"/>
        </a:path>
      </a:gradFill>
      <a:blipFill>
        <a:blip xmlns:r="http://schemas.openxmlformats.org/officeDocument/2006/relationships">
          <a:duotone>
            <a:schemeClr val="phClr">
              <a:shade val="75000"/>
              <a:satMod val="105000"/>
            </a:schemeClr>
            <a:schemeClr val="phClr">
              <a:tint val="95000"/>
              <a:satMod val="105000"/>
            </a:schemeClr>
          </a:duotone>
        </a:blip>
        <a:tile tx="0" ty="0" sx="38000" sy="38000" flip="none" algn="tl"/>
      </a:blipFill>
    </a:bgFillStyleLst>
  </a:fmtScheme>
</a:themeOverride>
</file>

<file path=ppt/theme/themeOverride6.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7.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8.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docProps/app.xml><?xml version="1.0" encoding="utf-8"?>
<Properties xmlns="http://schemas.openxmlformats.org/officeDocument/2006/extended-properties" xmlns:vt="http://schemas.openxmlformats.org/officeDocument/2006/docPropsVTypes">
  <Template>Oriel</Template>
  <TotalTime>15340</TotalTime>
  <Words>4521</Words>
  <Application>Microsoft Office PowerPoint</Application>
  <PresentationFormat>Affichage à l'écran (4:3)</PresentationFormat>
  <Paragraphs>1285</Paragraphs>
  <Slides>33</Slides>
  <Notes>19</Notes>
  <HiddenSlides>0</HiddenSlides>
  <MMClips>0</MMClips>
  <ScaleCrop>false</ScaleCrop>
  <HeadingPairs>
    <vt:vector size="6" baseType="variant">
      <vt:variant>
        <vt:lpstr>Polices utilisées</vt:lpstr>
      </vt:variant>
      <vt:variant>
        <vt:i4>14</vt:i4>
      </vt:variant>
      <vt:variant>
        <vt:lpstr>Thème</vt:lpstr>
      </vt:variant>
      <vt:variant>
        <vt:i4>2</vt:i4>
      </vt:variant>
      <vt:variant>
        <vt:lpstr>Titres des diapositives</vt:lpstr>
      </vt:variant>
      <vt:variant>
        <vt:i4>33</vt:i4>
      </vt:variant>
    </vt:vector>
  </HeadingPairs>
  <TitlesOfParts>
    <vt:vector size="49" baseType="lpstr">
      <vt:lpstr>MS PGothic</vt:lpstr>
      <vt:lpstr>.SF NS Symbols Regular</vt:lpstr>
      <vt:lpstr>Angsana New</vt:lpstr>
      <vt:lpstr>Arial</vt:lpstr>
      <vt:lpstr>Bell MT</vt:lpstr>
      <vt:lpstr>Calibri</vt:lpstr>
      <vt:lpstr>Cambria</vt:lpstr>
      <vt:lpstr>Century Schoolbook</vt:lpstr>
      <vt:lpstr>Courier New</vt:lpstr>
      <vt:lpstr>Tahoma</vt:lpstr>
      <vt:lpstr>Times New Roman</vt:lpstr>
      <vt:lpstr>Tw Cen MT</vt:lpstr>
      <vt:lpstr>Wingdings</vt:lpstr>
      <vt:lpstr>Wingdings 2</vt:lpstr>
      <vt:lpstr>Oriel</vt:lpstr>
      <vt:lpstr>Median</vt:lpstr>
      <vt:lpstr>RENCONTRES DU MARCHE DES TITRES PUBLICS ORGANISEES PAR L’AGENCE UMOA TITRES --------------- PRESENTATION  AUX  INVESTISSEURS --------------- VISIO – conference 20,21, 22 JANVIER 2021</vt:lpstr>
      <vt:lpstr>        PLAN DU RAPPORT</vt:lpstr>
      <vt:lpstr>SITUATION MACROECONOMIQUE ,  PROJETS STRUCTURANTS, STRATEGIE DE FINANCEMENT</vt:lpstr>
      <vt:lpstr>SITUATION MACROECONOMIQUE ,  PROJETS STRUCTURANTS, STRATEGIE DE FINANCEMENT</vt:lpstr>
      <vt:lpstr>SITUATION MACROECONOMIQUE ,  PROJETS STRUCTURANTS, STRATEGIE DE FINANCEMENT</vt:lpstr>
      <vt:lpstr>UNE TRAJECTOIRE DE CROISSANCE SOUTENUE ET DURABLE…</vt:lpstr>
      <vt:lpstr>UNE TRAJECTOIRE DE CROISSANCE SOUTENUE DURABLE…</vt:lpstr>
      <vt:lpstr>Présentation PowerPoint</vt:lpstr>
      <vt:lpstr>Présentation PowerPoint</vt:lpstr>
      <vt:lpstr>Présentation PowerPoint</vt:lpstr>
      <vt:lpstr>…GRACE A LA BONNE TENUE DES RECETTES ET A L’AMELIORATION DE LA QUALITE DES DEPENSES</vt:lpstr>
      <vt:lpstr>….ET  (2)  AVEC UN ENDETTEMENT QUI DEMEURE  SOUTENABLE</vt:lpstr>
      <vt:lpstr>… BIEN QUE SES SOURCES SOIENT DE PLUS EN PLUS COMMERCIALES ET EXTERNES</vt:lpstr>
      <vt:lpstr>Présentation PowerPoint</vt:lpstr>
      <vt:lpstr>Présentation PowerPoint</vt:lpstr>
      <vt:lpstr>Présentation PowerPoint</vt:lpstr>
      <vt:lpstr>Présentation PowerPoint</vt:lpstr>
      <vt:lpstr>Présentation PowerPoint</vt:lpstr>
      <vt:lpstr>Perspectives de convergence 2020 - 2024 </vt:lpstr>
      <vt:lpstr>Présentation PowerPoint</vt:lpstr>
      <vt:lpstr>Présentation PowerPoint</vt:lpstr>
      <vt:lpstr>Présentation PowerPoint</vt:lpstr>
      <vt:lpstr>Présentation PowerPoint</vt:lpstr>
      <vt:lpstr>Présentation PowerPoint</vt:lpstr>
      <vt:lpstr>ROLE ET PLACE DU SECTEUR PRIVE </vt:lpstr>
      <vt:lpstr>ROLE ET PLACE DU SECTEUR PRIVE </vt:lpstr>
      <vt:lpstr>Présentation PowerPoint</vt:lpstr>
      <vt:lpstr>Une strategie d’endettement prudente et d’accommpagnement du secteur prive dans le cadre du pap 2A</vt:lpstr>
      <vt:lpstr>Une strategie de diversification et d’appariement des sources de financement</vt:lpstr>
      <vt:lpstr>Présentation PowerPoint</vt:lpstr>
      <vt:lpstr>PLAN DE FINANCEMENT POUR 2021</vt:lpstr>
      <vt:lpstr>PLAN DE FINANCEMENT POUR 2020</vt:lpstr>
      <vt:lpstr>CADRE MACROECONOMIQUE ET PROJETS STRUCTURANTS</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Diner-debat de l’AMICALE DES INSPECTEURS DES IMPOTS ET DOMAINES DU SENEGAL TERROU BI, Vendredi 13 septembre 2013 FINANCEMENT DES INFRASTRUCTURES PUBLIQUES PAR L’</dc:title>
  <dc:creator>Babacar cisse</dc:creator>
  <cp:lastModifiedBy>DELL</cp:lastModifiedBy>
  <cp:revision>597</cp:revision>
  <cp:lastPrinted>2020-01-10T10:00:07Z</cp:lastPrinted>
  <dcterms:created xsi:type="dcterms:W3CDTF">2013-09-12T04:40:04Z</dcterms:created>
  <dcterms:modified xsi:type="dcterms:W3CDTF">2021-01-21T19:08:23Z</dcterms:modified>
</cp:coreProperties>
</file>