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299" r:id="rId2"/>
    <p:sldId id="301" r:id="rId3"/>
    <p:sldId id="346" r:id="rId4"/>
    <p:sldId id="344" r:id="rId5"/>
    <p:sldId id="339" r:id="rId6"/>
    <p:sldId id="355" r:id="rId7"/>
    <p:sldId id="349" r:id="rId8"/>
    <p:sldId id="354" r:id="rId9"/>
    <p:sldId id="345" r:id="rId10"/>
    <p:sldId id="357" r:id="rId11"/>
    <p:sldId id="358" r:id="rId12"/>
    <p:sldId id="359" r:id="rId13"/>
    <p:sldId id="360" r:id="rId14"/>
    <p:sldId id="361" r:id="rId15"/>
    <p:sldId id="343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euille_de_calcul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64272553072583E-2"/>
          <c:y val="2.8071825407899185E-2"/>
          <c:w val="0.89831488260661563"/>
          <c:h val="0.90518164953281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Feuil1!$B$4</c:f>
              <c:strCache>
                <c:ptCount val="1"/>
                <c:pt idx="0">
                  <c:v> CPIA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Feuil1!$C$3:$L$3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Feuil1!$C$4:$L$4</c:f>
              <c:numCache>
                <c:formatCode>0.0</c:formatCode>
                <c:ptCount val="10"/>
                <c:pt idx="0">
                  <c:v>2.9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3.1</c:v>
                </c:pt>
                <c:pt idx="8">
                  <c:v>3.2</c:v>
                </c:pt>
                <c:pt idx="9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5-4DE4-A191-52A73102D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27"/>
        <c:axId val="271984888"/>
        <c:axId val="271983712"/>
      </c:barChart>
      <c:catAx>
        <c:axId val="27198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271983712"/>
        <c:crosses val="autoZero"/>
        <c:auto val="1"/>
        <c:lblAlgn val="ctr"/>
        <c:lblOffset val="100"/>
        <c:noMultiLvlLbl val="0"/>
      </c:catAx>
      <c:valAx>
        <c:axId val="27198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271984888"/>
        <c:crosses val="autoZero"/>
        <c:crossBetween val="between"/>
      </c:valAx>
      <c:spPr>
        <a:solidFill>
          <a:schemeClr val="bg1"/>
        </a:solidFill>
        <a:ln w="2222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8340421196189689"/>
          <c:y val="6.7063890238446833E-2"/>
          <c:w val="0.24746822249252823"/>
          <c:h val="4.6997085821541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25400" cap="flat" cmpd="sng" algn="ctr">
      <a:solidFill>
        <a:schemeClr val="tx1"/>
      </a:solidFill>
      <a:round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fr-FR" sz="1800" b="1">
                <a:latin typeface="Arial Narrow" panose="020B0606020202030204" pitchFamily="34" charset="0"/>
              </a:rPr>
              <a:t>Evolution</a:t>
            </a:r>
            <a:r>
              <a:rPr lang="fr-FR" sz="1800" b="1" baseline="0">
                <a:latin typeface="Arial Narrow" panose="020B0606020202030204" pitchFamily="34" charset="0"/>
              </a:rPr>
              <a:t> de la situation économique</a:t>
            </a:r>
            <a:endParaRPr lang="fr-FR" sz="1800" b="1"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Feuil3!$C$3</c:f>
              <c:strCache>
                <c:ptCount val="1"/>
                <c:pt idx="0">
                  <c:v>Croissance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chemeClr val="accent1"/>
                </a:solidFill>
              </a:ln>
              <a:effectLst/>
            </c:spPr>
          </c:marker>
          <c:cat>
            <c:numRef>
              <c:f>Feuil3!$D$2:$G$2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Feuil3!$D$3:$G$3</c:f>
              <c:numCache>
                <c:formatCode>#\ ##0.0</c:formatCode>
                <c:ptCount val="4"/>
                <c:pt idx="0">
                  <c:v>4.3477482382254298</c:v>
                </c:pt>
                <c:pt idx="1">
                  <c:v>4.9762130997398302</c:v>
                </c:pt>
                <c:pt idx="2">
                  <c:v>5.4599214483578304</c:v>
                </c:pt>
                <c:pt idx="3">
                  <c:v>0.69699355535250895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B4-48AD-9555-13A86E325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9980960"/>
        <c:axId val="379980176"/>
      </c:lineChart>
      <c:lineChart>
        <c:grouping val="standard"/>
        <c:varyColors val="0"/>
        <c:ser>
          <c:idx val="1"/>
          <c:order val="1"/>
          <c:tx>
            <c:strRef>
              <c:f>Feuil3!$C$4</c:f>
              <c:strCache>
                <c:ptCount val="1"/>
                <c:pt idx="0">
                  <c:v>Taux d'inflation</c:v>
                </c:pt>
              </c:strCache>
            </c:strRef>
          </c:tx>
          <c:spPr>
            <a:ln w="571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  <a:prstDash val="sysDash"/>
              </a:ln>
              <a:effectLst/>
            </c:spPr>
          </c:marker>
          <c:cat>
            <c:numRef>
              <c:f>Feuil3!$D$2:$G$2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Feuil3!$D$4:$G$4</c:f>
              <c:numCache>
                <c:formatCode>#\ ##0.0</c:formatCode>
                <c:ptCount val="4"/>
                <c:pt idx="0">
                  <c:v>-0.98188986894306396</c:v>
                </c:pt>
                <c:pt idx="1">
                  <c:v>0.927755426457199</c:v>
                </c:pt>
                <c:pt idx="2">
                  <c:v>0.67384467826514505</c:v>
                </c:pt>
                <c:pt idx="3">
                  <c:v>0.95816366766741101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B4-48AD-9555-13A86E325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9978608"/>
        <c:axId val="379981352"/>
      </c:lineChart>
      <c:catAx>
        <c:axId val="379980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r-FR" sz="1600" b="1">
                    <a:latin typeface="Arial Narrow" panose="020B0606020202030204" pitchFamily="34" charset="0"/>
                  </a:rPr>
                  <a:t>Années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379980176"/>
        <c:crosses val="autoZero"/>
        <c:auto val="1"/>
        <c:lblAlgn val="ctr"/>
        <c:lblOffset val="100"/>
        <c:noMultiLvlLbl val="0"/>
      </c:catAx>
      <c:valAx>
        <c:axId val="37998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r-FR" sz="1600" b="1">
                    <a:latin typeface="Arial Narrow" panose="020B0606020202030204" pitchFamily="34" charset="0"/>
                  </a:rPr>
                  <a:t>Taux de croissance du PIB</a:t>
                </a:r>
                <a:r>
                  <a:rPr lang="fr-FR" sz="1600" b="1" baseline="0">
                    <a:latin typeface="Arial Narrow" panose="020B0606020202030204" pitchFamily="34" charset="0"/>
                  </a:rPr>
                  <a:t> réel en %</a:t>
                </a:r>
                <a:endParaRPr lang="fr-FR" sz="1600" b="1">
                  <a:latin typeface="Arial Narrow" panose="020B060602020203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379980960"/>
        <c:crosses val="autoZero"/>
        <c:crossBetween val="between"/>
      </c:valAx>
      <c:valAx>
        <c:axId val="37998135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r-FR" sz="1600" b="1">
                    <a:latin typeface="Arial Narrow" panose="020B0606020202030204" pitchFamily="34" charset="0"/>
                  </a:rPr>
                  <a:t>Taux d'inflation en 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#\ 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379978608"/>
        <c:crosses val="max"/>
        <c:crossBetween val="between"/>
      </c:valAx>
      <c:catAx>
        <c:axId val="37997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9981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Feuil4!$B$2</c:f>
              <c:strCache>
                <c:ptCount val="1"/>
                <c:pt idx="0">
                  <c:v>Recettes </c:v>
                </c:pt>
              </c:strCache>
            </c:strRef>
          </c:tx>
          <c:spPr>
            <a:pattFill prst="solidDmnd">
              <a:fgClr>
                <a:srgbClr val="5B9BD5"/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cat>
            <c:numRef>
              <c:f>Feuil4!$C$1:$F$1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Feuil4!$C$2:$F$2</c:f>
              <c:numCache>
                <c:formatCode>0.0</c:formatCode>
                <c:ptCount val="4"/>
                <c:pt idx="0">
                  <c:v>595.78232849567803</c:v>
                </c:pt>
                <c:pt idx="1">
                  <c:v>712.6096</c:v>
                </c:pt>
                <c:pt idx="2">
                  <c:v>748.75070000000005</c:v>
                </c:pt>
                <c:pt idx="3">
                  <c:v>759.44200000000001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EC-4A14-ABF4-7A79F0BA149A}"/>
            </c:ext>
          </c:extLst>
        </c:ser>
        <c:ser>
          <c:idx val="1"/>
          <c:order val="1"/>
          <c:tx>
            <c:strRef>
              <c:f>Feuil4!$B$3</c:f>
              <c:strCache>
                <c:ptCount val="1"/>
                <c:pt idx="0">
                  <c:v>Dépenses </c:v>
                </c:pt>
              </c:strCache>
            </c:strRef>
          </c:tx>
          <c:spPr>
            <a:pattFill prst="plaid">
              <a:fgClr>
                <a:srgbClr val="FF0000"/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cat>
            <c:numRef>
              <c:f>Feuil4!$C$1:$F$1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Feuil4!$C$3:$F$3</c:f>
              <c:numCache>
                <c:formatCode>0.0</c:formatCode>
                <c:ptCount val="4"/>
                <c:pt idx="0">
                  <c:v>603.66124013950105</c:v>
                </c:pt>
                <c:pt idx="1">
                  <c:v>733.80010000000004</c:v>
                </c:pt>
                <c:pt idx="2">
                  <c:v>783.91679999999997</c:v>
                </c:pt>
                <c:pt idx="3">
                  <c:v>1060.886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EC-4A14-ABF4-7A79F0BA1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989200"/>
        <c:axId val="271984496"/>
      </c:barChart>
      <c:lineChart>
        <c:grouping val="stacked"/>
        <c:varyColors val="0"/>
        <c:ser>
          <c:idx val="2"/>
          <c:order val="2"/>
          <c:tx>
            <c:strRef>
              <c:f>Feuil4!$B$4</c:f>
              <c:strCache>
                <c:ptCount val="1"/>
                <c:pt idx="0">
                  <c:v>Déficit budgétaire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57150">
                <a:solidFill>
                  <a:schemeClr val="accent3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00B050"/>
                </a:solidFill>
                <a:ln w="57150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9EC-4A14-ABF4-7A79F0BA149A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rgbClr val="00B050"/>
                </a:solidFill>
                <a:ln w="57150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9EC-4A14-ABF4-7A79F0BA149A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rgbClr val="00B050"/>
                </a:solidFill>
                <a:ln w="57150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9EC-4A14-ABF4-7A79F0BA149A}"/>
              </c:ext>
            </c:extLst>
          </c:dPt>
          <c:cat>
            <c:numRef>
              <c:f>Feuil4!$C$1:$F$1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Feuil4!$C$4:$F$4</c:f>
              <c:numCache>
                <c:formatCode>0.0</c:formatCode>
                <c:ptCount val="4"/>
                <c:pt idx="0">
                  <c:v>-1.5702386836191333</c:v>
                </c:pt>
                <c:pt idx="1">
                  <c:v>-2.1757261899729294</c:v>
                </c:pt>
                <c:pt idx="2">
                  <c:v>-0.84623306767305095</c:v>
                </c:pt>
                <c:pt idx="3">
                  <c:v>-7.008858154207867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9EC-4A14-ABF4-7A79F0BA1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1987632"/>
        <c:axId val="271986456"/>
      </c:lineChart>
      <c:catAx>
        <c:axId val="271989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r-FR" sz="1600"/>
                  <a:t>Années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271984496"/>
        <c:crosses val="autoZero"/>
        <c:auto val="1"/>
        <c:lblAlgn val="ctr"/>
        <c:lblOffset val="100"/>
        <c:noMultiLvlLbl val="0"/>
      </c:catAx>
      <c:valAx>
        <c:axId val="271984496"/>
        <c:scaling>
          <c:orientation val="minMax"/>
          <c:max val="1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r-FR" sz="1600"/>
                  <a:t>Recettes et Dépenses en milliards</a:t>
                </a:r>
              </a:p>
            </c:rich>
          </c:tx>
          <c:layout>
            <c:manualLayout>
              <c:xMode val="edge"/>
              <c:yMode val="edge"/>
              <c:x val="1.5837402007633877E-2"/>
              <c:y val="0.253767020720642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271989200"/>
        <c:crosses val="autoZero"/>
        <c:crossBetween val="between"/>
      </c:valAx>
      <c:valAx>
        <c:axId val="2719864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r-FR" sz="1600"/>
                  <a:t>Déficit budgétaire en % du PIB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271987632"/>
        <c:crosses val="max"/>
        <c:crossBetween val="between"/>
      </c:valAx>
      <c:catAx>
        <c:axId val="271987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1986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rial Narrow" panose="020B0606020202030204" pitchFamily="34" charset="0"/>
        </a:defRPr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ED04C-398E-4BDD-9315-691F2B15DBA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B583E-E498-4ECC-9729-97A372370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99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87DA-4CD0-4093-B855-D4B01A66103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25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34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43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52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1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24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62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9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25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4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18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13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A3ED7-02C4-46F8-99C6-FC41A248CC5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67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815" y="107796"/>
            <a:ext cx="11970327" cy="658569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400" dirty="0" smtClean="0">
                <a:latin typeface="Sitka Banner" panose="02000505000000020004" pitchFamily="2" charset="0"/>
              </a:rPr>
              <a:t>	</a:t>
            </a:r>
            <a:endParaRPr lang="fr-FR" sz="2400" i="1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tx2"/>
                </a:solidFill>
                <a:latin typeface="Sitka Banner" panose="02000505000000020004" pitchFamily="2" charset="0"/>
              </a:rPr>
              <a:t>							 		</a:t>
            </a:r>
          </a:p>
          <a:p>
            <a:pPr marL="0" indent="0">
              <a:buNone/>
            </a:pPr>
            <a:endParaRPr lang="fr-FR" sz="2400" b="1" dirty="0">
              <a:solidFill>
                <a:schemeClr val="tx2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fr-FR" sz="2400" b="1" dirty="0" smtClean="0">
              <a:solidFill>
                <a:schemeClr val="tx2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fr-FR" sz="2200" dirty="0" smtClean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fr-FR" sz="22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fr-FR" sz="2200" dirty="0" smtClean="0">
              <a:latin typeface="Sitka Banner" panose="02000505000000020004" pitchFamily="2" charset="0"/>
            </a:endParaRPr>
          </a:p>
          <a:p>
            <a:pPr marL="0" indent="0" algn="ctr">
              <a:buNone/>
            </a:pPr>
            <a:endParaRPr lang="fr-FR" sz="2200" dirty="0" smtClean="0">
              <a:latin typeface="Sitka Banner" panose="0200050500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9484" y="407440"/>
            <a:ext cx="5278580" cy="91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atin typeface="Arial Narrow" panose="020B0606020202030204" pitchFamily="34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432076" y="326567"/>
            <a:ext cx="0" cy="612648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31073" y="295931"/>
            <a:ext cx="11338560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1743509" y="339634"/>
            <a:ext cx="0" cy="612648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04949" y="6453047"/>
            <a:ext cx="11338560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à coins arrondis 28"/>
          <p:cNvSpPr/>
          <p:nvPr/>
        </p:nvSpPr>
        <p:spPr>
          <a:xfrm>
            <a:off x="5201642" y="6309360"/>
            <a:ext cx="1745174" cy="2760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2020</a:t>
            </a:r>
            <a:endParaRPr lang="fr-FR" sz="1600" dirty="0">
              <a:solidFill>
                <a:schemeClr val="tx1"/>
              </a:solidFill>
              <a:latin typeface="Sitka Banner" panose="02000505000000020004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333500" y="2807627"/>
            <a:ext cx="9406544" cy="216473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fr-FR" altLang="fr-F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ÇlÇr ñæí©"/>
                <a:cs typeface="ÇlÇr ñæí©"/>
              </a:rPr>
              <a:t>RENCONTRES </a:t>
            </a:r>
            <a:r>
              <a:rPr lang="fr-FR" altLang="fr-FR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ÇlÇr ñæí©"/>
                <a:cs typeface="ÇlÇr ñæí©"/>
              </a:rPr>
              <a:t>DU MARCHE DES TITRES PUBLICS DE </a:t>
            </a:r>
            <a:r>
              <a:rPr lang="fr-FR" altLang="fr-F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ÇlÇr ñæí©"/>
                <a:cs typeface="ÇlÇr ñæí©"/>
              </a:rPr>
              <a:t>L'UEMOA</a:t>
            </a:r>
            <a:endParaRPr lang="fr-FR" sz="32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fr-FR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Accroitre </a:t>
            </a:r>
            <a:r>
              <a:rPr lang="fr-F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l’attractivité du secteur privé : </a:t>
            </a:r>
            <a:br>
              <a:rPr lang="fr-F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Défi et perspectives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041F09C-7F85-44D8-B38C-FB20A3D8DD48}"/>
              </a:ext>
            </a:extLst>
          </p:cNvPr>
          <p:cNvSpPr txBox="1"/>
          <p:nvPr/>
        </p:nvSpPr>
        <p:spPr>
          <a:xfrm>
            <a:off x="540326" y="403943"/>
            <a:ext cx="3850699" cy="2074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733425" algn="l"/>
              </a:tabLst>
            </a:pPr>
            <a:r>
              <a:rPr lang="fr-FR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MINISTERE DE L'ECONOMIE ET DES FINANCES</a:t>
            </a:r>
            <a:endParaRPr lang="aa-ET" b="1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fr-FR" sz="12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--------------</a:t>
            </a:r>
            <a:endParaRPr lang="aa-ET" sz="1200" b="1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733425" algn="l"/>
              </a:tabLst>
            </a:pPr>
            <a:r>
              <a:rPr lang="fr-FR" sz="16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SECRETARIAT GENERAL</a:t>
            </a:r>
            <a:endParaRPr lang="aa-ET" sz="1600" b="1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fr-FR" sz="12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--------------</a:t>
            </a:r>
            <a:endParaRPr lang="aa-ET" sz="1200" b="1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fr-FR" sz="12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DIRECTION GENERALE DES ETUDES ET ANALYSES ECONOMIQUES</a:t>
            </a:r>
            <a:endParaRPr lang="aa-ET" sz="1200" b="1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fr-FR" sz="1200" b="1" dirty="0" smtClean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--------------</a:t>
            </a:r>
            <a:endParaRPr lang="aa-ET" sz="1200" b="1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9A8CDFB-F560-498E-B6DA-362C905ED889}"/>
              </a:ext>
            </a:extLst>
          </p:cNvPr>
          <p:cNvSpPr txBox="1"/>
          <p:nvPr/>
        </p:nvSpPr>
        <p:spPr>
          <a:xfrm>
            <a:off x="7154934" y="403943"/>
            <a:ext cx="438313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200" b="1" dirty="0" smtClean="0">
                <a:latin typeface="Book Antiqua" panose="02040602050305030304" pitchFamily="18" charset="0"/>
              </a:rPr>
              <a:t>  REPUBLIQUE </a:t>
            </a:r>
            <a:r>
              <a:rPr lang="fr-FR" sz="2200" b="1" dirty="0">
                <a:latin typeface="Book Antiqua" panose="02040602050305030304" pitchFamily="18" charset="0"/>
              </a:rPr>
              <a:t>TOGOLAISE</a:t>
            </a:r>
          </a:p>
          <a:p>
            <a:r>
              <a:rPr lang="fr-FR" dirty="0"/>
              <a:t> </a:t>
            </a:r>
            <a:r>
              <a:rPr lang="fr-FR" dirty="0" smtClean="0"/>
              <a:t>           </a:t>
            </a:r>
          </a:p>
          <a:p>
            <a:endParaRPr lang="fr-FR" dirty="0"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  <a:p>
            <a:endParaRPr lang="fr-FR" dirty="0">
              <a:latin typeface="Book Antiqua" panose="02040602050305030304" pitchFamily="18" charset="0"/>
            </a:endParaRPr>
          </a:p>
          <a:p>
            <a:r>
              <a:rPr lang="fr-FR" dirty="0" smtClean="0">
                <a:latin typeface="Book Antiqua" panose="02040602050305030304" pitchFamily="18" charset="0"/>
              </a:rPr>
              <a:t>                    </a:t>
            </a:r>
          </a:p>
          <a:p>
            <a:r>
              <a:rPr lang="fr-FR" sz="1600" b="1" dirty="0">
                <a:latin typeface="Book Antiqua" panose="02040602050305030304" pitchFamily="18" charset="0"/>
              </a:rPr>
              <a:t> </a:t>
            </a:r>
            <a:r>
              <a:rPr lang="fr-FR" sz="1600" b="1" dirty="0" smtClean="0">
                <a:latin typeface="Book Antiqua" panose="02040602050305030304" pitchFamily="18" charset="0"/>
              </a:rPr>
              <a:t>                     Travail-Liberté-Patrie</a:t>
            </a:r>
          </a:p>
          <a:p>
            <a:r>
              <a:rPr lang="fr-FR" dirty="0" smtClean="0">
                <a:latin typeface="Book Antiqua" panose="02040602050305030304" pitchFamily="18" charset="0"/>
              </a:rPr>
              <a:t>                           </a:t>
            </a:r>
            <a:r>
              <a:rPr lang="fr-FR" sz="1600" b="1" dirty="0" smtClean="0">
                <a:latin typeface="Book Antiqua" panose="02040602050305030304" pitchFamily="18" charset="0"/>
              </a:rPr>
              <a:t>-----------------</a:t>
            </a:r>
            <a:endParaRPr lang="fr-FR" b="1" dirty="0">
              <a:latin typeface="Book Antiqua" panose="02040602050305030304" pitchFamily="18" charset="0"/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C137C7E4-4FAE-40EA-B0EF-53247475221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351" y="805141"/>
            <a:ext cx="942974" cy="127320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ZoneTexte 24"/>
          <p:cNvSpPr txBox="1"/>
          <p:nvPr/>
        </p:nvSpPr>
        <p:spPr>
          <a:xfrm>
            <a:off x="1778924" y="5210752"/>
            <a:ext cx="896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Présentée 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endParaRPr lang="fr-FR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7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u"/>
      </p:transition>
    </mc:Choice>
    <mc:Fallback xmlns="">
      <p:transition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08065"/>
            <a:ext cx="12028343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PERFORMANCES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229533"/>
              </p:ext>
            </p:extLst>
          </p:nvPr>
        </p:nvGraphicFramePr>
        <p:xfrm>
          <a:off x="66675" y="788988"/>
          <a:ext cx="12028488" cy="591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07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08065"/>
            <a:ext cx="12028343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PERFORMANCES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635473"/>
              </p:ext>
            </p:extLst>
          </p:nvPr>
        </p:nvGraphicFramePr>
        <p:xfrm>
          <a:off x="656822" y="965913"/>
          <a:ext cx="10702345" cy="5344734"/>
        </p:xfrm>
        <a:graphic>
          <a:graphicData uri="http://schemas.openxmlformats.org/drawingml/2006/table">
            <a:tbl>
              <a:tblPr/>
              <a:tblGrid>
                <a:gridCol w="486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0789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Indicateurs macroéconomiques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789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Solde budgétaire rapporté au PIB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789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Taux d'inflation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789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Taux d'endettement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789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Masse salariale / Recettes fiscales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45,2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789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Pression fiscale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1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08065"/>
            <a:ext cx="12028343" cy="5873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III. PERSPECTIVES ECONOMIQUES A MOYEN TERME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675" y="789709"/>
            <a:ext cx="12028343" cy="59158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L’activité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économique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évoluerait dans un contexte marqué par la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mise en ouvre des projets tels que: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Mise en place des agropoles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fr-FR" sz="2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Lancement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de l’unité de production de l’engrais phosphaté et de l’implantation de nouvelles cimenteries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Augmentation de la capacité de production, de transport et de distribution d’électricité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Extension du réseau routier rural et la construction de l’Autoroute de l’Unité, d’un parc industriel autour du port de Lomé, et de 20.000 logements sociaux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Consolidation du positionnement stratégique de l’aéroport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Extension de la couverture réseau internet fixe et mobile, du renforcement du raccordement internet au réseau mondial et de la digitalisation des principaux services publics,</a:t>
            </a:r>
            <a:endParaRPr lang="fr-FR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08065"/>
            <a:ext cx="12028343" cy="5873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III. PERSPECTIVES ECONOMIQUES A MOYEN TERME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664" y="789709"/>
            <a:ext cx="12028343" cy="59158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Sur la période 2021-2025, le Gouvernement a adopté le plan Togo 2025, tiré du PND et qui s’articule, sur la période 2020-2025 autour de trois (3) principaux axes, à savoir :</a:t>
            </a:r>
          </a:p>
          <a:p>
            <a:pPr algn="just"/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« renforcer l’inclusion et l’harmonie sociale et consolider la paix », </a:t>
            </a:r>
          </a:p>
          <a:p>
            <a:pPr algn="just"/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« dynamiser la création d’emplois en s’appuyant sur les forces de l’économie nationale » et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« moderniser le pays et renforcer ses structures ».</a:t>
            </a:r>
          </a:p>
          <a:p>
            <a:pPr marL="0" indent="0" algn="just">
              <a:buNone/>
            </a:pPr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Ces principaux axes sont déclinés en trente-six (36) projets et six (06) réformes prioritaires</a:t>
            </a:r>
            <a:endParaRPr lang="fr-FR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08065"/>
            <a:ext cx="12028343" cy="5873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III. PERSPECTIVES ECONOMIQUES A MOYEN TERME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664" y="789709"/>
            <a:ext cx="12028343" cy="59158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secteur primaire continuerait par bénéficier des mesures de soutien du Gouvernement : intrants agricoles et Mécanisme incitatif de financement agricole (MIFA</a:t>
            </a: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);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La mise en place des agropoles soutiendrait le raffermissement de la croissance de l’agriculture qui afficherait un taux de croissance moyen de 5,6%; </a:t>
            </a:r>
            <a:endParaRPr lang="fr-FR" sz="24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Le secteur industriel</a:t>
            </a:r>
            <a:r>
              <a:rPr lang="fr-FR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consoliderait sa croissance entre 2021 et 2025, (investissements privés et publics du PND et Parc Industriel d’</a:t>
            </a:r>
            <a:r>
              <a:rPr lang="fr-FR" sz="2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Adéticopé</a:t>
            </a: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);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Globalement, l’activité </a:t>
            </a: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économique serait tirée par les investissements privés (l’amélioration du climat des affaires) et la consommation privée</a:t>
            </a: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Sous l’hypothèse d’une maitrise de la crise sanitaire, le taux de croissance devrait ressortir en moyenne à 6,5% sur la période 2021-2025 passant de 4,7% en 2021 à 7,5% en 2025. </a:t>
            </a:r>
          </a:p>
        </p:txBody>
      </p:sp>
    </p:spTree>
    <p:extLst>
      <p:ext uri="{BB962C8B-B14F-4D97-AF65-F5344CB8AC3E}">
        <p14:creationId xmlns:p14="http://schemas.microsoft.com/office/powerpoint/2010/main" val="30200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48995"/>
            <a:ext cx="12028343" cy="5742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PERFORMANCES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675" y="789709"/>
            <a:ext cx="12028343" cy="59158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fr-FR" sz="2000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057136"/>
              </p:ext>
            </p:extLst>
          </p:nvPr>
        </p:nvGraphicFramePr>
        <p:xfrm>
          <a:off x="161058" y="940160"/>
          <a:ext cx="11661747" cy="536339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7680100">
                  <a:extLst>
                    <a:ext uri="{9D8B030D-6E8A-4147-A177-3AD203B41FA5}">
                      <a16:colId xmlns:a16="http://schemas.microsoft.com/office/drawing/2014/main" val="2217412225"/>
                    </a:ext>
                  </a:extLst>
                </a:gridCol>
                <a:gridCol w="1391149">
                  <a:extLst>
                    <a:ext uri="{9D8B030D-6E8A-4147-A177-3AD203B41FA5}">
                      <a16:colId xmlns:a16="http://schemas.microsoft.com/office/drawing/2014/main" val="1340634142"/>
                    </a:ext>
                  </a:extLst>
                </a:gridCol>
                <a:gridCol w="1295249">
                  <a:extLst>
                    <a:ext uri="{9D8B030D-6E8A-4147-A177-3AD203B41FA5}">
                      <a16:colId xmlns:a16="http://schemas.microsoft.com/office/drawing/2014/main" val="2570081641"/>
                    </a:ext>
                  </a:extLst>
                </a:gridCol>
                <a:gridCol w="1295249">
                  <a:extLst>
                    <a:ext uri="{9D8B030D-6E8A-4147-A177-3AD203B41FA5}">
                      <a16:colId xmlns:a16="http://schemas.microsoft.com/office/drawing/2014/main" val="120634908"/>
                    </a:ext>
                  </a:extLst>
                </a:gridCol>
              </a:tblGrid>
              <a:tr h="854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Indicateurs macroéconomiques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2021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2022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2023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01530581"/>
                  </a:ext>
                </a:extLst>
              </a:tr>
              <a:tr h="916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Solde budgétaire de base rapporté au </a:t>
                      </a:r>
                      <a:r>
                        <a:rPr lang="fr-FR" sz="2400" dirty="0" smtClean="0">
                          <a:effectLst/>
                          <a:latin typeface="Arial Narrow" panose="020B0606020202030204" pitchFamily="34" charset="0"/>
                        </a:rPr>
                        <a:t>PIB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-6,0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-5,0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 Narrow" panose="020B0606020202030204" pitchFamily="34" charset="0"/>
                        </a:rPr>
                        <a:t>-4,3</a:t>
                      </a:r>
                      <a:endParaRPr lang="fr-FR" sz="2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30970669"/>
                  </a:ext>
                </a:extLst>
              </a:tr>
              <a:tr h="916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Taux d'inflation annuel </a:t>
                      </a:r>
                      <a:r>
                        <a:rPr lang="fr-FR" sz="2400" dirty="0" smtClean="0">
                          <a:effectLst/>
                          <a:latin typeface="Arial Narrow" panose="020B0606020202030204" pitchFamily="34" charset="0"/>
                        </a:rPr>
                        <a:t>moyen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33347587"/>
                  </a:ext>
                </a:extLst>
              </a:tr>
              <a:tr h="842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Encours de la dette publique rapportée au </a:t>
                      </a:r>
                      <a:r>
                        <a:rPr lang="fr-FR" sz="2400" dirty="0" smtClean="0">
                          <a:effectLst/>
                          <a:latin typeface="Arial Narrow" panose="020B0606020202030204" pitchFamily="34" charset="0"/>
                        </a:rPr>
                        <a:t>PIB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58,47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58,67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57,81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56365247"/>
                  </a:ext>
                </a:extLst>
              </a:tr>
              <a:tr h="916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Masse salariale sur recettes fiscales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 Narrow" panose="020B0606020202030204" pitchFamily="34" charset="0"/>
                        </a:rPr>
                        <a:t>45,9</a:t>
                      </a:r>
                      <a:endParaRPr lang="fr-FR" sz="2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41,6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38,7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45894107"/>
                  </a:ext>
                </a:extLst>
              </a:tr>
              <a:tr h="916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Taux de pression fiscale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 Narrow" panose="020B0606020202030204" pitchFamily="34" charset="0"/>
                        </a:rPr>
                        <a:t>12,6</a:t>
                      </a:r>
                      <a:endParaRPr lang="fr-FR" sz="2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 Narrow" panose="020B0606020202030204" pitchFamily="34" charset="0"/>
                        </a:rPr>
                        <a:t>13,4</a:t>
                      </a:r>
                      <a:endParaRPr lang="fr-FR" sz="2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 Narrow" panose="020B0606020202030204" pitchFamily="34" charset="0"/>
                        </a:rPr>
                        <a:t>13,9</a:t>
                      </a:r>
                      <a:endParaRPr lang="fr-FR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02505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7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251" y="116204"/>
            <a:ext cx="11974829" cy="72199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DE PRESENTATION</a:t>
            </a:r>
            <a:endParaRPr lang="fr-F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251" y="923925"/>
            <a:ext cx="11974830" cy="5772150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428750" lvl="2" indent="-514350">
              <a:lnSpc>
                <a:spcPct val="200000"/>
              </a:lnSpc>
              <a:buAutoNum type="arabicPeriod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BREF APERCU DU TOGO</a:t>
            </a:r>
          </a:p>
          <a:p>
            <a:pPr marL="1428750" lvl="2" indent="-514350">
              <a:lnSpc>
                <a:spcPct val="200000"/>
              </a:lnSpc>
              <a:buAutoNum type="arabicPeriod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SITUATION ECONOMIQUE RECENTE (2017-2020) </a:t>
            </a:r>
          </a:p>
          <a:p>
            <a:pPr marL="1428750" lvl="2" indent="-514350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PERSPECTIVES ET DEFIS (2021-2025)</a:t>
            </a:r>
          </a:p>
          <a:p>
            <a:pPr marL="1428750" lvl="2" indent="-514350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1428750" lvl="2" indent="-514350">
              <a:lnSpc>
                <a:spcPct val="200000"/>
              </a:lnSpc>
              <a:buAutoNum type="arabicPeriod"/>
            </a:pP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66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27" y="104774"/>
            <a:ext cx="12011891" cy="500670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BREF APERCU DU TOGO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127" y="647700"/>
            <a:ext cx="12011891" cy="6036784"/>
          </a:xfr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5750" indent="-285750" algn="just"/>
            <a:endParaRPr lang="fr-FR" sz="2400" u="sng" dirty="0" smtClean="0"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u="sng" dirty="0"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marL="285750" indent="-285750" algn="just"/>
            <a:endParaRPr lang="fr-FR" sz="2400" u="sng" dirty="0">
              <a:latin typeface="Agency FB" panose="020B05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51" y="1087915"/>
            <a:ext cx="2367300" cy="54797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23167" y="739138"/>
            <a:ext cx="2248583" cy="306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TOGO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9" y="1306991"/>
            <a:ext cx="1001513" cy="474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45474" y="773084"/>
            <a:ext cx="9249543" cy="57945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Pays </a:t>
            </a:r>
            <a:r>
              <a:rPr lang="fr-FR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situé en Afrique de </a:t>
            </a: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l’Ouest   </a:t>
            </a:r>
          </a:p>
          <a:p>
            <a:pPr algn="just"/>
            <a:endParaRPr lang="fr-FR" sz="2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Pays limitrophes: </a:t>
            </a: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Burkina, Ghana, Benin</a:t>
            </a:r>
          </a:p>
          <a:p>
            <a:pPr algn="just"/>
            <a:endParaRPr lang="fr-FR" sz="2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Superficie</a:t>
            </a:r>
            <a:r>
              <a:rPr lang="fr-FR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fr-FR" sz="24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56.000 Km2</a:t>
            </a:r>
            <a:r>
              <a:rPr lang="fr-FR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. </a:t>
            </a:r>
            <a:endParaRPr lang="fr-FR" sz="2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sz="2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Population au 1</a:t>
            </a:r>
            <a:r>
              <a:rPr lang="fr-FR" sz="2400" b="1" baseline="30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er</a:t>
            </a: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janvier 2020 : </a:t>
            </a: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7.706.000</a:t>
            </a:r>
          </a:p>
          <a:p>
            <a:pPr algn="just"/>
            <a:endParaRPr lang="fr-FR" sz="24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Taux de croissance démographique : </a:t>
            </a: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2,3%</a:t>
            </a:r>
          </a:p>
          <a:p>
            <a:pPr algn="just"/>
            <a:endParaRPr lang="fr-FR" sz="2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PIB par habitant </a:t>
            </a:r>
            <a:r>
              <a:rPr lang="fr-FR" sz="240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estimation 2019): </a:t>
            </a: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549.000 FCFA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sz="2400" b="1" dirty="0" smtClean="0">
              <a:solidFill>
                <a:srgbClr val="00B05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IDH 2019 : </a:t>
            </a: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0,513 contre 0,495 en 2015   (167ème </a:t>
            </a:r>
            <a:r>
              <a:rPr lang="fr-FR" sz="24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rang sur 189 </a:t>
            </a: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pays)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70485"/>
            <a:ext cx="12028343" cy="522836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QUALITE DES INSTITUTIONS ET POLITIQUES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675" y="673331"/>
            <a:ext cx="12028343" cy="603226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fr-FR" sz="2000" dirty="0">
              <a:solidFill>
                <a:srgbClr val="0070C0"/>
              </a:solidFill>
            </a:endParaRP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1F6BEFD6-3775-4DC3-BC96-61EFC61F62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59130"/>
              </p:ext>
            </p:extLst>
          </p:nvPr>
        </p:nvGraphicFramePr>
        <p:xfrm>
          <a:off x="166255" y="764771"/>
          <a:ext cx="6320270" cy="5769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581774" y="764771"/>
            <a:ext cx="5419725" cy="57693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Score global du CPIA au Togo, est en constante hausse d’année en année excepté 2016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sz="2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le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Togo confirme une nouvelle fois sa progression dans les questions de politiques socio-économiques et d’amélioration du cadre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institutionnel (dernier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rapport de la Banque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mondiale)</a:t>
            </a:r>
          </a:p>
          <a:p>
            <a:pPr algn="just"/>
            <a:endParaRPr lang="fr-FR" sz="2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Le Togo, avec un score de 3,3 points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en 2019 (+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0,1) s’élève bien au-dessus de la moyenne régionale, et est d’ailleurs le seul pays dont la note a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augmenté,</a:t>
            </a:r>
            <a:endParaRPr lang="fr-FR" sz="2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1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48995"/>
            <a:ext cx="12028343" cy="5742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MO IBRAHIM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675" y="789709"/>
            <a:ext cx="12028343" cy="59158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Selon la </a:t>
            </a:r>
            <a:r>
              <a:rPr lang="fr-FR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Fondation Mo Ibrahim sur la bonne </a:t>
            </a: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gouvernance: A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vec un score de 50,1 sur 100 en 2019 le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Togo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est classé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25ème sur 54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pays et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fait partie des rares pays à avoir amélioré leur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score ;</a:t>
            </a:r>
          </a:p>
          <a:p>
            <a:pPr marL="0" indent="0">
              <a:buNone/>
            </a:pPr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Le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Togo réalise des progrès importants en matière de développement humain (santé, éducation, protection sociale, cadre de vie) et la perception du bien-être par les populations s’est considérablement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améliorée;</a:t>
            </a:r>
          </a:p>
          <a:p>
            <a:pPr marL="0" indent="0">
              <a:buNone/>
            </a:pPr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Encore plus marquant, le Togo gagne des points en matière de sécurité et sureté alors même que la sous-région est actuellement en situation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d’alerte; </a:t>
            </a:r>
          </a:p>
          <a:p>
            <a:pPr marL="0" indent="0">
              <a:buNone/>
            </a:pPr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Sur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l’ensemble de la décennie, seuls huit pays parmi lesquels le Togo, ont réussi à progresser dans chacune des quatre grandes catégories qu’évalue la Fondation (Sécurité et État de droit, Participation et droits de l'Homme, Opportunités économiques durables et Développement humain). </a:t>
            </a:r>
            <a:endParaRPr lang="fr-FR" sz="2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48995"/>
            <a:ext cx="12028343" cy="5742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DOING BUSINESS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675" y="789709"/>
            <a:ext cx="12028343" cy="59158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Rapport </a:t>
            </a:r>
            <a:r>
              <a:rPr lang="fr-FR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Doing</a:t>
            </a:r>
            <a:r>
              <a:rPr lang="fr-FR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Business 2020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2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Indice </a:t>
            </a:r>
            <a:r>
              <a:rPr lang="fr-FR" sz="24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doing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business : 62,3 en 2020 contre 55,3 en 2019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97</a:t>
            </a:r>
            <a:r>
              <a:rPr lang="fr-FR" sz="2400" baseline="30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ème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place sur 190 pays contre 137</a:t>
            </a:r>
            <a:r>
              <a:rPr lang="fr-FR" sz="2400" baseline="30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ème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en 2019</a:t>
            </a:r>
            <a:endParaRPr lang="fr-F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le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Togo fait son entrée dans le Top 100 des pays où il est le plus facile de faire des affaires, avec un bond de 40 places;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le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Togo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le 3ème pays le plus réformateur au monde et le 1er pays 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africain sur </a:t>
            </a:r>
            <a:r>
              <a:rPr lang="fr-F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cette liste</a:t>
            </a: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fr-FR" sz="2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Notation financière</a:t>
            </a:r>
          </a:p>
          <a:p>
            <a:pPr marL="0" indent="0">
              <a:buNone/>
            </a:pPr>
            <a:endParaRPr lang="fr-FR" sz="2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B/B et perspective stable _Standard &amp; </a:t>
            </a:r>
            <a:r>
              <a:rPr lang="fr-FR" sz="2400" b="1" dirty="0" err="1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Poor’s</a:t>
            </a:r>
            <a:endParaRPr lang="fr-FR" sz="24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B3 </a:t>
            </a: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stable _ </a:t>
            </a:r>
            <a:r>
              <a:rPr lang="fr-FR" sz="2400" b="1" dirty="0" err="1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Moodys</a:t>
            </a:r>
            <a:endParaRPr lang="fr-FR" sz="24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11875943" cy="5619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II. SITUATION ECONOMIQUE RECENTE (2017-2020)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675" y="819151"/>
            <a:ext cx="12028343" cy="6038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Migration au SCN 2008 avec une nouvelle année de base (2016)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Contexte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économique mondiale: les effets de la pandémique et changement climatique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Lente reprise de l’activité économique mondiale au second semestre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Contraction de l’économie  de 4,4% en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2020</a:t>
            </a:r>
          </a:p>
          <a:p>
            <a:pPr marL="0" indent="0" algn="just">
              <a:buNone/>
            </a:pPr>
            <a:endParaRPr lang="fr-FR" sz="240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Contexte national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Effets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de la pandémie de covid-19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Poursuite de la mise en œuvre des projets du PND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Poursuite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de la mise en œuvre des réformes structurelles</a:t>
            </a:r>
          </a:p>
          <a:p>
            <a:pPr marL="0" indent="0">
              <a:buNone/>
            </a:pPr>
            <a:endParaRPr lang="fr-FR" sz="2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48995"/>
            <a:ext cx="12028343" cy="5742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II. SITUATION ECONOMIQUE RECENTE (2017-2020)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675" y="819151"/>
            <a:ext cx="12028343" cy="6038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400" dirty="0">
                <a:latin typeface="Arial Narrow" panose="020B0606020202030204" pitchFamily="34" charset="0"/>
              </a:rPr>
              <a:t>Ralentissement de </a:t>
            </a:r>
            <a:r>
              <a:rPr lang="fr-FR" sz="2400" dirty="0" smtClean="0">
                <a:latin typeface="Arial Narrow" panose="020B0606020202030204" pitchFamily="34" charset="0"/>
              </a:rPr>
              <a:t>l’activité économique </a:t>
            </a:r>
            <a:r>
              <a:rPr lang="fr-FR" sz="2400" dirty="0">
                <a:latin typeface="Arial Narrow" panose="020B0606020202030204" pitchFamily="34" charset="0"/>
              </a:rPr>
              <a:t>en 2020 </a:t>
            </a:r>
            <a:r>
              <a:rPr lang="fr-FR" sz="2400" dirty="0" smtClean="0">
                <a:latin typeface="Arial Narrow" panose="020B0606020202030204" pitchFamily="34" charset="0"/>
              </a:rPr>
              <a:t>(après un taux moyen de 4,9% entre 2017-2019) avec </a:t>
            </a:r>
            <a:r>
              <a:rPr lang="fr-FR" sz="2400" dirty="0">
                <a:latin typeface="Arial Narrow" panose="020B0606020202030204" pitchFamily="34" charset="0"/>
              </a:rPr>
              <a:t>un taux de croissance de 0,7% </a:t>
            </a:r>
            <a:r>
              <a:rPr lang="fr-FR" sz="2400" dirty="0" smtClean="0">
                <a:latin typeface="Arial Narrow" panose="020B0606020202030204" pitchFamily="34" charset="0"/>
              </a:rPr>
              <a:t>suite  la pandémie de COVID;</a:t>
            </a:r>
          </a:p>
          <a:p>
            <a:pPr marL="0" indent="0" algn="just">
              <a:buNone/>
            </a:pPr>
            <a:endParaRPr lang="fr-FR" sz="2400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 Narrow" panose="020B0606020202030204" pitchFamily="34" charset="0"/>
              </a:rPr>
              <a:t>Accroissement important des dépenses publiques pour faire face  COVID entrainant un déficit budgétaire important (7% du PIB) en 2020;</a:t>
            </a:r>
          </a:p>
          <a:p>
            <a:pPr marL="0" indent="0" algn="just">
              <a:buNone/>
            </a:pPr>
            <a:endParaRPr lang="fr-FR" sz="2400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 Narrow" panose="020B0606020202030204" pitchFamily="34" charset="0"/>
              </a:rPr>
              <a:t>Taux de pression fiscale en baisse en 2020 suite à la faible mobilisation des ressources alors que la masse salariale est en progression;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 Narrow" panose="020B0606020202030204" pitchFamily="34" charset="0"/>
              </a:rPr>
              <a:t>Taux d’endettement en hausse;</a:t>
            </a:r>
          </a:p>
          <a:p>
            <a:pPr marL="0" indent="0" algn="just">
              <a:buNone/>
            </a:pPr>
            <a:endParaRPr lang="fr-FR" sz="2400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 Narrow" panose="020B0606020202030204" pitchFamily="34" charset="0"/>
              </a:rPr>
              <a:t>Maitrise du taux d’inflation sous la norme de 3% sur la période 2017-2020 (1,0% en 2020);</a:t>
            </a:r>
            <a:endParaRPr lang="fr-FR"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fr-FR" sz="24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 Narrow" panose="020B0606020202030204" pitchFamily="34" charset="0"/>
              </a:rPr>
              <a:t>Dégradation </a:t>
            </a:r>
            <a:r>
              <a:rPr lang="fr-FR" sz="2400" dirty="0">
                <a:latin typeface="Arial Narrow" panose="020B0606020202030204" pitchFamily="34" charset="0"/>
              </a:rPr>
              <a:t>du solde courant de la BDP: -2,2% du PIB en 2019 à </a:t>
            </a:r>
            <a:r>
              <a:rPr lang="fr-FR" sz="2400" dirty="0" smtClean="0">
                <a:latin typeface="Arial Narrow" panose="020B0606020202030204" pitchFamily="34" charset="0"/>
              </a:rPr>
              <a:t>-3,3</a:t>
            </a:r>
            <a:r>
              <a:rPr lang="fr-FR" sz="2400" dirty="0">
                <a:latin typeface="Arial Narrow" panose="020B0606020202030204" pitchFamily="34" charset="0"/>
              </a:rPr>
              <a:t>% du PIB en 2020.</a:t>
            </a:r>
            <a:endParaRPr lang="aa-ET" sz="24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" y="108065"/>
            <a:ext cx="12028343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0" lvl="2" algn="ctr">
              <a:lnSpc>
                <a:spcPct val="20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PERFORMANCES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759668"/>
              </p:ext>
            </p:extLst>
          </p:nvPr>
        </p:nvGraphicFramePr>
        <p:xfrm>
          <a:off x="66675" y="788988"/>
          <a:ext cx="12028488" cy="591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11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1066389</TotalTime>
  <Words>964</Words>
  <Application>Microsoft Office PowerPoint</Application>
  <PresentationFormat>Grand écran</PresentationFormat>
  <Paragraphs>197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6" baseType="lpstr">
      <vt:lpstr>Agency FB</vt:lpstr>
      <vt:lpstr>Arial</vt:lpstr>
      <vt:lpstr>Arial Narrow</vt:lpstr>
      <vt:lpstr>Book Antiqua</vt:lpstr>
      <vt:lpstr>Calibri</vt:lpstr>
      <vt:lpstr>Calibri Light</vt:lpstr>
      <vt:lpstr>ÇlÇr ñæí©</vt:lpstr>
      <vt:lpstr>Sitka Banner</vt:lpstr>
      <vt:lpstr>Times New Roman</vt:lpstr>
      <vt:lpstr>Wingdings</vt:lpstr>
      <vt:lpstr>Thème Office</vt:lpstr>
      <vt:lpstr>Présentation PowerPoint</vt:lpstr>
      <vt:lpstr>PLAN DE PRESENTATION</vt:lpstr>
      <vt:lpstr> I. BREF APERCU DU TOGO </vt:lpstr>
      <vt:lpstr>QUALITE DES INSTITUTIONS ET POLITIQUES</vt:lpstr>
      <vt:lpstr>MO IBRAHIM </vt:lpstr>
      <vt:lpstr>DOING BUSINESS</vt:lpstr>
      <vt:lpstr>II. SITUATION ECONOMIQUE RECENTE (2017-2020) </vt:lpstr>
      <vt:lpstr>II. SITUATION ECONOMIQUE RECENTE (2017-2020) </vt:lpstr>
      <vt:lpstr>PERFORMANCES </vt:lpstr>
      <vt:lpstr>PERFORMANCES </vt:lpstr>
      <vt:lpstr>PERFORMANCES </vt:lpstr>
      <vt:lpstr>III. PERSPECTIVES ECONOMIQUES A MOYEN TERME</vt:lpstr>
      <vt:lpstr>III. PERSPECTIVES ECONOMIQUES A MOYEN TERME</vt:lpstr>
      <vt:lpstr>III. PERSPECTIVES ECONOMIQUES A MOYEN TERME</vt:lpstr>
      <vt:lpstr>PERFORMANCES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SAWADOGO Israël</dc:creator>
  <cp:lastModifiedBy>DANDJINOU Kokou</cp:lastModifiedBy>
  <cp:revision>668</cp:revision>
  <dcterms:created xsi:type="dcterms:W3CDTF">2017-03-09T22:26:08Z</dcterms:created>
  <dcterms:modified xsi:type="dcterms:W3CDTF">2021-01-21T17:05:13Z</dcterms:modified>
</cp:coreProperties>
</file>