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7" r:id="rId5"/>
    <p:sldId id="261" r:id="rId6"/>
    <p:sldId id="262" r:id="rId7"/>
    <p:sldId id="260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40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8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7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61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98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0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35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9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77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5A3E-7DAC-42FB-A611-27DE5250C3A9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FEB8-DEAE-48EF-AC16-868B4A7A3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351" y="637660"/>
            <a:ext cx="2373583" cy="16069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41F09C-7F85-44D8-B38C-FB20A3D8DD48}"/>
              </a:ext>
            </a:extLst>
          </p:cNvPr>
          <p:cNvSpPr txBox="1"/>
          <p:nvPr/>
        </p:nvSpPr>
        <p:spPr>
          <a:xfrm>
            <a:off x="540326" y="403943"/>
            <a:ext cx="3850699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733425" algn="l"/>
              </a:tabLst>
            </a:pPr>
            <a:r>
              <a:rPr lang="fr-FR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MINISTERE DE L'ECONOMIE ET DES FINANCES</a:t>
            </a:r>
            <a:endParaRPr lang="aa-ET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fr-FR" sz="1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</a:t>
            </a:r>
            <a:endParaRPr lang="aa-ET" sz="12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tabLst>
                <a:tab pos="733425" algn="l"/>
              </a:tabLst>
            </a:pPr>
            <a:r>
              <a:rPr lang="fr-FR" sz="1600" b="1" dirty="0" smtClean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SECRETARIAT GENERAL</a:t>
            </a:r>
            <a:endParaRPr lang="aa-ET" sz="1600" b="1" dirty="0" smtClean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fr-FR" sz="1200" b="1" dirty="0" smtClean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</a:t>
            </a:r>
            <a:endParaRPr lang="aa-ET" sz="12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fr-FR" sz="1200" b="1" dirty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DIRECTION GENERALE </a:t>
            </a:r>
            <a:r>
              <a:rPr lang="fr-FR" sz="1200" b="1" dirty="0" smtClean="0"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DU TRESOR ET DE LA COMPTABILITE PUBLIQUE</a:t>
            </a:r>
            <a:endParaRPr lang="aa-ET" sz="12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fr-FR" sz="1200" b="1" dirty="0" smtClean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--------------</a:t>
            </a:r>
            <a:endParaRPr lang="aa-ET" sz="1200" b="1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A8CDFB-F560-498E-B6DA-362C905ED889}"/>
              </a:ext>
            </a:extLst>
          </p:cNvPr>
          <p:cNvSpPr txBox="1"/>
          <p:nvPr/>
        </p:nvSpPr>
        <p:spPr>
          <a:xfrm>
            <a:off x="7154934" y="403943"/>
            <a:ext cx="438313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dirty="0" smtClean="0">
                <a:latin typeface="Book Antiqua" panose="02040602050305030304" pitchFamily="18" charset="0"/>
              </a:rPr>
              <a:t>  REPUBLIQUE </a:t>
            </a:r>
            <a:r>
              <a:rPr lang="fr-FR" sz="2200" b="1" dirty="0">
                <a:latin typeface="Book Antiqua" panose="02040602050305030304" pitchFamily="18" charset="0"/>
              </a:rPr>
              <a:t>TOGOLAISE</a:t>
            </a:r>
          </a:p>
          <a:p>
            <a:r>
              <a:rPr lang="fr-FR" dirty="0"/>
              <a:t> </a:t>
            </a:r>
            <a:r>
              <a:rPr lang="fr-FR" dirty="0" smtClean="0"/>
              <a:t>           </a:t>
            </a:r>
          </a:p>
          <a:p>
            <a:endParaRPr lang="fr-FR" dirty="0">
              <a:latin typeface="Book Antiqua" panose="02040602050305030304" pitchFamily="18" charset="0"/>
            </a:endParaRPr>
          </a:p>
          <a:p>
            <a:endParaRPr lang="fr-FR" dirty="0" smtClean="0">
              <a:latin typeface="Book Antiqua" panose="02040602050305030304" pitchFamily="18" charset="0"/>
            </a:endParaRPr>
          </a:p>
          <a:p>
            <a:endParaRPr lang="fr-FR" dirty="0">
              <a:latin typeface="Book Antiqua" panose="02040602050305030304" pitchFamily="18" charset="0"/>
            </a:endParaRPr>
          </a:p>
          <a:p>
            <a:r>
              <a:rPr lang="fr-FR" dirty="0" smtClean="0">
                <a:latin typeface="Book Antiqua" panose="02040602050305030304" pitchFamily="18" charset="0"/>
              </a:rPr>
              <a:t>                    </a:t>
            </a:r>
          </a:p>
          <a:p>
            <a:r>
              <a:rPr lang="fr-FR" sz="1600" b="1" dirty="0">
                <a:latin typeface="Book Antiqua" panose="02040602050305030304" pitchFamily="18" charset="0"/>
              </a:rPr>
              <a:t> </a:t>
            </a:r>
            <a:r>
              <a:rPr lang="fr-FR" sz="1600" b="1" dirty="0" smtClean="0">
                <a:latin typeface="Book Antiqua" panose="02040602050305030304" pitchFamily="18" charset="0"/>
              </a:rPr>
              <a:t>                     Travail-Liberté-Patrie</a:t>
            </a:r>
          </a:p>
          <a:p>
            <a:r>
              <a:rPr lang="fr-FR" dirty="0" smtClean="0">
                <a:latin typeface="Book Antiqua" panose="02040602050305030304" pitchFamily="18" charset="0"/>
              </a:rPr>
              <a:t>                           </a:t>
            </a:r>
            <a:r>
              <a:rPr lang="fr-FR" sz="1600" b="1" dirty="0" smtClean="0">
                <a:latin typeface="Book Antiqua" panose="02040602050305030304" pitchFamily="18" charset="0"/>
              </a:rPr>
              <a:t>-----------------</a:t>
            </a:r>
            <a:endParaRPr lang="fr-FR" b="1" dirty="0">
              <a:latin typeface="Book Antiqua" panose="02040602050305030304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375064" y="3194844"/>
            <a:ext cx="9406544" cy="302307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fr-FR" alt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ÇlÇr ñæí©"/>
                <a:cs typeface="ÇlÇr ñæí©"/>
              </a:rPr>
              <a:t>RENCONTRES </a:t>
            </a:r>
            <a:r>
              <a:rPr lang="fr-FR" altLang="fr-FR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ÇlÇr ñæí©"/>
                <a:cs typeface="ÇlÇr ñæí©"/>
              </a:rPr>
              <a:t>DU MARCHE DES TITRES PUBLICS DE </a:t>
            </a:r>
            <a:r>
              <a:rPr lang="fr-FR" altLang="fr-FR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ÇlÇr ñæí©"/>
                <a:cs typeface="ÇlÇr ñæí©"/>
              </a:rPr>
              <a:t>L'UEMOA</a:t>
            </a:r>
          </a:p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fr-FR" sz="2800" dirty="0" smtClean="0"/>
              <a:t>LES </a:t>
            </a:r>
            <a:r>
              <a:rPr lang="fr-FR" sz="2800" dirty="0"/>
              <a:t>ORIENTATIONS DE LA STRATEGIE D’ENDETTEMENT A MOYEN TERME</a:t>
            </a:r>
            <a:br>
              <a:rPr lang="fr-FR" sz="2800" dirty="0"/>
            </a:br>
            <a:r>
              <a:rPr lang="fr-FR" sz="2800" dirty="0"/>
              <a:t>2021-2025 ET PLAN D’EMISSION 2021</a:t>
            </a:r>
            <a:endParaRPr lang="fr-FR" sz="2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9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9433" y="698269"/>
            <a:ext cx="9144000" cy="1830791"/>
          </a:xfrm>
        </p:spPr>
        <p:txBody>
          <a:bodyPr>
            <a:normAutofit fontScale="90000"/>
          </a:bodyPr>
          <a:lstStyle/>
          <a:p>
            <a:r>
              <a:rPr lang="fr-FR" sz="4800" dirty="0" smtClean="0"/>
              <a:t>LES ORIENTATIONS DE LA STRATEGIE D’ENDETTEMENT A MOYEN TERME</a:t>
            </a:r>
            <a:br>
              <a:rPr lang="fr-FR" sz="4800" dirty="0" smtClean="0"/>
            </a:br>
            <a:r>
              <a:rPr lang="fr-FR" sz="4800" dirty="0" smtClean="0"/>
              <a:t>2021-2025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834639"/>
            <a:ext cx="9144000" cy="3491345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Continuer par satisfaire les </a:t>
            </a:r>
            <a:r>
              <a:rPr lang="fr-FR" dirty="0"/>
              <a:t>besoins de financement de l’Etat </a:t>
            </a:r>
            <a:r>
              <a:rPr lang="fr-FR" dirty="0" smtClean="0"/>
              <a:t>à moindre </a:t>
            </a:r>
            <a:r>
              <a:rPr lang="fr-FR" dirty="0"/>
              <a:t>coût dans une perspective de moyen terme </a:t>
            </a:r>
            <a:r>
              <a:rPr lang="fr-FR" dirty="0" smtClean="0"/>
              <a:t>;</a:t>
            </a:r>
          </a:p>
          <a:p>
            <a:pPr lvl="0"/>
            <a:endParaRPr lang="fr-FR" dirty="0"/>
          </a:p>
          <a:p>
            <a:pPr lvl="0"/>
            <a:r>
              <a:rPr lang="fr-FR" dirty="0" smtClean="0"/>
              <a:t>Réduire le risque de refinancement lié à la dette intérieure en mettant l’accent sur les maturités longues (5 ans – 7 ans – 10 ans)</a:t>
            </a:r>
          </a:p>
          <a:p>
            <a:pPr lvl="0"/>
            <a:endParaRPr lang="fr-FR" dirty="0"/>
          </a:p>
          <a:p>
            <a:pPr lvl="0"/>
            <a:r>
              <a:rPr lang="fr-FR" dirty="0">
                <a:latin typeface="Times New Roman" panose="02020603050405020304" pitchFamily="18" charset="0"/>
                <a:ea typeface="SimSun" panose="02010600030101010101" pitchFamily="2" charset="-122"/>
              </a:rPr>
              <a:t>La maitrise du risque de refinancement au-delà de </a:t>
            </a:r>
            <a:r>
              <a:rPr lang="fr-F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2021 à travers </a:t>
            </a:r>
            <a:r>
              <a:rPr lang="fr-FR" dirty="0">
                <a:latin typeface="Times New Roman" panose="02020603050405020304" pitchFamily="18" charset="0"/>
                <a:ea typeface="SimSun" panose="02010600030101010101" pitchFamily="2" charset="-122"/>
              </a:rPr>
              <a:t>une gestion active de la dette </a:t>
            </a:r>
            <a:r>
              <a:rPr lang="fr-F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(rachat </a:t>
            </a:r>
            <a:r>
              <a:rPr lang="fr-FR" dirty="0">
                <a:latin typeface="Times New Roman" panose="02020603050405020304" pitchFamily="18" charset="0"/>
                <a:ea typeface="SimSun" panose="02010600030101010101" pitchFamily="2" charset="-122"/>
              </a:rPr>
              <a:t>et d'échange de </a:t>
            </a:r>
            <a:r>
              <a:rPr lang="fr-FR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titres).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87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6968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LES ORIENTATIONS DE LA STRATEGIE D’ENDETTEMENT A MOYEN TERME</a:t>
            </a:r>
            <a:br>
              <a:rPr lang="fr-FR" sz="4400" dirty="0"/>
            </a:br>
            <a:r>
              <a:rPr lang="fr-FR" sz="4400" dirty="0"/>
              <a:t>2021-2025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017520"/>
            <a:ext cx="9144000" cy="224028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continuer par mobiliser les ressources concessionnelles pour les besoins de financements du budget;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Privilégier les devises moins fluctuantes afin de maitriser le risque de taux de change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Rechercher les ressources à taux fixe pour maitriser le risque de taux d’intérêts;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8373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051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EMISSION DE 2021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35381"/>
            <a:ext cx="9144000" cy="359941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la loi de finances gestion 2021 projette les recettes et les dépenses à 1521,65 milliards de </a:t>
            </a:r>
            <a:r>
              <a:rPr lang="fr-FR" dirty="0" smtClean="0"/>
              <a:t>FCFA</a:t>
            </a:r>
            <a:r>
              <a:rPr lang="fr-FR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/>
              <a:t>Le besoin de financement se chiffre à 680,40 milliards de </a:t>
            </a:r>
            <a:r>
              <a:rPr lang="fr-FR" dirty="0" smtClean="0"/>
              <a:t>FCFA;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Ressources extérieures 99,45 milliards soit 14,62%;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Ressources sur le marché régional et autres  580,95 milliards soit 85,38</a:t>
            </a:r>
            <a:r>
              <a:rPr lang="fr-FR" dirty="0" smtClean="0"/>
              <a:t>%.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2"/>
            <a:ext cx="3664277" cy="23608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410" y="78942"/>
            <a:ext cx="3633855" cy="179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1113905"/>
            <a:ext cx="11422069" cy="54683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41964" y="365760"/>
            <a:ext cx="434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dirty="0" smtClean="0"/>
              <a:t> </a:t>
            </a:r>
            <a:r>
              <a:rPr lang="fr-FR" b="1" dirty="0"/>
              <a:t>PROPOSITION DE </a:t>
            </a:r>
            <a:r>
              <a:rPr lang="fr-FR" b="1" dirty="0" smtClean="0"/>
              <a:t>CALENDRIER 2021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514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41964" y="365760"/>
            <a:ext cx="434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dirty="0" smtClean="0"/>
              <a:t> </a:t>
            </a:r>
            <a:r>
              <a:rPr lang="fr-FR" b="1" dirty="0"/>
              <a:t>PROPOSITION DE </a:t>
            </a:r>
            <a:r>
              <a:rPr lang="fr-FR" b="1" dirty="0" smtClean="0"/>
              <a:t>CALENDRIER 2021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6" y="1663024"/>
            <a:ext cx="11060068" cy="18195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940" y="0"/>
            <a:ext cx="2031365" cy="16630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82554"/>
            <a:ext cx="3399905" cy="32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8349" y="1487978"/>
            <a:ext cx="89029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3600" i="0" u="none" strike="noStrike" baseline="0" dirty="0" smtClean="0">
                <a:latin typeface="Arial" panose="020B0604020202020204" pitchFamily="34" charset="0"/>
              </a:rPr>
              <a:t>LIGNES DIRECTRICES DE 2021</a:t>
            </a:r>
            <a:endParaRPr lang="fr-FR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4" y="3017520"/>
            <a:ext cx="11250595" cy="32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9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8349" y="1487978"/>
            <a:ext cx="89029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3600" dirty="0" smtClean="0">
                <a:latin typeface="Arial" panose="020B0604020202020204" pitchFamily="34" charset="0"/>
              </a:rPr>
              <a:t>MERCI POUR VOTRE AIMABLE ATTENTION</a:t>
            </a:r>
            <a:endParaRPr lang="fr-FR" sz="3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8674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248</Words>
  <Application>Microsoft Office PowerPoint</Application>
  <PresentationFormat>Grand écran</PresentationFormat>
  <Paragraphs>41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SimSun</vt:lpstr>
      <vt:lpstr>Arial</vt:lpstr>
      <vt:lpstr>Book Antiqua</vt:lpstr>
      <vt:lpstr>Calibri</vt:lpstr>
      <vt:lpstr>Calibri Light</vt:lpstr>
      <vt:lpstr>ÇlÇr ñæí©</vt:lpstr>
      <vt:lpstr>Times New Roman</vt:lpstr>
      <vt:lpstr>Wingdings</vt:lpstr>
      <vt:lpstr>Thème Office</vt:lpstr>
      <vt:lpstr>Présentation PowerPoint</vt:lpstr>
      <vt:lpstr>LES ORIENTATIONS DE LA STRATEGIE D’ENDETTEMENT A MOYEN TERME 2021-2025</vt:lpstr>
      <vt:lpstr>LES ORIENTATIONS DE LA STRATEGIE D’ENDETTEMENT A MOYEN TERME 2021-2025</vt:lpstr>
      <vt:lpstr>EMISSION DE 2021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CALENDRIER DES EMISSIONS DE TITRES PUBLICS POUR L’ANNEE 2021</dc:title>
  <dc:creator>DANDJINOU Kokou</dc:creator>
  <cp:lastModifiedBy>DANDJINOU Kokou</cp:lastModifiedBy>
  <cp:revision>43</cp:revision>
  <dcterms:created xsi:type="dcterms:W3CDTF">2021-01-08T07:35:47Z</dcterms:created>
  <dcterms:modified xsi:type="dcterms:W3CDTF">2021-01-21T17:06:23Z</dcterms:modified>
</cp:coreProperties>
</file>